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4.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1"/>
  </p:sldMasterIdLst>
  <p:sldIdLst>
    <p:sldId id="310" r:id="rId2"/>
    <p:sldId id="318" r:id="rId3"/>
    <p:sldId id="319" r:id="rId4"/>
    <p:sldId id="320" r:id="rId5"/>
    <p:sldId id="329" r:id="rId6"/>
    <p:sldId id="321" r:id="rId7"/>
    <p:sldId id="322" r:id="rId8"/>
    <p:sldId id="323" r:id="rId9"/>
    <p:sldId id="324" r:id="rId10"/>
    <p:sldId id="325" r:id="rId11"/>
    <p:sldId id="326" r:id="rId12"/>
    <p:sldId id="333" r:id="rId13"/>
    <p:sldId id="334" r:id="rId14"/>
    <p:sldId id="335" r:id="rId15"/>
    <p:sldId id="336" r:id="rId16"/>
    <p:sldId id="337" r:id="rId17"/>
    <p:sldId id="327" r:id="rId18"/>
    <p:sldId id="338" r:id="rId19"/>
    <p:sldId id="339" r:id="rId20"/>
    <p:sldId id="340" r:id="rId21"/>
    <p:sldId id="341" r:id="rId22"/>
    <p:sldId id="330" r:id="rId23"/>
    <p:sldId id="331" r:id="rId24"/>
    <p:sldId id="26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B61B6D-2AAC-46DD-8D80-FC4E1284FE7E}"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6BA10-79AC-466F-A62C-799E50D0B2CB}" type="slidenum">
              <a:rPr lang="en-US" smtClean="0"/>
              <a:t>‹#›</a:t>
            </a:fld>
            <a:endParaRPr lang="en-US"/>
          </a:p>
        </p:txBody>
      </p:sp>
    </p:spTree>
    <p:extLst>
      <p:ext uri="{BB962C8B-B14F-4D97-AF65-F5344CB8AC3E}">
        <p14:creationId xmlns:p14="http://schemas.microsoft.com/office/powerpoint/2010/main" val="4205523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61B6D-2AAC-46DD-8D80-FC4E1284FE7E}"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6BA10-79AC-466F-A62C-799E50D0B2CB}" type="slidenum">
              <a:rPr lang="en-US" smtClean="0"/>
              <a:t>‹#›</a:t>
            </a:fld>
            <a:endParaRPr lang="en-US"/>
          </a:p>
        </p:txBody>
      </p:sp>
    </p:spTree>
    <p:extLst>
      <p:ext uri="{BB962C8B-B14F-4D97-AF65-F5344CB8AC3E}">
        <p14:creationId xmlns:p14="http://schemas.microsoft.com/office/powerpoint/2010/main" val="747857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61B6D-2AAC-46DD-8D80-FC4E1284FE7E}"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6BA10-79AC-466F-A62C-799E50D0B2C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3584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61B6D-2AAC-46DD-8D80-FC4E1284FE7E}"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6BA10-79AC-466F-A62C-799E50D0B2CB}" type="slidenum">
              <a:rPr lang="en-US" smtClean="0"/>
              <a:t>‹#›</a:t>
            </a:fld>
            <a:endParaRPr lang="en-US"/>
          </a:p>
        </p:txBody>
      </p:sp>
    </p:spTree>
    <p:extLst>
      <p:ext uri="{BB962C8B-B14F-4D97-AF65-F5344CB8AC3E}">
        <p14:creationId xmlns:p14="http://schemas.microsoft.com/office/powerpoint/2010/main" val="2628515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61B6D-2AAC-46DD-8D80-FC4E1284FE7E}"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6BA10-79AC-466F-A62C-799E50D0B2C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6151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61B6D-2AAC-46DD-8D80-FC4E1284FE7E}"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6BA10-79AC-466F-A62C-799E50D0B2CB}" type="slidenum">
              <a:rPr lang="en-US" smtClean="0"/>
              <a:t>‹#›</a:t>
            </a:fld>
            <a:endParaRPr lang="en-US"/>
          </a:p>
        </p:txBody>
      </p:sp>
    </p:spTree>
    <p:extLst>
      <p:ext uri="{BB962C8B-B14F-4D97-AF65-F5344CB8AC3E}">
        <p14:creationId xmlns:p14="http://schemas.microsoft.com/office/powerpoint/2010/main" val="4080538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61B6D-2AAC-46DD-8D80-FC4E1284FE7E}"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6BA10-79AC-466F-A62C-799E50D0B2CB}" type="slidenum">
              <a:rPr lang="en-US" smtClean="0"/>
              <a:t>‹#›</a:t>
            </a:fld>
            <a:endParaRPr lang="en-US"/>
          </a:p>
        </p:txBody>
      </p:sp>
    </p:spTree>
    <p:extLst>
      <p:ext uri="{BB962C8B-B14F-4D97-AF65-F5344CB8AC3E}">
        <p14:creationId xmlns:p14="http://schemas.microsoft.com/office/powerpoint/2010/main" val="2270813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61B6D-2AAC-46DD-8D80-FC4E1284FE7E}"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6BA10-79AC-466F-A62C-799E50D0B2CB}" type="slidenum">
              <a:rPr lang="en-US" smtClean="0"/>
              <a:t>‹#›</a:t>
            </a:fld>
            <a:endParaRPr lang="en-US"/>
          </a:p>
        </p:txBody>
      </p:sp>
    </p:spTree>
    <p:extLst>
      <p:ext uri="{BB962C8B-B14F-4D97-AF65-F5344CB8AC3E}">
        <p14:creationId xmlns:p14="http://schemas.microsoft.com/office/powerpoint/2010/main" val="3429892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61B6D-2AAC-46DD-8D80-FC4E1284FE7E}"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6BA10-79AC-466F-A62C-799E50D0B2CB}" type="slidenum">
              <a:rPr lang="en-US" smtClean="0"/>
              <a:t>‹#›</a:t>
            </a:fld>
            <a:endParaRPr lang="en-US"/>
          </a:p>
        </p:txBody>
      </p:sp>
    </p:spTree>
    <p:extLst>
      <p:ext uri="{BB962C8B-B14F-4D97-AF65-F5344CB8AC3E}">
        <p14:creationId xmlns:p14="http://schemas.microsoft.com/office/powerpoint/2010/main" val="3277740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61B6D-2AAC-46DD-8D80-FC4E1284FE7E}"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6BA10-79AC-466F-A62C-799E50D0B2CB}" type="slidenum">
              <a:rPr lang="en-US" smtClean="0"/>
              <a:t>‹#›</a:t>
            </a:fld>
            <a:endParaRPr lang="en-US"/>
          </a:p>
        </p:txBody>
      </p:sp>
    </p:spTree>
    <p:extLst>
      <p:ext uri="{BB962C8B-B14F-4D97-AF65-F5344CB8AC3E}">
        <p14:creationId xmlns:p14="http://schemas.microsoft.com/office/powerpoint/2010/main" val="3554432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B61B6D-2AAC-46DD-8D80-FC4E1284FE7E}"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6BA10-79AC-466F-A62C-799E50D0B2CB}" type="slidenum">
              <a:rPr lang="en-US" smtClean="0"/>
              <a:t>‹#›</a:t>
            </a:fld>
            <a:endParaRPr lang="en-US"/>
          </a:p>
        </p:txBody>
      </p:sp>
    </p:spTree>
    <p:extLst>
      <p:ext uri="{BB962C8B-B14F-4D97-AF65-F5344CB8AC3E}">
        <p14:creationId xmlns:p14="http://schemas.microsoft.com/office/powerpoint/2010/main" val="283353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B61B6D-2AAC-46DD-8D80-FC4E1284FE7E}" type="datetimeFigureOut">
              <a:rPr lang="en-US" smtClean="0"/>
              <a:t>6/5/2021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C6BA10-79AC-466F-A62C-799E50D0B2CB}" type="slidenum">
              <a:rPr lang="en-US" smtClean="0"/>
              <a:t>‹#›</a:t>
            </a:fld>
            <a:endParaRPr lang="en-US"/>
          </a:p>
        </p:txBody>
      </p:sp>
    </p:spTree>
    <p:extLst>
      <p:ext uri="{BB962C8B-B14F-4D97-AF65-F5344CB8AC3E}">
        <p14:creationId xmlns:p14="http://schemas.microsoft.com/office/powerpoint/2010/main" val="38243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B61B6D-2AAC-46DD-8D80-FC4E1284FE7E}" type="datetimeFigureOut">
              <a:rPr lang="en-US" smtClean="0"/>
              <a:t>6/5/2021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C6BA10-79AC-466F-A62C-799E50D0B2CB}" type="slidenum">
              <a:rPr lang="en-US" smtClean="0"/>
              <a:t>‹#›</a:t>
            </a:fld>
            <a:endParaRPr lang="en-US"/>
          </a:p>
        </p:txBody>
      </p:sp>
    </p:spTree>
    <p:extLst>
      <p:ext uri="{BB962C8B-B14F-4D97-AF65-F5344CB8AC3E}">
        <p14:creationId xmlns:p14="http://schemas.microsoft.com/office/powerpoint/2010/main" val="1879290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61B6D-2AAC-46DD-8D80-FC4E1284FE7E}" type="datetimeFigureOut">
              <a:rPr lang="en-US" smtClean="0"/>
              <a:t>6/5/2021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C6BA10-79AC-466F-A62C-799E50D0B2CB}" type="slidenum">
              <a:rPr lang="en-US" smtClean="0"/>
              <a:t>‹#›</a:t>
            </a:fld>
            <a:endParaRPr lang="en-US"/>
          </a:p>
        </p:txBody>
      </p:sp>
    </p:spTree>
    <p:extLst>
      <p:ext uri="{BB962C8B-B14F-4D97-AF65-F5344CB8AC3E}">
        <p14:creationId xmlns:p14="http://schemas.microsoft.com/office/powerpoint/2010/main" val="2990632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B61B6D-2AAC-46DD-8D80-FC4E1284FE7E}"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6BA10-79AC-466F-A62C-799E50D0B2CB}" type="slidenum">
              <a:rPr lang="en-US" smtClean="0"/>
              <a:t>‹#›</a:t>
            </a:fld>
            <a:endParaRPr lang="en-US"/>
          </a:p>
        </p:txBody>
      </p:sp>
    </p:spTree>
    <p:extLst>
      <p:ext uri="{BB962C8B-B14F-4D97-AF65-F5344CB8AC3E}">
        <p14:creationId xmlns:p14="http://schemas.microsoft.com/office/powerpoint/2010/main" val="416798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6BA10-79AC-466F-A62C-799E50D0B2CB}" type="slidenum">
              <a:rPr lang="en-US" smtClean="0"/>
              <a:t>‹#›</a:t>
            </a:fld>
            <a:endParaRPr lang="en-US"/>
          </a:p>
        </p:txBody>
      </p:sp>
      <p:sp>
        <p:nvSpPr>
          <p:cNvPr id="5" name="Date Placeholder 4"/>
          <p:cNvSpPr>
            <a:spLocks noGrp="1"/>
          </p:cNvSpPr>
          <p:nvPr>
            <p:ph type="dt" sz="half" idx="10"/>
          </p:nvPr>
        </p:nvSpPr>
        <p:spPr/>
        <p:txBody>
          <a:bodyPr/>
          <a:lstStyle/>
          <a:p>
            <a:fld id="{DCB61B6D-2AAC-46DD-8D80-FC4E1284FE7E}" type="datetimeFigureOut">
              <a:rPr lang="en-US" smtClean="0"/>
              <a:t>6/5/2021</a:t>
            </a:fld>
            <a:endParaRPr lang="en-US"/>
          </a:p>
        </p:txBody>
      </p:sp>
    </p:spTree>
    <p:extLst>
      <p:ext uri="{BB962C8B-B14F-4D97-AF65-F5344CB8AC3E}">
        <p14:creationId xmlns:p14="http://schemas.microsoft.com/office/powerpoint/2010/main" val="1693293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B61B6D-2AAC-46DD-8D80-FC4E1284FE7E}" type="datetimeFigureOut">
              <a:rPr lang="en-US" smtClean="0"/>
              <a:t>6/5/2021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C6BA10-79AC-466F-A62C-799E50D0B2CB}" type="slidenum">
              <a:rPr lang="en-US" smtClean="0"/>
              <a:t>‹#›</a:t>
            </a:fld>
            <a:endParaRPr lang="en-US"/>
          </a:p>
        </p:txBody>
      </p:sp>
    </p:spTree>
    <p:extLst>
      <p:ext uri="{BB962C8B-B14F-4D97-AF65-F5344CB8AC3E}">
        <p14:creationId xmlns:p14="http://schemas.microsoft.com/office/powerpoint/2010/main" val="3714926213"/>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6838" y="1650164"/>
            <a:ext cx="8787621" cy="1446550"/>
          </a:xfrm>
          <a:prstGeom prst="rect">
            <a:avLst/>
          </a:prstGeom>
          <a:noFill/>
        </p:spPr>
        <p:txBody>
          <a:bodyPr wrap="square" lIns="91440" tIns="45720" rIns="91440" bIns="45720">
            <a:spAutoFit/>
          </a:bodyPr>
          <a:lstStyle/>
          <a:p>
            <a:pPr algn="ctr"/>
            <a:r>
              <a:rPr lang="en-US" sz="4400" b="1" dirty="0">
                <a:ln w="0"/>
                <a:effectLst>
                  <a:outerShdw blurRad="38100" dist="19050" dir="2700000" algn="tl" rotWithShape="0">
                    <a:schemeClr val="dk1">
                      <a:alpha val="40000"/>
                    </a:schemeClr>
                  </a:outerShdw>
                </a:effectLst>
              </a:rPr>
              <a:t>Machine Learning based Phishing Website URL Detection</a:t>
            </a:r>
            <a:endParaRPr lang="en-US" sz="4400" b="1" cap="none" spc="0" dirty="0">
              <a:ln w="0"/>
              <a:solidFill>
                <a:schemeClr val="tx1"/>
              </a:solidFill>
              <a:effectLst>
                <a:outerShdw blurRad="38100" dist="19050" dir="2700000" algn="tl" rotWithShape="0">
                  <a:schemeClr val="dk1">
                    <a:alpha val="40000"/>
                  </a:schemeClr>
                </a:outerShdw>
              </a:effectLst>
            </a:endParaRPr>
          </a:p>
        </p:txBody>
      </p:sp>
      <p:sp>
        <p:nvSpPr>
          <p:cNvPr id="6" name="TextBox 5"/>
          <p:cNvSpPr txBox="1"/>
          <p:nvPr/>
        </p:nvSpPr>
        <p:spPr>
          <a:xfrm>
            <a:off x="1574824" y="3429000"/>
            <a:ext cx="6753497" cy="3416320"/>
          </a:xfrm>
          <a:prstGeom prst="rect">
            <a:avLst/>
          </a:prstGeom>
          <a:noFill/>
        </p:spPr>
        <p:txBody>
          <a:bodyPr wrap="square" rtlCol="0">
            <a:spAutoFit/>
          </a:bodyPr>
          <a:lstStyle/>
          <a:p>
            <a:pPr algn="ctr"/>
            <a:r>
              <a:rPr lang="en-US" b="1" dirty="0"/>
              <a:t>Team No:13</a:t>
            </a:r>
          </a:p>
          <a:p>
            <a:pPr algn="ctr"/>
            <a:r>
              <a:rPr lang="en-US" b="1" dirty="0"/>
              <a:t> </a:t>
            </a:r>
          </a:p>
          <a:p>
            <a:pPr algn="ctr"/>
            <a:r>
              <a:rPr lang="en-US" b="1" dirty="0"/>
              <a:t>Under the guidance of Mrs. Y. Prathima </a:t>
            </a:r>
          </a:p>
          <a:p>
            <a:pPr algn="ctr"/>
            <a:r>
              <a:rPr lang="en-US" b="1" dirty="0"/>
              <a:t>Assistant Professor CSE DEPT</a:t>
            </a:r>
          </a:p>
          <a:p>
            <a:pPr algn="ctr"/>
            <a:endParaRPr lang="en-US" dirty="0"/>
          </a:p>
          <a:p>
            <a:pPr algn="ctr"/>
            <a:endParaRPr lang="en-US" dirty="0"/>
          </a:p>
          <a:p>
            <a:pPr algn="ctr"/>
            <a:r>
              <a:rPr lang="pt-PT" b="1" dirty="0"/>
              <a:t>  P.Sai Rahul      	         (178R1A05G4)   </a:t>
            </a:r>
            <a:endParaRPr lang="en-IN" dirty="0"/>
          </a:p>
          <a:p>
            <a:pPr algn="ctr"/>
            <a:r>
              <a:rPr lang="pt-PT" b="1" dirty="0"/>
              <a:t>  G.Rahul Yadav            (178R1A05D3)</a:t>
            </a:r>
            <a:r>
              <a:rPr lang="en-IN" dirty="0"/>
              <a:t>  </a:t>
            </a:r>
          </a:p>
          <a:p>
            <a:pPr algn="ctr"/>
            <a:r>
              <a:rPr lang="pt-PT" b="1" dirty="0"/>
              <a:t>   P.Sai Roshan        	   (178R1A05H0)</a:t>
            </a:r>
            <a:endParaRPr lang="en-IN" dirty="0"/>
          </a:p>
          <a:p>
            <a:pPr algn="ctr"/>
            <a:r>
              <a:rPr lang="pt-PT" b="1" dirty="0"/>
              <a:t>   K.Rukmini Reddy        (178R1A05E6)</a:t>
            </a:r>
            <a:endParaRPr lang="en-IN" dirty="0"/>
          </a:p>
          <a:p>
            <a:pPr algn="ctr"/>
            <a:endParaRPr lang="en-US" dirty="0"/>
          </a:p>
          <a:p>
            <a:pPr algn="ct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
            <a:ext cx="12192000" cy="1314450"/>
          </a:xfrm>
          <a:prstGeom prst="rect">
            <a:avLst/>
          </a:prstGeom>
        </p:spPr>
      </p:pic>
    </p:spTree>
    <p:extLst>
      <p:ext uri="{BB962C8B-B14F-4D97-AF65-F5344CB8AC3E}">
        <p14:creationId xmlns:p14="http://schemas.microsoft.com/office/powerpoint/2010/main" val="693027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6180-9FBA-4A41-AF2A-3C276BF4A9A5}"/>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Software Requirements</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08D842-97D0-4367-A47C-3648FC162519}"/>
              </a:ext>
            </a:extLst>
          </p:cNvPr>
          <p:cNvSpPr>
            <a:spLocks noGrp="1"/>
          </p:cNvSpPr>
          <p:nvPr>
            <p:ph idx="1"/>
          </p:nvPr>
        </p:nvSpPr>
        <p:spPr/>
        <p:txBody>
          <a:bodyPr>
            <a:normAutofit/>
          </a:bodyPr>
          <a:lstStyle/>
          <a:p>
            <a:pPr marL="0" marR="0" algn="just">
              <a:lnSpc>
                <a:spcPct val="150000"/>
              </a:lnSpc>
              <a:spcBef>
                <a:spcPts val="0"/>
              </a:spcBef>
              <a:spcAft>
                <a:spcPts val="600"/>
              </a:spcAft>
            </a:pPr>
            <a:r>
              <a:rPr lang="en-US" sz="2000" dirty="0">
                <a:latin typeface="Times New Roman" panose="02020603050405020304" pitchFamily="18" charset="0"/>
                <a:cs typeface="Times New Roman" panose="02020603050405020304" pitchFamily="18" charset="0"/>
              </a:rPr>
              <a:t>Operating Systems 		: Windows 7 , 8 and 10</a:t>
            </a:r>
            <a:endParaRPr lang="en-IN" sz="2000" dirty="0">
              <a:latin typeface="Times New Roman" panose="02020603050405020304" pitchFamily="18" charset="0"/>
              <a:cs typeface="Times New Roman" panose="02020603050405020304" pitchFamily="18" charset="0"/>
            </a:endParaRPr>
          </a:p>
          <a:p>
            <a:pPr marL="0" marR="0" algn="just">
              <a:lnSpc>
                <a:spcPct val="150000"/>
              </a:lnSpc>
              <a:spcBef>
                <a:spcPts val="0"/>
              </a:spcBef>
              <a:spcAft>
                <a:spcPts val="600"/>
              </a:spcAft>
            </a:pPr>
            <a:r>
              <a:rPr lang="en-US" sz="2000" dirty="0">
                <a:latin typeface="Times New Roman" panose="02020603050405020304" pitchFamily="18" charset="0"/>
                <a:cs typeface="Times New Roman" panose="02020603050405020304" pitchFamily="18" charset="0"/>
              </a:rPr>
              <a:t>IDE 						: </a:t>
            </a:r>
            <a:r>
              <a:rPr lang="en-US" sz="2000" dirty="0" err="1">
                <a:latin typeface="Times New Roman" panose="02020603050405020304" pitchFamily="18" charset="0"/>
                <a:cs typeface="Times New Roman" panose="02020603050405020304" pitchFamily="18" charset="0"/>
              </a:rPr>
              <a:t>Pycharm</a:t>
            </a:r>
            <a:endParaRPr lang="en-US" sz="2000" dirty="0">
              <a:latin typeface="Times New Roman" panose="02020603050405020304" pitchFamily="18" charset="0"/>
              <a:cs typeface="Times New Roman" panose="02020603050405020304" pitchFamily="18" charset="0"/>
            </a:endParaRPr>
          </a:p>
          <a:p>
            <a:pPr marL="0" marR="0" algn="just">
              <a:lnSpc>
                <a:spcPct val="150000"/>
              </a:lnSpc>
              <a:spcBef>
                <a:spcPts val="0"/>
              </a:spcBef>
              <a:spcAft>
                <a:spcPts val="600"/>
              </a:spcAft>
            </a:pPr>
            <a:r>
              <a:rPr lang="en-IN" sz="2000" dirty="0">
                <a:latin typeface="Times New Roman" panose="02020603050405020304" pitchFamily="18" charset="0"/>
                <a:cs typeface="Times New Roman" panose="02020603050405020304" pitchFamily="18" charset="0"/>
              </a:rPr>
              <a:t>Programming Languages 	: Python</a:t>
            </a:r>
          </a:p>
          <a:p>
            <a:pPr marL="0" marR="0" algn="just">
              <a:lnSpc>
                <a:spcPct val="150000"/>
              </a:lnSpc>
              <a:spcBef>
                <a:spcPts val="0"/>
              </a:spcBef>
              <a:spcAft>
                <a:spcPts val="600"/>
              </a:spcAft>
            </a:pPr>
            <a:r>
              <a:rPr lang="en-IN" sz="2000" dirty="0">
                <a:latin typeface="Times New Roman" panose="02020603050405020304" pitchFamily="18" charset="0"/>
                <a:cs typeface="Times New Roman" panose="02020603050405020304" pitchFamily="18" charset="0"/>
              </a:rPr>
              <a:t>Framework 				: Flask</a:t>
            </a:r>
          </a:p>
          <a:p>
            <a:pPr marL="0" algn="just">
              <a:lnSpc>
                <a:spcPct val="150000"/>
              </a:lnSpc>
              <a:spcBef>
                <a:spcPts val="0"/>
              </a:spcBef>
              <a:spcAft>
                <a:spcPts val="600"/>
              </a:spcAft>
            </a:pPr>
            <a:r>
              <a:rPr lang="en-IN" sz="2000" dirty="0">
                <a:latin typeface="Times New Roman" panose="02020603050405020304" pitchFamily="18" charset="0"/>
                <a:cs typeface="Times New Roman" panose="02020603050405020304" pitchFamily="18" charset="0"/>
              </a:rPr>
              <a:t>software/packages 			: Anaconda Navigator ,</a:t>
            </a:r>
            <a:r>
              <a:rPr lang="en-IN" sz="2000" dirty="0" err="1">
                <a:latin typeface="Times New Roman" panose="02020603050405020304" pitchFamily="18" charset="0"/>
                <a:cs typeface="Times New Roman" panose="02020603050405020304" pitchFamily="18" charset="0"/>
              </a:rPr>
              <a:t>Sklearn,NumPy</a:t>
            </a:r>
            <a:r>
              <a:rPr lang="en-IN" sz="2000" dirty="0">
                <a:latin typeface="Times New Roman" panose="02020603050405020304" pitchFamily="18" charset="0"/>
                <a:cs typeface="Times New Roman" panose="02020603050405020304" pitchFamily="18" charset="0"/>
              </a:rPr>
              <a:t> ,Pandas, 								 Matplotlib</a:t>
            </a:r>
          </a:p>
          <a:p>
            <a:pPr marL="0" marR="0" algn="just">
              <a:lnSpc>
                <a:spcPct val="150000"/>
              </a:lnSpc>
              <a:spcBef>
                <a:spcPts val="0"/>
              </a:spcBef>
              <a:spcAft>
                <a:spcPts val="600"/>
              </a:spcAft>
            </a:pPr>
            <a:endParaRPr lang="en-IN" sz="2000" dirty="0">
              <a:latin typeface="Times New Roman" panose="02020603050405020304" pitchFamily="18" charset="0"/>
              <a:cs typeface="Times New Roman" panose="02020603050405020304" pitchFamily="18" charset="0"/>
            </a:endParaRPr>
          </a:p>
          <a:p>
            <a:pPr marL="0" marR="0" algn="just">
              <a:lnSpc>
                <a:spcPct val="150000"/>
              </a:lnSpc>
              <a:spcBef>
                <a:spcPts val="0"/>
              </a:spcBef>
              <a:spcAft>
                <a:spcPts val="600"/>
              </a:spcAft>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9384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F149-D958-4DE2-89FB-9AED87F9764E}"/>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Hardware Requirements</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64A433-1358-40F4-9B1D-99F7072F563F}"/>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Processor 	: intel core i3(minimum) </a:t>
            </a:r>
          </a:p>
          <a:p>
            <a:r>
              <a:rPr lang="en-US" sz="2000" dirty="0">
                <a:latin typeface="Times New Roman" panose="02020603050405020304" pitchFamily="18" charset="0"/>
                <a:cs typeface="Times New Roman" panose="02020603050405020304" pitchFamily="18" charset="0"/>
              </a:rPr>
              <a:t>Speed 		: 1.8 </a:t>
            </a:r>
            <a:r>
              <a:rPr lang="en-US" sz="2000" dirty="0" err="1">
                <a:latin typeface="Times New Roman" panose="02020603050405020304" pitchFamily="18" charset="0"/>
                <a:cs typeface="Times New Roman" panose="02020603050405020304" pitchFamily="18" charset="0"/>
              </a:rPr>
              <a:t>Ghz</a:t>
            </a:r>
            <a:r>
              <a:rPr lang="en-US" sz="2000" dirty="0">
                <a:latin typeface="Times New Roman" panose="02020603050405020304" pitchFamily="18" charset="0"/>
                <a:cs typeface="Times New Roman" panose="02020603050405020304" pitchFamily="18" charset="0"/>
              </a:rPr>
              <a:t> (min)</a:t>
            </a:r>
          </a:p>
          <a:p>
            <a:r>
              <a:rPr lang="en-US" sz="2000" dirty="0">
                <a:latin typeface="Times New Roman" panose="02020603050405020304" pitchFamily="18" charset="0"/>
                <a:cs typeface="Times New Roman" panose="02020603050405020304" pitchFamily="18" charset="0"/>
              </a:rPr>
              <a:t>RAM 		: 2 GB(min) </a:t>
            </a:r>
          </a:p>
          <a:p>
            <a:r>
              <a:rPr lang="en-US" sz="2000" dirty="0">
                <a:latin typeface="Times New Roman" panose="02020603050405020304" pitchFamily="18" charset="0"/>
                <a:cs typeface="Times New Roman" panose="02020603050405020304" pitchFamily="18" charset="0"/>
              </a:rPr>
              <a:t>Hard Disk 	: 50GB</a:t>
            </a:r>
          </a:p>
          <a:p>
            <a:r>
              <a:rPr lang="en-US" sz="2000" dirty="0">
                <a:latin typeface="Times New Roman" panose="02020603050405020304" pitchFamily="18" charset="0"/>
                <a:cs typeface="Times New Roman" panose="02020603050405020304" pitchFamily="18" charset="0"/>
              </a:rPr>
              <a:t>Key Board	: Standard Windows Keyboard </a:t>
            </a:r>
          </a:p>
          <a:p>
            <a:r>
              <a:rPr lang="en-US" sz="2000" dirty="0">
                <a:latin typeface="Times New Roman" panose="02020603050405020304" pitchFamily="18" charset="0"/>
                <a:cs typeface="Times New Roman" panose="02020603050405020304" pitchFamily="18" charset="0"/>
              </a:rPr>
              <a:t>Mouse 		: Two or Three Button Mouse </a:t>
            </a:r>
          </a:p>
          <a:p>
            <a:r>
              <a:rPr lang="en-US" sz="2000" dirty="0">
                <a:latin typeface="Times New Roman" panose="02020603050405020304" pitchFamily="18" charset="0"/>
                <a:cs typeface="Times New Roman" panose="02020603050405020304" pitchFamily="18" charset="0"/>
              </a:rPr>
              <a:t>Monitor 		: SVGA</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755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ABD19-6CFB-48DE-95C5-5F7A2C19A786}"/>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Findings of the project(Technique used)</a:t>
            </a:r>
          </a:p>
        </p:txBody>
      </p:sp>
      <p:sp>
        <p:nvSpPr>
          <p:cNvPr id="3" name="Content Placeholder 2">
            <a:extLst>
              <a:ext uri="{FF2B5EF4-FFF2-40B4-BE49-F238E27FC236}">
                <a16:creationId xmlns:a16="http://schemas.microsoft.com/office/drawing/2014/main" id="{7B12D10B-C264-425E-B65A-FFD91A670DB3}"/>
              </a:ext>
            </a:extLst>
          </p:cNvPr>
          <p:cNvSpPr>
            <a:spLocks noGrp="1"/>
          </p:cNvSpPr>
          <p:nvPr>
            <p:ph idx="1"/>
          </p:nvPr>
        </p:nvSpPr>
        <p:spPr/>
        <p:txBody>
          <a:bodyPr>
            <a:normAutofit/>
          </a:bodyPr>
          <a:lstStyle/>
          <a:p>
            <a:r>
              <a:rPr lang="en-US" sz="2000" i="0" dirty="0">
                <a:solidFill>
                  <a:srgbClr val="555555"/>
                </a:solidFill>
                <a:effectLst/>
                <a:latin typeface="Times New Roman" panose="02020603050405020304" pitchFamily="18" charset="0"/>
                <a:cs typeface="Times New Roman" panose="02020603050405020304" pitchFamily="18" charset="0"/>
              </a:rPr>
              <a:t>Identify the criteria that can recognize fake URLs</a:t>
            </a:r>
          </a:p>
          <a:p>
            <a:r>
              <a:rPr lang="en-US" sz="2000" i="0" dirty="0">
                <a:solidFill>
                  <a:srgbClr val="555555"/>
                </a:solidFill>
                <a:effectLst/>
                <a:latin typeface="Times New Roman" panose="02020603050405020304" pitchFamily="18" charset="0"/>
                <a:cs typeface="Times New Roman" panose="02020603050405020304" pitchFamily="18" charset="0"/>
              </a:rPr>
              <a:t>Train our model to recognize fake vs real URLs</a:t>
            </a:r>
          </a:p>
          <a:p>
            <a:r>
              <a:rPr lang="en-US" sz="2000" i="0" dirty="0">
                <a:solidFill>
                  <a:srgbClr val="555555"/>
                </a:solidFill>
                <a:effectLst/>
                <a:latin typeface="Times New Roman" panose="02020603050405020304" pitchFamily="18" charset="0"/>
                <a:cs typeface="Times New Roman" panose="02020603050405020304" pitchFamily="18" charset="0"/>
              </a:rPr>
              <a:t>Evaluate our model to see how it performs</a:t>
            </a:r>
          </a:p>
          <a:p>
            <a:r>
              <a:rPr lang="en-US" sz="2000" i="0" dirty="0">
                <a:solidFill>
                  <a:srgbClr val="555555"/>
                </a:solidFill>
                <a:effectLst/>
                <a:latin typeface="Times New Roman" panose="02020603050405020304" pitchFamily="18" charset="0"/>
                <a:cs typeface="Times New Roman" panose="02020603050405020304" pitchFamily="18" charset="0"/>
              </a:rPr>
              <a:t>Check for false positives/negatives</a:t>
            </a:r>
          </a:p>
        </p:txBody>
      </p:sp>
    </p:spTree>
    <p:extLst>
      <p:ext uri="{BB962C8B-B14F-4D97-AF65-F5344CB8AC3E}">
        <p14:creationId xmlns:p14="http://schemas.microsoft.com/office/powerpoint/2010/main" val="1822488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3A5C1-C0C2-47A7-92DB-1A15B2D2ADE2}"/>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4A63D074-A904-48AF-8D64-3642FB66D6A4}"/>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We considered the logistic regression model for this project.</a:t>
            </a:r>
          </a:p>
          <a:p>
            <a:r>
              <a:rPr lang="en-US" sz="2000" dirty="0">
                <a:solidFill>
                  <a:srgbClr val="0A0A0A"/>
                </a:solidFill>
                <a:effectLst/>
                <a:latin typeface="Times New Roman" panose="02020603050405020304" pitchFamily="18" charset="0"/>
                <a:cs typeface="Times New Roman" panose="02020603050405020304" pitchFamily="18" charset="0"/>
              </a:rPr>
              <a:t>Regression algorithms predict the output values based on input features from the data fed in the system. </a:t>
            </a:r>
          </a:p>
          <a:p>
            <a:r>
              <a:rPr lang="en-US" sz="2000" dirty="0">
                <a:solidFill>
                  <a:srgbClr val="0A0A0A"/>
                </a:solidFill>
                <a:effectLst/>
                <a:latin typeface="Times New Roman" panose="02020603050405020304" pitchFamily="18" charset="0"/>
                <a:cs typeface="Times New Roman" panose="02020603050405020304" pitchFamily="18" charset="0"/>
              </a:rPr>
              <a:t>The go-to methodology is the algorithm builds a model on the features of training data and using the model to predict the value for new data.</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 will be using the test set for evaluation. </a:t>
            </a:r>
          </a:p>
          <a:p>
            <a:r>
              <a:rPr lang="en-US" sz="2000" dirty="0">
                <a:latin typeface="Times New Roman" panose="02020603050405020304" pitchFamily="18" charset="0"/>
                <a:cs typeface="Times New Roman" panose="02020603050405020304" pitchFamily="18" charset="0"/>
              </a:rPr>
              <a:t>The test set is given to the model for prediction and prediction values are stored in another variable called y_pred1.</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3311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D39CB-4A9C-43B1-989C-0CDED13A2C4A}"/>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ER Diagram</a:t>
            </a:r>
          </a:p>
        </p:txBody>
      </p:sp>
      <p:pic>
        <p:nvPicPr>
          <p:cNvPr id="7" name="Picture 6">
            <a:extLst>
              <a:ext uri="{FF2B5EF4-FFF2-40B4-BE49-F238E27FC236}">
                <a16:creationId xmlns:a16="http://schemas.microsoft.com/office/drawing/2014/main" id="{2248173C-200C-481F-A3BD-F3B322665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151" y="1790700"/>
            <a:ext cx="7211564" cy="4545330"/>
          </a:xfrm>
          <a:prstGeom prst="rect">
            <a:avLst/>
          </a:prstGeom>
        </p:spPr>
      </p:pic>
    </p:spTree>
    <p:extLst>
      <p:ext uri="{BB962C8B-B14F-4D97-AF65-F5344CB8AC3E}">
        <p14:creationId xmlns:p14="http://schemas.microsoft.com/office/powerpoint/2010/main" val="3094820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52E1B-7BEB-4CB9-A0FF-D28F1D9539AC}"/>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Data Flow Diagram</a:t>
            </a:r>
          </a:p>
        </p:txBody>
      </p:sp>
      <p:pic>
        <p:nvPicPr>
          <p:cNvPr id="10" name="Picture 9">
            <a:extLst>
              <a:ext uri="{FF2B5EF4-FFF2-40B4-BE49-F238E27FC236}">
                <a16:creationId xmlns:a16="http://schemas.microsoft.com/office/drawing/2014/main" id="{9F95FF80-A5FE-4183-BFCE-39342B86C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775" y="1748790"/>
            <a:ext cx="4829175" cy="4556760"/>
          </a:xfrm>
          <a:prstGeom prst="rect">
            <a:avLst/>
          </a:prstGeom>
        </p:spPr>
      </p:pic>
    </p:spTree>
    <p:extLst>
      <p:ext uri="{BB962C8B-B14F-4D97-AF65-F5344CB8AC3E}">
        <p14:creationId xmlns:p14="http://schemas.microsoft.com/office/powerpoint/2010/main" val="3731015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B3220-4E37-4E48-BD18-31CDAE50FC33}"/>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UML Diagram</a:t>
            </a:r>
          </a:p>
        </p:txBody>
      </p:sp>
      <p:pic>
        <p:nvPicPr>
          <p:cNvPr id="5" name="Picture 4">
            <a:extLst>
              <a:ext uri="{FF2B5EF4-FFF2-40B4-BE49-F238E27FC236}">
                <a16:creationId xmlns:a16="http://schemas.microsoft.com/office/drawing/2014/main" id="{9A6C0961-D18D-465C-80C9-C7F9748E3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275" y="1800225"/>
            <a:ext cx="5829300" cy="4448175"/>
          </a:xfrm>
          <a:prstGeom prst="rect">
            <a:avLst/>
          </a:prstGeom>
        </p:spPr>
      </p:pic>
    </p:spTree>
    <p:extLst>
      <p:ext uri="{BB962C8B-B14F-4D97-AF65-F5344CB8AC3E}">
        <p14:creationId xmlns:p14="http://schemas.microsoft.com/office/powerpoint/2010/main" val="132468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B1789-56F3-4C3F-8F48-9B3AA0958885}"/>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System Architecture</a:t>
            </a:r>
            <a:endParaRPr lang="en-US" sz="4000" dirty="0">
              <a:latin typeface="Times New Roman" panose="02020603050405020304" pitchFamily="18" charset="0"/>
              <a:cs typeface="Times New Roman" panose="02020603050405020304" pitchFamily="18" charset="0"/>
            </a:endParaRPr>
          </a:p>
        </p:txBody>
      </p:sp>
      <p:pic>
        <p:nvPicPr>
          <p:cNvPr id="4" name="image19.png">
            <a:extLst>
              <a:ext uri="{FF2B5EF4-FFF2-40B4-BE49-F238E27FC236}">
                <a16:creationId xmlns:a16="http://schemas.microsoft.com/office/drawing/2014/main" id="{2BA74D24-5807-48EF-8D8E-4EA617C742F6}"/>
              </a:ext>
            </a:extLst>
          </p:cNvPr>
          <p:cNvPicPr>
            <a:picLocks noGrp="1"/>
          </p:cNvPicPr>
          <p:nvPr>
            <p:ph idx="1"/>
          </p:nvPr>
        </p:nvPicPr>
        <p:blipFill>
          <a:blip r:embed="rId2"/>
          <a:srcRect/>
          <a:stretch>
            <a:fillRect/>
          </a:stretch>
        </p:blipFill>
        <p:spPr>
          <a:xfrm>
            <a:off x="677863" y="2419419"/>
            <a:ext cx="8596312" cy="3363774"/>
          </a:xfrm>
          <a:prstGeom prst="rect">
            <a:avLst/>
          </a:prstGeom>
          <a:ln/>
        </p:spPr>
      </p:pic>
    </p:spTree>
    <p:extLst>
      <p:ext uri="{BB962C8B-B14F-4D97-AF65-F5344CB8AC3E}">
        <p14:creationId xmlns:p14="http://schemas.microsoft.com/office/powerpoint/2010/main" val="1225663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Output Screenshots</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4899" y="1577703"/>
            <a:ext cx="7897925" cy="4209143"/>
          </a:xfrm>
        </p:spPr>
      </p:pic>
    </p:spTree>
    <p:extLst>
      <p:ext uri="{BB962C8B-B14F-4D97-AF65-F5344CB8AC3E}">
        <p14:creationId xmlns:p14="http://schemas.microsoft.com/office/powerpoint/2010/main" val="910904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Output Screenshots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716451"/>
            <a:ext cx="8397417" cy="4475344"/>
          </a:xfrm>
        </p:spPr>
      </p:pic>
    </p:spTree>
    <p:extLst>
      <p:ext uri="{BB962C8B-B14F-4D97-AF65-F5344CB8AC3E}">
        <p14:creationId xmlns:p14="http://schemas.microsoft.com/office/powerpoint/2010/main" val="1588519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AA068-CF05-4047-8111-CB4A2EAFB148}"/>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Abstract</a:t>
            </a:r>
            <a:endParaRPr lang="en-US" sz="4000" dirty="0"/>
          </a:p>
        </p:txBody>
      </p:sp>
      <p:sp>
        <p:nvSpPr>
          <p:cNvPr id="3" name="Content Placeholder 2">
            <a:extLst>
              <a:ext uri="{FF2B5EF4-FFF2-40B4-BE49-F238E27FC236}">
                <a16:creationId xmlns:a16="http://schemas.microsoft.com/office/drawing/2014/main" id="{D793FEE8-51C0-4C0E-A6B0-CB20E57A66DC}"/>
              </a:ext>
            </a:extLst>
          </p:cNvPr>
          <p:cNvSpPr>
            <a:spLocks noGrp="1"/>
          </p:cNvSpPr>
          <p:nvPr>
            <p:ph idx="1"/>
          </p:nvPr>
        </p:nvSpPr>
        <p:spPr/>
        <p:txBody>
          <a:bodyPr>
            <a:noAutofit/>
          </a:bodyPr>
          <a:lstStyle/>
          <a:p>
            <a:r>
              <a:rPr lang="en-IN" sz="2000" dirty="0">
                <a:latin typeface="Times New Roman" panose="02020603050405020304" pitchFamily="18" charset="0"/>
                <a:cs typeface="Times New Roman" panose="02020603050405020304" pitchFamily="18" charset="0"/>
              </a:rPr>
              <a:t>There are a number of users who purchase products online and make payment through e- banking. There are e-banking websites who ask users to provide sensitive data such as username, password &amp; credit card details etc., often for malicious reasons. This type of e-banking website is known as a phishing website. </a:t>
            </a:r>
          </a:p>
          <a:p>
            <a:r>
              <a:rPr lang="en-IN" sz="2000" dirty="0">
                <a:latin typeface="Times New Roman" panose="02020603050405020304" pitchFamily="18" charset="0"/>
                <a:cs typeface="Times New Roman" panose="02020603050405020304" pitchFamily="18" charset="0"/>
              </a:rPr>
              <a:t>Web service is one of the key communications software services for the Internet. Web phishing is one of many security threats to web services on the Internet.</a:t>
            </a:r>
            <a:r>
              <a:rPr lang="en-US" sz="2000" dirty="0">
                <a:latin typeface="Times New Roman" panose="02020603050405020304" pitchFamily="18" charset="0"/>
                <a:cs typeface="Times New Roman" panose="02020603050405020304" pitchFamily="18" charset="0"/>
              </a:rPr>
              <a:t> This Project mainly focuses on applying a machine learning algorithm to detect Phishing websites.</a:t>
            </a:r>
          </a:p>
          <a:p>
            <a:endParaRPr lang="en-US" sz="2000" dirty="0"/>
          </a:p>
        </p:txBody>
      </p:sp>
    </p:spTree>
    <p:extLst>
      <p:ext uri="{BB962C8B-B14F-4D97-AF65-F5344CB8AC3E}">
        <p14:creationId xmlns:p14="http://schemas.microsoft.com/office/powerpoint/2010/main" val="2810412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Output Screenshots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709103"/>
            <a:ext cx="8225840" cy="4383903"/>
          </a:xfrm>
        </p:spPr>
      </p:pic>
    </p:spTree>
    <p:extLst>
      <p:ext uri="{BB962C8B-B14F-4D97-AF65-F5344CB8AC3E}">
        <p14:creationId xmlns:p14="http://schemas.microsoft.com/office/powerpoint/2010/main" val="1452309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Output Screenshots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721348"/>
            <a:ext cx="8104716" cy="4319352"/>
          </a:xfrm>
        </p:spPr>
      </p:pic>
    </p:spTree>
    <p:extLst>
      <p:ext uri="{BB962C8B-B14F-4D97-AF65-F5344CB8AC3E}">
        <p14:creationId xmlns:p14="http://schemas.microsoft.com/office/powerpoint/2010/main" val="2535985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DD9A-DD74-44E4-97C1-2F9FF27C4DDF}"/>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Conclusion</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D2E661-CF41-484B-9C74-EB72F178ADDB}"/>
              </a:ext>
            </a:extLst>
          </p:cNvPr>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It is found that phishing attacks is very crucial, and it is important for us to get a mechanism to detect it. As very important and personal information of the user can be leaked through phishing websites, it becomes more critical to take care of this issue. </a:t>
            </a:r>
          </a:p>
          <a:p>
            <a:r>
              <a:rPr lang="en-US" sz="2000" dirty="0">
                <a:latin typeface="Times New Roman" panose="02020603050405020304" pitchFamily="18" charset="0"/>
                <a:cs typeface="Times New Roman" panose="02020603050405020304" pitchFamily="18" charset="0"/>
              </a:rPr>
              <a:t>This problem can be easily solved by using any of the machine learning algorithm with the classifier. We have seen that existing system gives less accuracy, so we proposed a new phishing method that employs URL based features and also, we generated classifiers through machine learning.</a:t>
            </a:r>
          </a:p>
        </p:txBody>
      </p:sp>
    </p:spTree>
    <p:extLst>
      <p:ext uri="{BB962C8B-B14F-4D97-AF65-F5344CB8AC3E}">
        <p14:creationId xmlns:p14="http://schemas.microsoft.com/office/powerpoint/2010/main" val="3151838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9AD38-4611-4E49-999E-ADC18D4F85F7}"/>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Future Enhancements</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1C3006-B501-476A-9F6D-AFAC96592BBD}"/>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In future if we get structured dataset of phishing, we can perform phishing detection much faster than any other technique. </a:t>
            </a:r>
          </a:p>
          <a:p>
            <a:r>
              <a:rPr lang="en-IN" sz="2000" dirty="0">
                <a:latin typeface="Times New Roman" panose="02020603050405020304" pitchFamily="18" charset="0"/>
                <a:cs typeface="Times New Roman" panose="02020603050405020304" pitchFamily="18" charset="0"/>
              </a:rPr>
              <a:t>We can use a combination of any other two or more classifier to get maximum accuracy. We also plan to explore various phishing techniques that uses Lexical features, Network based features, Content based features, Webpage based features and HTML and JavaScript features of web pages which can improve the performance of the system. </a:t>
            </a:r>
          </a:p>
          <a:p>
            <a:r>
              <a:rPr lang="en-US" sz="2000" dirty="0">
                <a:latin typeface="Times New Roman" panose="02020603050405020304" pitchFamily="18" charset="0"/>
                <a:cs typeface="Times New Roman" panose="02020603050405020304" pitchFamily="18" charset="0"/>
              </a:rPr>
              <a:t>Dynamic integration with real time websites.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8414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E53F20-2880-4FDE-941D-687D360D82AB}"/>
              </a:ext>
            </a:extLst>
          </p:cNvPr>
          <p:cNvSpPr/>
          <p:nvPr/>
        </p:nvSpPr>
        <p:spPr>
          <a:xfrm>
            <a:off x="3608632" y="2967335"/>
            <a:ext cx="3679341"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502683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4EC2-0046-4460-8A38-2932B9C211E0}"/>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Introduction</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E8E94D-5341-459F-B95A-6BB9C879A975}"/>
              </a:ext>
            </a:extLst>
          </p:cNvPr>
          <p:cNvSpPr>
            <a:spLocks noGrp="1"/>
          </p:cNvSpPr>
          <p:nvPr>
            <p:ph idx="1"/>
          </p:nvPr>
        </p:nvSpPr>
        <p:spPr>
          <a:xfrm>
            <a:off x="677333" y="2160589"/>
            <a:ext cx="8596667" cy="3880773"/>
          </a:xfrm>
        </p:spPr>
        <p:txBody>
          <a:bodyPr>
            <a:normAutofit/>
          </a:bodyPr>
          <a:lstStyle/>
          <a:p>
            <a:r>
              <a:rPr lang="en-US" sz="2000" dirty="0">
                <a:latin typeface="Times New Roman" panose="02020603050405020304" pitchFamily="18" charset="0"/>
                <a:cs typeface="Times New Roman" panose="02020603050405020304" pitchFamily="18" charset="0"/>
              </a:rPr>
              <a:t>Phishing imitates the characteristics and features of emails and makes it look the same as the original one. It appears similar to that of the legitimate source. The user thinks that this email has come from a genuine company or an organization. This makes the user to forcefully visit the phishing website through the links given in the phishing email. </a:t>
            </a:r>
          </a:p>
        </p:txBody>
      </p:sp>
      <p:pic>
        <p:nvPicPr>
          <p:cNvPr id="4" name="Picture 3">
            <a:extLst>
              <a:ext uri="{FF2B5EF4-FFF2-40B4-BE49-F238E27FC236}">
                <a16:creationId xmlns:a16="http://schemas.microsoft.com/office/drawing/2014/main" id="{33F8F2B1-9D8A-45B2-91C6-8F1B90070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6863" y="3926037"/>
            <a:ext cx="4321874" cy="2801899"/>
          </a:xfrm>
          <a:prstGeom prst="rect">
            <a:avLst/>
          </a:prstGeom>
        </p:spPr>
      </p:pic>
    </p:spTree>
    <p:extLst>
      <p:ext uri="{BB962C8B-B14F-4D97-AF65-F5344CB8AC3E}">
        <p14:creationId xmlns:p14="http://schemas.microsoft.com/office/powerpoint/2010/main" val="3784594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5C7E-8751-491B-959A-4576049B7FFB}"/>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Introduction(Cont.)</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A85075-59BA-4B01-91DF-EB8ECD9760ED}"/>
              </a:ext>
            </a:extLst>
          </p:cNvPr>
          <p:cNvSpPr>
            <a:spLocks noGrp="1"/>
          </p:cNvSpPr>
          <p:nvPr>
            <p:ph idx="1"/>
          </p:nvPr>
        </p:nvSpPr>
        <p:spPr>
          <a:xfrm>
            <a:off x="677334" y="2160589"/>
            <a:ext cx="5504391" cy="3880773"/>
          </a:xfrm>
        </p:spPr>
        <p:txBody>
          <a:bodyPr>
            <a:normAutofit/>
          </a:bodyPr>
          <a:lstStyle/>
          <a:p>
            <a:r>
              <a:rPr lang="en-US" sz="2000" dirty="0">
                <a:latin typeface="Times New Roman" panose="02020603050405020304" pitchFamily="18" charset="0"/>
                <a:cs typeface="Times New Roman" panose="02020603050405020304" pitchFamily="18" charset="0"/>
              </a:rPr>
              <a:t>These phishing websites are made to mock the appearance of an original organization website. </a:t>
            </a:r>
          </a:p>
          <a:p>
            <a:r>
              <a:rPr lang="en-US" sz="2000" dirty="0">
                <a:latin typeface="Times New Roman" panose="02020603050405020304" pitchFamily="18" charset="0"/>
                <a:cs typeface="Times New Roman" panose="02020603050405020304" pitchFamily="18" charset="0"/>
              </a:rPr>
              <a:t>The phishers force user to fill up the personal information by giving alarming messages or validate account messages etc. so that they fill up the required information which can be used by them to misuse it. They make the situation such that the user is not left with any other option but to visit their spoofed website.</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3D5A28D-BE09-4913-8791-C03E1F319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5100" y="2160589"/>
            <a:ext cx="3333640" cy="2778034"/>
          </a:xfrm>
          <a:prstGeom prst="rect">
            <a:avLst/>
          </a:prstGeom>
        </p:spPr>
      </p:pic>
    </p:spTree>
    <p:extLst>
      <p:ext uri="{BB962C8B-B14F-4D97-AF65-F5344CB8AC3E}">
        <p14:creationId xmlns:p14="http://schemas.microsoft.com/office/powerpoint/2010/main" val="261688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573EC-16EA-4F01-8131-F656D4CA0ED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Literature Survey</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800459-7C5B-44DD-AB4F-75EBB421CADF}"/>
              </a:ext>
            </a:extLst>
          </p:cNvPr>
          <p:cNvSpPr>
            <a:spLocks noGrp="1"/>
          </p:cNvSpPr>
          <p:nvPr>
            <p:ph idx="1"/>
          </p:nvPr>
        </p:nvSpPr>
        <p:spPr/>
        <p:txBody>
          <a:bodyPr>
            <a:normAutofit lnSpcReduction="10000"/>
          </a:bodyPr>
          <a:lstStyle/>
          <a:p>
            <a:pPr lvl="0"/>
            <a:r>
              <a:rPr lang="en-US" sz="2000" dirty="0">
                <a:latin typeface="Times New Roman" panose="02020603050405020304" pitchFamily="18" charset="0"/>
                <a:cs typeface="Times New Roman" panose="02020603050405020304" pitchFamily="18" charset="0"/>
              </a:rPr>
              <a:t>Wong, R. K. K. (2019). An Empirical Study on Performance Server Analysis and URL Phishing Prevention to Improve System Management Through Machine Learning. </a:t>
            </a:r>
          </a:p>
          <a:p>
            <a:pPr lvl="0"/>
            <a:r>
              <a:rPr lang="en-US" sz="2000" dirty="0">
                <a:latin typeface="Times New Roman" panose="02020603050405020304" pitchFamily="18" charset="0"/>
                <a:cs typeface="Times New Roman" panose="02020603050405020304" pitchFamily="18" charset="0"/>
              </a:rPr>
              <a:t>Rao, R. S., &amp; </a:t>
            </a:r>
            <a:r>
              <a:rPr lang="en-US" sz="2000" dirty="0" err="1">
                <a:latin typeface="Times New Roman" panose="02020603050405020304" pitchFamily="18" charset="0"/>
                <a:cs typeface="Times New Roman" panose="02020603050405020304" pitchFamily="18" charset="0"/>
              </a:rPr>
              <a:t>Pais</a:t>
            </a:r>
            <a:r>
              <a:rPr lang="en-US" sz="2000" dirty="0">
                <a:latin typeface="Times New Roman" panose="02020603050405020304" pitchFamily="18" charset="0"/>
                <a:cs typeface="Times New Roman" panose="02020603050405020304" pitchFamily="18" charset="0"/>
              </a:rPr>
              <a:t>, A. R. (2019). Jail-Phish: An improved search engine based phishing detection system.</a:t>
            </a:r>
          </a:p>
          <a:p>
            <a:pPr lvl="0"/>
            <a:r>
              <a:rPr lang="en-US" sz="2000" dirty="0">
                <a:latin typeface="Times New Roman" panose="02020603050405020304" pitchFamily="18" charset="0"/>
                <a:cs typeface="Times New Roman" panose="02020603050405020304" pitchFamily="18" charset="0"/>
              </a:rPr>
              <a:t>Ding, Y., </a:t>
            </a:r>
            <a:r>
              <a:rPr lang="en-US" sz="2000" dirty="0" err="1">
                <a:latin typeface="Times New Roman" panose="02020603050405020304" pitchFamily="18" charset="0"/>
                <a:cs typeface="Times New Roman" panose="02020603050405020304" pitchFamily="18" charset="0"/>
              </a:rPr>
              <a:t>Luktarhan</a:t>
            </a:r>
            <a:r>
              <a:rPr lang="en-US" sz="2000" dirty="0">
                <a:latin typeface="Times New Roman" panose="02020603050405020304" pitchFamily="18" charset="0"/>
                <a:cs typeface="Times New Roman" panose="02020603050405020304" pitchFamily="18" charset="0"/>
              </a:rPr>
              <a:t>, N., Li, K., &amp; </a:t>
            </a:r>
            <a:r>
              <a:rPr lang="en-US" sz="2000" dirty="0" err="1">
                <a:latin typeface="Times New Roman" panose="02020603050405020304" pitchFamily="18" charset="0"/>
                <a:cs typeface="Times New Roman" panose="02020603050405020304" pitchFamily="18" charset="0"/>
              </a:rPr>
              <a:t>Slamu</a:t>
            </a:r>
            <a:r>
              <a:rPr lang="en-US" sz="2000" dirty="0">
                <a:latin typeface="Times New Roman" panose="02020603050405020304" pitchFamily="18" charset="0"/>
                <a:cs typeface="Times New Roman" panose="02020603050405020304" pitchFamily="18" charset="0"/>
              </a:rPr>
              <a:t>, W. (2019). A keyword-based combination approach for detecting phishing webpages.</a:t>
            </a:r>
          </a:p>
          <a:p>
            <a:pPr lvl="0"/>
            <a:r>
              <a:rPr lang="en-US" sz="2000" dirty="0" err="1">
                <a:latin typeface="Times New Roman" panose="02020603050405020304" pitchFamily="18" charset="0"/>
                <a:cs typeface="Times New Roman" panose="02020603050405020304" pitchFamily="18" charset="0"/>
              </a:rPr>
              <a:t>Marchal</a:t>
            </a:r>
            <a:r>
              <a:rPr lang="en-US" sz="2000" dirty="0">
                <a:latin typeface="Times New Roman" panose="02020603050405020304" pitchFamily="18" charset="0"/>
                <a:cs typeface="Times New Roman" panose="02020603050405020304" pitchFamily="18" charset="0"/>
              </a:rPr>
              <a:t>, S., </a:t>
            </a:r>
            <a:r>
              <a:rPr lang="en-US" sz="2000" dirty="0" err="1">
                <a:latin typeface="Times New Roman" panose="02020603050405020304" pitchFamily="18" charset="0"/>
                <a:cs typeface="Times New Roman" panose="02020603050405020304" pitchFamily="18" charset="0"/>
              </a:rPr>
              <a:t>Saari</a:t>
            </a:r>
            <a:r>
              <a:rPr lang="en-US" sz="2000" dirty="0">
                <a:latin typeface="Times New Roman" panose="02020603050405020304" pitchFamily="18" charset="0"/>
                <a:cs typeface="Times New Roman" panose="02020603050405020304" pitchFamily="18" charset="0"/>
              </a:rPr>
              <a:t>, K., Singh, N., &amp; </a:t>
            </a:r>
            <a:r>
              <a:rPr lang="en-US" sz="2000" dirty="0" err="1">
                <a:latin typeface="Times New Roman" panose="02020603050405020304" pitchFamily="18" charset="0"/>
                <a:cs typeface="Times New Roman" panose="02020603050405020304" pitchFamily="18" charset="0"/>
              </a:rPr>
              <a:t>Asokan</a:t>
            </a:r>
            <a:r>
              <a:rPr lang="en-US" sz="2000" dirty="0">
                <a:latin typeface="Times New Roman" panose="02020603050405020304" pitchFamily="18" charset="0"/>
                <a:cs typeface="Times New Roman" panose="02020603050405020304" pitchFamily="18" charset="0"/>
              </a:rPr>
              <a:t>, N. (2016, June). Know your phish: Novel techniques for detecting phishing sites and their targets. </a:t>
            </a:r>
            <a:endParaRPr lang="en-IN" sz="2000" dirty="0">
              <a:latin typeface="Times New Roman" panose="02020603050405020304" pitchFamily="18" charset="0"/>
              <a:cs typeface="Times New Roman" panose="02020603050405020304" pitchFamily="18" charset="0"/>
            </a:endParaRPr>
          </a:p>
          <a:p>
            <a:pPr lvl="0"/>
            <a:r>
              <a:rPr lang="en-US" sz="2000" dirty="0" err="1">
                <a:latin typeface="Times New Roman" panose="02020603050405020304" pitchFamily="18" charset="0"/>
                <a:cs typeface="Times New Roman" panose="02020603050405020304" pitchFamily="18" charset="0"/>
              </a:rPr>
              <a:t>Shekokar</a:t>
            </a:r>
            <a:r>
              <a:rPr lang="en-US" sz="2000" dirty="0">
                <a:latin typeface="Times New Roman" panose="02020603050405020304" pitchFamily="18" charset="0"/>
                <a:cs typeface="Times New Roman" panose="02020603050405020304" pitchFamily="18" charset="0"/>
              </a:rPr>
              <a:t>, N. M., Shah, C., Mahajan, M., &amp; </a:t>
            </a:r>
            <a:r>
              <a:rPr lang="en-US" sz="2000" dirty="0" err="1">
                <a:latin typeface="Times New Roman" panose="02020603050405020304" pitchFamily="18" charset="0"/>
                <a:cs typeface="Times New Roman" panose="02020603050405020304" pitchFamily="18" charset="0"/>
              </a:rPr>
              <a:t>Rachh</a:t>
            </a:r>
            <a:r>
              <a:rPr lang="en-US" sz="2000" dirty="0">
                <a:latin typeface="Times New Roman" panose="02020603050405020304" pitchFamily="18" charset="0"/>
                <a:cs typeface="Times New Roman" panose="02020603050405020304" pitchFamily="18" charset="0"/>
              </a:rPr>
              <a:t>, S. (2015). An ideal approach for detection and prevention of phishing attacks. </a:t>
            </a:r>
            <a:endParaRPr lang="en-IN" sz="2000" dirty="0">
              <a:latin typeface="Times New Roman" panose="02020603050405020304" pitchFamily="18" charset="0"/>
              <a:cs typeface="Times New Roman" panose="02020603050405020304" pitchFamily="18" charset="0"/>
            </a:endParaRPr>
          </a:p>
          <a:p>
            <a:pPr lvl="0"/>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97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A485-1EEB-40FA-80DC-6557DD542A83}"/>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Existing System</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FBBBC6-BD81-480B-85E8-DC926FC4CBE2}"/>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List-based phishing detection systems use two list, whitelists and blacklists, for classifying the legitimate and phishing web pages. </a:t>
            </a:r>
          </a:p>
          <a:p>
            <a:r>
              <a:rPr lang="en-US" sz="2000" dirty="0">
                <a:latin typeface="Times New Roman" panose="02020603050405020304" pitchFamily="18" charset="0"/>
                <a:cs typeface="Times New Roman" panose="02020603050405020304" pitchFamily="18" charset="0"/>
              </a:rPr>
              <a:t>Whitelist-based phishing detection systems make secure and legitimate websites to provide the necessary information. </a:t>
            </a:r>
          </a:p>
          <a:p>
            <a:r>
              <a:rPr lang="en-US" sz="2000" dirty="0">
                <a:latin typeface="Times New Roman" panose="02020603050405020304" pitchFamily="18" charset="0"/>
                <a:cs typeface="Times New Roman" panose="02020603050405020304" pitchFamily="18" charset="0"/>
              </a:rPr>
              <a:t>Each website that is not in the whitelist is considered as suspicious.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4820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A733E-510A-46CE-94B7-A8150FB4234A}"/>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Existing System Limitations</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1B5C61-55B5-430A-9D12-E3BF282C430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blacklist-based systems, however, do not have the ability to detect an actual attack or a ﬁrst-time attack (zero-day attack). These attack detection mechanisms have a lower false positive rate than machine learning based systems. The success of the blacklist-based phishing attack detection system is about 20%.</a:t>
            </a:r>
          </a:p>
        </p:txBody>
      </p:sp>
    </p:spTree>
    <p:extLst>
      <p:ext uri="{BB962C8B-B14F-4D97-AF65-F5344CB8AC3E}">
        <p14:creationId xmlns:p14="http://schemas.microsoft.com/office/powerpoint/2010/main" val="2208452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B4546-49CE-47D0-A0C7-389C4309842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Proposed System</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E4ECD9-A9D3-4F45-8A2E-ADA52B75D9A7}"/>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We proposed an intelligent, flexible and effective system that is based on using classification algorithms.  We implemented classification algorithms and techniques to extract the phishing datasets criteria to classify their legitimacy.</a:t>
            </a:r>
          </a:p>
          <a:p>
            <a:r>
              <a:rPr lang="en-IN" sz="2000" dirty="0">
                <a:latin typeface="Times New Roman" panose="02020603050405020304" pitchFamily="18" charset="0"/>
                <a:cs typeface="Times New Roman" panose="02020603050405020304" pitchFamily="18" charset="0"/>
              </a:rPr>
              <a:t>The e-banking phishing website can be detected based on some important characteristics like URL and domain identity, and security and encryption criteria in the final phishing detection rate.</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855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99D7-0179-4C70-ACDB-CEA2AAD9D91B}"/>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Proposed System Advantages</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BB0CAB-04E9-4269-9703-40EE6321CAB7}"/>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Real-time Execution</a:t>
            </a:r>
          </a:p>
          <a:p>
            <a:r>
              <a:rPr lang="en-IN" sz="2000" dirty="0">
                <a:latin typeface="Times New Roman" panose="02020603050405020304" pitchFamily="18" charset="0"/>
                <a:cs typeface="Times New Roman" panose="02020603050405020304" pitchFamily="18" charset="0"/>
              </a:rPr>
              <a:t>Detection of new Websites</a:t>
            </a:r>
          </a:p>
          <a:p>
            <a:r>
              <a:rPr lang="en-IN" sz="2000" dirty="0">
                <a:latin typeface="Times New Roman" panose="02020603050405020304" pitchFamily="18" charset="0"/>
                <a:cs typeface="Times New Roman" panose="02020603050405020304" pitchFamily="18" charset="0"/>
              </a:rPr>
              <a:t>Independence from Third-Party Services</a:t>
            </a:r>
          </a:p>
          <a:p>
            <a:r>
              <a:rPr lang="en-IN" sz="2000" dirty="0">
                <a:latin typeface="Times New Roman" panose="02020603050405020304" pitchFamily="18" charset="0"/>
                <a:cs typeface="Times New Roman" panose="02020603050405020304" pitchFamily="18" charset="0"/>
              </a:rPr>
              <a:t>Ease of access</a:t>
            </a:r>
          </a:p>
          <a:p>
            <a:r>
              <a:rPr lang="en-IN" sz="2000" dirty="0">
                <a:latin typeface="Times New Roman" panose="02020603050405020304" pitchFamily="18" charset="0"/>
                <a:cs typeface="Times New Roman" panose="02020603050405020304" pitchFamily="18" charset="0"/>
              </a:rPr>
              <a:t>Better performance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8992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Dividend</Template>
  <TotalTime>1062</TotalTime>
  <Words>1108</Words>
  <Application>Microsoft Office PowerPoint</Application>
  <PresentationFormat>Widescreen</PresentationFormat>
  <Paragraphs>82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Times New Roman</vt:lpstr>
      <vt:lpstr>Trebuchet MS</vt:lpstr>
      <vt:lpstr>Wingdings 3</vt:lpstr>
      <vt:lpstr>Facet</vt:lpstr>
      <vt:lpstr>PowerPoint Presentation</vt:lpstr>
      <vt:lpstr>Abstract</vt:lpstr>
      <vt:lpstr>Introduction</vt:lpstr>
      <vt:lpstr>Introduction(Cont.)</vt:lpstr>
      <vt:lpstr>Literature Survey</vt:lpstr>
      <vt:lpstr>Existing System</vt:lpstr>
      <vt:lpstr>Existing System Limitations</vt:lpstr>
      <vt:lpstr>Proposed System</vt:lpstr>
      <vt:lpstr>Proposed System Advantages</vt:lpstr>
      <vt:lpstr>Software Requirements</vt:lpstr>
      <vt:lpstr>Hardware Requirements</vt:lpstr>
      <vt:lpstr>Findings of the project(Technique used)</vt:lpstr>
      <vt:lpstr>Algorithm</vt:lpstr>
      <vt:lpstr>ER Diagram</vt:lpstr>
      <vt:lpstr>Data Flow Diagram</vt:lpstr>
      <vt:lpstr>UML Diagram</vt:lpstr>
      <vt:lpstr>System Architecture</vt:lpstr>
      <vt:lpstr>Output Screenshots</vt:lpstr>
      <vt:lpstr>Output Screenshots</vt:lpstr>
      <vt:lpstr>Output Screenshots</vt:lpstr>
      <vt:lpstr>Output Screenshots</vt:lpstr>
      <vt:lpstr>Conclusion</vt:lpstr>
      <vt:lpstr>Future Enhancements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Pasupuleti</dc:creator>
  <cp:lastModifiedBy>rahul yadav</cp:lastModifiedBy>
  <cp:revision>71</cp:revision>
  <dcterms:created xsi:type="dcterms:W3CDTF">2020-06-24T17:10:20Z</dcterms:created>
  <dcterms:modified xsi:type="dcterms:W3CDTF">2021-06-05T13:43:55Z</dcterms:modified>
</cp:coreProperties>
</file>