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6"/>
  </p:notes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Petrona" charset="1" panose="02000503020000020003"/>
      <p:regular r:id="rId19"/>
    </p:embeddedFont>
    <p:embeddedFont>
      <p:font typeface="Georgia Pro Bold" charset="1" panose="02040802050405020203"/>
      <p:regular r:id="rId20"/>
    </p:embeddedFont>
    <p:embeddedFont>
      <p:font typeface="Inter" charset="1" panose="020B0502030000000004"/>
      <p:regular r:id="rId22"/>
    </p:embeddedFont>
    <p:embeddedFont>
      <p:font typeface="Georgia Pro" charset="1" panose="02040502050405020303"/>
      <p:regular r:id="rId24"/>
    </p:embeddedFont>
    <p:embeddedFont>
      <p:font typeface="Inter Bold" charset="1" panose="020B0802030000000004"/>
      <p:regular r:id="rId29"/>
    </p:embeddedFont>
    <p:embeddedFont>
      <p:font typeface="Consolas Bold" charset="1" panose="020B0709020204030204"/>
      <p:regular r:id="rId30"/>
    </p:embeddedFont>
    <p:embeddedFont>
      <p:font typeface="Consolas" charset="1" panose="020B0609020204030204"/>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notesMasters/notesMaster1.xml" Type="http://schemas.openxmlformats.org/officeDocument/2006/relationships/notesMaster"/><Relationship Id="rId17" Target="theme/theme2.xml" Type="http://schemas.openxmlformats.org/officeDocument/2006/relationships/theme"/><Relationship Id="rId18" Target="notesSlides/notesSlide1.xml" Type="http://schemas.openxmlformats.org/officeDocument/2006/relationships/note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notesSlides/notesSlide2.xml" Type="http://schemas.openxmlformats.org/officeDocument/2006/relationships/notesSlide"/><Relationship Id="rId22" Target="fonts/font22.fntdata" Type="http://schemas.openxmlformats.org/officeDocument/2006/relationships/font"/><Relationship Id="rId23" Target="notesSlides/notesSlide3.xml" Type="http://schemas.openxmlformats.org/officeDocument/2006/relationships/notesSlide"/><Relationship Id="rId24" Target="fonts/font24.fntdata" Type="http://schemas.openxmlformats.org/officeDocument/2006/relationships/font"/><Relationship Id="rId25" Target="notesSlides/notesSlide4.xml" Type="http://schemas.openxmlformats.org/officeDocument/2006/relationships/notesSlide"/><Relationship Id="rId26" Target="notesSlides/notesSlide5.xml" Type="http://schemas.openxmlformats.org/officeDocument/2006/relationships/notesSlide"/><Relationship Id="rId27" Target="notesSlides/notesSlide6.xml" Type="http://schemas.openxmlformats.org/officeDocument/2006/relationships/notesSlide"/><Relationship Id="rId28" Target="notesSlides/notesSlide7.xml" Type="http://schemas.openxmlformats.org/officeDocument/2006/relationships/notesSlide"/><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notesSlides/notesSlide8.xml" Type="http://schemas.openxmlformats.org/officeDocument/2006/relationships/notesSlide"/><Relationship Id="rId33" Target="notesSlides/notesSlide9.xml" Type="http://schemas.openxmlformats.org/officeDocument/2006/relationships/notesSlide"/><Relationship Id="rId34" Target="notesSlides/notesSlide10.xml" Type="http://schemas.openxmlformats.org/officeDocument/2006/relationships/notesSlide"/><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10</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2</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3</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5</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6</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7</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8</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9</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png" Type="http://schemas.openxmlformats.org/officeDocument/2006/relationships/image"/><Relationship Id="rId4" Target="../media/image2.png" Type="http://schemas.openxmlformats.org/officeDocument/2006/relationships/image"/><Relationship Id="rId5" Target="../media/image3.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4.png" Type="http://schemas.openxmlformats.org/officeDocument/2006/relationships/image"/><Relationship Id="rId4" Target="../media/image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AF2E9"/>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DFAF7"/>
            </a:solidFill>
          </p:spPr>
        </p:sp>
      </p:grpSp>
      <p:sp>
        <p:nvSpPr>
          <p:cNvPr name="TextBox 6" id="6"/>
          <p:cNvSpPr txBox="true"/>
          <p:nvPr/>
        </p:nvSpPr>
        <p:spPr>
          <a:xfrm rot="0">
            <a:off x="1255059" y="1553135"/>
            <a:ext cx="16040706" cy="4646301"/>
          </a:xfrm>
          <a:prstGeom prst="rect">
            <a:avLst/>
          </a:prstGeom>
        </p:spPr>
        <p:txBody>
          <a:bodyPr anchor="t" rtlCol="false" tIns="0" lIns="0" bIns="0" rIns="0">
            <a:spAutoFit/>
          </a:bodyPr>
          <a:lstStyle/>
          <a:p>
            <a:pPr algn="l">
              <a:lnSpc>
                <a:spcPts val="7625"/>
              </a:lnSpc>
            </a:pPr>
            <a:r>
              <a:rPr lang="en-US" sz="6124">
                <a:solidFill>
                  <a:srgbClr val="F95F88"/>
                </a:solidFill>
                <a:latin typeface="Petrona"/>
                <a:ea typeface="Petrona"/>
                <a:cs typeface="Petrona"/>
                <a:sym typeface="Petrona"/>
              </a:rPr>
              <a:t>AppointEase Frontend Optimization &amp; Deployment: A Comprehensive Report</a:t>
            </a:r>
          </a:p>
        </p:txBody>
      </p:sp>
      <p:sp>
        <p:nvSpPr>
          <p:cNvPr name="TextBox 7" id="7"/>
          <p:cNvSpPr txBox="true"/>
          <p:nvPr/>
        </p:nvSpPr>
        <p:spPr>
          <a:xfrm rot="0">
            <a:off x="1905001" y="4564717"/>
            <a:ext cx="14634882" cy="2853577"/>
          </a:xfrm>
          <a:prstGeom prst="rect">
            <a:avLst/>
          </a:prstGeom>
        </p:spPr>
        <p:txBody>
          <a:bodyPr anchor="t" rtlCol="false" tIns="0" lIns="0" bIns="0" rIns="0">
            <a:spAutoFit/>
          </a:bodyPr>
          <a:lstStyle/>
          <a:p>
            <a:pPr algn="l">
              <a:lnSpc>
                <a:spcPts val="3562"/>
              </a:lnSpc>
            </a:pPr>
            <a:r>
              <a:rPr lang="en-US" sz="4000" b="true">
                <a:solidFill>
                  <a:srgbClr val="272525"/>
                </a:solidFill>
                <a:latin typeface="Georgia Pro Bold"/>
                <a:ea typeface="Georgia Pro Bold"/>
                <a:cs typeface="Georgia Pro Bold"/>
                <a:sym typeface="Georgia Pro Bold"/>
              </a:rPr>
              <a:t>DONE BY : RAHUL YELMA  - </a:t>
            </a:r>
            <a:r>
              <a:rPr lang="en-US" sz="4000" b="true">
                <a:solidFill>
                  <a:srgbClr val="000000"/>
                </a:solidFill>
                <a:latin typeface="Georgia Pro Bold"/>
                <a:ea typeface="Georgia Pro Bold"/>
                <a:cs typeface="Georgia Pro Bold"/>
                <a:sym typeface="Georgia Pro Bold"/>
              </a:rPr>
              <a:t>INTERN</a:t>
            </a:r>
          </a:p>
          <a:p>
            <a:pPr algn="l">
              <a:lnSpc>
                <a:spcPts val="3562"/>
              </a:lnSpc>
            </a:pPr>
          </a:p>
          <a:p>
            <a:pPr algn="l">
              <a:lnSpc>
                <a:spcPts val="3562"/>
              </a:lnSpc>
            </a:pPr>
            <a:r>
              <a:rPr lang="en-US" sz="4000" b="true">
                <a:solidFill>
                  <a:srgbClr val="000000"/>
                </a:solidFill>
                <a:latin typeface="Georgia Pro Bold"/>
                <a:ea typeface="Georgia Pro Bold"/>
                <a:cs typeface="Georgia Pro Bold"/>
                <a:sym typeface="Georgia Pro Bold"/>
              </a:rPr>
              <a:t> FULL STACK DEVELOPMENT  UNIFIED MENTOR</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AF2E9"/>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DFAF7"/>
            </a:solidFill>
          </p:spPr>
        </p:sp>
      </p:grpSp>
      <p:sp>
        <p:nvSpPr>
          <p:cNvPr name="TextBox 6" id="6"/>
          <p:cNvSpPr txBox="true"/>
          <p:nvPr/>
        </p:nvSpPr>
        <p:spPr>
          <a:xfrm rot="0">
            <a:off x="992238" y="1209675"/>
            <a:ext cx="6237685" cy="817661"/>
          </a:xfrm>
          <a:prstGeom prst="rect">
            <a:avLst/>
          </a:prstGeom>
        </p:spPr>
        <p:txBody>
          <a:bodyPr anchor="t" rtlCol="false" tIns="0" lIns="0" bIns="0" rIns="0">
            <a:spAutoFit/>
          </a:bodyPr>
          <a:lstStyle/>
          <a:p>
            <a:pPr algn="l">
              <a:lnSpc>
                <a:spcPts val="6125"/>
              </a:lnSpc>
            </a:pPr>
            <a:r>
              <a:rPr lang="en-US" sz="4875">
                <a:solidFill>
                  <a:srgbClr val="F95F88"/>
                </a:solidFill>
                <a:latin typeface="Petrona"/>
                <a:ea typeface="Petrona"/>
                <a:cs typeface="Petrona"/>
                <a:sym typeface="Petrona"/>
              </a:rPr>
              <a:t>Conclusion</a:t>
            </a:r>
          </a:p>
        </p:txBody>
      </p:sp>
      <p:sp>
        <p:nvSpPr>
          <p:cNvPr name="TextBox 7" id="7"/>
          <p:cNvSpPr txBox="true"/>
          <p:nvPr/>
        </p:nvSpPr>
        <p:spPr>
          <a:xfrm rot="0">
            <a:off x="992238" y="3078435"/>
            <a:ext cx="14314998" cy="4082504"/>
          </a:xfrm>
          <a:prstGeom prst="rect">
            <a:avLst/>
          </a:prstGeom>
        </p:spPr>
        <p:txBody>
          <a:bodyPr anchor="t" rtlCol="false" tIns="0" lIns="0" bIns="0" rIns="0">
            <a:spAutoFit/>
          </a:bodyPr>
          <a:lstStyle/>
          <a:p>
            <a:pPr algn="ctr">
              <a:lnSpc>
                <a:spcPts val="10562"/>
              </a:lnSpc>
            </a:pPr>
            <a:r>
              <a:rPr lang="en-US" sz="8437">
                <a:solidFill>
                  <a:srgbClr val="F95F88"/>
                </a:solidFill>
                <a:latin typeface="Petrona"/>
                <a:ea typeface="Petrona"/>
                <a:cs typeface="Petrona"/>
                <a:sym typeface="Petrona"/>
              </a:rPr>
              <a:t>A </a:t>
            </a:r>
            <a:r>
              <a:rPr lang="en-US" sz="8437">
                <a:solidFill>
                  <a:srgbClr val="6237C8"/>
                </a:solidFill>
                <a:latin typeface="Petrona"/>
                <a:ea typeface="Petrona"/>
                <a:cs typeface="Petrona"/>
                <a:sym typeface="Petrona"/>
              </a:rPr>
              <a:t>Robust Foundation</a:t>
            </a:r>
            <a:r>
              <a:rPr lang="en-US" sz="8437">
                <a:solidFill>
                  <a:srgbClr val="F95F88"/>
                </a:solidFill>
                <a:latin typeface="Petrona"/>
                <a:ea typeface="Petrona"/>
                <a:cs typeface="Petrona"/>
                <a:sym typeface="Petrona"/>
              </a:rPr>
              <a:t> for the Future</a:t>
            </a:r>
          </a:p>
        </p:txBody>
      </p:sp>
      <p:sp>
        <p:nvSpPr>
          <p:cNvPr name="TextBox 8" id="8"/>
          <p:cNvSpPr txBox="true"/>
          <p:nvPr/>
        </p:nvSpPr>
        <p:spPr>
          <a:xfrm rot="0">
            <a:off x="992238" y="6713785"/>
            <a:ext cx="15256293" cy="2325291"/>
          </a:xfrm>
          <a:prstGeom prst="rect">
            <a:avLst/>
          </a:prstGeom>
        </p:spPr>
        <p:txBody>
          <a:bodyPr anchor="t" rtlCol="false" tIns="0" lIns="0" bIns="0" rIns="0">
            <a:spAutoFit/>
          </a:bodyPr>
          <a:lstStyle/>
          <a:p>
            <a:pPr algn="l">
              <a:lnSpc>
                <a:spcPts val="3562"/>
              </a:lnSpc>
            </a:pPr>
            <a:r>
              <a:rPr lang="en-US" sz="2499">
                <a:solidFill>
                  <a:srgbClr val="272525"/>
                </a:solidFill>
                <a:latin typeface="Inter"/>
                <a:ea typeface="Inter"/>
                <a:cs typeface="Inter"/>
                <a:sym typeface="Inter"/>
              </a:rPr>
              <a:t>This report concludes with a highly positive outlook on AppointEase's future, confident in its robust technical foundation and its immense potential for continued innovation and user satisfaction. We are excited about the future of AppointEase and its impact on educational coordination.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AF2E9"/>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DFAF7"/>
            </a:solidFill>
          </p:spPr>
        </p:sp>
      </p:grpSp>
      <p:sp>
        <p:nvSpPr>
          <p:cNvPr name="TextBox 6" id="6"/>
          <p:cNvSpPr txBox="true"/>
          <p:nvPr/>
        </p:nvSpPr>
        <p:spPr>
          <a:xfrm rot="0">
            <a:off x="992238" y="2307431"/>
            <a:ext cx="6237685" cy="817661"/>
          </a:xfrm>
          <a:prstGeom prst="rect">
            <a:avLst/>
          </a:prstGeom>
        </p:spPr>
        <p:txBody>
          <a:bodyPr anchor="t" rtlCol="false" tIns="0" lIns="0" bIns="0" rIns="0">
            <a:spAutoFit/>
          </a:bodyPr>
          <a:lstStyle/>
          <a:p>
            <a:pPr algn="l">
              <a:lnSpc>
                <a:spcPts val="6125"/>
              </a:lnSpc>
            </a:pPr>
            <a:r>
              <a:rPr lang="en-US" sz="4875">
                <a:solidFill>
                  <a:srgbClr val="F95F88"/>
                </a:solidFill>
                <a:latin typeface="Petrona"/>
                <a:ea typeface="Petrona"/>
                <a:cs typeface="Petrona"/>
                <a:sym typeface="Petrona"/>
              </a:rPr>
              <a:t>Executive Summary</a:t>
            </a:r>
          </a:p>
        </p:txBody>
      </p:sp>
      <p:sp>
        <p:nvSpPr>
          <p:cNvPr name="TextBox 7" id="7"/>
          <p:cNvSpPr txBox="true"/>
          <p:nvPr/>
        </p:nvSpPr>
        <p:spPr>
          <a:xfrm rot="0">
            <a:off x="992238" y="3606402"/>
            <a:ext cx="16303526" cy="2353866"/>
          </a:xfrm>
          <a:prstGeom prst="rect">
            <a:avLst/>
          </a:prstGeom>
        </p:spPr>
        <p:txBody>
          <a:bodyPr anchor="t" rtlCol="false" tIns="0" lIns="0" bIns="0" rIns="0">
            <a:spAutoFit/>
          </a:bodyPr>
          <a:lstStyle/>
          <a:p>
            <a:pPr algn="l">
              <a:lnSpc>
                <a:spcPts val="3562"/>
              </a:lnSpc>
            </a:pPr>
            <a:r>
              <a:rPr lang="en-US" sz="2187">
                <a:solidFill>
                  <a:srgbClr val="272525"/>
                </a:solidFill>
                <a:latin typeface="Inter"/>
                <a:ea typeface="Inter"/>
                <a:cs typeface="Inter"/>
                <a:sym typeface="Inter"/>
              </a:rPr>
              <a:t>This report documents the successful completion of the AppointEase frontend optimization and deployment project. We tackled complex API integration and styling consistency challenges with a systematic approach, delivering a robust and visually impeccable application. The outcome underscores our commitment to technical excellence and meticulous problem-solving, resulting in a fully functional, stable, and user-friendly online appointment booking system ready for future enhancements.</a:t>
            </a:r>
          </a:p>
        </p:txBody>
      </p:sp>
      <p:grpSp>
        <p:nvGrpSpPr>
          <p:cNvPr name="Group 8" id="8"/>
          <p:cNvGrpSpPr/>
          <p:nvPr/>
        </p:nvGrpSpPr>
        <p:grpSpPr>
          <a:xfrm rot="0">
            <a:off x="987475" y="6274445"/>
            <a:ext cx="647402" cy="647403"/>
            <a:chOff x="0" y="0"/>
            <a:chExt cx="863203" cy="863203"/>
          </a:xfrm>
        </p:grpSpPr>
        <p:sp>
          <p:nvSpPr>
            <p:cNvPr name="Freeform 9" id="9"/>
            <p:cNvSpPr/>
            <p:nvPr/>
          </p:nvSpPr>
          <p:spPr>
            <a:xfrm flipH="false" flipV="false" rot="0">
              <a:off x="6350" y="6350"/>
              <a:ext cx="850519" cy="850519"/>
            </a:xfrm>
            <a:custGeom>
              <a:avLst/>
              <a:gdLst/>
              <a:ahLst/>
              <a:cxnLst/>
              <a:rect r="r" b="b" t="t" l="l"/>
              <a:pathLst>
                <a:path h="850519" w="850519">
                  <a:moveTo>
                    <a:pt x="0" y="158750"/>
                  </a:moveTo>
                  <a:cubicBezTo>
                    <a:pt x="0" y="71120"/>
                    <a:pt x="71120" y="0"/>
                    <a:pt x="158750" y="0"/>
                  </a:cubicBezTo>
                  <a:lnTo>
                    <a:pt x="691769" y="0"/>
                  </a:lnTo>
                  <a:cubicBezTo>
                    <a:pt x="779399" y="0"/>
                    <a:pt x="850519" y="71120"/>
                    <a:pt x="850519" y="158750"/>
                  </a:cubicBezTo>
                  <a:lnTo>
                    <a:pt x="850519" y="691769"/>
                  </a:lnTo>
                  <a:cubicBezTo>
                    <a:pt x="850519" y="779399"/>
                    <a:pt x="779399" y="850519"/>
                    <a:pt x="691769" y="850519"/>
                  </a:cubicBezTo>
                  <a:lnTo>
                    <a:pt x="158750" y="850519"/>
                  </a:lnTo>
                  <a:cubicBezTo>
                    <a:pt x="71120" y="850519"/>
                    <a:pt x="0" y="779399"/>
                    <a:pt x="0" y="691769"/>
                  </a:cubicBezTo>
                  <a:close/>
                </a:path>
              </a:pathLst>
            </a:custGeom>
            <a:solidFill>
              <a:srgbClr val="E0D7F4"/>
            </a:solidFill>
          </p:spPr>
        </p:sp>
        <p:sp>
          <p:nvSpPr>
            <p:cNvPr name="Freeform 10" id="10"/>
            <p:cNvSpPr/>
            <p:nvPr/>
          </p:nvSpPr>
          <p:spPr>
            <a:xfrm flipH="false" flipV="false" rot="0">
              <a:off x="0" y="0"/>
              <a:ext cx="863219" cy="863219"/>
            </a:xfrm>
            <a:custGeom>
              <a:avLst/>
              <a:gdLst/>
              <a:ahLst/>
              <a:cxnLst/>
              <a:rect r="r" b="b" t="t" l="l"/>
              <a:pathLst>
                <a:path h="863219" w="863219">
                  <a:moveTo>
                    <a:pt x="0" y="165100"/>
                  </a:moveTo>
                  <a:cubicBezTo>
                    <a:pt x="0" y="73914"/>
                    <a:pt x="73914" y="0"/>
                    <a:pt x="165100" y="0"/>
                  </a:cubicBezTo>
                  <a:lnTo>
                    <a:pt x="698119" y="0"/>
                  </a:lnTo>
                  <a:lnTo>
                    <a:pt x="698119" y="6350"/>
                  </a:lnTo>
                  <a:lnTo>
                    <a:pt x="698119" y="0"/>
                  </a:lnTo>
                  <a:lnTo>
                    <a:pt x="698119" y="6350"/>
                  </a:lnTo>
                  <a:lnTo>
                    <a:pt x="698119" y="0"/>
                  </a:lnTo>
                  <a:cubicBezTo>
                    <a:pt x="789305" y="0"/>
                    <a:pt x="863219" y="73914"/>
                    <a:pt x="863219" y="165100"/>
                  </a:cubicBezTo>
                  <a:lnTo>
                    <a:pt x="856869" y="165100"/>
                  </a:lnTo>
                  <a:lnTo>
                    <a:pt x="863219" y="165100"/>
                  </a:lnTo>
                  <a:lnTo>
                    <a:pt x="863219" y="698119"/>
                  </a:lnTo>
                  <a:lnTo>
                    <a:pt x="856869" y="698119"/>
                  </a:lnTo>
                  <a:lnTo>
                    <a:pt x="863219" y="698119"/>
                  </a:lnTo>
                  <a:cubicBezTo>
                    <a:pt x="863219" y="789305"/>
                    <a:pt x="789305" y="863219"/>
                    <a:pt x="698119" y="863219"/>
                  </a:cubicBezTo>
                  <a:lnTo>
                    <a:pt x="698119" y="856869"/>
                  </a:lnTo>
                  <a:lnTo>
                    <a:pt x="698119" y="863219"/>
                  </a:lnTo>
                  <a:lnTo>
                    <a:pt x="165100" y="863219"/>
                  </a:lnTo>
                  <a:lnTo>
                    <a:pt x="165100" y="856869"/>
                  </a:lnTo>
                  <a:lnTo>
                    <a:pt x="165100" y="863219"/>
                  </a:lnTo>
                  <a:cubicBezTo>
                    <a:pt x="73914" y="863219"/>
                    <a:pt x="0" y="789305"/>
                    <a:pt x="0" y="698119"/>
                  </a:cubicBezTo>
                  <a:lnTo>
                    <a:pt x="0" y="165100"/>
                  </a:lnTo>
                  <a:lnTo>
                    <a:pt x="6350" y="165100"/>
                  </a:lnTo>
                  <a:lnTo>
                    <a:pt x="0" y="165100"/>
                  </a:lnTo>
                  <a:moveTo>
                    <a:pt x="12700" y="165100"/>
                  </a:moveTo>
                  <a:lnTo>
                    <a:pt x="12700" y="698119"/>
                  </a:lnTo>
                  <a:lnTo>
                    <a:pt x="6350" y="698119"/>
                  </a:lnTo>
                  <a:lnTo>
                    <a:pt x="12700" y="698119"/>
                  </a:lnTo>
                  <a:cubicBezTo>
                    <a:pt x="12700" y="782320"/>
                    <a:pt x="80899" y="850519"/>
                    <a:pt x="165100" y="850519"/>
                  </a:cubicBezTo>
                  <a:lnTo>
                    <a:pt x="698119" y="850519"/>
                  </a:lnTo>
                  <a:cubicBezTo>
                    <a:pt x="782320" y="850519"/>
                    <a:pt x="850519" y="782320"/>
                    <a:pt x="850519" y="698119"/>
                  </a:cubicBezTo>
                  <a:lnTo>
                    <a:pt x="850519" y="165100"/>
                  </a:lnTo>
                  <a:cubicBezTo>
                    <a:pt x="850519" y="80899"/>
                    <a:pt x="782320" y="12700"/>
                    <a:pt x="698119" y="12700"/>
                  </a:cubicBezTo>
                  <a:lnTo>
                    <a:pt x="165100" y="12700"/>
                  </a:lnTo>
                  <a:lnTo>
                    <a:pt x="165100" y="6350"/>
                  </a:lnTo>
                  <a:lnTo>
                    <a:pt x="165100" y="12700"/>
                  </a:lnTo>
                  <a:cubicBezTo>
                    <a:pt x="80899" y="12700"/>
                    <a:pt x="12700" y="80899"/>
                    <a:pt x="12700" y="165100"/>
                  </a:cubicBezTo>
                  <a:close/>
                </a:path>
              </a:pathLst>
            </a:custGeom>
            <a:solidFill>
              <a:srgbClr val="C6BDDA"/>
            </a:solidFill>
          </p:spPr>
        </p:sp>
      </p:grpSp>
      <p:grpSp>
        <p:nvGrpSpPr>
          <p:cNvPr name="Group 11" id="11"/>
          <p:cNvGrpSpPr>
            <a:grpSpLocks noChangeAspect="true"/>
          </p:cNvGrpSpPr>
          <p:nvPr/>
        </p:nvGrpSpPr>
        <p:grpSpPr>
          <a:xfrm rot="0">
            <a:off x="1077292" y="6305774"/>
            <a:ext cx="467766" cy="584746"/>
            <a:chOff x="0" y="0"/>
            <a:chExt cx="623688" cy="779662"/>
          </a:xfrm>
        </p:grpSpPr>
        <p:sp>
          <p:nvSpPr>
            <p:cNvPr name="Freeform 12" id="12" descr="preencoded.png"/>
            <p:cNvSpPr/>
            <p:nvPr/>
          </p:nvSpPr>
          <p:spPr>
            <a:xfrm flipH="false" flipV="false" rot="0">
              <a:off x="0" y="0"/>
              <a:ext cx="623697" cy="779653"/>
            </a:xfrm>
            <a:custGeom>
              <a:avLst/>
              <a:gdLst/>
              <a:ahLst/>
              <a:cxnLst/>
              <a:rect r="r" b="b" t="t" l="l"/>
              <a:pathLst>
                <a:path h="779653" w="623697">
                  <a:moveTo>
                    <a:pt x="0" y="0"/>
                  </a:moveTo>
                  <a:lnTo>
                    <a:pt x="623697" y="0"/>
                  </a:lnTo>
                  <a:lnTo>
                    <a:pt x="623697" y="779653"/>
                  </a:lnTo>
                  <a:lnTo>
                    <a:pt x="0" y="779653"/>
                  </a:lnTo>
                  <a:lnTo>
                    <a:pt x="0" y="0"/>
                  </a:lnTo>
                  <a:close/>
                </a:path>
              </a:pathLst>
            </a:custGeom>
            <a:blipFill>
              <a:blip r:embed="rId3"/>
              <a:stretch>
                <a:fillRect l="-208" t="0" r="-206" b="-1"/>
              </a:stretch>
            </a:blipFill>
          </p:spPr>
        </p:sp>
      </p:grpSp>
      <p:sp>
        <p:nvSpPr>
          <p:cNvPr name="TextBox 13" id="13"/>
          <p:cNvSpPr txBox="true"/>
          <p:nvPr/>
        </p:nvSpPr>
        <p:spPr>
          <a:xfrm rot="0">
            <a:off x="1913632" y="6357491"/>
            <a:ext cx="4097834" cy="506462"/>
          </a:xfrm>
          <a:prstGeom prst="rect">
            <a:avLst/>
          </a:prstGeom>
        </p:spPr>
        <p:txBody>
          <a:bodyPr anchor="t" rtlCol="false" tIns="0" lIns="0" bIns="0" rIns="0">
            <a:spAutoFit/>
          </a:bodyPr>
          <a:lstStyle/>
          <a:p>
            <a:pPr algn="l">
              <a:lnSpc>
                <a:spcPts val="3812"/>
              </a:lnSpc>
            </a:pPr>
            <a:r>
              <a:rPr lang="en-US" sz="3062">
                <a:solidFill>
                  <a:srgbClr val="272525"/>
                </a:solidFill>
                <a:latin typeface="Petrona"/>
                <a:ea typeface="Petrona"/>
                <a:cs typeface="Petrona"/>
                <a:sym typeface="Petrona"/>
              </a:rPr>
              <a:t>Successful Completion</a:t>
            </a:r>
          </a:p>
        </p:txBody>
      </p:sp>
      <p:sp>
        <p:nvSpPr>
          <p:cNvPr name="TextBox 14" id="14"/>
          <p:cNvSpPr txBox="true"/>
          <p:nvPr/>
        </p:nvSpPr>
        <p:spPr>
          <a:xfrm rot="0">
            <a:off x="1913632" y="6948339"/>
            <a:ext cx="4276874" cy="539354"/>
          </a:xfrm>
          <a:prstGeom prst="rect">
            <a:avLst/>
          </a:prstGeom>
        </p:spPr>
        <p:txBody>
          <a:bodyPr anchor="t" rtlCol="false" tIns="0" lIns="0" bIns="0" rIns="0">
            <a:spAutoFit/>
          </a:bodyPr>
          <a:lstStyle/>
          <a:p>
            <a:pPr algn="l">
              <a:lnSpc>
                <a:spcPts val="3562"/>
              </a:lnSpc>
            </a:pPr>
            <a:r>
              <a:rPr lang="en-US" sz="2187">
                <a:solidFill>
                  <a:srgbClr val="272525"/>
                </a:solidFill>
                <a:latin typeface="Inter"/>
                <a:ea typeface="Inter"/>
                <a:cs typeface="Inter"/>
                <a:sym typeface="Inter"/>
              </a:rPr>
              <a:t>Project goals fully achieved.</a:t>
            </a:r>
          </a:p>
        </p:txBody>
      </p:sp>
      <p:grpSp>
        <p:nvGrpSpPr>
          <p:cNvPr name="Group 15" id="15"/>
          <p:cNvGrpSpPr/>
          <p:nvPr/>
        </p:nvGrpSpPr>
        <p:grpSpPr>
          <a:xfrm rot="0">
            <a:off x="6540104" y="6274445"/>
            <a:ext cx="647403" cy="647403"/>
            <a:chOff x="0" y="0"/>
            <a:chExt cx="863203" cy="863203"/>
          </a:xfrm>
        </p:grpSpPr>
        <p:sp>
          <p:nvSpPr>
            <p:cNvPr name="Freeform 16" id="16"/>
            <p:cNvSpPr/>
            <p:nvPr/>
          </p:nvSpPr>
          <p:spPr>
            <a:xfrm flipH="false" flipV="false" rot="0">
              <a:off x="6350" y="6350"/>
              <a:ext cx="850519" cy="850519"/>
            </a:xfrm>
            <a:custGeom>
              <a:avLst/>
              <a:gdLst/>
              <a:ahLst/>
              <a:cxnLst/>
              <a:rect r="r" b="b" t="t" l="l"/>
              <a:pathLst>
                <a:path h="850519" w="850519">
                  <a:moveTo>
                    <a:pt x="0" y="158750"/>
                  </a:moveTo>
                  <a:cubicBezTo>
                    <a:pt x="0" y="71120"/>
                    <a:pt x="71120" y="0"/>
                    <a:pt x="158750" y="0"/>
                  </a:cubicBezTo>
                  <a:lnTo>
                    <a:pt x="691769" y="0"/>
                  </a:lnTo>
                  <a:cubicBezTo>
                    <a:pt x="779399" y="0"/>
                    <a:pt x="850519" y="71120"/>
                    <a:pt x="850519" y="158750"/>
                  </a:cubicBezTo>
                  <a:lnTo>
                    <a:pt x="850519" y="691769"/>
                  </a:lnTo>
                  <a:cubicBezTo>
                    <a:pt x="850519" y="779399"/>
                    <a:pt x="779399" y="850519"/>
                    <a:pt x="691769" y="850519"/>
                  </a:cubicBezTo>
                  <a:lnTo>
                    <a:pt x="158750" y="850519"/>
                  </a:lnTo>
                  <a:cubicBezTo>
                    <a:pt x="71120" y="850519"/>
                    <a:pt x="0" y="779399"/>
                    <a:pt x="0" y="691769"/>
                  </a:cubicBezTo>
                  <a:close/>
                </a:path>
              </a:pathLst>
            </a:custGeom>
            <a:solidFill>
              <a:srgbClr val="E0D7F4"/>
            </a:solidFill>
          </p:spPr>
        </p:sp>
        <p:sp>
          <p:nvSpPr>
            <p:cNvPr name="Freeform 17" id="17"/>
            <p:cNvSpPr/>
            <p:nvPr/>
          </p:nvSpPr>
          <p:spPr>
            <a:xfrm flipH="false" flipV="false" rot="0">
              <a:off x="0" y="0"/>
              <a:ext cx="863219" cy="863219"/>
            </a:xfrm>
            <a:custGeom>
              <a:avLst/>
              <a:gdLst/>
              <a:ahLst/>
              <a:cxnLst/>
              <a:rect r="r" b="b" t="t" l="l"/>
              <a:pathLst>
                <a:path h="863219" w="863219">
                  <a:moveTo>
                    <a:pt x="0" y="165100"/>
                  </a:moveTo>
                  <a:cubicBezTo>
                    <a:pt x="0" y="73914"/>
                    <a:pt x="73914" y="0"/>
                    <a:pt x="165100" y="0"/>
                  </a:cubicBezTo>
                  <a:lnTo>
                    <a:pt x="698119" y="0"/>
                  </a:lnTo>
                  <a:lnTo>
                    <a:pt x="698119" y="6350"/>
                  </a:lnTo>
                  <a:lnTo>
                    <a:pt x="698119" y="0"/>
                  </a:lnTo>
                  <a:lnTo>
                    <a:pt x="698119" y="6350"/>
                  </a:lnTo>
                  <a:lnTo>
                    <a:pt x="698119" y="0"/>
                  </a:lnTo>
                  <a:cubicBezTo>
                    <a:pt x="789305" y="0"/>
                    <a:pt x="863219" y="73914"/>
                    <a:pt x="863219" y="165100"/>
                  </a:cubicBezTo>
                  <a:lnTo>
                    <a:pt x="856869" y="165100"/>
                  </a:lnTo>
                  <a:lnTo>
                    <a:pt x="863219" y="165100"/>
                  </a:lnTo>
                  <a:lnTo>
                    <a:pt x="863219" y="698119"/>
                  </a:lnTo>
                  <a:lnTo>
                    <a:pt x="856869" y="698119"/>
                  </a:lnTo>
                  <a:lnTo>
                    <a:pt x="863219" y="698119"/>
                  </a:lnTo>
                  <a:cubicBezTo>
                    <a:pt x="863219" y="789305"/>
                    <a:pt x="789305" y="863219"/>
                    <a:pt x="698119" y="863219"/>
                  </a:cubicBezTo>
                  <a:lnTo>
                    <a:pt x="698119" y="856869"/>
                  </a:lnTo>
                  <a:lnTo>
                    <a:pt x="698119" y="863219"/>
                  </a:lnTo>
                  <a:lnTo>
                    <a:pt x="165100" y="863219"/>
                  </a:lnTo>
                  <a:lnTo>
                    <a:pt x="165100" y="856869"/>
                  </a:lnTo>
                  <a:lnTo>
                    <a:pt x="165100" y="863219"/>
                  </a:lnTo>
                  <a:cubicBezTo>
                    <a:pt x="73914" y="863219"/>
                    <a:pt x="0" y="789305"/>
                    <a:pt x="0" y="698119"/>
                  </a:cubicBezTo>
                  <a:lnTo>
                    <a:pt x="0" y="165100"/>
                  </a:lnTo>
                  <a:lnTo>
                    <a:pt x="6350" y="165100"/>
                  </a:lnTo>
                  <a:lnTo>
                    <a:pt x="0" y="165100"/>
                  </a:lnTo>
                  <a:moveTo>
                    <a:pt x="12700" y="165100"/>
                  </a:moveTo>
                  <a:lnTo>
                    <a:pt x="12700" y="698119"/>
                  </a:lnTo>
                  <a:lnTo>
                    <a:pt x="6350" y="698119"/>
                  </a:lnTo>
                  <a:lnTo>
                    <a:pt x="12700" y="698119"/>
                  </a:lnTo>
                  <a:cubicBezTo>
                    <a:pt x="12700" y="782320"/>
                    <a:pt x="80899" y="850519"/>
                    <a:pt x="165100" y="850519"/>
                  </a:cubicBezTo>
                  <a:lnTo>
                    <a:pt x="698119" y="850519"/>
                  </a:lnTo>
                  <a:cubicBezTo>
                    <a:pt x="782320" y="850519"/>
                    <a:pt x="850519" y="782320"/>
                    <a:pt x="850519" y="698119"/>
                  </a:cubicBezTo>
                  <a:lnTo>
                    <a:pt x="850519" y="165100"/>
                  </a:lnTo>
                  <a:cubicBezTo>
                    <a:pt x="850519" y="80899"/>
                    <a:pt x="782320" y="12700"/>
                    <a:pt x="698119" y="12700"/>
                  </a:cubicBezTo>
                  <a:lnTo>
                    <a:pt x="165100" y="12700"/>
                  </a:lnTo>
                  <a:lnTo>
                    <a:pt x="165100" y="6350"/>
                  </a:lnTo>
                  <a:lnTo>
                    <a:pt x="165100" y="12700"/>
                  </a:lnTo>
                  <a:cubicBezTo>
                    <a:pt x="80899" y="12700"/>
                    <a:pt x="12700" y="80899"/>
                    <a:pt x="12700" y="165100"/>
                  </a:cubicBezTo>
                  <a:close/>
                </a:path>
              </a:pathLst>
            </a:custGeom>
            <a:solidFill>
              <a:srgbClr val="C6BDDA"/>
            </a:solidFill>
          </p:spPr>
        </p:sp>
      </p:grpSp>
      <p:grpSp>
        <p:nvGrpSpPr>
          <p:cNvPr name="Group 18" id="18"/>
          <p:cNvGrpSpPr>
            <a:grpSpLocks noChangeAspect="true"/>
          </p:cNvGrpSpPr>
          <p:nvPr/>
        </p:nvGrpSpPr>
        <p:grpSpPr>
          <a:xfrm rot="0">
            <a:off x="6629921" y="6305774"/>
            <a:ext cx="467766" cy="584746"/>
            <a:chOff x="0" y="0"/>
            <a:chExt cx="623688" cy="779662"/>
          </a:xfrm>
        </p:grpSpPr>
        <p:sp>
          <p:nvSpPr>
            <p:cNvPr name="Freeform 19" id="19" descr="preencoded.png"/>
            <p:cNvSpPr/>
            <p:nvPr/>
          </p:nvSpPr>
          <p:spPr>
            <a:xfrm flipH="false" flipV="false" rot="0">
              <a:off x="0" y="0"/>
              <a:ext cx="623697" cy="779653"/>
            </a:xfrm>
            <a:custGeom>
              <a:avLst/>
              <a:gdLst/>
              <a:ahLst/>
              <a:cxnLst/>
              <a:rect r="r" b="b" t="t" l="l"/>
              <a:pathLst>
                <a:path h="779653" w="623697">
                  <a:moveTo>
                    <a:pt x="0" y="0"/>
                  </a:moveTo>
                  <a:lnTo>
                    <a:pt x="623697" y="0"/>
                  </a:lnTo>
                  <a:lnTo>
                    <a:pt x="623697" y="779653"/>
                  </a:lnTo>
                  <a:lnTo>
                    <a:pt x="0" y="779653"/>
                  </a:lnTo>
                  <a:lnTo>
                    <a:pt x="0" y="0"/>
                  </a:lnTo>
                  <a:close/>
                </a:path>
              </a:pathLst>
            </a:custGeom>
            <a:blipFill>
              <a:blip r:embed="rId4"/>
              <a:stretch>
                <a:fillRect l="-208" t="0" r="-206" b="-1"/>
              </a:stretch>
            </a:blipFill>
          </p:spPr>
        </p:sp>
      </p:grpSp>
      <p:sp>
        <p:nvSpPr>
          <p:cNvPr name="TextBox 20" id="20"/>
          <p:cNvSpPr txBox="true"/>
          <p:nvPr/>
        </p:nvSpPr>
        <p:spPr>
          <a:xfrm rot="0">
            <a:off x="7466260" y="6357491"/>
            <a:ext cx="3898552" cy="506462"/>
          </a:xfrm>
          <a:prstGeom prst="rect">
            <a:avLst/>
          </a:prstGeom>
        </p:spPr>
        <p:txBody>
          <a:bodyPr anchor="t" rtlCol="false" tIns="0" lIns="0" bIns="0" rIns="0">
            <a:spAutoFit/>
          </a:bodyPr>
          <a:lstStyle/>
          <a:p>
            <a:pPr algn="l">
              <a:lnSpc>
                <a:spcPts val="3812"/>
              </a:lnSpc>
            </a:pPr>
            <a:r>
              <a:rPr lang="en-US" sz="3062">
                <a:solidFill>
                  <a:srgbClr val="272525"/>
                </a:solidFill>
                <a:latin typeface="Petrona"/>
                <a:ea typeface="Petrona"/>
                <a:cs typeface="Petrona"/>
                <a:sym typeface="Petrona"/>
              </a:rPr>
              <a:t>Technical Excellence</a:t>
            </a:r>
          </a:p>
        </p:txBody>
      </p:sp>
      <p:sp>
        <p:nvSpPr>
          <p:cNvPr name="TextBox 21" id="21"/>
          <p:cNvSpPr txBox="true"/>
          <p:nvPr/>
        </p:nvSpPr>
        <p:spPr>
          <a:xfrm rot="0">
            <a:off x="7466260" y="6948339"/>
            <a:ext cx="4276874" cy="992981"/>
          </a:xfrm>
          <a:prstGeom prst="rect">
            <a:avLst/>
          </a:prstGeom>
        </p:spPr>
        <p:txBody>
          <a:bodyPr anchor="t" rtlCol="false" tIns="0" lIns="0" bIns="0" rIns="0">
            <a:spAutoFit/>
          </a:bodyPr>
          <a:lstStyle/>
          <a:p>
            <a:pPr algn="l">
              <a:lnSpc>
                <a:spcPts val="3562"/>
              </a:lnSpc>
            </a:pPr>
            <a:r>
              <a:rPr lang="en-US" sz="2187">
                <a:solidFill>
                  <a:srgbClr val="272525"/>
                </a:solidFill>
                <a:latin typeface="Inter"/>
                <a:ea typeface="Inter"/>
                <a:cs typeface="Inter"/>
                <a:sym typeface="Inter"/>
              </a:rPr>
              <a:t>Systematic problem-solving applied.</a:t>
            </a:r>
          </a:p>
        </p:txBody>
      </p:sp>
      <p:grpSp>
        <p:nvGrpSpPr>
          <p:cNvPr name="Group 22" id="22"/>
          <p:cNvGrpSpPr/>
          <p:nvPr/>
        </p:nvGrpSpPr>
        <p:grpSpPr>
          <a:xfrm rot="0">
            <a:off x="12092731" y="6274445"/>
            <a:ext cx="647402" cy="647403"/>
            <a:chOff x="0" y="0"/>
            <a:chExt cx="863203" cy="863203"/>
          </a:xfrm>
        </p:grpSpPr>
        <p:sp>
          <p:nvSpPr>
            <p:cNvPr name="Freeform 23" id="23"/>
            <p:cNvSpPr/>
            <p:nvPr/>
          </p:nvSpPr>
          <p:spPr>
            <a:xfrm flipH="false" flipV="false" rot="0">
              <a:off x="6350" y="6350"/>
              <a:ext cx="850519" cy="850519"/>
            </a:xfrm>
            <a:custGeom>
              <a:avLst/>
              <a:gdLst/>
              <a:ahLst/>
              <a:cxnLst/>
              <a:rect r="r" b="b" t="t" l="l"/>
              <a:pathLst>
                <a:path h="850519" w="850519">
                  <a:moveTo>
                    <a:pt x="0" y="158750"/>
                  </a:moveTo>
                  <a:cubicBezTo>
                    <a:pt x="0" y="71120"/>
                    <a:pt x="71120" y="0"/>
                    <a:pt x="158750" y="0"/>
                  </a:cubicBezTo>
                  <a:lnTo>
                    <a:pt x="691769" y="0"/>
                  </a:lnTo>
                  <a:cubicBezTo>
                    <a:pt x="779399" y="0"/>
                    <a:pt x="850519" y="71120"/>
                    <a:pt x="850519" y="158750"/>
                  </a:cubicBezTo>
                  <a:lnTo>
                    <a:pt x="850519" y="691769"/>
                  </a:lnTo>
                  <a:cubicBezTo>
                    <a:pt x="850519" y="779399"/>
                    <a:pt x="779399" y="850519"/>
                    <a:pt x="691769" y="850519"/>
                  </a:cubicBezTo>
                  <a:lnTo>
                    <a:pt x="158750" y="850519"/>
                  </a:lnTo>
                  <a:cubicBezTo>
                    <a:pt x="71120" y="850519"/>
                    <a:pt x="0" y="779399"/>
                    <a:pt x="0" y="691769"/>
                  </a:cubicBezTo>
                  <a:close/>
                </a:path>
              </a:pathLst>
            </a:custGeom>
            <a:solidFill>
              <a:srgbClr val="E0D7F4"/>
            </a:solidFill>
          </p:spPr>
        </p:sp>
        <p:sp>
          <p:nvSpPr>
            <p:cNvPr name="Freeform 24" id="24"/>
            <p:cNvSpPr/>
            <p:nvPr/>
          </p:nvSpPr>
          <p:spPr>
            <a:xfrm flipH="false" flipV="false" rot="0">
              <a:off x="0" y="0"/>
              <a:ext cx="863219" cy="863219"/>
            </a:xfrm>
            <a:custGeom>
              <a:avLst/>
              <a:gdLst/>
              <a:ahLst/>
              <a:cxnLst/>
              <a:rect r="r" b="b" t="t" l="l"/>
              <a:pathLst>
                <a:path h="863219" w="863219">
                  <a:moveTo>
                    <a:pt x="0" y="165100"/>
                  </a:moveTo>
                  <a:cubicBezTo>
                    <a:pt x="0" y="73914"/>
                    <a:pt x="73914" y="0"/>
                    <a:pt x="165100" y="0"/>
                  </a:cubicBezTo>
                  <a:lnTo>
                    <a:pt x="698119" y="0"/>
                  </a:lnTo>
                  <a:lnTo>
                    <a:pt x="698119" y="6350"/>
                  </a:lnTo>
                  <a:lnTo>
                    <a:pt x="698119" y="0"/>
                  </a:lnTo>
                  <a:lnTo>
                    <a:pt x="698119" y="6350"/>
                  </a:lnTo>
                  <a:lnTo>
                    <a:pt x="698119" y="0"/>
                  </a:lnTo>
                  <a:cubicBezTo>
                    <a:pt x="789305" y="0"/>
                    <a:pt x="863219" y="73914"/>
                    <a:pt x="863219" y="165100"/>
                  </a:cubicBezTo>
                  <a:lnTo>
                    <a:pt x="856869" y="165100"/>
                  </a:lnTo>
                  <a:lnTo>
                    <a:pt x="863219" y="165100"/>
                  </a:lnTo>
                  <a:lnTo>
                    <a:pt x="863219" y="698119"/>
                  </a:lnTo>
                  <a:lnTo>
                    <a:pt x="856869" y="698119"/>
                  </a:lnTo>
                  <a:lnTo>
                    <a:pt x="863219" y="698119"/>
                  </a:lnTo>
                  <a:cubicBezTo>
                    <a:pt x="863219" y="789305"/>
                    <a:pt x="789305" y="863219"/>
                    <a:pt x="698119" y="863219"/>
                  </a:cubicBezTo>
                  <a:lnTo>
                    <a:pt x="698119" y="856869"/>
                  </a:lnTo>
                  <a:lnTo>
                    <a:pt x="698119" y="863219"/>
                  </a:lnTo>
                  <a:lnTo>
                    <a:pt x="165100" y="863219"/>
                  </a:lnTo>
                  <a:lnTo>
                    <a:pt x="165100" y="856869"/>
                  </a:lnTo>
                  <a:lnTo>
                    <a:pt x="165100" y="863219"/>
                  </a:lnTo>
                  <a:cubicBezTo>
                    <a:pt x="73914" y="863219"/>
                    <a:pt x="0" y="789305"/>
                    <a:pt x="0" y="698119"/>
                  </a:cubicBezTo>
                  <a:lnTo>
                    <a:pt x="0" y="165100"/>
                  </a:lnTo>
                  <a:lnTo>
                    <a:pt x="6350" y="165100"/>
                  </a:lnTo>
                  <a:lnTo>
                    <a:pt x="0" y="165100"/>
                  </a:lnTo>
                  <a:moveTo>
                    <a:pt x="12700" y="165100"/>
                  </a:moveTo>
                  <a:lnTo>
                    <a:pt x="12700" y="698119"/>
                  </a:lnTo>
                  <a:lnTo>
                    <a:pt x="6350" y="698119"/>
                  </a:lnTo>
                  <a:lnTo>
                    <a:pt x="12700" y="698119"/>
                  </a:lnTo>
                  <a:cubicBezTo>
                    <a:pt x="12700" y="782320"/>
                    <a:pt x="80899" y="850519"/>
                    <a:pt x="165100" y="850519"/>
                  </a:cubicBezTo>
                  <a:lnTo>
                    <a:pt x="698119" y="850519"/>
                  </a:lnTo>
                  <a:cubicBezTo>
                    <a:pt x="782320" y="850519"/>
                    <a:pt x="850519" y="782320"/>
                    <a:pt x="850519" y="698119"/>
                  </a:cubicBezTo>
                  <a:lnTo>
                    <a:pt x="850519" y="165100"/>
                  </a:lnTo>
                  <a:cubicBezTo>
                    <a:pt x="850519" y="80899"/>
                    <a:pt x="782320" y="12700"/>
                    <a:pt x="698119" y="12700"/>
                  </a:cubicBezTo>
                  <a:lnTo>
                    <a:pt x="165100" y="12700"/>
                  </a:lnTo>
                  <a:lnTo>
                    <a:pt x="165100" y="6350"/>
                  </a:lnTo>
                  <a:lnTo>
                    <a:pt x="165100" y="12700"/>
                  </a:lnTo>
                  <a:cubicBezTo>
                    <a:pt x="80899" y="12700"/>
                    <a:pt x="12700" y="80899"/>
                    <a:pt x="12700" y="165100"/>
                  </a:cubicBezTo>
                  <a:close/>
                </a:path>
              </a:pathLst>
            </a:custGeom>
            <a:solidFill>
              <a:srgbClr val="C6BDDA"/>
            </a:solidFill>
          </p:spPr>
        </p:sp>
      </p:grpSp>
      <p:grpSp>
        <p:nvGrpSpPr>
          <p:cNvPr name="Group 25" id="25"/>
          <p:cNvGrpSpPr>
            <a:grpSpLocks noChangeAspect="true"/>
          </p:cNvGrpSpPr>
          <p:nvPr/>
        </p:nvGrpSpPr>
        <p:grpSpPr>
          <a:xfrm rot="0">
            <a:off x="12182550" y="6305774"/>
            <a:ext cx="467766" cy="584746"/>
            <a:chOff x="0" y="0"/>
            <a:chExt cx="623688" cy="779662"/>
          </a:xfrm>
        </p:grpSpPr>
        <p:sp>
          <p:nvSpPr>
            <p:cNvPr name="Freeform 26" id="26" descr="preencoded.png"/>
            <p:cNvSpPr/>
            <p:nvPr/>
          </p:nvSpPr>
          <p:spPr>
            <a:xfrm flipH="false" flipV="false" rot="0">
              <a:off x="0" y="0"/>
              <a:ext cx="623697" cy="779653"/>
            </a:xfrm>
            <a:custGeom>
              <a:avLst/>
              <a:gdLst/>
              <a:ahLst/>
              <a:cxnLst/>
              <a:rect r="r" b="b" t="t" l="l"/>
              <a:pathLst>
                <a:path h="779653" w="623697">
                  <a:moveTo>
                    <a:pt x="0" y="0"/>
                  </a:moveTo>
                  <a:lnTo>
                    <a:pt x="623697" y="0"/>
                  </a:lnTo>
                  <a:lnTo>
                    <a:pt x="623697" y="779653"/>
                  </a:lnTo>
                  <a:lnTo>
                    <a:pt x="0" y="779653"/>
                  </a:lnTo>
                  <a:lnTo>
                    <a:pt x="0" y="0"/>
                  </a:lnTo>
                  <a:close/>
                </a:path>
              </a:pathLst>
            </a:custGeom>
            <a:blipFill>
              <a:blip r:embed="rId5"/>
              <a:stretch>
                <a:fillRect l="-208" t="0" r="-206" b="-1"/>
              </a:stretch>
            </a:blipFill>
          </p:spPr>
        </p:sp>
      </p:grpSp>
      <p:sp>
        <p:nvSpPr>
          <p:cNvPr name="TextBox 27" id="27"/>
          <p:cNvSpPr txBox="true"/>
          <p:nvPr/>
        </p:nvSpPr>
        <p:spPr>
          <a:xfrm rot="0">
            <a:off x="13018889" y="6357491"/>
            <a:ext cx="3898552" cy="506462"/>
          </a:xfrm>
          <a:prstGeom prst="rect">
            <a:avLst/>
          </a:prstGeom>
        </p:spPr>
        <p:txBody>
          <a:bodyPr anchor="t" rtlCol="false" tIns="0" lIns="0" bIns="0" rIns="0">
            <a:spAutoFit/>
          </a:bodyPr>
          <a:lstStyle/>
          <a:p>
            <a:pPr algn="l">
              <a:lnSpc>
                <a:spcPts val="3812"/>
              </a:lnSpc>
            </a:pPr>
            <a:r>
              <a:rPr lang="en-US" sz="3062">
                <a:solidFill>
                  <a:srgbClr val="272525"/>
                </a:solidFill>
                <a:latin typeface="Petrona"/>
                <a:ea typeface="Petrona"/>
                <a:cs typeface="Petrona"/>
                <a:sym typeface="Petrona"/>
              </a:rPr>
              <a:t>Ready for Future</a:t>
            </a:r>
          </a:p>
        </p:txBody>
      </p:sp>
      <p:sp>
        <p:nvSpPr>
          <p:cNvPr name="TextBox 28" id="28"/>
          <p:cNvSpPr txBox="true"/>
          <p:nvPr/>
        </p:nvSpPr>
        <p:spPr>
          <a:xfrm rot="0">
            <a:off x="13018889" y="6948339"/>
            <a:ext cx="4276874" cy="992981"/>
          </a:xfrm>
          <a:prstGeom prst="rect">
            <a:avLst/>
          </a:prstGeom>
        </p:spPr>
        <p:txBody>
          <a:bodyPr anchor="t" rtlCol="false" tIns="0" lIns="0" bIns="0" rIns="0">
            <a:spAutoFit/>
          </a:bodyPr>
          <a:lstStyle/>
          <a:p>
            <a:pPr algn="l">
              <a:lnSpc>
                <a:spcPts val="3562"/>
              </a:lnSpc>
            </a:pPr>
            <a:r>
              <a:rPr lang="en-US" sz="2187">
                <a:solidFill>
                  <a:srgbClr val="272525"/>
                </a:solidFill>
                <a:latin typeface="Inter"/>
                <a:ea typeface="Inter"/>
                <a:cs typeface="Inter"/>
                <a:sym typeface="Inter"/>
              </a:rPr>
              <a:t>Stable, functional, and user-friendly.</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DFAF7"/>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AF2E9"/>
            </a:solidFill>
          </p:spPr>
        </p:sp>
      </p:grpSp>
      <p:sp>
        <p:nvSpPr>
          <p:cNvPr name="TextBox 6" id="6"/>
          <p:cNvSpPr txBox="true"/>
          <p:nvPr/>
        </p:nvSpPr>
        <p:spPr>
          <a:xfrm rot="0">
            <a:off x="702766" y="523577"/>
            <a:ext cx="9258895" cy="580727"/>
          </a:xfrm>
          <a:prstGeom prst="rect">
            <a:avLst/>
          </a:prstGeom>
        </p:spPr>
        <p:txBody>
          <a:bodyPr anchor="t" rtlCol="false" tIns="0" lIns="0" bIns="0" rIns="0">
            <a:spAutoFit/>
          </a:bodyPr>
          <a:lstStyle/>
          <a:p>
            <a:pPr algn="l">
              <a:lnSpc>
                <a:spcPts val="4312"/>
              </a:lnSpc>
            </a:pPr>
            <a:r>
              <a:rPr lang="en-US" sz="3437" b="true">
                <a:solidFill>
                  <a:srgbClr val="F95F88"/>
                </a:solidFill>
                <a:latin typeface="Georgia Pro Bold"/>
                <a:ea typeface="Georgia Pro Bold"/>
                <a:cs typeface="Georgia Pro Bold"/>
                <a:sym typeface="Georgia Pro Bold"/>
              </a:rPr>
              <a:t>Project Context: The AppointEase Application</a:t>
            </a:r>
          </a:p>
        </p:txBody>
      </p:sp>
      <p:sp>
        <p:nvSpPr>
          <p:cNvPr name="TextBox 7" id="7"/>
          <p:cNvSpPr txBox="true"/>
          <p:nvPr/>
        </p:nvSpPr>
        <p:spPr>
          <a:xfrm rot="0">
            <a:off x="702766" y="1935024"/>
            <a:ext cx="16882467" cy="794742"/>
          </a:xfrm>
          <a:prstGeom prst="rect">
            <a:avLst/>
          </a:prstGeom>
        </p:spPr>
        <p:txBody>
          <a:bodyPr anchor="t" rtlCol="false" tIns="0" lIns="0" bIns="0" rIns="0">
            <a:spAutoFit/>
          </a:bodyPr>
          <a:lstStyle/>
          <a:p>
            <a:pPr algn="l">
              <a:lnSpc>
                <a:spcPts val="4499"/>
              </a:lnSpc>
            </a:pPr>
            <a:r>
              <a:rPr lang="en-US" sz="2499">
                <a:solidFill>
                  <a:srgbClr val="272525"/>
                </a:solidFill>
                <a:latin typeface="Georgia Pro"/>
                <a:ea typeface="Georgia Pro"/>
                <a:cs typeface="Georgia Pro"/>
                <a:sym typeface="Georgia Pro"/>
              </a:rPr>
              <a:t>AppointEase is an innovative online platform streamlining appointment scheduling between students and teachers. Its features include secure role-based authentication, intuitive dashboards, efficient booking, and direct messaging. Built with React, Vite, and Tailwind CSS, the frontend is central to its user-centric design and interactive experience.</a:t>
            </a:r>
          </a:p>
        </p:txBody>
      </p:sp>
      <p:sp>
        <p:nvSpPr>
          <p:cNvPr name="TextBox 8" id="8"/>
          <p:cNvSpPr txBox="true"/>
          <p:nvPr/>
        </p:nvSpPr>
        <p:spPr>
          <a:xfrm rot="0">
            <a:off x="1201936" y="5021014"/>
            <a:ext cx="8196411" cy="283071"/>
          </a:xfrm>
          <a:prstGeom prst="rect">
            <a:avLst/>
          </a:prstGeom>
        </p:spPr>
        <p:txBody>
          <a:bodyPr anchor="t" rtlCol="false" tIns="0" lIns="0" bIns="0" rIns="0">
            <a:spAutoFit/>
          </a:bodyPr>
          <a:lstStyle/>
          <a:p>
            <a:pPr algn="l" marL="377031" indent="-188516" lvl="1">
              <a:lnSpc>
                <a:spcPts val="2499"/>
              </a:lnSpc>
              <a:buFont typeface="Arial"/>
              <a:buChar char="•"/>
            </a:pPr>
            <a:r>
              <a:rPr lang="en-US" b="true" sz="2499">
                <a:solidFill>
                  <a:srgbClr val="272525"/>
                </a:solidFill>
                <a:latin typeface="Georgia Pro Bold"/>
                <a:ea typeface="Georgia Pro Bold"/>
                <a:cs typeface="Georgia Pro Bold"/>
                <a:sym typeface="Georgia Pro Bold"/>
              </a:rPr>
              <a:t>Streamlined Scheduling:</a:t>
            </a:r>
            <a:r>
              <a:rPr lang="en-US" sz="2499">
                <a:solidFill>
                  <a:srgbClr val="272525"/>
                </a:solidFill>
                <a:latin typeface="Georgia Pro"/>
                <a:ea typeface="Georgia Pro"/>
                <a:cs typeface="Georgia Pro"/>
                <a:sym typeface="Georgia Pro"/>
              </a:rPr>
              <a:t> Connects students and teachers efficiently.</a:t>
            </a:r>
          </a:p>
        </p:txBody>
      </p:sp>
      <p:sp>
        <p:nvSpPr>
          <p:cNvPr name="TextBox 9" id="9"/>
          <p:cNvSpPr txBox="true"/>
          <p:nvPr/>
        </p:nvSpPr>
        <p:spPr>
          <a:xfrm rot="0">
            <a:off x="1201936" y="3961482"/>
            <a:ext cx="8196411" cy="283071"/>
          </a:xfrm>
          <a:prstGeom prst="rect">
            <a:avLst/>
          </a:prstGeom>
        </p:spPr>
        <p:txBody>
          <a:bodyPr anchor="t" rtlCol="false" tIns="0" lIns="0" bIns="0" rIns="0">
            <a:spAutoFit/>
          </a:bodyPr>
          <a:lstStyle/>
          <a:p>
            <a:pPr algn="l" marL="377031" indent="-188516" lvl="1">
              <a:lnSpc>
                <a:spcPts val="2499"/>
              </a:lnSpc>
              <a:buFont typeface="Arial"/>
              <a:buChar char="•"/>
            </a:pPr>
            <a:r>
              <a:rPr lang="en-US" b="true" sz="2499">
                <a:solidFill>
                  <a:srgbClr val="272525"/>
                </a:solidFill>
                <a:latin typeface="Georgia Pro Bold"/>
                <a:ea typeface="Georgia Pro Bold"/>
                <a:cs typeface="Georgia Pro Bold"/>
                <a:sym typeface="Georgia Pro Bold"/>
              </a:rPr>
              <a:t>Comprehensive Features:</a:t>
            </a:r>
            <a:r>
              <a:rPr lang="en-US" sz="2499">
                <a:solidFill>
                  <a:srgbClr val="272525"/>
                </a:solidFill>
                <a:latin typeface="Georgia Pro"/>
                <a:ea typeface="Georgia Pro"/>
                <a:cs typeface="Georgia Pro"/>
                <a:sym typeface="Georgia Pro"/>
              </a:rPr>
              <a:t> Authentication, dashboards, booking, and messaging.</a:t>
            </a:r>
          </a:p>
        </p:txBody>
      </p:sp>
      <p:sp>
        <p:nvSpPr>
          <p:cNvPr name="TextBox 10" id="10"/>
          <p:cNvSpPr txBox="true"/>
          <p:nvPr/>
        </p:nvSpPr>
        <p:spPr>
          <a:xfrm rot="0">
            <a:off x="1201936" y="6004540"/>
            <a:ext cx="8196411" cy="283071"/>
          </a:xfrm>
          <a:prstGeom prst="rect">
            <a:avLst/>
          </a:prstGeom>
        </p:spPr>
        <p:txBody>
          <a:bodyPr anchor="t" rtlCol="false" tIns="0" lIns="0" bIns="0" rIns="0">
            <a:spAutoFit/>
          </a:bodyPr>
          <a:lstStyle/>
          <a:p>
            <a:pPr algn="l" marL="377031" indent="-188516" lvl="1">
              <a:lnSpc>
                <a:spcPts val="2499"/>
              </a:lnSpc>
              <a:buFont typeface="Arial"/>
              <a:buChar char="•"/>
            </a:pPr>
            <a:r>
              <a:rPr lang="en-US" b="true" sz="2499">
                <a:solidFill>
                  <a:srgbClr val="272525"/>
                </a:solidFill>
                <a:latin typeface="Georgia Pro Bold"/>
                <a:ea typeface="Georgia Pro Bold"/>
                <a:cs typeface="Georgia Pro Bold"/>
                <a:sym typeface="Georgia Pro Bold"/>
              </a:rPr>
              <a:t>Modern Stack:</a:t>
            </a:r>
            <a:r>
              <a:rPr lang="en-US" sz="2499">
                <a:solidFill>
                  <a:srgbClr val="272525"/>
                </a:solidFill>
                <a:latin typeface="Georgia Pro"/>
                <a:ea typeface="Georgia Pro"/>
                <a:cs typeface="Georgia Pro"/>
                <a:sym typeface="Georgia Pro"/>
              </a:rPr>
              <a:t> Utilizes React, Vite, and Tailwind CSS for a smooth experience.</a:t>
            </a:r>
          </a:p>
        </p:txBody>
      </p:sp>
      <p:sp>
        <p:nvSpPr>
          <p:cNvPr name="TextBox 11" id="11"/>
          <p:cNvSpPr txBox="true"/>
          <p:nvPr/>
        </p:nvSpPr>
        <p:spPr>
          <a:xfrm rot="0">
            <a:off x="1234008" y="6988066"/>
            <a:ext cx="8196411" cy="283071"/>
          </a:xfrm>
          <a:prstGeom prst="rect">
            <a:avLst/>
          </a:prstGeom>
        </p:spPr>
        <p:txBody>
          <a:bodyPr anchor="t" rtlCol="false" tIns="0" lIns="0" bIns="0" rIns="0">
            <a:spAutoFit/>
          </a:bodyPr>
          <a:lstStyle/>
          <a:p>
            <a:pPr algn="l" marL="377031" indent="-188516" lvl="1">
              <a:lnSpc>
                <a:spcPts val="2499"/>
              </a:lnSpc>
              <a:buFont typeface="Arial"/>
              <a:buChar char="•"/>
            </a:pPr>
            <a:r>
              <a:rPr lang="en-US" b="true" sz="2499">
                <a:solidFill>
                  <a:srgbClr val="272525"/>
                </a:solidFill>
                <a:latin typeface="Georgia Pro Bold"/>
                <a:ea typeface="Georgia Pro Bold"/>
                <a:cs typeface="Georgia Pro Bold"/>
                <a:sym typeface="Georgia Pro Bold"/>
              </a:rPr>
              <a:t>User-Centric:</a:t>
            </a:r>
            <a:r>
              <a:rPr lang="en-US" sz="2499">
                <a:solidFill>
                  <a:srgbClr val="272525"/>
                </a:solidFill>
                <a:latin typeface="Georgia Pro"/>
                <a:ea typeface="Georgia Pro"/>
                <a:cs typeface="Georgia Pro"/>
                <a:sym typeface="Georgia Pro"/>
              </a:rPr>
              <a:t> Designed for intuitive interaction and visual appeal.</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AF2E9"/>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DFAF7"/>
            </a:solidFill>
          </p:spPr>
        </p:sp>
      </p:grpSp>
      <p:sp>
        <p:nvSpPr>
          <p:cNvPr name="TextBox 6" id="6"/>
          <p:cNvSpPr txBox="true"/>
          <p:nvPr/>
        </p:nvSpPr>
        <p:spPr>
          <a:xfrm rot="0">
            <a:off x="992238" y="1819126"/>
            <a:ext cx="14282142" cy="817661"/>
          </a:xfrm>
          <a:prstGeom prst="rect">
            <a:avLst/>
          </a:prstGeom>
        </p:spPr>
        <p:txBody>
          <a:bodyPr anchor="t" rtlCol="false" tIns="0" lIns="0" bIns="0" rIns="0">
            <a:spAutoFit/>
          </a:bodyPr>
          <a:lstStyle/>
          <a:p>
            <a:pPr algn="l">
              <a:lnSpc>
                <a:spcPts val="6125"/>
              </a:lnSpc>
            </a:pPr>
            <a:r>
              <a:rPr lang="en-US" sz="4875">
                <a:solidFill>
                  <a:srgbClr val="F95F88"/>
                </a:solidFill>
                <a:latin typeface="Petrona"/>
                <a:ea typeface="Petrona"/>
                <a:cs typeface="Petrona"/>
                <a:sym typeface="Petrona"/>
              </a:rPr>
              <a:t>Project Objectives: Achieving Frontend Excellence</a:t>
            </a:r>
          </a:p>
        </p:txBody>
      </p:sp>
      <p:sp>
        <p:nvSpPr>
          <p:cNvPr name="TextBox 7" id="7"/>
          <p:cNvSpPr txBox="true"/>
          <p:nvPr/>
        </p:nvSpPr>
        <p:spPr>
          <a:xfrm rot="0">
            <a:off x="992238" y="3118097"/>
            <a:ext cx="16303526" cy="539354"/>
          </a:xfrm>
          <a:prstGeom prst="rect">
            <a:avLst/>
          </a:prstGeom>
        </p:spPr>
        <p:txBody>
          <a:bodyPr anchor="t" rtlCol="false" tIns="0" lIns="0" bIns="0" rIns="0">
            <a:spAutoFit/>
          </a:bodyPr>
          <a:lstStyle/>
          <a:p>
            <a:pPr algn="l">
              <a:lnSpc>
                <a:spcPts val="3562"/>
              </a:lnSpc>
            </a:pPr>
            <a:r>
              <a:rPr lang="en-US" sz="2187">
                <a:solidFill>
                  <a:srgbClr val="272525"/>
                </a:solidFill>
                <a:latin typeface="Inter"/>
                <a:ea typeface="Inter"/>
                <a:cs typeface="Inter"/>
                <a:sym typeface="Inter"/>
              </a:rPr>
              <a:t>Our core objectives focused on AppointEase's operational and visual integrity:</a:t>
            </a:r>
          </a:p>
        </p:txBody>
      </p:sp>
      <p:grpSp>
        <p:nvGrpSpPr>
          <p:cNvPr name="Group 8" id="8"/>
          <p:cNvGrpSpPr/>
          <p:nvPr/>
        </p:nvGrpSpPr>
        <p:grpSpPr>
          <a:xfrm rot="0">
            <a:off x="973188" y="3957340"/>
            <a:ext cx="5283547" cy="4491335"/>
            <a:chOff x="0" y="0"/>
            <a:chExt cx="7044730" cy="5988447"/>
          </a:xfrm>
        </p:grpSpPr>
        <p:sp>
          <p:nvSpPr>
            <p:cNvPr name="Freeform 9" id="9"/>
            <p:cNvSpPr/>
            <p:nvPr/>
          </p:nvSpPr>
          <p:spPr>
            <a:xfrm flipH="false" flipV="false" rot="0">
              <a:off x="25400" y="25400"/>
              <a:ext cx="6994017" cy="5937631"/>
            </a:xfrm>
            <a:custGeom>
              <a:avLst/>
              <a:gdLst/>
              <a:ahLst/>
              <a:cxnLst/>
              <a:rect r="r" b="b" t="t" l="l"/>
              <a:pathLst>
                <a:path h="5937631" w="6994017">
                  <a:moveTo>
                    <a:pt x="0" y="158750"/>
                  </a:moveTo>
                  <a:cubicBezTo>
                    <a:pt x="0" y="71120"/>
                    <a:pt x="71120" y="0"/>
                    <a:pt x="159004" y="0"/>
                  </a:cubicBezTo>
                  <a:lnTo>
                    <a:pt x="6835013" y="0"/>
                  </a:lnTo>
                  <a:cubicBezTo>
                    <a:pt x="6922770" y="0"/>
                    <a:pt x="6994017" y="71120"/>
                    <a:pt x="6994017" y="158750"/>
                  </a:cubicBezTo>
                  <a:lnTo>
                    <a:pt x="6994017" y="5778881"/>
                  </a:lnTo>
                  <a:cubicBezTo>
                    <a:pt x="6994017" y="5866511"/>
                    <a:pt x="6922897" y="5937631"/>
                    <a:pt x="6835013" y="5937631"/>
                  </a:cubicBezTo>
                  <a:lnTo>
                    <a:pt x="159004" y="5937631"/>
                  </a:lnTo>
                  <a:cubicBezTo>
                    <a:pt x="71120" y="5937631"/>
                    <a:pt x="0" y="5866511"/>
                    <a:pt x="0" y="5778881"/>
                  </a:cubicBezTo>
                  <a:close/>
                </a:path>
              </a:pathLst>
            </a:custGeom>
            <a:solidFill>
              <a:srgbClr val="FDFAF7"/>
            </a:solidFill>
          </p:spPr>
        </p:sp>
        <p:sp>
          <p:nvSpPr>
            <p:cNvPr name="Freeform 10" id="10"/>
            <p:cNvSpPr/>
            <p:nvPr/>
          </p:nvSpPr>
          <p:spPr>
            <a:xfrm flipH="false" flipV="false" rot="0">
              <a:off x="0" y="0"/>
              <a:ext cx="7044817" cy="5988431"/>
            </a:xfrm>
            <a:custGeom>
              <a:avLst/>
              <a:gdLst/>
              <a:ahLst/>
              <a:cxnLst/>
              <a:rect r="r" b="b" t="t" l="l"/>
              <a:pathLst>
                <a:path h="5988431" w="7044817">
                  <a:moveTo>
                    <a:pt x="0" y="184150"/>
                  </a:moveTo>
                  <a:cubicBezTo>
                    <a:pt x="0" y="82423"/>
                    <a:pt x="82550" y="0"/>
                    <a:pt x="184404" y="0"/>
                  </a:cubicBezTo>
                  <a:lnTo>
                    <a:pt x="6860413" y="0"/>
                  </a:lnTo>
                  <a:lnTo>
                    <a:pt x="6860413" y="25400"/>
                  </a:lnTo>
                  <a:lnTo>
                    <a:pt x="6860413" y="0"/>
                  </a:lnTo>
                  <a:cubicBezTo>
                    <a:pt x="6962267" y="0"/>
                    <a:pt x="7044817" y="82423"/>
                    <a:pt x="7044817" y="184150"/>
                  </a:cubicBezTo>
                  <a:lnTo>
                    <a:pt x="7019417" y="184150"/>
                  </a:lnTo>
                  <a:lnTo>
                    <a:pt x="7044817" y="184150"/>
                  </a:lnTo>
                  <a:lnTo>
                    <a:pt x="7044817" y="5804281"/>
                  </a:lnTo>
                  <a:lnTo>
                    <a:pt x="7019417" y="5804281"/>
                  </a:lnTo>
                  <a:lnTo>
                    <a:pt x="7044817" y="5804281"/>
                  </a:lnTo>
                  <a:cubicBezTo>
                    <a:pt x="7044817" y="5906008"/>
                    <a:pt x="6962267" y="5988431"/>
                    <a:pt x="6860413" y="5988431"/>
                  </a:cubicBezTo>
                  <a:lnTo>
                    <a:pt x="6860413" y="5963031"/>
                  </a:lnTo>
                  <a:lnTo>
                    <a:pt x="6860413" y="5988431"/>
                  </a:lnTo>
                  <a:lnTo>
                    <a:pt x="184404" y="5988431"/>
                  </a:lnTo>
                  <a:lnTo>
                    <a:pt x="184404" y="5963031"/>
                  </a:lnTo>
                  <a:lnTo>
                    <a:pt x="184404" y="5988431"/>
                  </a:lnTo>
                  <a:cubicBezTo>
                    <a:pt x="82550" y="5988431"/>
                    <a:pt x="0" y="5906008"/>
                    <a:pt x="0" y="5804281"/>
                  </a:cubicBezTo>
                  <a:lnTo>
                    <a:pt x="0" y="184150"/>
                  </a:lnTo>
                  <a:lnTo>
                    <a:pt x="25400" y="184150"/>
                  </a:lnTo>
                  <a:lnTo>
                    <a:pt x="0" y="184150"/>
                  </a:lnTo>
                  <a:moveTo>
                    <a:pt x="50800" y="184150"/>
                  </a:moveTo>
                  <a:lnTo>
                    <a:pt x="50800" y="5804281"/>
                  </a:lnTo>
                  <a:lnTo>
                    <a:pt x="25400" y="5804281"/>
                  </a:lnTo>
                  <a:lnTo>
                    <a:pt x="50800" y="5804281"/>
                  </a:lnTo>
                  <a:cubicBezTo>
                    <a:pt x="50800" y="5877941"/>
                    <a:pt x="110617" y="5937631"/>
                    <a:pt x="184404" y="5937631"/>
                  </a:cubicBezTo>
                  <a:lnTo>
                    <a:pt x="6860413" y="5937631"/>
                  </a:lnTo>
                  <a:cubicBezTo>
                    <a:pt x="6934200" y="5937631"/>
                    <a:pt x="6994017" y="5877941"/>
                    <a:pt x="6994017" y="5804281"/>
                  </a:cubicBezTo>
                  <a:lnTo>
                    <a:pt x="6994017" y="184150"/>
                  </a:lnTo>
                  <a:cubicBezTo>
                    <a:pt x="6993890" y="110490"/>
                    <a:pt x="6934200" y="50800"/>
                    <a:pt x="6860413" y="50800"/>
                  </a:cubicBezTo>
                  <a:lnTo>
                    <a:pt x="184404" y="50800"/>
                  </a:lnTo>
                  <a:lnTo>
                    <a:pt x="184404" y="25400"/>
                  </a:lnTo>
                  <a:lnTo>
                    <a:pt x="184404" y="50800"/>
                  </a:lnTo>
                  <a:cubicBezTo>
                    <a:pt x="110617" y="50800"/>
                    <a:pt x="50800" y="110490"/>
                    <a:pt x="50800" y="184150"/>
                  </a:cubicBezTo>
                  <a:close/>
                </a:path>
              </a:pathLst>
            </a:custGeom>
            <a:solidFill>
              <a:srgbClr val="C6BDDA"/>
            </a:solidFill>
          </p:spPr>
        </p:sp>
      </p:grpSp>
      <p:grpSp>
        <p:nvGrpSpPr>
          <p:cNvPr name="Group 11" id="11"/>
          <p:cNvGrpSpPr/>
          <p:nvPr/>
        </p:nvGrpSpPr>
        <p:grpSpPr>
          <a:xfrm rot="0">
            <a:off x="1030338" y="4014490"/>
            <a:ext cx="5169247" cy="850552"/>
            <a:chOff x="0" y="0"/>
            <a:chExt cx="6892330" cy="1134070"/>
          </a:xfrm>
        </p:grpSpPr>
        <p:sp>
          <p:nvSpPr>
            <p:cNvPr name="Freeform 12" id="12"/>
            <p:cNvSpPr/>
            <p:nvPr/>
          </p:nvSpPr>
          <p:spPr>
            <a:xfrm flipH="false" flipV="false" rot="0">
              <a:off x="0" y="0"/>
              <a:ext cx="6892290" cy="1133983"/>
            </a:xfrm>
            <a:custGeom>
              <a:avLst/>
              <a:gdLst/>
              <a:ahLst/>
              <a:cxnLst/>
              <a:rect r="r" b="b" t="t" l="l"/>
              <a:pathLst>
                <a:path h="1133983" w="6892290">
                  <a:moveTo>
                    <a:pt x="0" y="97790"/>
                  </a:moveTo>
                  <a:cubicBezTo>
                    <a:pt x="0" y="43815"/>
                    <a:pt x="43815" y="0"/>
                    <a:pt x="97790" y="0"/>
                  </a:cubicBezTo>
                  <a:lnTo>
                    <a:pt x="6794500" y="0"/>
                  </a:lnTo>
                  <a:cubicBezTo>
                    <a:pt x="6848475" y="0"/>
                    <a:pt x="6892290" y="43815"/>
                    <a:pt x="6892290" y="97790"/>
                  </a:cubicBezTo>
                  <a:lnTo>
                    <a:pt x="6892290" y="1036193"/>
                  </a:lnTo>
                  <a:cubicBezTo>
                    <a:pt x="6892290" y="1090168"/>
                    <a:pt x="6848475" y="1133983"/>
                    <a:pt x="6794500" y="1133983"/>
                  </a:cubicBezTo>
                  <a:lnTo>
                    <a:pt x="97790" y="1133983"/>
                  </a:lnTo>
                  <a:cubicBezTo>
                    <a:pt x="43815" y="1133983"/>
                    <a:pt x="0" y="1090168"/>
                    <a:pt x="0" y="1036193"/>
                  </a:cubicBezTo>
                  <a:close/>
                </a:path>
              </a:pathLst>
            </a:custGeom>
            <a:solidFill>
              <a:srgbClr val="E0D7F4"/>
            </a:solidFill>
          </p:spPr>
        </p:sp>
      </p:grpSp>
      <p:sp>
        <p:nvSpPr>
          <p:cNvPr name="TextBox 13" id="13"/>
          <p:cNvSpPr txBox="true"/>
          <p:nvPr/>
        </p:nvSpPr>
        <p:spPr>
          <a:xfrm rot="0">
            <a:off x="3402360" y="4216747"/>
            <a:ext cx="425203" cy="483989"/>
          </a:xfrm>
          <a:prstGeom prst="rect">
            <a:avLst/>
          </a:prstGeom>
        </p:spPr>
        <p:txBody>
          <a:bodyPr anchor="t" rtlCol="false" tIns="0" lIns="0" bIns="0" rIns="0">
            <a:spAutoFit/>
          </a:bodyPr>
          <a:lstStyle/>
          <a:p>
            <a:pPr algn="l">
              <a:lnSpc>
                <a:spcPts val="3312"/>
              </a:lnSpc>
            </a:pPr>
            <a:r>
              <a:rPr lang="en-US" sz="3312">
                <a:solidFill>
                  <a:srgbClr val="272525"/>
                </a:solidFill>
                <a:latin typeface="Petrona"/>
                <a:ea typeface="Petrona"/>
                <a:cs typeface="Petrona"/>
                <a:sym typeface="Petrona"/>
              </a:rPr>
              <a:t>1</a:t>
            </a:r>
          </a:p>
        </p:txBody>
      </p:sp>
      <p:sp>
        <p:nvSpPr>
          <p:cNvPr name="TextBox 14" id="14"/>
          <p:cNvSpPr txBox="true"/>
          <p:nvPr/>
        </p:nvSpPr>
        <p:spPr>
          <a:xfrm rot="0">
            <a:off x="1313855" y="5129510"/>
            <a:ext cx="4602212" cy="993874"/>
          </a:xfrm>
          <a:prstGeom prst="rect">
            <a:avLst/>
          </a:prstGeom>
        </p:spPr>
        <p:txBody>
          <a:bodyPr anchor="t" rtlCol="false" tIns="0" lIns="0" bIns="0" rIns="0">
            <a:spAutoFit/>
          </a:bodyPr>
          <a:lstStyle/>
          <a:p>
            <a:pPr algn="l">
              <a:lnSpc>
                <a:spcPts val="3812"/>
              </a:lnSpc>
            </a:pPr>
            <a:r>
              <a:rPr lang="en-US" sz="3062">
                <a:solidFill>
                  <a:srgbClr val="272525"/>
                </a:solidFill>
                <a:latin typeface="Petrona"/>
                <a:ea typeface="Petrona"/>
                <a:cs typeface="Petrona"/>
                <a:sym typeface="Petrona"/>
              </a:rPr>
              <a:t>Uninterrupted API Connectivity</a:t>
            </a:r>
          </a:p>
        </p:txBody>
      </p:sp>
      <p:sp>
        <p:nvSpPr>
          <p:cNvPr name="TextBox 15" id="15"/>
          <p:cNvSpPr txBox="true"/>
          <p:nvPr/>
        </p:nvSpPr>
        <p:spPr>
          <a:xfrm rot="0">
            <a:off x="1313855" y="6207770"/>
            <a:ext cx="4602212" cy="1900237"/>
          </a:xfrm>
          <a:prstGeom prst="rect">
            <a:avLst/>
          </a:prstGeom>
        </p:spPr>
        <p:txBody>
          <a:bodyPr anchor="t" rtlCol="false" tIns="0" lIns="0" bIns="0" rIns="0">
            <a:spAutoFit/>
          </a:bodyPr>
          <a:lstStyle/>
          <a:p>
            <a:pPr algn="l">
              <a:lnSpc>
                <a:spcPts val="3562"/>
              </a:lnSpc>
            </a:pPr>
            <a:r>
              <a:rPr lang="en-US" sz="2187">
                <a:solidFill>
                  <a:srgbClr val="272525"/>
                </a:solidFill>
                <a:latin typeface="Inter"/>
                <a:ea typeface="Inter"/>
                <a:cs typeface="Inter"/>
                <a:sym typeface="Inter"/>
              </a:rPr>
              <a:t>Establish robust and reliable communication between frontend and backend, eliminating data fetching errors.</a:t>
            </a:r>
          </a:p>
        </p:txBody>
      </p:sp>
      <p:grpSp>
        <p:nvGrpSpPr>
          <p:cNvPr name="Group 16" id="16"/>
          <p:cNvGrpSpPr/>
          <p:nvPr/>
        </p:nvGrpSpPr>
        <p:grpSpPr>
          <a:xfrm rot="0">
            <a:off x="6502152" y="3957340"/>
            <a:ext cx="5283547" cy="4491335"/>
            <a:chOff x="0" y="0"/>
            <a:chExt cx="7044730" cy="5988447"/>
          </a:xfrm>
        </p:grpSpPr>
        <p:sp>
          <p:nvSpPr>
            <p:cNvPr name="Freeform 17" id="17"/>
            <p:cNvSpPr/>
            <p:nvPr/>
          </p:nvSpPr>
          <p:spPr>
            <a:xfrm flipH="false" flipV="false" rot="0">
              <a:off x="25400" y="25400"/>
              <a:ext cx="6994017" cy="5937631"/>
            </a:xfrm>
            <a:custGeom>
              <a:avLst/>
              <a:gdLst/>
              <a:ahLst/>
              <a:cxnLst/>
              <a:rect r="r" b="b" t="t" l="l"/>
              <a:pathLst>
                <a:path h="5937631" w="6994017">
                  <a:moveTo>
                    <a:pt x="0" y="158750"/>
                  </a:moveTo>
                  <a:cubicBezTo>
                    <a:pt x="0" y="71120"/>
                    <a:pt x="71120" y="0"/>
                    <a:pt x="159004" y="0"/>
                  </a:cubicBezTo>
                  <a:lnTo>
                    <a:pt x="6835013" y="0"/>
                  </a:lnTo>
                  <a:cubicBezTo>
                    <a:pt x="6922770" y="0"/>
                    <a:pt x="6994017" y="71120"/>
                    <a:pt x="6994017" y="158750"/>
                  </a:cubicBezTo>
                  <a:lnTo>
                    <a:pt x="6994017" y="5778881"/>
                  </a:lnTo>
                  <a:cubicBezTo>
                    <a:pt x="6994017" y="5866511"/>
                    <a:pt x="6922897" y="5937631"/>
                    <a:pt x="6835013" y="5937631"/>
                  </a:cubicBezTo>
                  <a:lnTo>
                    <a:pt x="159004" y="5937631"/>
                  </a:lnTo>
                  <a:cubicBezTo>
                    <a:pt x="71120" y="5937631"/>
                    <a:pt x="0" y="5866511"/>
                    <a:pt x="0" y="5778881"/>
                  </a:cubicBezTo>
                  <a:close/>
                </a:path>
              </a:pathLst>
            </a:custGeom>
            <a:solidFill>
              <a:srgbClr val="FDFAF7"/>
            </a:solidFill>
          </p:spPr>
        </p:sp>
        <p:sp>
          <p:nvSpPr>
            <p:cNvPr name="Freeform 18" id="18"/>
            <p:cNvSpPr/>
            <p:nvPr/>
          </p:nvSpPr>
          <p:spPr>
            <a:xfrm flipH="false" flipV="false" rot="0">
              <a:off x="0" y="0"/>
              <a:ext cx="7044817" cy="5988431"/>
            </a:xfrm>
            <a:custGeom>
              <a:avLst/>
              <a:gdLst/>
              <a:ahLst/>
              <a:cxnLst/>
              <a:rect r="r" b="b" t="t" l="l"/>
              <a:pathLst>
                <a:path h="5988431" w="7044817">
                  <a:moveTo>
                    <a:pt x="0" y="184150"/>
                  </a:moveTo>
                  <a:cubicBezTo>
                    <a:pt x="0" y="82423"/>
                    <a:pt x="82550" y="0"/>
                    <a:pt x="184404" y="0"/>
                  </a:cubicBezTo>
                  <a:lnTo>
                    <a:pt x="6860413" y="0"/>
                  </a:lnTo>
                  <a:lnTo>
                    <a:pt x="6860413" y="25400"/>
                  </a:lnTo>
                  <a:lnTo>
                    <a:pt x="6860413" y="0"/>
                  </a:lnTo>
                  <a:cubicBezTo>
                    <a:pt x="6962267" y="0"/>
                    <a:pt x="7044817" y="82423"/>
                    <a:pt x="7044817" y="184150"/>
                  </a:cubicBezTo>
                  <a:lnTo>
                    <a:pt x="7019417" y="184150"/>
                  </a:lnTo>
                  <a:lnTo>
                    <a:pt x="7044817" y="184150"/>
                  </a:lnTo>
                  <a:lnTo>
                    <a:pt x="7044817" y="5804281"/>
                  </a:lnTo>
                  <a:lnTo>
                    <a:pt x="7019417" y="5804281"/>
                  </a:lnTo>
                  <a:lnTo>
                    <a:pt x="7044817" y="5804281"/>
                  </a:lnTo>
                  <a:cubicBezTo>
                    <a:pt x="7044817" y="5906008"/>
                    <a:pt x="6962267" y="5988431"/>
                    <a:pt x="6860413" y="5988431"/>
                  </a:cubicBezTo>
                  <a:lnTo>
                    <a:pt x="6860413" y="5963031"/>
                  </a:lnTo>
                  <a:lnTo>
                    <a:pt x="6860413" y="5988431"/>
                  </a:lnTo>
                  <a:lnTo>
                    <a:pt x="184404" y="5988431"/>
                  </a:lnTo>
                  <a:lnTo>
                    <a:pt x="184404" y="5963031"/>
                  </a:lnTo>
                  <a:lnTo>
                    <a:pt x="184404" y="5988431"/>
                  </a:lnTo>
                  <a:cubicBezTo>
                    <a:pt x="82550" y="5988431"/>
                    <a:pt x="0" y="5906008"/>
                    <a:pt x="0" y="5804281"/>
                  </a:cubicBezTo>
                  <a:lnTo>
                    <a:pt x="0" y="184150"/>
                  </a:lnTo>
                  <a:lnTo>
                    <a:pt x="25400" y="184150"/>
                  </a:lnTo>
                  <a:lnTo>
                    <a:pt x="0" y="184150"/>
                  </a:lnTo>
                  <a:moveTo>
                    <a:pt x="50800" y="184150"/>
                  </a:moveTo>
                  <a:lnTo>
                    <a:pt x="50800" y="5804281"/>
                  </a:lnTo>
                  <a:lnTo>
                    <a:pt x="25400" y="5804281"/>
                  </a:lnTo>
                  <a:lnTo>
                    <a:pt x="50800" y="5804281"/>
                  </a:lnTo>
                  <a:cubicBezTo>
                    <a:pt x="50800" y="5877941"/>
                    <a:pt x="110617" y="5937631"/>
                    <a:pt x="184404" y="5937631"/>
                  </a:cubicBezTo>
                  <a:lnTo>
                    <a:pt x="6860413" y="5937631"/>
                  </a:lnTo>
                  <a:cubicBezTo>
                    <a:pt x="6934200" y="5937631"/>
                    <a:pt x="6994017" y="5877941"/>
                    <a:pt x="6994017" y="5804281"/>
                  </a:cubicBezTo>
                  <a:lnTo>
                    <a:pt x="6994017" y="184150"/>
                  </a:lnTo>
                  <a:cubicBezTo>
                    <a:pt x="6993890" y="110490"/>
                    <a:pt x="6934200" y="50800"/>
                    <a:pt x="6860413" y="50800"/>
                  </a:cubicBezTo>
                  <a:lnTo>
                    <a:pt x="184404" y="50800"/>
                  </a:lnTo>
                  <a:lnTo>
                    <a:pt x="184404" y="25400"/>
                  </a:lnTo>
                  <a:lnTo>
                    <a:pt x="184404" y="50800"/>
                  </a:lnTo>
                  <a:cubicBezTo>
                    <a:pt x="110617" y="50800"/>
                    <a:pt x="50800" y="110490"/>
                    <a:pt x="50800" y="184150"/>
                  </a:cubicBezTo>
                  <a:close/>
                </a:path>
              </a:pathLst>
            </a:custGeom>
            <a:solidFill>
              <a:srgbClr val="C6BDDA"/>
            </a:solidFill>
          </p:spPr>
        </p:sp>
      </p:grpSp>
      <p:grpSp>
        <p:nvGrpSpPr>
          <p:cNvPr name="Group 19" id="19"/>
          <p:cNvGrpSpPr/>
          <p:nvPr/>
        </p:nvGrpSpPr>
        <p:grpSpPr>
          <a:xfrm rot="0">
            <a:off x="6559302" y="4014490"/>
            <a:ext cx="5169247" cy="850552"/>
            <a:chOff x="0" y="0"/>
            <a:chExt cx="6892330" cy="1134070"/>
          </a:xfrm>
        </p:grpSpPr>
        <p:sp>
          <p:nvSpPr>
            <p:cNvPr name="Freeform 20" id="20"/>
            <p:cNvSpPr/>
            <p:nvPr/>
          </p:nvSpPr>
          <p:spPr>
            <a:xfrm flipH="false" flipV="false" rot="0">
              <a:off x="0" y="0"/>
              <a:ext cx="6892290" cy="1133983"/>
            </a:xfrm>
            <a:custGeom>
              <a:avLst/>
              <a:gdLst/>
              <a:ahLst/>
              <a:cxnLst/>
              <a:rect r="r" b="b" t="t" l="l"/>
              <a:pathLst>
                <a:path h="1133983" w="6892290">
                  <a:moveTo>
                    <a:pt x="0" y="97790"/>
                  </a:moveTo>
                  <a:cubicBezTo>
                    <a:pt x="0" y="43815"/>
                    <a:pt x="43815" y="0"/>
                    <a:pt x="97790" y="0"/>
                  </a:cubicBezTo>
                  <a:lnTo>
                    <a:pt x="6794500" y="0"/>
                  </a:lnTo>
                  <a:cubicBezTo>
                    <a:pt x="6848475" y="0"/>
                    <a:pt x="6892290" y="43815"/>
                    <a:pt x="6892290" y="97790"/>
                  </a:cubicBezTo>
                  <a:lnTo>
                    <a:pt x="6892290" y="1036193"/>
                  </a:lnTo>
                  <a:cubicBezTo>
                    <a:pt x="6892290" y="1090168"/>
                    <a:pt x="6848475" y="1133983"/>
                    <a:pt x="6794500" y="1133983"/>
                  </a:cubicBezTo>
                  <a:lnTo>
                    <a:pt x="97790" y="1133983"/>
                  </a:lnTo>
                  <a:cubicBezTo>
                    <a:pt x="43815" y="1133983"/>
                    <a:pt x="0" y="1090168"/>
                    <a:pt x="0" y="1036193"/>
                  </a:cubicBezTo>
                  <a:close/>
                </a:path>
              </a:pathLst>
            </a:custGeom>
            <a:solidFill>
              <a:srgbClr val="E0D7F4"/>
            </a:solidFill>
          </p:spPr>
        </p:sp>
      </p:grpSp>
      <p:sp>
        <p:nvSpPr>
          <p:cNvPr name="TextBox 21" id="21"/>
          <p:cNvSpPr txBox="true"/>
          <p:nvPr/>
        </p:nvSpPr>
        <p:spPr>
          <a:xfrm rot="0">
            <a:off x="8931325" y="4216747"/>
            <a:ext cx="425203" cy="483989"/>
          </a:xfrm>
          <a:prstGeom prst="rect">
            <a:avLst/>
          </a:prstGeom>
        </p:spPr>
        <p:txBody>
          <a:bodyPr anchor="t" rtlCol="false" tIns="0" lIns="0" bIns="0" rIns="0">
            <a:spAutoFit/>
          </a:bodyPr>
          <a:lstStyle/>
          <a:p>
            <a:pPr algn="l">
              <a:lnSpc>
                <a:spcPts val="3312"/>
              </a:lnSpc>
            </a:pPr>
            <a:r>
              <a:rPr lang="en-US" sz="3312">
                <a:solidFill>
                  <a:srgbClr val="272525"/>
                </a:solidFill>
                <a:latin typeface="Petrona"/>
                <a:ea typeface="Petrona"/>
                <a:cs typeface="Petrona"/>
                <a:sym typeface="Petrona"/>
              </a:rPr>
              <a:t>2</a:t>
            </a:r>
          </a:p>
        </p:txBody>
      </p:sp>
      <p:sp>
        <p:nvSpPr>
          <p:cNvPr name="TextBox 22" id="22"/>
          <p:cNvSpPr txBox="true"/>
          <p:nvPr/>
        </p:nvSpPr>
        <p:spPr>
          <a:xfrm rot="0">
            <a:off x="6842820" y="5129510"/>
            <a:ext cx="4183261" cy="506462"/>
          </a:xfrm>
          <a:prstGeom prst="rect">
            <a:avLst/>
          </a:prstGeom>
        </p:spPr>
        <p:txBody>
          <a:bodyPr anchor="t" rtlCol="false" tIns="0" lIns="0" bIns="0" rIns="0">
            <a:spAutoFit/>
          </a:bodyPr>
          <a:lstStyle/>
          <a:p>
            <a:pPr algn="l">
              <a:lnSpc>
                <a:spcPts val="3812"/>
              </a:lnSpc>
            </a:pPr>
            <a:r>
              <a:rPr lang="en-US" sz="3062">
                <a:solidFill>
                  <a:srgbClr val="272525"/>
                </a:solidFill>
                <a:latin typeface="Petrona"/>
                <a:ea typeface="Petrona"/>
                <a:cs typeface="Petrona"/>
                <a:sym typeface="Petrona"/>
              </a:rPr>
              <a:t>Flawless Visual Fidelity</a:t>
            </a:r>
          </a:p>
        </p:txBody>
      </p:sp>
      <p:sp>
        <p:nvSpPr>
          <p:cNvPr name="TextBox 23" id="23"/>
          <p:cNvSpPr txBox="true"/>
          <p:nvPr/>
        </p:nvSpPr>
        <p:spPr>
          <a:xfrm rot="0">
            <a:off x="6842820" y="5720357"/>
            <a:ext cx="4602212" cy="1900237"/>
          </a:xfrm>
          <a:prstGeom prst="rect">
            <a:avLst/>
          </a:prstGeom>
        </p:spPr>
        <p:txBody>
          <a:bodyPr anchor="t" rtlCol="false" tIns="0" lIns="0" bIns="0" rIns="0">
            <a:spAutoFit/>
          </a:bodyPr>
          <a:lstStyle/>
          <a:p>
            <a:pPr algn="l">
              <a:lnSpc>
                <a:spcPts val="3562"/>
              </a:lnSpc>
            </a:pPr>
            <a:r>
              <a:rPr lang="en-US" sz="2187">
                <a:solidFill>
                  <a:srgbClr val="272525"/>
                </a:solidFill>
                <a:latin typeface="Inter"/>
                <a:ea typeface="Inter"/>
                <a:cs typeface="Inter"/>
                <a:sym typeface="Inter"/>
              </a:rPr>
              <a:t>Guarantee precise rendering of all design elements, layouts, and Tailwind CSS styling across all interfaces.</a:t>
            </a:r>
          </a:p>
        </p:txBody>
      </p:sp>
      <p:grpSp>
        <p:nvGrpSpPr>
          <p:cNvPr name="Group 24" id="24"/>
          <p:cNvGrpSpPr/>
          <p:nvPr/>
        </p:nvGrpSpPr>
        <p:grpSpPr>
          <a:xfrm rot="0">
            <a:off x="12031116" y="3957340"/>
            <a:ext cx="5283547" cy="4491335"/>
            <a:chOff x="0" y="0"/>
            <a:chExt cx="7044730" cy="5988447"/>
          </a:xfrm>
        </p:grpSpPr>
        <p:sp>
          <p:nvSpPr>
            <p:cNvPr name="Freeform 25" id="25"/>
            <p:cNvSpPr/>
            <p:nvPr/>
          </p:nvSpPr>
          <p:spPr>
            <a:xfrm flipH="false" flipV="false" rot="0">
              <a:off x="25400" y="25400"/>
              <a:ext cx="6994017" cy="5937631"/>
            </a:xfrm>
            <a:custGeom>
              <a:avLst/>
              <a:gdLst/>
              <a:ahLst/>
              <a:cxnLst/>
              <a:rect r="r" b="b" t="t" l="l"/>
              <a:pathLst>
                <a:path h="5937631" w="6994017">
                  <a:moveTo>
                    <a:pt x="0" y="158750"/>
                  </a:moveTo>
                  <a:cubicBezTo>
                    <a:pt x="0" y="71120"/>
                    <a:pt x="71120" y="0"/>
                    <a:pt x="159004" y="0"/>
                  </a:cubicBezTo>
                  <a:lnTo>
                    <a:pt x="6835013" y="0"/>
                  </a:lnTo>
                  <a:cubicBezTo>
                    <a:pt x="6922770" y="0"/>
                    <a:pt x="6994017" y="71120"/>
                    <a:pt x="6994017" y="158750"/>
                  </a:cubicBezTo>
                  <a:lnTo>
                    <a:pt x="6994017" y="5778881"/>
                  </a:lnTo>
                  <a:cubicBezTo>
                    <a:pt x="6994017" y="5866511"/>
                    <a:pt x="6922897" y="5937631"/>
                    <a:pt x="6835013" y="5937631"/>
                  </a:cubicBezTo>
                  <a:lnTo>
                    <a:pt x="159004" y="5937631"/>
                  </a:lnTo>
                  <a:cubicBezTo>
                    <a:pt x="71120" y="5937631"/>
                    <a:pt x="0" y="5866511"/>
                    <a:pt x="0" y="5778881"/>
                  </a:cubicBezTo>
                  <a:close/>
                </a:path>
              </a:pathLst>
            </a:custGeom>
            <a:solidFill>
              <a:srgbClr val="FDFAF7"/>
            </a:solidFill>
          </p:spPr>
        </p:sp>
        <p:sp>
          <p:nvSpPr>
            <p:cNvPr name="Freeform 26" id="26"/>
            <p:cNvSpPr/>
            <p:nvPr/>
          </p:nvSpPr>
          <p:spPr>
            <a:xfrm flipH="false" flipV="false" rot="0">
              <a:off x="0" y="0"/>
              <a:ext cx="7044817" cy="5988431"/>
            </a:xfrm>
            <a:custGeom>
              <a:avLst/>
              <a:gdLst/>
              <a:ahLst/>
              <a:cxnLst/>
              <a:rect r="r" b="b" t="t" l="l"/>
              <a:pathLst>
                <a:path h="5988431" w="7044817">
                  <a:moveTo>
                    <a:pt x="0" y="184150"/>
                  </a:moveTo>
                  <a:cubicBezTo>
                    <a:pt x="0" y="82423"/>
                    <a:pt x="82550" y="0"/>
                    <a:pt x="184404" y="0"/>
                  </a:cubicBezTo>
                  <a:lnTo>
                    <a:pt x="6860413" y="0"/>
                  </a:lnTo>
                  <a:lnTo>
                    <a:pt x="6860413" y="25400"/>
                  </a:lnTo>
                  <a:lnTo>
                    <a:pt x="6860413" y="0"/>
                  </a:lnTo>
                  <a:cubicBezTo>
                    <a:pt x="6962267" y="0"/>
                    <a:pt x="7044817" y="82423"/>
                    <a:pt x="7044817" y="184150"/>
                  </a:cubicBezTo>
                  <a:lnTo>
                    <a:pt x="7019417" y="184150"/>
                  </a:lnTo>
                  <a:lnTo>
                    <a:pt x="7044817" y="184150"/>
                  </a:lnTo>
                  <a:lnTo>
                    <a:pt x="7044817" y="5804281"/>
                  </a:lnTo>
                  <a:lnTo>
                    <a:pt x="7019417" y="5804281"/>
                  </a:lnTo>
                  <a:lnTo>
                    <a:pt x="7044817" y="5804281"/>
                  </a:lnTo>
                  <a:cubicBezTo>
                    <a:pt x="7044817" y="5906008"/>
                    <a:pt x="6962267" y="5988431"/>
                    <a:pt x="6860413" y="5988431"/>
                  </a:cubicBezTo>
                  <a:lnTo>
                    <a:pt x="6860413" y="5963031"/>
                  </a:lnTo>
                  <a:lnTo>
                    <a:pt x="6860413" y="5988431"/>
                  </a:lnTo>
                  <a:lnTo>
                    <a:pt x="184404" y="5988431"/>
                  </a:lnTo>
                  <a:lnTo>
                    <a:pt x="184404" y="5963031"/>
                  </a:lnTo>
                  <a:lnTo>
                    <a:pt x="184404" y="5988431"/>
                  </a:lnTo>
                  <a:cubicBezTo>
                    <a:pt x="82550" y="5988431"/>
                    <a:pt x="0" y="5906008"/>
                    <a:pt x="0" y="5804281"/>
                  </a:cubicBezTo>
                  <a:lnTo>
                    <a:pt x="0" y="184150"/>
                  </a:lnTo>
                  <a:lnTo>
                    <a:pt x="25400" y="184150"/>
                  </a:lnTo>
                  <a:lnTo>
                    <a:pt x="0" y="184150"/>
                  </a:lnTo>
                  <a:moveTo>
                    <a:pt x="50800" y="184150"/>
                  </a:moveTo>
                  <a:lnTo>
                    <a:pt x="50800" y="5804281"/>
                  </a:lnTo>
                  <a:lnTo>
                    <a:pt x="25400" y="5804281"/>
                  </a:lnTo>
                  <a:lnTo>
                    <a:pt x="50800" y="5804281"/>
                  </a:lnTo>
                  <a:cubicBezTo>
                    <a:pt x="50800" y="5877941"/>
                    <a:pt x="110617" y="5937631"/>
                    <a:pt x="184404" y="5937631"/>
                  </a:cubicBezTo>
                  <a:lnTo>
                    <a:pt x="6860413" y="5937631"/>
                  </a:lnTo>
                  <a:cubicBezTo>
                    <a:pt x="6934200" y="5937631"/>
                    <a:pt x="6994017" y="5877941"/>
                    <a:pt x="6994017" y="5804281"/>
                  </a:cubicBezTo>
                  <a:lnTo>
                    <a:pt x="6994017" y="184150"/>
                  </a:lnTo>
                  <a:cubicBezTo>
                    <a:pt x="6993890" y="110490"/>
                    <a:pt x="6934200" y="50800"/>
                    <a:pt x="6860413" y="50800"/>
                  </a:cubicBezTo>
                  <a:lnTo>
                    <a:pt x="184404" y="50800"/>
                  </a:lnTo>
                  <a:lnTo>
                    <a:pt x="184404" y="25400"/>
                  </a:lnTo>
                  <a:lnTo>
                    <a:pt x="184404" y="50800"/>
                  </a:lnTo>
                  <a:cubicBezTo>
                    <a:pt x="110617" y="50800"/>
                    <a:pt x="50800" y="110490"/>
                    <a:pt x="50800" y="184150"/>
                  </a:cubicBezTo>
                  <a:close/>
                </a:path>
              </a:pathLst>
            </a:custGeom>
            <a:solidFill>
              <a:srgbClr val="C6BDDA"/>
            </a:solidFill>
          </p:spPr>
        </p:sp>
      </p:grpSp>
      <p:grpSp>
        <p:nvGrpSpPr>
          <p:cNvPr name="Group 27" id="27"/>
          <p:cNvGrpSpPr/>
          <p:nvPr/>
        </p:nvGrpSpPr>
        <p:grpSpPr>
          <a:xfrm rot="0">
            <a:off x="12088266" y="4014490"/>
            <a:ext cx="5169247" cy="850552"/>
            <a:chOff x="0" y="0"/>
            <a:chExt cx="6892330" cy="1134070"/>
          </a:xfrm>
        </p:grpSpPr>
        <p:sp>
          <p:nvSpPr>
            <p:cNvPr name="Freeform 28" id="28"/>
            <p:cNvSpPr/>
            <p:nvPr/>
          </p:nvSpPr>
          <p:spPr>
            <a:xfrm flipH="false" flipV="false" rot="0">
              <a:off x="0" y="0"/>
              <a:ext cx="6892290" cy="1133983"/>
            </a:xfrm>
            <a:custGeom>
              <a:avLst/>
              <a:gdLst/>
              <a:ahLst/>
              <a:cxnLst/>
              <a:rect r="r" b="b" t="t" l="l"/>
              <a:pathLst>
                <a:path h="1133983" w="6892290">
                  <a:moveTo>
                    <a:pt x="0" y="97790"/>
                  </a:moveTo>
                  <a:cubicBezTo>
                    <a:pt x="0" y="43815"/>
                    <a:pt x="43815" y="0"/>
                    <a:pt x="97790" y="0"/>
                  </a:cubicBezTo>
                  <a:lnTo>
                    <a:pt x="6794500" y="0"/>
                  </a:lnTo>
                  <a:cubicBezTo>
                    <a:pt x="6848475" y="0"/>
                    <a:pt x="6892290" y="43815"/>
                    <a:pt x="6892290" y="97790"/>
                  </a:cubicBezTo>
                  <a:lnTo>
                    <a:pt x="6892290" y="1036193"/>
                  </a:lnTo>
                  <a:cubicBezTo>
                    <a:pt x="6892290" y="1090168"/>
                    <a:pt x="6848475" y="1133983"/>
                    <a:pt x="6794500" y="1133983"/>
                  </a:cubicBezTo>
                  <a:lnTo>
                    <a:pt x="97790" y="1133983"/>
                  </a:lnTo>
                  <a:cubicBezTo>
                    <a:pt x="43815" y="1133983"/>
                    <a:pt x="0" y="1090168"/>
                    <a:pt x="0" y="1036193"/>
                  </a:cubicBezTo>
                  <a:close/>
                </a:path>
              </a:pathLst>
            </a:custGeom>
            <a:solidFill>
              <a:srgbClr val="E0D7F4"/>
            </a:solidFill>
          </p:spPr>
        </p:sp>
      </p:grpSp>
      <p:sp>
        <p:nvSpPr>
          <p:cNvPr name="TextBox 29" id="29"/>
          <p:cNvSpPr txBox="true"/>
          <p:nvPr/>
        </p:nvSpPr>
        <p:spPr>
          <a:xfrm rot="0">
            <a:off x="14460290" y="4216747"/>
            <a:ext cx="425203" cy="483989"/>
          </a:xfrm>
          <a:prstGeom prst="rect">
            <a:avLst/>
          </a:prstGeom>
        </p:spPr>
        <p:txBody>
          <a:bodyPr anchor="t" rtlCol="false" tIns="0" lIns="0" bIns="0" rIns="0">
            <a:spAutoFit/>
          </a:bodyPr>
          <a:lstStyle/>
          <a:p>
            <a:pPr algn="l">
              <a:lnSpc>
                <a:spcPts val="3312"/>
              </a:lnSpc>
            </a:pPr>
            <a:r>
              <a:rPr lang="en-US" sz="3312">
                <a:solidFill>
                  <a:srgbClr val="272525"/>
                </a:solidFill>
                <a:latin typeface="Petrona"/>
                <a:ea typeface="Petrona"/>
                <a:cs typeface="Petrona"/>
                <a:sym typeface="Petrona"/>
              </a:rPr>
              <a:t>3</a:t>
            </a:r>
          </a:p>
        </p:txBody>
      </p:sp>
      <p:sp>
        <p:nvSpPr>
          <p:cNvPr name="TextBox 30" id="30"/>
          <p:cNvSpPr txBox="true"/>
          <p:nvPr/>
        </p:nvSpPr>
        <p:spPr>
          <a:xfrm rot="0">
            <a:off x="12371784" y="5129510"/>
            <a:ext cx="4602213" cy="993874"/>
          </a:xfrm>
          <a:prstGeom prst="rect">
            <a:avLst/>
          </a:prstGeom>
        </p:spPr>
        <p:txBody>
          <a:bodyPr anchor="t" rtlCol="false" tIns="0" lIns="0" bIns="0" rIns="0">
            <a:spAutoFit/>
          </a:bodyPr>
          <a:lstStyle/>
          <a:p>
            <a:pPr algn="l">
              <a:lnSpc>
                <a:spcPts val="3812"/>
              </a:lnSpc>
            </a:pPr>
            <a:r>
              <a:rPr lang="en-US" sz="3062">
                <a:solidFill>
                  <a:srgbClr val="272525"/>
                </a:solidFill>
                <a:latin typeface="Petrona"/>
                <a:ea typeface="Petrona"/>
                <a:cs typeface="Petrona"/>
                <a:sym typeface="Petrona"/>
              </a:rPr>
              <a:t>Resilient Deployment Pipeline</a:t>
            </a:r>
          </a:p>
        </p:txBody>
      </p:sp>
      <p:sp>
        <p:nvSpPr>
          <p:cNvPr name="TextBox 31" id="31"/>
          <p:cNvSpPr txBox="true"/>
          <p:nvPr/>
        </p:nvSpPr>
        <p:spPr>
          <a:xfrm rot="0">
            <a:off x="12371784" y="6207770"/>
            <a:ext cx="4602213" cy="1900237"/>
          </a:xfrm>
          <a:prstGeom prst="rect">
            <a:avLst/>
          </a:prstGeom>
        </p:spPr>
        <p:txBody>
          <a:bodyPr anchor="t" rtlCol="false" tIns="0" lIns="0" bIns="0" rIns="0">
            <a:spAutoFit/>
          </a:bodyPr>
          <a:lstStyle/>
          <a:p>
            <a:pPr algn="l">
              <a:lnSpc>
                <a:spcPts val="3562"/>
              </a:lnSpc>
            </a:pPr>
            <a:r>
              <a:rPr lang="en-US" sz="2187">
                <a:solidFill>
                  <a:srgbClr val="272525"/>
                </a:solidFill>
                <a:latin typeface="Inter"/>
                <a:ea typeface="Inter"/>
                <a:cs typeface="Inter"/>
                <a:sym typeface="Inter"/>
              </a:rPr>
              <a:t>Solidify build and deployment processes for consistency, predictability, and reliability of all updates.</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AF2E9"/>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DFAF7"/>
            </a:solidFill>
          </p:spPr>
        </p:sp>
      </p:grpSp>
      <p:sp>
        <p:nvSpPr>
          <p:cNvPr name="TextBox 6" id="6"/>
          <p:cNvSpPr txBox="true"/>
          <p:nvPr/>
        </p:nvSpPr>
        <p:spPr>
          <a:xfrm rot="0">
            <a:off x="992238" y="1465064"/>
            <a:ext cx="14567147" cy="817661"/>
          </a:xfrm>
          <a:prstGeom prst="rect">
            <a:avLst/>
          </a:prstGeom>
        </p:spPr>
        <p:txBody>
          <a:bodyPr anchor="t" rtlCol="false" tIns="0" lIns="0" bIns="0" rIns="0">
            <a:spAutoFit/>
          </a:bodyPr>
          <a:lstStyle/>
          <a:p>
            <a:pPr algn="l">
              <a:lnSpc>
                <a:spcPts val="6125"/>
              </a:lnSpc>
            </a:pPr>
            <a:r>
              <a:rPr lang="en-US" sz="4875">
                <a:solidFill>
                  <a:srgbClr val="F95F88"/>
                </a:solidFill>
                <a:latin typeface="Petrona"/>
                <a:ea typeface="Petrona"/>
                <a:cs typeface="Petrona"/>
                <a:sym typeface="Petrona"/>
              </a:rPr>
              <a:t>Methodology: A Systematic Approach to Resolution</a:t>
            </a:r>
          </a:p>
        </p:txBody>
      </p:sp>
      <p:sp>
        <p:nvSpPr>
          <p:cNvPr name="TextBox 7" id="7"/>
          <p:cNvSpPr txBox="true"/>
          <p:nvPr/>
        </p:nvSpPr>
        <p:spPr>
          <a:xfrm rot="0">
            <a:off x="992238" y="2764036"/>
            <a:ext cx="16303526" cy="1446610"/>
          </a:xfrm>
          <a:prstGeom prst="rect">
            <a:avLst/>
          </a:prstGeom>
        </p:spPr>
        <p:txBody>
          <a:bodyPr anchor="t" rtlCol="false" tIns="0" lIns="0" bIns="0" rIns="0">
            <a:spAutoFit/>
          </a:bodyPr>
          <a:lstStyle/>
          <a:p>
            <a:pPr algn="l">
              <a:lnSpc>
                <a:spcPts val="3562"/>
              </a:lnSpc>
            </a:pPr>
            <a:r>
              <a:rPr lang="en-US" sz="2187">
                <a:solidFill>
                  <a:srgbClr val="272525"/>
                </a:solidFill>
                <a:latin typeface="Inter"/>
                <a:ea typeface="Inter"/>
                <a:cs typeface="Inter"/>
                <a:sym typeface="Inter"/>
              </a:rPr>
              <a:t>Our methodology involved a structured, analytical, and iterative problem-solving framework. Each improvement area underwent targeted diagnosis, precise configuration, and rigorous validation. This meticulous process isolated and resolved intricate technical nuances, resulting in a stable and high-performing application.</a:t>
            </a:r>
          </a:p>
        </p:txBody>
      </p:sp>
      <p:grpSp>
        <p:nvGrpSpPr>
          <p:cNvPr name="Group 8" id="8"/>
          <p:cNvGrpSpPr/>
          <p:nvPr/>
        </p:nvGrpSpPr>
        <p:grpSpPr>
          <a:xfrm rot="0">
            <a:off x="992238" y="4973390"/>
            <a:ext cx="8009930" cy="38100"/>
            <a:chOff x="0" y="0"/>
            <a:chExt cx="10679907" cy="50800"/>
          </a:xfrm>
        </p:grpSpPr>
        <p:sp>
          <p:nvSpPr>
            <p:cNvPr name="Freeform 9" id="9"/>
            <p:cNvSpPr/>
            <p:nvPr/>
          </p:nvSpPr>
          <p:spPr>
            <a:xfrm flipH="false" flipV="false" rot="0">
              <a:off x="0" y="0"/>
              <a:ext cx="10679938" cy="50800"/>
            </a:xfrm>
            <a:custGeom>
              <a:avLst/>
              <a:gdLst/>
              <a:ahLst/>
              <a:cxnLst/>
              <a:rect r="r" b="b" t="t" l="l"/>
              <a:pathLst>
                <a:path h="50800" w="10679938">
                  <a:moveTo>
                    <a:pt x="0" y="0"/>
                  </a:moveTo>
                  <a:lnTo>
                    <a:pt x="10679938" y="0"/>
                  </a:lnTo>
                  <a:lnTo>
                    <a:pt x="10679938" y="50800"/>
                  </a:lnTo>
                  <a:lnTo>
                    <a:pt x="0" y="50800"/>
                  </a:lnTo>
                  <a:close/>
                </a:path>
              </a:pathLst>
            </a:custGeom>
            <a:solidFill>
              <a:srgbClr val="6237C8"/>
            </a:solidFill>
          </p:spPr>
        </p:sp>
      </p:grpSp>
      <p:sp>
        <p:nvSpPr>
          <p:cNvPr name="TextBox 10" id="10"/>
          <p:cNvSpPr txBox="true"/>
          <p:nvPr/>
        </p:nvSpPr>
        <p:spPr>
          <a:xfrm rot="0">
            <a:off x="992238" y="5172224"/>
            <a:ext cx="3898552" cy="506462"/>
          </a:xfrm>
          <a:prstGeom prst="rect">
            <a:avLst/>
          </a:prstGeom>
        </p:spPr>
        <p:txBody>
          <a:bodyPr anchor="t" rtlCol="false" tIns="0" lIns="0" bIns="0" rIns="0">
            <a:spAutoFit/>
          </a:bodyPr>
          <a:lstStyle/>
          <a:p>
            <a:pPr algn="l">
              <a:lnSpc>
                <a:spcPts val="3812"/>
              </a:lnSpc>
            </a:pPr>
            <a:r>
              <a:rPr lang="en-US" sz="3062">
                <a:solidFill>
                  <a:srgbClr val="272525"/>
                </a:solidFill>
                <a:latin typeface="Petrona"/>
                <a:ea typeface="Petrona"/>
                <a:cs typeface="Petrona"/>
                <a:sym typeface="Petrona"/>
              </a:rPr>
              <a:t>Targeted Diagnosis</a:t>
            </a:r>
          </a:p>
        </p:txBody>
      </p:sp>
      <p:sp>
        <p:nvSpPr>
          <p:cNvPr name="TextBox 11" id="11"/>
          <p:cNvSpPr txBox="true"/>
          <p:nvPr/>
        </p:nvSpPr>
        <p:spPr>
          <a:xfrm rot="0">
            <a:off x="992238" y="5763071"/>
            <a:ext cx="8009930" cy="539354"/>
          </a:xfrm>
          <a:prstGeom prst="rect">
            <a:avLst/>
          </a:prstGeom>
        </p:spPr>
        <p:txBody>
          <a:bodyPr anchor="t" rtlCol="false" tIns="0" lIns="0" bIns="0" rIns="0">
            <a:spAutoFit/>
          </a:bodyPr>
          <a:lstStyle/>
          <a:p>
            <a:pPr algn="l">
              <a:lnSpc>
                <a:spcPts val="3562"/>
              </a:lnSpc>
            </a:pPr>
            <a:r>
              <a:rPr lang="en-US" sz="2187">
                <a:solidFill>
                  <a:srgbClr val="272525"/>
                </a:solidFill>
                <a:latin typeface="Inter"/>
                <a:ea typeface="Inter"/>
                <a:cs typeface="Inter"/>
                <a:sym typeface="Inter"/>
              </a:rPr>
              <a:t>Identified areas for improvement.</a:t>
            </a:r>
          </a:p>
        </p:txBody>
      </p:sp>
      <p:grpSp>
        <p:nvGrpSpPr>
          <p:cNvPr name="Group 12" id="12"/>
          <p:cNvGrpSpPr/>
          <p:nvPr/>
        </p:nvGrpSpPr>
        <p:grpSpPr>
          <a:xfrm rot="0">
            <a:off x="9285685" y="4973390"/>
            <a:ext cx="8010079" cy="38100"/>
            <a:chOff x="0" y="0"/>
            <a:chExt cx="10680105" cy="50800"/>
          </a:xfrm>
        </p:grpSpPr>
        <p:sp>
          <p:nvSpPr>
            <p:cNvPr name="Freeform 13" id="13"/>
            <p:cNvSpPr/>
            <p:nvPr/>
          </p:nvSpPr>
          <p:spPr>
            <a:xfrm flipH="false" flipV="false" rot="0">
              <a:off x="0" y="0"/>
              <a:ext cx="10680065" cy="50800"/>
            </a:xfrm>
            <a:custGeom>
              <a:avLst/>
              <a:gdLst/>
              <a:ahLst/>
              <a:cxnLst/>
              <a:rect r="r" b="b" t="t" l="l"/>
              <a:pathLst>
                <a:path h="50800" w="10680065">
                  <a:moveTo>
                    <a:pt x="0" y="0"/>
                  </a:moveTo>
                  <a:lnTo>
                    <a:pt x="10680065" y="0"/>
                  </a:lnTo>
                  <a:lnTo>
                    <a:pt x="10680065" y="50800"/>
                  </a:lnTo>
                  <a:lnTo>
                    <a:pt x="0" y="50800"/>
                  </a:lnTo>
                  <a:close/>
                </a:path>
              </a:pathLst>
            </a:custGeom>
            <a:solidFill>
              <a:srgbClr val="6237C8"/>
            </a:solidFill>
          </p:spPr>
        </p:sp>
      </p:grpSp>
      <p:sp>
        <p:nvSpPr>
          <p:cNvPr name="TextBox 14" id="14"/>
          <p:cNvSpPr txBox="true"/>
          <p:nvPr/>
        </p:nvSpPr>
        <p:spPr>
          <a:xfrm rot="0">
            <a:off x="9285685" y="5172224"/>
            <a:ext cx="3917751" cy="506462"/>
          </a:xfrm>
          <a:prstGeom prst="rect">
            <a:avLst/>
          </a:prstGeom>
        </p:spPr>
        <p:txBody>
          <a:bodyPr anchor="t" rtlCol="false" tIns="0" lIns="0" bIns="0" rIns="0">
            <a:spAutoFit/>
          </a:bodyPr>
          <a:lstStyle/>
          <a:p>
            <a:pPr algn="l">
              <a:lnSpc>
                <a:spcPts val="3812"/>
              </a:lnSpc>
            </a:pPr>
            <a:r>
              <a:rPr lang="en-US" sz="3062">
                <a:solidFill>
                  <a:srgbClr val="272525"/>
                </a:solidFill>
                <a:latin typeface="Petrona"/>
                <a:ea typeface="Petrona"/>
                <a:cs typeface="Petrona"/>
                <a:sym typeface="Petrona"/>
              </a:rPr>
              <a:t>Precise Configuration</a:t>
            </a:r>
          </a:p>
        </p:txBody>
      </p:sp>
      <p:sp>
        <p:nvSpPr>
          <p:cNvPr name="TextBox 15" id="15"/>
          <p:cNvSpPr txBox="true"/>
          <p:nvPr/>
        </p:nvSpPr>
        <p:spPr>
          <a:xfrm rot="0">
            <a:off x="9285685" y="5763071"/>
            <a:ext cx="8010079" cy="539354"/>
          </a:xfrm>
          <a:prstGeom prst="rect">
            <a:avLst/>
          </a:prstGeom>
        </p:spPr>
        <p:txBody>
          <a:bodyPr anchor="t" rtlCol="false" tIns="0" lIns="0" bIns="0" rIns="0">
            <a:spAutoFit/>
          </a:bodyPr>
          <a:lstStyle/>
          <a:p>
            <a:pPr algn="l">
              <a:lnSpc>
                <a:spcPts val="3562"/>
              </a:lnSpc>
            </a:pPr>
            <a:r>
              <a:rPr lang="en-US" sz="2187">
                <a:solidFill>
                  <a:srgbClr val="272525"/>
                </a:solidFill>
                <a:latin typeface="Inter"/>
                <a:ea typeface="Inter"/>
                <a:cs typeface="Inter"/>
                <a:sym typeface="Inter"/>
              </a:rPr>
              <a:t>Adjusted settings and code.</a:t>
            </a:r>
          </a:p>
        </p:txBody>
      </p:sp>
      <p:grpSp>
        <p:nvGrpSpPr>
          <p:cNvPr name="Group 16" id="16"/>
          <p:cNvGrpSpPr/>
          <p:nvPr/>
        </p:nvGrpSpPr>
        <p:grpSpPr>
          <a:xfrm rot="0">
            <a:off x="992238" y="7242274"/>
            <a:ext cx="8009930" cy="38100"/>
            <a:chOff x="0" y="0"/>
            <a:chExt cx="10679907" cy="50800"/>
          </a:xfrm>
        </p:grpSpPr>
        <p:sp>
          <p:nvSpPr>
            <p:cNvPr name="Freeform 17" id="17"/>
            <p:cNvSpPr/>
            <p:nvPr/>
          </p:nvSpPr>
          <p:spPr>
            <a:xfrm flipH="false" flipV="false" rot="0">
              <a:off x="0" y="0"/>
              <a:ext cx="10679938" cy="50800"/>
            </a:xfrm>
            <a:custGeom>
              <a:avLst/>
              <a:gdLst/>
              <a:ahLst/>
              <a:cxnLst/>
              <a:rect r="r" b="b" t="t" l="l"/>
              <a:pathLst>
                <a:path h="50800" w="10679938">
                  <a:moveTo>
                    <a:pt x="0" y="0"/>
                  </a:moveTo>
                  <a:lnTo>
                    <a:pt x="10679938" y="0"/>
                  </a:lnTo>
                  <a:lnTo>
                    <a:pt x="10679938" y="50800"/>
                  </a:lnTo>
                  <a:lnTo>
                    <a:pt x="0" y="50800"/>
                  </a:lnTo>
                  <a:close/>
                </a:path>
              </a:pathLst>
            </a:custGeom>
            <a:solidFill>
              <a:srgbClr val="6237C8"/>
            </a:solidFill>
          </p:spPr>
        </p:sp>
      </p:grpSp>
      <p:sp>
        <p:nvSpPr>
          <p:cNvPr name="TextBox 18" id="18"/>
          <p:cNvSpPr txBox="true"/>
          <p:nvPr/>
        </p:nvSpPr>
        <p:spPr>
          <a:xfrm rot="0">
            <a:off x="992238" y="7441109"/>
            <a:ext cx="3898552" cy="506462"/>
          </a:xfrm>
          <a:prstGeom prst="rect">
            <a:avLst/>
          </a:prstGeom>
        </p:spPr>
        <p:txBody>
          <a:bodyPr anchor="t" rtlCol="false" tIns="0" lIns="0" bIns="0" rIns="0">
            <a:spAutoFit/>
          </a:bodyPr>
          <a:lstStyle/>
          <a:p>
            <a:pPr algn="l">
              <a:lnSpc>
                <a:spcPts val="3812"/>
              </a:lnSpc>
            </a:pPr>
            <a:r>
              <a:rPr lang="en-US" sz="3062">
                <a:solidFill>
                  <a:srgbClr val="272525"/>
                </a:solidFill>
                <a:latin typeface="Petrona"/>
                <a:ea typeface="Petrona"/>
                <a:cs typeface="Petrona"/>
                <a:sym typeface="Petrona"/>
              </a:rPr>
              <a:t>Rigorous Validation</a:t>
            </a:r>
          </a:p>
        </p:txBody>
      </p:sp>
      <p:sp>
        <p:nvSpPr>
          <p:cNvPr name="TextBox 19" id="19"/>
          <p:cNvSpPr txBox="true"/>
          <p:nvPr/>
        </p:nvSpPr>
        <p:spPr>
          <a:xfrm rot="0">
            <a:off x="992238" y="8031956"/>
            <a:ext cx="8009930" cy="539354"/>
          </a:xfrm>
          <a:prstGeom prst="rect">
            <a:avLst/>
          </a:prstGeom>
        </p:spPr>
        <p:txBody>
          <a:bodyPr anchor="t" rtlCol="false" tIns="0" lIns="0" bIns="0" rIns="0">
            <a:spAutoFit/>
          </a:bodyPr>
          <a:lstStyle/>
          <a:p>
            <a:pPr algn="l">
              <a:lnSpc>
                <a:spcPts val="3562"/>
              </a:lnSpc>
            </a:pPr>
            <a:r>
              <a:rPr lang="en-US" sz="2187">
                <a:solidFill>
                  <a:srgbClr val="272525"/>
                </a:solidFill>
                <a:latin typeface="Inter"/>
                <a:ea typeface="Inter"/>
                <a:cs typeface="Inter"/>
                <a:sym typeface="Inter"/>
              </a:rPr>
              <a:t>Ensured changes met objectives.</a:t>
            </a:r>
          </a:p>
        </p:txBody>
      </p:sp>
      <p:grpSp>
        <p:nvGrpSpPr>
          <p:cNvPr name="Group 20" id="20"/>
          <p:cNvGrpSpPr/>
          <p:nvPr/>
        </p:nvGrpSpPr>
        <p:grpSpPr>
          <a:xfrm rot="0">
            <a:off x="9285685" y="7242274"/>
            <a:ext cx="8010079" cy="38100"/>
            <a:chOff x="0" y="0"/>
            <a:chExt cx="10680105" cy="50800"/>
          </a:xfrm>
        </p:grpSpPr>
        <p:sp>
          <p:nvSpPr>
            <p:cNvPr name="Freeform 21" id="21"/>
            <p:cNvSpPr/>
            <p:nvPr/>
          </p:nvSpPr>
          <p:spPr>
            <a:xfrm flipH="false" flipV="false" rot="0">
              <a:off x="0" y="0"/>
              <a:ext cx="10680065" cy="50800"/>
            </a:xfrm>
            <a:custGeom>
              <a:avLst/>
              <a:gdLst/>
              <a:ahLst/>
              <a:cxnLst/>
              <a:rect r="r" b="b" t="t" l="l"/>
              <a:pathLst>
                <a:path h="50800" w="10680065">
                  <a:moveTo>
                    <a:pt x="0" y="0"/>
                  </a:moveTo>
                  <a:lnTo>
                    <a:pt x="10680065" y="0"/>
                  </a:lnTo>
                  <a:lnTo>
                    <a:pt x="10680065" y="50800"/>
                  </a:lnTo>
                  <a:lnTo>
                    <a:pt x="0" y="50800"/>
                  </a:lnTo>
                  <a:close/>
                </a:path>
              </a:pathLst>
            </a:custGeom>
            <a:solidFill>
              <a:srgbClr val="6237C8"/>
            </a:solidFill>
          </p:spPr>
        </p:sp>
      </p:grpSp>
      <p:sp>
        <p:nvSpPr>
          <p:cNvPr name="TextBox 22" id="22"/>
          <p:cNvSpPr txBox="true"/>
          <p:nvPr/>
        </p:nvSpPr>
        <p:spPr>
          <a:xfrm rot="0">
            <a:off x="9285685" y="7441109"/>
            <a:ext cx="3898552" cy="506462"/>
          </a:xfrm>
          <a:prstGeom prst="rect">
            <a:avLst/>
          </a:prstGeom>
        </p:spPr>
        <p:txBody>
          <a:bodyPr anchor="t" rtlCol="false" tIns="0" lIns="0" bIns="0" rIns="0">
            <a:spAutoFit/>
          </a:bodyPr>
          <a:lstStyle/>
          <a:p>
            <a:pPr algn="l">
              <a:lnSpc>
                <a:spcPts val="3812"/>
              </a:lnSpc>
            </a:pPr>
            <a:r>
              <a:rPr lang="en-US" sz="3062">
                <a:solidFill>
                  <a:srgbClr val="272525"/>
                </a:solidFill>
                <a:latin typeface="Petrona"/>
                <a:ea typeface="Petrona"/>
                <a:cs typeface="Petrona"/>
                <a:sym typeface="Petrona"/>
              </a:rPr>
              <a:t>Iterative Refinement</a:t>
            </a:r>
          </a:p>
        </p:txBody>
      </p:sp>
      <p:sp>
        <p:nvSpPr>
          <p:cNvPr name="TextBox 23" id="23"/>
          <p:cNvSpPr txBox="true"/>
          <p:nvPr/>
        </p:nvSpPr>
        <p:spPr>
          <a:xfrm rot="0">
            <a:off x="9285685" y="8031956"/>
            <a:ext cx="8010079" cy="539354"/>
          </a:xfrm>
          <a:prstGeom prst="rect">
            <a:avLst/>
          </a:prstGeom>
        </p:spPr>
        <p:txBody>
          <a:bodyPr anchor="t" rtlCol="false" tIns="0" lIns="0" bIns="0" rIns="0">
            <a:spAutoFit/>
          </a:bodyPr>
          <a:lstStyle/>
          <a:p>
            <a:pPr algn="l">
              <a:lnSpc>
                <a:spcPts val="3562"/>
              </a:lnSpc>
            </a:pPr>
            <a:r>
              <a:rPr lang="en-US" sz="2187">
                <a:solidFill>
                  <a:srgbClr val="272525"/>
                </a:solidFill>
                <a:latin typeface="Inter"/>
                <a:ea typeface="Inter"/>
                <a:cs typeface="Inter"/>
                <a:sym typeface="Inter"/>
              </a:rPr>
              <a:t>Repeated process until stable.</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AF2E9"/>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DFAF7"/>
            </a:solidFill>
          </p:spPr>
        </p:sp>
      </p:grpSp>
      <p:sp>
        <p:nvSpPr>
          <p:cNvPr name="TextBox 6" id="6"/>
          <p:cNvSpPr txBox="true"/>
          <p:nvPr/>
        </p:nvSpPr>
        <p:spPr>
          <a:xfrm rot="0">
            <a:off x="935980" y="909191"/>
            <a:ext cx="11191131" cy="763935"/>
          </a:xfrm>
          <a:prstGeom prst="rect">
            <a:avLst/>
          </a:prstGeom>
        </p:spPr>
        <p:txBody>
          <a:bodyPr anchor="t" rtlCol="false" tIns="0" lIns="0" bIns="0" rIns="0">
            <a:spAutoFit/>
          </a:bodyPr>
          <a:lstStyle/>
          <a:p>
            <a:pPr algn="l">
              <a:lnSpc>
                <a:spcPts val="5750"/>
              </a:lnSpc>
            </a:pPr>
            <a:r>
              <a:rPr lang="en-US" sz="4625">
                <a:solidFill>
                  <a:srgbClr val="F95F88"/>
                </a:solidFill>
                <a:latin typeface="Petrona"/>
                <a:ea typeface="Petrona"/>
                <a:cs typeface="Petrona"/>
                <a:sym typeface="Petrona"/>
              </a:rPr>
              <a:t>Key Optimization Phases &amp; Achievements</a:t>
            </a:r>
          </a:p>
        </p:txBody>
      </p:sp>
      <p:sp>
        <p:nvSpPr>
          <p:cNvPr name="TextBox 7" id="7"/>
          <p:cNvSpPr txBox="true"/>
          <p:nvPr/>
        </p:nvSpPr>
        <p:spPr>
          <a:xfrm rot="0">
            <a:off x="935980" y="2112615"/>
            <a:ext cx="16416040" cy="951011"/>
          </a:xfrm>
          <a:prstGeom prst="rect">
            <a:avLst/>
          </a:prstGeom>
        </p:spPr>
        <p:txBody>
          <a:bodyPr anchor="t" rtlCol="false" tIns="0" lIns="0" bIns="0" rIns="0">
            <a:spAutoFit/>
          </a:bodyPr>
          <a:lstStyle/>
          <a:p>
            <a:pPr algn="l">
              <a:lnSpc>
                <a:spcPts val="3312"/>
              </a:lnSpc>
            </a:pPr>
            <a:r>
              <a:rPr lang="en-US" sz="2062">
                <a:solidFill>
                  <a:srgbClr val="272525"/>
                </a:solidFill>
                <a:latin typeface="Inter"/>
                <a:ea typeface="Inter"/>
                <a:cs typeface="Inter"/>
                <a:sym typeface="Inter"/>
              </a:rPr>
              <a:t>The optimization of AppointEase's frontend involved several critical phases, each contributing significantly to the project's success:</a:t>
            </a:r>
          </a:p>
        </p:txBody>
      </p:sp>
      <p:grpSp>
        <p:nvGrpSpPr>
          <p:cNvPr name="Group 8" id="8"/>
          <p:cNvGrpSpPr/>
          <p:nvPr/>
        </p:nvGrpSpPr>
        <p:grpSpPr>
          <a:xfrm rot="0">
            <a:off x="935980" y="6356748"/>
            <a:ext cx="16416040" cy="38100"/>
            <a:chOff x="0" y="0"/>
            <a:chExt cx="21888053" cy="50800"/>
          </a:xfrm>
        </p:grpSpPr>
        <p:sp>
          <p:nvSpPr>
            <p:cNvPr name="Freeform 9" id="9"/>
            <p:cNvSpPr/>
            <p:nvPr/>
          </p:nvSpPr>
          <p:spPr>
            <a:xfrm flipH="false" flipV="false" rot="0">
              <a:off x="0" y="0"/>
              <a:ext cx="21888069" cy="50800"/>
            </a:xfrm>
            <a:custGeom>
              <a:avLst/>
              <a:gdLst/>
              <a:ahLst/>
              <a:cxnLst/>
              <a:rect r="r" b="b" t="t" l="l"/>
              <a:pathLst>
                <a:path h="50800" w="21888069">
                  <a:moveTo>
                    <a:pt x="0" y="25400"/>
                  </a:moveTo>
                  <a:cubicBezTo>
                    <a:pt x="0" y="11430"/>
                    <a:pt x="11430" y="0"/>
                    <a:pt x="25400" y="0"/>
                  </a:cubicBezTo>
                  <a:lnTo>
                    <a:pt x="21862669" y="0"/>
                  </a:lnTo>
                  <a:cubicBezTo>
                    <a:pt x="21876638" y="0"/>
                    <a:pt x="21888069" y="11430"/>
                    <a:pt x="21888069" y="25400"/>
                  </a:cubicBezTo>
                  <a:cubicBezTo>
                    <a:pt x="21888069" y="39370"/>
                    <a:pt x="21876638" y="50800"/>
                    <a:pt x="21862669" y="50800"/>
                  </a:cubicBezTo>
                  <a:lnTo>
                    <a:pt x="25400" y="50800"/>
                  </a:lnTo>
                  <a:cubicBezTo>
                    <a:pt x="11430" y="50800"/>
                    <a:pt x="0" y="39370"/>
                    <a:pt x="0" y="25400"/>
                  </a:cubicBezTo>
                  <a:close/>
                </a:path>
              </a:pathLst>
            </a:custGeom>
            <a:solidFill>
              <a:srgbClr val="C6BDDA"/>
            </a:solidFill>
          </p:spPr>
        </p:sp>
      </p:grpSp>
      <p:grpSp>
        <p:nvGrpSpPr>
          <p:cNvPr name="Group 10" id="10"/>
          <p:cNvGrpSpPr/>
          <p:nvPr/>
        </p:nvGrpSpPr>
        <p:grpSpPr>
          <a:xfrm rot="0">
            <a:off x="4937224" y="5554637"/>
            <a:ext cx="38100" cy="802184"/>
            <a:chOff x="0" y="0"/>
            <a:chExt cx="50800" cy="1069578"/>
          </a:xfrm>
        </p:grpSpPr>
        <p:sp>
          <p:nvSpPr>
            <p:cNvPr name="Freeform 11" id="11"/>
            <p:cNvSpPr/>
            <p:nvPr/>
          </p:nvSpPr>
          <p:spPr>
            <a:xfrm flipH="false" flipV="false" rot="0">
              <a:off x="0" y="0"/>
              <a:ext cx="50800" cy="1069594"/>
            </a:xfrm>
            <a:custGeom>
              <a:avLst/>
              <a:gdLst/>
              <a:ahLst/>
              <a:cxnLst/>
              <a:rect r="r" b="b" t="t" l="l"/>
              <a:pathLst>
                <a:path h="1069594" w="50800">
                  <a:moveTo>
                    <a:pt x="0" y="25400"/>
                  </a:moveTo>
                  <a:cubicBezTo>
                    <a:pt x="0" y="11430"/>
                    <a:pt x="11430" y="0"/>
                    <a:pt x="25400" y="0"/>
                  </a:cubicBezTo>
                  <a:cubicBezTo>
                    <a:pt x="39370" y="0"/>
                    <a:pt x="50800" y="11430"/>
                    <a:pt x="50800" y="25400"/>
                  </a:cubicBezTo>
                  <a:lnTo>
                    <a:pt x="50800" y="1044194"/>
                  </a:lnTo>
                  <a:cubicBezTo>
                    <a:pt x="50800" y="1058164"/>
                    <a:pt x="39370" y="1069594"/>
                    <a:pt x="25400" y="1069594"/>
                  </a:cubicBezTo>
                  <a:cubicBezTo>
                    <a:pt x="11430" y="1069594"/>
                    <a:pt x="0" y="1058164"/>
                    <a:pt x="0" y="1044194"/>
                  </a:cubicBezTo>
                  <a:close/>
                </a:path>
              </a:pathLst>
            </a:custGeom>
            <a:solidFill>
              <a:srgbClr val="C6BDDA"/>
            </a:solidFill>
          </p:spPr>
        </p:sp>
      </p:grpSp>
      <p:grpSp>
        <p:nvGrpSpPr>
          <p:cNvPr name="Group 12" id="12"/>
          <p:cNvGrpSpPr/>
          <p:nvPr/>
        </p:nvGrpSpPr>
        <p:grpSpPr>
          <a:xfrm rot="0">
            <a:off x="4650730" y="6051129"/>
            <a:ext cx="611238" cy="611237"/>
            <a:chOff x="0" y="0"/>
            <a:chExt cx="814983" cy="814983"/>
          </a:xfrm>
        </p:grpSpPr>
        <p:sp>
          <p:nvSpPr>
            <p:cNvPr name="Freeform 13" id="13"/>
            <p:cNvSpPr/>
            <p:nvPr/>
          </p:nvSpPr>
          <p:spPr>
            <a:xfrm flipH="false" flipV="false" rot="0">
              <a:off x="6350" y="6350"/>
              <a:ext cx="802259" cy="802259"/>
            </a:xfrm>
            <a:custGeom>
              <a:avLst/>
              <a:gdLst/>
              <a:ahLst/>
              <a:cxnLst/>
              <a:rect r="r" b="b" t="t" l="l"/>
              <a:pathLst>
                <a:path h="802259" w="802259">
                  <a:moveTo>
                    <a:pt x="0" y="149733"/>
                  </a:moveTo>
                  <a:cubicBezTo>
                    <a:pt x="0" y="67056"/>
                    <a:pt x="67056" y="0"/>
                    <a:pt x="149733" y="0"/>
                  </a:cubicBezTo>
                  <a:lnTo>
                    <a:pt x="652526" y="0"/>
                  </a:lnTo>
                  <a:cubicBezTo>
                    <a:pt x="735203" y="0"/>
                    <a:pt x="802259" y="67056"/>
                    <a:pt x="802259" y="149733"/>
                  </a:cubicBezTo>
                  <a:lnTo>
                    <a:pt x="802259" y="652526"/>
                  </a:lnTo>
                  <a:cubicBezTo>
                    <a:pt x="802259" y="735203"/>
                    <a:pt x="735203" y="802259"/>
                    <a:pt x="652526" y="802259"/>
                  </a:cubicBezTo>
                  <a:lnTo>
                    <a:pt x="149733" y="802259"/>
                  </a:lnTo>
                  <a:cubicBezTo>
                    <a:pt x="67056" y="802259"/>
                    <a:pt x="0" y="735203"/>
                    <a:pt x="0" y="652526"/>
                  </a:cubicBezTo>
                  <a:close/>
                </a:path>
              </a:pathLst>
            </a:custGeom>
            <a:solidFill>
              <a:srgbClr val="E0D7F4"/>
            </a:solidFill>
          </p:spPr>
        </p:sp>
        <p:sp>
          <p:nvSpPr>
            <p:cNvPr name="Freeform 14" id="14"/>
            <p:cNvSpPr/>
            <p:nvPr/>
          </p:nvSpPr>
          <p:spPr>
            <a:xfrm flipH="false" flipV="false" rot="0">
              <a:off x="0" y="0"/>
              <a:ext cx="814959" cy="814959"/>
            </a:xfrm>
            <a:custGeom>
              <a:avLst/>
              <a:gdLst/>
              <a:ahLst/>
              <a:cxnLst/>
              <a:rect r="r" b="b" t="t" l="l"/>
              <a:pathLst>
                <a:path h="814959" w="814959">
                  <a:moveTo>
                    <a:pt x="0" y="156083"/>
                  </a:moveTo>
                  <a:cubicBezTo>
                    <a:pt x="0" y="69850"/>
                    <a:pt x="69850" y="0"/>
                    <a:pt x="156083" y="0"/>
                  </a:cubicBezTo>
                  <a:lnTo>
                    <a:pt x="658876" y="0"/>
                  </a:lnTo>
                  <a:lnTo>
                    <a:pt x="658876" y="6350"/>
                  </a:lnTo>
                  <a:lnTo>
                    <a:pt x="658876" y="0"/>
                  </a:lnTo>
                  <a:lnTo>
                    <a:pt x="658876" y="6350"/>
                  </a:lnTo>
                  <a:lnTo>
                    <a:pt x="658876" y="0"/>
                  </a:lnTo>
                  <a:cubicBezTo>
                    <a:pt x="745109" y="0"/>
                    <a:pt x="814959" y="69850"/>
                    <a:pt x="814959" y="156083"/>
                  </a:cubicBezTo>
                  <a:lnTo>
                    <a:pt x="814959" y="658876"/>
                  </a:lnTo>
                  <a:lnTo>
                    <a:pt x="808609" y="658876"/>
                  </a:lnTo>
                  <a:lnTo>
                    <a:pt x="814959" y="658876"/>
                  </a:lnTo>
                  <a:cubicBezTo>
                    <a:pt x="814959" y="745109"/>
                    <a:pt x="745109" y="814959"/>
                    <a:pt x="658876" y="814959"/>
                  </a:cubicBezTo>
                  <a:lnTo>
                    <a:pt x="658876" y="808609"/>
                  </a:lnTo>
                  <a:lnTo>
                    <a:pt x="658876" y="814959"/>
                  </a:lnTo>
                  <a:lnTo>
                    <a:pt x="156083" y="814959"/>
                  </a:lnTo>
                  <a:lnTo>
                    <a:pt x="156083" y="808609"/>
                  </a:lnTo>
                  <a:lnTo>
                    <a:pt x="156083" y="814959"/>
                  </a:lnTo>
                  <a:cubicBezTo>
                    <a:pt x="69850" y="814959"/>
                    <a:pt x="0" y="745109"/>
                    <a:pt x="0" y="658876"/>
                  </a:cubicBezTo>
                  <a:lnTo>
                    <a:pt x="0" y="156083"/>
                  </a:lnTo>
                  <a:lnTo>
                    <a:pt x="6350" y="156083"/>
                  </a:lnTo>
                  <a:lnTo>
                    <a:pt x="0" y="156083"/>
                  </a:lnTo>
                  <a:moveTo>
                    <a:pt x="12700" y="156083"/>
                  </a:moveTo>
                  <a:lnTo>
                    <a:pt x="12700" y="658876"/>
                  </a:lnTo>
                  <a:lnTo>
                    <a:pt x="6350" y="658876"/>
                  </a:lnTo>
                  <a:lnTo>
                    <a:pt x="12700" y="658876"/>
                  </a:lnTo>
                  <a:cubicBezTo>
                    <a:pt x="12700" y="738124"/>
                    <a:pt x="76962" y="802259"/>
                    <a:pt x="156083" y="802259"/>
                  </a:cubicBezTo>
                  <a:lnTo>
                    <a:pt x="658876" y="802259"/>
                  </a:lnTo>
                  <a:cubicBezTo>
                    <a:pt x="738124" y="802259"/>
                    <a:pt x="802259" y="737997"/>
                    <a:pt x="802259" y="658876"/>
                  </a:cubicBezTo>
                  <a:lnTo>
                    <a:pt x="802259" y="156083"/>
                  </a:lnTo>
                  <a:lnTo>
                    <a:pt x="808609" y="156083"/>
                  </a:lnTo>
                  <a:lnTo>
                    <a:pt x="802259" y="156083"/>
                  </a:lnTo>
                  <a:cubicBezTo>
                    <a:pt x="802259" y="76962"/>
                    <a:pt x="738124" y="12700"/>
                    <a:pt x="658876" y="12700"/>
                  </a:cubicBezTo>
                  <a:lnTo>
                    <a:pt x="156083" y="12700"/>
                  </a:lnTo>
                  <a:lnTo>
                    <a:pt x="156083" y="6350"/>
                  </a:lnTo>
                  <a:lnTo>
                    <a:pt x="156083" y="12700"/>
                  </a:lnTo>
                  <a:cubicBezTo>
                    <a:pt x="76962" y="12700"/>
                    <a:pt x="12700" y="76962"/>
                    <a:pt x="12700" y="156083"/>
                  </a:cubicBezTo>
                  <a:close/>
                </a:path>
              </a:pathLst>
            </a:custGeom>
            <a:solidFill>
              <a:srgbClr val="C6BDDA"/>
            </a:solidFill>
          </p:spPr>
        </p:sp>
      </p:grpSp>
      <p:sp>
        <p:nvSpPr>
          <p:cNvPr name="TextBox 15" id="15"/>
          <p:cNvSpPr txBox="true"/>
          <p:nvPr/>
        </p:nvSpPr>
        <p:spPr>
          <a:xfrm rot="0">
            <a:off x="4735711" y="6138044"/>
            <a:ext cx="441126" cy="494408"/>
          </a:xfrm>
          <a:prstGeom prst="rect">
            <a:avLst/>
          </a:prstGeom>
        </p:spPr>
        <p:txBody>
          <a:bodyPr anchor="t" rtlCol="false" tIns="0" lIns="0" bIns="0" rIns="0">
            <a:spAutoFit/>
          </a:bodyPr>
          <a:lstStyle/>
          <a:p>
            <a:pPr algn="ctr">
              <a:lnSpc>
                <a:spcPts val="3437"/>
              </a:lnSpc>
            </a:pPr>
            <a:r>
              <a:rPr lang="en-US" sz="3437">
                <a:solidFill>
                  <a:srgbClr val="272525"/>
                </a:solidFill>
                <a:latin typeface="Petrona"/>
                <a:ea typeface="Petrona"/>
                <a:cs typeface="Petrona"/>
                <a:sym typeface="Petrona"/>
              </a:rPr>
              <a:t>1</a:t>
            </a:r>
          </a:p>
        </p:txBody>
      </p:sp>
      <p:sp>
        <p:nvSpPr>
          <p:cNvPr name="TextBox 16" id="16"/>
          <p:cNvSpPr txBox="true"/>
          <p:nvPr/>
        </p:nvSpPr>
        <p:spPr>
          <a:xfrm rot="0">
            <a:off x="2200721" y="3345359"/>
            <a:ext cx="5511254" cy="478631"/>
          </a:xfrm>
          <a:prstGeom prst="rect">
            <a:avLst/>
          </a:prstGeom>
        </p:spPr>
        <p:txBody>
          <a:bodyPr anchor="t" rtlCol="false" tIns="0" lIns="0" bIns="0" rIns="0">
            <a:spAutoFit/>
          </a:bodyPr>
          <a:lstStyle/>
          <a:p>
            <a:pPr algn="ctr">
              <a:lnSpc>
                <a:spcPts val="3562"/>
              </a:lnSpc>
            </a:pPr>
            <a:r>
              <a:rPr lang="en-US" sz="2874">
                <a:solidFill>
                  <a:srgbClr val="272525"/>
                </a:solidFill>
                <a:latin typeface="Petrona"/>
                <a:ea typeface="Petrona"/>
                <a:cs typeface="Petrona"/>
                <a:sym typeface="Petrona"/>
              </a:rPr>
              <a:t>Phase 1: Robust API Connectivity</a:t>
            </a:r>
          </a:p>
        </p:txBody>
      </p:sp>
      <p:sp>
        <p:nvSpPr>
          <p:cNvPr name="TextBox 17" id="17"/>
          <p:cNvSpPr txBox="true"/>
          <p:nvPr/>
        </p:nvSpPr>
        <p:spPr>
          <a:xfrm rot="0">
            <a:off x="1203275" y="3889176"/>
            <a:ext cx="7506295" cy="1388417"/>
          </a:xfrm>
          <a:prstGeom prst="rect">
            <a:avLst/>
          </a:prstGeom>
        </p:spPr>
        <p:txBody>
          <a:bodyPr anchor="t" rtlCol="false" tIns="0" lIns="0" bIns="0" rIns="0">
            <a:spAutoFit/>
          </a:bodyPr>
          <a:lstStyle/>
          <a:p>
            <a:pPr algn="ctr">
              <a:lnSpc>
                <a:spcPts val="3312"/>
              </a:lnSpc>
            </a:pPr>
            <a:r>
              <a:rPr lang="en-US" sz="2062">
                <a:solidFill>
                  <a:srgbClr val="272525"/>
                </a:solidFill>
                <a:latin typeface="Inter"/>
                <a:ea typeface="Inter"/>
                <a:cs typeface="Inter"/>
                <a:sym typeface="Inter"/>
              </a:rPr>
              <a:t>Resolved "Failed to fetch" errors by updating API_BASE_URL to the correct Google Cloud Run endpoint. Achieved full communication and flawless data operations.</a:t>
            </a:r>
          </a:p>
        </p:txBody>
      </p:sp>
      <p:grpSp>
        <p:nvGrpSpPr>
          <p:cNvPr name="Group 18" id="18"/>
          <p:cNvGrpSpPr/>
          <p:nvPr/>
        </p:nvGrpSpPr>
        <p:grpSpPr>
          <a:xfrm rot="0">
            <a:off x="9124801" y="6356672"/>
            <a:ext cx="38100" cy="802184"/>
            <a:chOff x="0" y="0"/>
            <a:chExt cx="50800" cy="1069578"/>
          </a:xfrm>
        </p:grpSpPr>
        <p:sp>
          <p:nvSpPr>
            <p:cNvPr name="Freeform 19" id="19"/>
            <p:cNvSpPr/>
            <p:nvPr/>
          </p:nvSpPr>
          <p:spPr>
            <a:xfrm flipH="false" flipV="false" rot="0">
              <a:off x="0" y="0"/>
              <a:ext cx="50800" cy="1069594"/>
            </a:xfrm>
            <a:custGeom>
              <a:avLst/>
              <a:gdLst/>
              <a:ahLst/>
              <a:cxnLst/>
              <a:rect r="r" b="b" t="t" l="l"/>
              <a:pathLst>
                <a:path h="1069594" w="50800">
                  <a:moveTo>
                    <a:pt x="0" y="25400"/>
                  </a:moveTo>
                  <a:cubicBezTo>
                    <a:pt x="0" y="11430"/>
                    <a:pt x="11430" y="0"/>
                    <a:pt x="25400" y="0"/>
                  </a:cubicBezTo>
                  <a:cubicBezTo>
                    <a:pt x="39370" y="0"/>
                    <a:pt x="50800" y="11430"/>
                    <a:pt x="50800" y="25400"/>
                  </a:cubicBezTo>
                  <a:lnTo>
                    <a:pt x="50800" y="1044194"/>
                  </a:lnTo>
                  <a:cubicBezTo>
                    <a:pt x="50800" y="1058164"/>
                    <a:pt x="39370" y="1069594"/>
                    <a:pt x="25400" y="1069594"/>
                  </a:cubicBezTo>
                  <a:cubicBezTo>
                    <a:pt x="11430" y="1069594"/>
                    <a:pt x="0" y="1058164"/>
                    <a:pt x="0" y="1044194"/>
                  </a:cubicBezTo>
                  <a:close/>
                </a:path>
              </a:pathLst>
            </a:custGeom>
            <a:solidFill>
              <a:srgbClr val="C6BDDA"/>
            </a:solidFill>
          </p:spPr>
        </p:sp>
      </p:grpSp>
      <p:grpSp>
        <p:nvGrpSpPr>
          <p:cNvPr name="Group 20" id="20"/>
          <p:cNvGrpSpPr/>
          <p:nvPr/>
        </p:nvGrpSpPr>
        <p:grpSpPr>
          <a:xfrm rot="0">
            <a:off x="8838308" y="6051129"/>
            <a:ext cx="611237" cy="611237"/>
            <a:chOff x="0" y="0"/>
            <a:chExt cx="814983" cy="814983"/>
          </a:xfrm>
        </p:grpSpPr>
        <p:sp>
          <p:nvSpPr>
            <p:cNvPr name="Freeform 21" id="21"/>
            <p:cNvSpPr/>
            <p:nvPr/>
          </p:nvSpPr>
          <p:spPr>
            <a:xfrm flipH="false" flipV="false" rot="0">
              <a:off x="6350" y="6350"/>
              <a:ext cx="802259" cy="802259"/>
            </a:xfrm>
            <a:custGeom>
              <a:avLst/>
              <a:gdLst/>
              <a:ahLst/>
              <a:cxnLst/>
              <a:rect r="r" b="b" t="t" l="l"/>
              <a:pathLst>
                <a:path h="802259" w="802259">
                  <a:moveTo>
                    <a:pt x="0" y="149733"/>
                  </a:moveTo>
                  <a:cubicBezTo>
                    <a:pt x="0" y="67056"/>
                    <a:pt x="67056" y="0"/>
                    <a:pt x="149733" y="0"/>
                  </a:cubicBezTo>
                  <a:lnTo>
                    <a:pt x="652526" y="0"/>
                  </a:lnTo>
                  <a:cubicBezTo>
                    <a:pt x="735203" y="0"/>
                    <a:pt x="802259" y="67056"/>
                    <a:pt x="802259" y="149733"/>
                  </a:cubicBezTo>
                  <a:lnTo>
                    <a:pt x="802259" y="652526"/>
                  </a:lnTo>
                  <a:cubicBezTo>
                    <a:pt x="802259" y="735203"/>
                    <a:pt x="735203" y="802259"/>
                    <a:pt x="652526" y="802259"/>
                  </a:cubicBezTo>
                  <a:lnTo>
                    <a:pt x="149733" y="802259"/>
                  </a:lnTo>
                  <a:cubicBezTo>
                    <a:pt x="67056" y="802259"/>
                    <a:pt x="0" y="735203"/>
                    <a:pt x="0" y="652526"/>
                  </a:cubicBezTo>
                  <a:close/>
                </a:path>
              </a:pathLst>
            </a:custGeom>
            <a:solidFill>
              <a:srgbClr val="E0D7F4"/>
            </a:solidFill>
          </p:spPr>
        </p:sp>
        <p:sp>
          <p:nvSpPr>
            <p:cNvPr name="Freeform 22" id="22"/>
            <p:cNvSpPr/>
            <p:nvPr/>
          </p:nvSpPr>
          <p:spPr>
            <a:xfrm flipH="false" flipV="false" rot="0">
              <a:off x="0" y="0"/>
              <a:ext cx="814959" cy="814959"/>
            </a:xfrm>
            <a:custGeom>
              <a:avLst/>
              <a:gdLst/>
              <a:ahLst/>
              <a:cxnLst/>
              <a:rect r="r" b="b" t="t" l="l"/>
              <a:pathLst>
                <a:path h="814959" w="814959">
                  <a:moveTo>
                    <a:pt x="0" y="156083"/>
                  </a:moveTo>
                  <a:cubicBezTo>
                    <a:pt x="0" y="69850"/>
                    <a:pt x="69850" y="0"/>
                    <a:pt x="156083" y="0"/>
                  </a:cubicBezTo>
                  <a:lnTo>
                    <a:pt x="658876" y="0"/>
                  </a:lnTo>
                  <a:lnTo>
                    <a:pt x="658876" y="6350"/>
                  </a:lnTo>
                  <a:lnTo>
                    <a:pt x="658876" y="0"/>
                  </a:lnTo>
                  <a:lnTo>
                    <a:pt x="658876" y="6350"/>
                  </a:lnTo>
                  <a:lnTo>
                    <a:pt x="658876" y="0"/>
                  </a:lnTo>
                  <a:cubicBezTo>
                    <a:pt x="745109" y="0"/>
                    <a:pt x="814959" y="69850"/>
                    <a:pt x="814959" y="156083"/>
                  </a:cubicBezTo>
                  <a:lnTo>
                    <a:pt x="814959" y="658876"/>
                  </a:lnTo>
                  <a:lnTo>
                    <a:pt x="808609" y="658876"/>
                  </a:lnTo>
                  <a:lnTo>
                    <a:pt x="814959" y="658876"/>
                  </a:lnTo>
                  <a:cubicBezTo>
                    <a:pt x="814959" y="745109"/>
                    <a:pt x="745109" y="814959"/>
                    <a:pt x="658876" y="814959"/>
                  </a:cubicBezTo>
                  <a:lnTo>
                    <a:pt x="658876" y="808609"/>
                  </a:lnTo>
                  <a:lnTo>
                    <a:pt x="658876" y="814959"/>
                  </a:lnTo>
                  <a:lnTo>
                    <a:pt x="156083" y="814959"/>
                  </a:lnTo>
                  <a:lnTo>
                    <a:pt x="156083" y="808609"/>
                  </a:lnTo>
                  <a:lnTo>
                    <a:pt x="156083" y="814959"/>
                  </a:lnTo>
                  <a:cubicBezTo>
                    <a:pt x="69850" y="814959"/>
                    <a:pt x="0" y="745109"/>
                    <a:pt x="0" y="658876"/>
                  </a:cubicBezTo>
                  <a:lnTo>
                    <a:pt x="0" y="156083"/>
                  </a:lnTo>
                  <a:lnTo>
                    <a:pt x="6350" y="156083"/>
                  </a:lnTo>
                  <a:lnTo>
                    <a:pt x="0" y="156083"/>
                  </a:lnTo>
                  <a:moveTo>
                    <a:pt x="12700" y="156083"/>
                  </a:moveTo>
                  <a:lnTo>
                    <a:pt x="12700" y="658876"/>
                  </a:lnTo>
                  <a:lnTo>
                    <a:pt x="6350" y="658876"/>
                  </a:lnTo>
                  <a:lnTo>
                    <a:pt x="12700" y="658876"/>
                  </a:lnTo>
                  <a:cubicBezTo>
                    <a:pt x="12700" y="738124"/>
                    <a:pt x="76962" y="802259"/>
                    <a:pt x="156083" y="802259"/>
                  </a:cubicBezTo>
                  <a:lnTo>
                    <a:pt x="658876" y="802259"/>
                  </a:lnTo>
                  <a:cubicBezTo>
                    <a:pt x="738124" y="802259"/>
                    <a:pt x="802259" y="737997"/>
                    <a:pt x="802259" y="658876"/>
                  </a:cubicBezTo>
                  <a:lnTo>
                    <a:pt x="802259" y="156083"/>
                  </a:lnTo>
                  <a:lnTo>
                    <a:pt x="808609" y="156083"/>
                  </a:lnTo>
                  <a:lnTo>
                    <a:pt x="802259" y="156083"/>
                  </a:lnTo>
                  <a:cubicBezTo>
                    <a:pt x="802259" y="76962"/>
                    <a:pt x="738124" y="12700"/>
                    <a:pt x="658876" y="12700"/>
                  </a:cubicBezTo>
                  <a:lnTo>
                    <a:pt x="156083" y="12700"/>
                  </a:lnTo>
                  <a:lnTo>
                    <a:pt x="156083" y="6350"/>
                  </a:lnTo>
                  <a:lnTo>
                    <a:pt x="156083" y="12700"/>
                  </a:lnTo>
                  <a:cubicBezTo>
                    <a:pt x="76962" y="12700"/>
                    <a:pt x="12700" y="76962"/>
                    <a:pt x="12700" y="156083"/>
                  </a:cubicBezTo>
                  <a:close/>
                </a:path>
              </a:pathLst>
            </a:custGeom>
            <a:solidFill>
              <a:srgbClr val="C6BDDA"/>
            </a:solidFill>
          </p:spPr>
        </p:sp>
      </p:grpSp>
      <p:sp>
        <p:nvSpPr>
          <p:cNvPr name="TextBox 23" id="23"/>
          <p:cNvSpPr txBox="true"/>
          <p:nvPr/>
        </p:nvSpPr>
        <p:spPr>
          <a:xfrm rot="0">
            <a:off x="8923288" y="6138044"/>
            <a:ext cx="441126" cy="494408"/>
          </a:xfrm>
          <a:prstGeom prst="rect">
            <a:avLst/>
          </a:prstGeom>
        </p:spPr>
        <p:txBody>
          <a:bodyPr anchor="t" rtlCol="false" tIns="0" lIns="0" bIns="0" rIns="0">
            <a:spAutoFit/>
          </a:bodyPr>
          <a:lstStyle/>
          <a:p>
            <a:pPr algn="ctr">
              <a:lnSpc>
                <a:spcPts val="3437"/>
              </a:lnSpc>
            </a:pPr>
            <a:r>
              <a:rPr lang="en-US" sz="3437">
                <a:solidFill>
                  <a:srgbClr val="272525"/>
                </a:solidFill>
                <a:latin typeface="Petrona"/>
                <a:ea typeface="Petrona"/>
                <a:cs typeface="Petrona"/>
                <a:sym typeface="Petrona"/>
              </a:rPr>
              <a:t>2</a:t>
            </a:r>
          </a:p>
        </p:txBody>
      </p:sp>
      <p:sp>
        <p:nvSpPr>
          <p:cNvPr name="TextBox 24" id="24"/>
          <p:cNvSpPr txBox="true"/>
          <p:nvPr/>
        </p:nvSpPr>
        <p:spPr>
          <a:xfrm rot="0">
            <a:off x="6082904" y="7407325"/>
            <a:ext cx="6122194" cy="478631"/>
          </a:xfrm>
          <a:prstGeom prst="rect">
            <a:avLst/>
          </a:prstGeom>
        </p:spPr>
        <p:txBody>
          <a:bodyPr anchor="t" rtlCol="false" tIns="0" lIns="0" bIns="0" rIns="0">
            <a:spAutoFit/>
          </a:bodyPr>
          <a:lstStyle/>
          <a:p>
            <a:pPr algn="ctr">
              <a:lnSpc>
                <a:spcPts val="3562"/>
              </a:lnSpc>
            </a:pPr>
            <a:r>
              <a:rPr lang="en-US" sz="2874">
                <a:solidFill>
                  <a:srgbClr val="272525"/>
                </a:solidFill>
                <a:latin typeface="Petrona"/>
                <a:ea typeface="Petrona"/>
                <a:cs typeface="Petrona"/>
                <a:sym typeface="Petrona"/>
              </a:rPr>
              <a:t>Phase 2: Styling and Layout Integrity</a:t>
            </a:r>
          </a:p>
        </p:txBody>
      </p:sp>
      <p:sp>
        <p:nvSpPr>
          <p:cNvPr name="TextBox 25" id="25"/>
          <p:cNvSpPr txBox="true"/>
          <p:nvPr/>
        </p:nvSpPr>
        <p:spPr>
          <a:xfrm rot="0">
            <a:off x="5390852" y="7951142"/>
            <a:ext cx="7506295" cy="1397943"/>
          </a:xfrm>
          <a:prstGeom prst="rect">
            <a:avLst/>
          </a:prstGeom>
        </p:spPr>
        <p:txBody>
          <a:bodyPr anchor="t" rtlCol="false" tIns="0" lIns="0" bIns="0" rIns="0">
            <a:spAutoFit/>
          </a:bodyPr>
          <a:lstStyle/>
          <a:p>
            <a:pPr algn="ctr">
              <a:lnSpc>
                <a:spcPts val="3312"/>
              </a:lnSpc>
            </a:pPr>
            <a:r>
              <a:rPr lang="en-US" sz="2062">
                <a:solidFill>
                  <a:srgbClr val="272525"/>
                </a:solidFill>
                <a:latin typeface="Inter"/>
                <a:ea typeface="Inter"/>
                <a:cs typeface="Inter"/>
                <a:sym typeface="Inter"/>
              </a:rPr>
              <a:t>Corrected unstyled layouts by verifying tailwind.config.js, src/index.css, and src/main.jsx. Re-established accurate Tailwind CSS application.</a:t>
            </a:r>
          </a:p>
        </p:txBody>
      </p:sp>
      <p:grpSp>
        <p:nvGrpSpPr>
          <p:cNvPr name="Group 26" id="26"/>
          <p:cNvGrpSpPr/>
          <p:nvPr/>
        </p:nvGrpSpPr>
        <p:grpSpPr>
          <a:xfrm rot="0">
            <a:off x="13312379" y="5554637"/>
            <a:ext cx="38100" cy="802184"/>
            <a:chOff x="0" y="0"/>
            <a:chExt cx="50800" cy="1069578"/>
          </a:xfrm>
        </p:grpSpPr>
        <p:sp>
          <p:nvSpPr>
            <p:cNvPr name="Freeform 27" id="27"/>
            <p:cNvSpPr/>
            <p:nvPr/>
          </p:nvSpPr>
          <p:spPr>
            <a:xfrm flipH="false" flipV="false" rot="0">
              <a:off x="0" y="0"/>
              <a:ext cx="50800" cy="1069594"/>
            </a:xfrm>
            <a:custGeom>
              <a:avLst/>
              <a:gdLst/>
              <a:ahLst/>
              <a:cxnLst/>
              <a:rect r="r" b="b" t="t" l="l"/>
              <a:pathLst>
                <a:path h="1069594" w="50800">
                  <a:moveTo>
                    <a:pt x="0" y="25400"/>
                  </a:moveTo>
                  <a:cubicBezTo>
                    <a:pt x="0" y="11430"/>
                    <a:pt x="11430" y="0"/>
                    <a:pt x="25400" y="0"/>
                  </a:cubicBezTo>
                  <a:cubicBezTo>
                    <a:pt x="39370" y="0"/>
                    <a:pt x="50800" y="11430"/>
                    <a:pt x="50800" y="25400"/>
                  </a:cubicBezTo>
                  <a:lnTo>
                    <a:pt x="50800" y="1044194"/>
                  </a:lnTo>
                  <a:cubicBezTo>
                    <a:pt x="50800" y="1058164"/>
                    <a:pt x="39370" y="1069594"/>
                    <a:pt x="25400" y="1069594"/>
                  </a:cubicBezTo>
                  <a:cubicBezTo>
                    <a:pt x="11430" y="1069594"/>
                    <a:pt x="0" y="1058164"/>
                    <a:pt x="0" y="1044194"/>
                  </a:cubicBezTo>
                  <a:close/>
                </a:path>
              </a:pathLst>
            </a:custGeom>
            <a:solidFill>
              <a:srgbClr val="C6BDDA"/>
            </a:solidFill>
          </p:spPr>
        </p:sp>
      </p:grpSp>
      <p:grpSp>
        <p:nvGrpSpPr>
          <p:cNvPr name="Group 28" id="28"/>
          <p:cNvGrpSpPr/>
          <p:nvPr/>
        </p:nvGrpSpPr>
        <p:grpSpPr>
          <a:xfrm rot="0">
            <a:off x="13025884" y="6051129"/>
            <a:ext cx="611238" cy="611237"/>
            <a:chOff x="0" y="0"/>
            <a:chExt cx="814983" cy="814983"/>
          </a:xfrm>
        </p:grpSpPr>
        <p:sp>
          <p:nvSpPr>
            <p:cNvPr name="Freeform 29" id="29"/>
            <p:cNvSpPr/>
            <p:nvPr/>
          </p:nvSpPr>
          <p:spPr>
            <a:xfrm flipH="false" flipV="false" rot="0">
              <a:off x="6350" y="6350"/>
              <a:ext cx="802259" cy="802259"/>
            </a:xfrm>
            <a:custGeom>
              <a:avLst/>
              <a:gdLst/>
              <a:ahLst/>
              <a:cxnLst/>
              <a:rect r="r" b="b" t="t" l="l"/>
              <a:pathLst>
                <a:path h="802259" w="802259">
                  <a:moveTo>
                    <a:pt x="0" y="149733"/>
                  </a:moveTo>
                  <a:cubicBezTo>
                    <a:pt x="0" y="67056"/>
                    <a:pt x="67056" y="0"/>
                    <a:pt x="149733" y="0"/>
                  </a:cubicBezTo>
                  <a:lnTo>
                    <a:pt x="652526" y="0"/>
                  </a:lnTo>
                  <a:cubicBezTo>
                    <a:pt x="735203" y="0"/>
                    <a:pt x="802259" y="67056"/>
                    <a:pt x="802259" y="149733"/>
                  </a:cubicBezTo>
                  <a:lnTo>
                    <a:pt x="802259" y="652526"/>
                  </a:lnTo>
                  <a:cubicBezTo>
                    <a:pt x="802259" y="735203"/>
                    <a:pt x="735203" y="802259"/>
                    <a:pt x="652526" y="802259"/>
                  </a:cubicBezTo>
                  <a:lnTo>
                    <a:pt x="149733" y="802259"/>
                  </a:lnTo>
                  <a:cubicBezTo>
                    <a:pt x="67056" y="802259"/>
                    <a:pt x="0" y="735203"/>
                    <a:pt x="0" y="652526"/>
                  </a:cubicBezTo>
                  <a:close/>
                </a:path>
              </a:pathLst>
            </a:custGeom>
            <a:solidFill>
              <a:srgbClr val="E0D7F4"/>
            </a:solidFill>
          </p:spPr>
        </p:sp>
        <p:sp>
          <p:nvSpPr>
            <p:cNvPr name="Freeform 30" id="30"/>
            <p:cNvSpPr/>
            <p:nvPr/>
          </p:nvSpPr>
          <p:spPr>
            <a:xfrm flipH="false" flipV="false" rot="0">
              <a:off x="0" y="0"/>
              <a:ext cx="814959" cy="814959"/>
            </a:xfrm>
            <a:custGeom>
              <a:avLst/>
              <a:gdLst/>
              <a:ahLst/>
              <a:cxnLst/>
              <a:rect r="r" b="b" t="t" l="l"/>
              <a:pathLst>
                <a:path h="814959" w="814959">
                  <a:moveTo>
                    <a:pt x="0" y="156083"/>
                  </a:moveTo>
                  <a:cubicBezTo>
                    <a:pt x="0" y="69850"/>
                    <a:pt x="69850" y="0"/>
                    <a:pt x="156083" y="0"/>
                  </a:cubicBezTo>
                  <a:lnTo>
                    <a:pt x="658876" y="0"/>
                  </a:lnTo>
                  <a:lnTo>
                    <a:pt x="658876" y="6350"/>
                  </a:lnTo>
                  <a:lnTo>
                    <a:pt x="658876" y="0"/>
                  </a:lnTo>
                  <a:lnTo>
                    <a:pt x="658876" y="6350"/>
                  </a:lnTo>
                  <a:lnTo>
                    <a:pt x="658876" y="0"/>
                  </a:lnTo>
                  <a:cubicBezTo>
                    <a:pt x="745109" y="0"/>
                    <a:pt x="814959" y="69850"/>
                    <a:pt x="814959" y="156083"/>
                  </a:cubicBezTo>
                  <a:lnTo>
                    <a:pt x="814959" y="658876"/>
                  </a:lnTo>
                  <a:lnTo>
                    <a:pt x="808609" y="658876"/>
                  </a:lnTo>
                  <a:lnTo>
                    <a:pt x="814959" y="658876"/>
                  </a:lnTo>
                  <a:cubicBezTo>
                    <a:pt x="814959" y="745109"/>
                    <a:pt x="745109" y="814959"/>
                    <a:pt x="658876" y="814959"/>
                  </a:cubicBezTo>
                  <a:lnTo>
                    <a:pt x="658876" y="808609"/>
                  </a:lnTo>
                  <a:lnTo>
                    <a:pt x="658876" y="814959"/>
                  </a:lnTo>
                  <a:lnTo>
                    <a:pt x="156083" y="814959"/>
                  </a:lnTo>
                  <a:lnTo>
                    <a:pt x="156083" y="808609"/>
                  </a:lnTo>
                  <a:lnTo>
                    <a:pt x="156083" y="814959"/>
                  </a:lnTo>
                  <a:cubicBezTo>
                    <a:pt x="69850" y="814959"/>
                    <a:pt x="0" y="745109"/>
                    <a:pt x="0" y="658876"/>
                  </a:cubicBezTo>
                  <a:lnTo>
                    <a:pt x="0" y="156083"/>
                  </a:lnTo>
                  <a:lnTo>
                    <a:pt x="6350" y="156083"/>
                  </a:lnTo>
                  <a:lnTo>
                    <a:pt x="0" y="156083"/>
                  </a:lnTo>
                  <a:moveTo>
                    <a:pt x="12700" y="156083"/>
                  </a:moveTo>
                  <a:lnTo>
                    <a:pt x="12700" y="658876"/>
                  </a:lnTo>
                  <a:lnTo>
                    <a:pt x="6350" y="658876"/>
                  </a:lnTo>
                  <a:lnTo>
                    <a:pt x="12700" y="658876"/>
                  </a:lnTo>
                  <a:cubicBezTo>
                    <a:pt x="12700" y="738124"/>
                    <a:pt x="76962" y="802259"/>
                    <a:pt x="156083" y="802259"/>
                  </a:cubicBezTo>
                  <a:lnTo>
                    <a:pt x="658876" y="802259"/>
                  </a:lnTo>
                  <a:cubicBezTo>
                    <a:pt x="738124" y="802259"/>
                    <a:pt x="802259" y="737997"/>
                    <a:pt x="802259" y="658876"/>
                  </a:cubicBezTo>
                  <a:lnTo>
                    <a:pt x="802259" y="156083"/>
                  </a:lnTo>
                  <a:lnTo>
                    <a:pt x="808609" y="156083"/>
                  </a:lnTo>
                  <a:lnTo>
                    <a:pt x="802259" y="156083"/>
                  </a:lnTo>
                  <a:cubicBezTo>
                    <a:pt x="802259" y="76962"/>
                    <a:pt x="738124" y="12700"/>
                    <a:pt x="658876" y="12700"/>
                  </a:cubicBezTo>
                  <a:lnTo>
                    <a:pt x="156083" y="12700"/>
                  </a:lnTo>
                  <a:lnTo>
                    <a:pt x="156083" y="6350"/>
                  </a:lnTo>
                  <a:lnTo>
                    <a:pt x="156083" y="12700"/>
                  </a:lnTo>
                  <a:cubicBezTo>
                    <a:pt x="76962" y="12700"/>
                    <a:pt x="12700" y="76962"/>
                    <a:pt x="12700" y="156083"/>
                  </a:cubicBezTo>
                  <a:close/>
                </a:path>
              </a:pathLst>
            </a:custGeom>
            <a:solidFill>
              <a:srgbClr val="C6BDDA"/>
            </a:solidFill>
          </p:spPr>
        </p:sp>
      </p:grpSp>
      <p:sp>
        <p:nvSpPr>
          <p:cNvPr name="TextBox 31" id="31"/>
          <p:cNvSpPr txBox="true"/>
          <p:nvPr/>
        </p:nvSpPr>
        <p:spPr>
          <a:xfrm rot="0">
            <a:off x="13110865" y="6138044"/>
            <a:ext cx="441126" cy="494408"/>
          </a:xfrm>
          <a:prstGeom prst="rect">
            <a:avLst/>
          </a:prstGeom>
        </p:spPr>
        <p:txBody>
          <a:bodyPr anchor="t" rtlCol="false" tIns="0" lIns="0" bIns="0" rIns="0">
            <a:spAutoFit/>
          </a:bodyPr>
          <a:lstStyle/>
          <a:p>
            <a:pPr algn="ctr">
              <a:lnSpc>
                <a:spcPts val="3437"/>
              </a:lnSpc>
            </a:pPr>
            <a:r>
              <a:rPr lang="en-US" sz="3437">
                <a:solidFill>
                  <a:srgbClr val="272525"/>
                </a:solidFill>
                <a:latin typeface="Petrona"/>
                <a:ea typeface="Petrona"/>
                <a:cs typeface="Petrona"/>
                <a:sym typeface="Petrona"/>
              </a:rPr>
              <a:t>3</a:t>
            </a:r>
          </a:p>
        </p:txBody>
      </p:sp>
      <p:sp>
        <p:nvSpPr>
          <p:cNvPr name="TextBox 32" id="32"/>
          <p:cNvSpPr txBox="true"/>
          <p:nvPr/>
        </p:nvSpPr>
        <p:spPr>
          <a:xfrm rot="0">
            <a:off x="10255598" y="3345359"/>
            <a:ext cx="6151960" cy="478631"/>
          </a:xfrm>
          <a:prstGeom prst="rect">
            <a:avLst/>
          </a:prstGeom>
        </p:spPr>
        <p:txBody>
          <a:bodyPr anchor="t" rtlCol="false" tIns="0" lIns="0" bIns="0" rIns="0">
            <a:spAutoFit/>
          </a:bodyPr>
          <a:lstStyle/>
          <a:p>
            <a:pPr algn="ctr">
              <a:lnSpc>
                <a:spcPts val="3562"/>
              </a:lnSpc>
            </a:pPr>
            <a:r>
              <a:rPr lang="en-US" sz="2874">
                <a:solidFill>
                  <a:srgbClr val="272525"/>
                </a:solidFill>
                <a:latin typeface="Petrona"/>
                <a:ea typeface="Petrona"/>
                <a:cs typeface="Petrona"/>
                <a:sym typeface="Petrona"/>
              </a:rPr>
              <a:t>Phase 3: Build Pipeline Streamlining</a:t>
            </a:r>
          </a:p>
        </p:txBody>
      </p:sp>
      <p:sp>
        <p:nvSpPr>
          <p:cNvPr name="TextBox 33" id="33"/>
          <p:cNvSpPr txBox="true"/>
          <p:nvPr/>
        </p:nvSpPr>
        <p:spPr>
          <a:xfrm rot="0">
            <a:off x="9578429" y="3889176"/>
            <a:ext cx="7506295" cy="1397942"/>
          </a:xfrm>
          <a:prstGeom prst="rect">
            <a:avLst/>
          </a:prstGeom>
        </p:spPr>
        <p:txBody>
          <a:bodyPr anchor="t" rtlCol="false" tIns="0" lIns="0" bIns="0" rIns="0">
            <a:spAutoFit/>
          </a:bodyPr>
          <a:lstStyle/>
          <a:p>
            <a:pPr algn="ctr">
              <a:lnSpc>
                <a:spcPts val="3312"/>
              </a:lnSpc>
            </a:pPr>
            <a:r>
              <a:rPr lang="en-US" sz="2062">
                <a:solidFill>
                  <a:srgbClr val="272525"/>
                </a:solidFill>
                <a:latin typeface="Inter"/>
                <a:ea typeface="Inter"/>
                <a:cs typeface="Inter"/>
                <a:sym typeface="Inter"/>
              </a:rPr>
              <a:t>Addressed PostCSS errors by updating package.json to stable Vite and Tailwind CSS versions, optimizing postcss.config.js, and performing a clean installation.</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AF2E9"/>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DFAF7"/>
            </a:solidFill>
          </p:spPr>
        </p:sp>
      </p:grpSp>
      <p:sp>
        <p:nvSpPr>
          <p:cNvPr name="TextBox 6" id="6"/>
          <p:cNvSpPr txBox="true"/>
          <p:nvPr/>
        </p:nvSpPr>
        <p:spPr>
          <a:xfrm rot="0">
            <a:off x="992238" y="754261"/>
            <a:ext cx="12135742" cy="817661"/>
          </a:xfrm>
          <a:prstGeom prst="rect">
            <a:avLst/>
          </a:prstGeom>
        </p:spPr>
        <p:txBody>
          <a:bodyPr anchor="t" rtlCol="false" tIns="0" lIns="0" bIns="0" rIns="0">
            <a:spAutoFit/>
          </a:bodyPr>
          <a:lstStyle/>
          <a:p>
            <a:pPr algn="l">
              <a:lnSpc>
                <a:spcPts val="6125"/>
              </a:lnSpc>
            </a:pPr>
            <a:r>
              <a:rPr lang="en-US" sz="4875">
                <a:solidFill>
                  <a:srgbClr val="F95F88"/>
                </a:solidFill>
                <a:latin typeface="Petrona"/>
                <a:ea typeface="Petrona"/>
                <a:cs typeface="Petrona"/>
                <a:sym typeface="Petrona"/>
              </a:rPr>
              <a:t>Phase 3 Deep Dive: Version Harmonization</a:t>
            </a:r>
          </a:p>
        </p:txBody>
      </p:sp>
      <p:sp>
        <p:nvSpPr>
          <p:cNvPr name="TextBox 7" id="7"/>
          <p:cNvSpPr txBox="true"/>
          <p:nvPr/>
        </p:nvSpPr>
        <p:spPr>
          <a:xfrm rot="0">
            <a:off x="1417439" y="2372171"/>
            <a:ext cx="15878324" cy="992981"/>
          </a:xfrm>
          <a:prstGeom prst="rect">
            <a:avLst/>
          </a:prstGeom>
        </p:spPr>
        <p:txBody>
          <a:bodyPr anchor="t" rtlCol="false" tIns="0" lIns="0" bIns="0" rIns="0">
            <a:spAutoFit/>
          </a:bodyPr>
          <a:lstStyle/>
          <a:p>
            <a:pPr algn="l">
              <a:lnSpc>
                <a:spcPts val="3562"/>
              </a:lnSpc>
            </a:pPr>
            <a:r>
              <a:rPr lang="en-US" sz="2187">
                <a:solidFill>
                  <a:srgbClr val="272525"/>
                </a:solidFill>
                <a:latin typeface="Inter"/>
                <a:ea typeface="Inter"/>
                <a:cs typeface="Inter"/>
                <a:sym typeface="Inter"/>
              </a:rPr>
              <a:t>A strategic and decisive approach was adopted to transition to a highly stable and widely compatible technology stack.</a:t>
            </a:r>
          </a:p>
        </p:txBody>
      </p:sp>
      <p:grpSp>
        <p:nvGrpSpPr>
          <p:cNvPr name="Group 8" id="8"/>
          <p:cNvGrpSpPr/>
          <p:nvPr/>
        </p:nvGrpSpPr>
        <p:grpSpPr>
          <a:xfrm rot="0">
            <a:off x="992238" y="2138957"/>
            <a:ext cx="38100" cy="1545134"/>
            <a:chOff x="0" y="0"/>
            <a:chExt cx="50800" cy="2060178"/>
          </a:xfrm>
        </p:grpSpPr>
        <p:sp>
          <p:nvSpPr>
            <p:cNvPr name="Freeform 9" id="9"/>
            <p:cNvSpPr/>
            <p:nvPr/>
          </p:nvSpPr>
          <p:spPr>
            <a:xfrm flipH="false" flipV="false" rot="0">
              <a:off x="0" y="0"/>
              <a:ext cx="50800" cy="2060194"/>
            </a:xfrm>
            <a:custGeom>
              <a:avLst/>
              <a:gdLst/>
              <a:ahLst/>
              <a:cxnLst/>
              <a:rect r="r" b="b" t="t" l="l"/>
              <a:pathLst>
                <a:path h="2060194" w="50800">
                  <a:moveTo>
                    <a:pt x="0" y="0"/>
                  </a:moveTo>
                  <a:lnTo>
                    <a:pt x="50800" y="0"/>
                  </a:lnTo>
                  <a:lnTo>
                    <a:pt x="50800" y="2060194"/>
                  </a:lnTo>
                  <a:lnTo>
                    <a:pt x="0" y="2060194"/>
                  </a:lnTo>
                  <a:close/>
                </a:path>
              </a:pathLst>
            </a:custGeom>
            <a:solidFill>
              <a:srgbClr val="6237C8"/>
            </a:solidFill>
          </p:spPr>
        </p:sp>
      </p:grpSp>
      <p:sp>
        <p:nvSpPr>
          <p:cNvPr name="TextBox 10" id="10"/>
          <p:cNvSpPr txBox="true"/>
          <p:nvPr/>
        </p:nvSpPr>
        <p:spPr>
          <a:xfrm rot="0">
            <a:off x="992238" y="4267497"/>
            <a:ext cx="3898552" cy="506463"/>
          </a:xfrm>
          <a:prstGeom prst="rect">
            <a:avLst/>
          </a:prstGeom>
        </p:spPr>
        <p:txBody>
          <a:bodyPr anchor="t" rtlCol="false" tIns="0" lIns="0" bIns="0" rIns="0">
            <a:spAutoFit/>
          </a:bodyPr>
          <a:lstStyle/>
          <a:p>
            <a:pPr algn="l">
              <a:lnSpc>
                <a:spcPts val="3812"/>
              </a:lnSpc>
            </a:pPr>
            <a:r>
              <a:rPr lang="en-US" sz="3062">
                <a:solidFill>
                  <a:srgbClr val="F95F88"/>
                </a:solidFill>
                <a:latin typeface="Petrona"/>
                <a:ea typeface="Petrona"/>
                <a:cs typeface="Petrona"/>
                <a:sym typeface="Petrona"/>
              </a:rPr>
              <a:t>The Problem</a:t>
            </a:r>
          </a:p>
        </p:txBody>
      </p:sp>
      <p:sp>
        <p:nvSpPr>
          <p:cNvPr name="TextBox 11" id="11"/>
          <p:cNvSpPr txBox="true"/>
          <p:nvPr/>
        </p:nvSpPr>
        <p:spPr>
          <a:xfrm rot="0">
            <a:off x="992238" y="4971752"/>
            <a:ext cx="7805886" cy="539354"/>
          </a:xfrm>
          <a:prstGeom prst="rect">
            <a:avLst/>
          </a:prstGeom>
        </p:spPr>
        <p:txBody>
          <a:bodyPr anchor="t" rtlCol="false" tIns="0" lIns="0" bIns="0" rIns="0">
            <a:spAutoFit/>
          </a:bodyPr>
          <a:lstStyle/>
          <a:p>
            <a:pPr algn="l" marL="329902" indent="-164951" lvl="1">
              <a:lnSpc>
                <a:spcPts val="3562"/>
              </a:lnSpc>
              <a:buFont typeface="Arial"/>
              <a:buChar char="•"/>
            </a:pPr>
            <a:r>
              <a:rPr lang="en-US" sz="2187">
                <a:solidFill>
                  <a:srgbClr val="272525"/>
                </a:solidFill>
                <a:latin typeface="Inter"/>
                <a:ea typeface="Inter"/>
                <a:cs typeface="Inter"/>
                <a:sym typeface="Inter"/>
              </a:rPr>
              <a:t>Persistent PostCSS errors related to Tailwind CSS.</a:t>
            </a:r>
          </a:p>
        </p:txBody>
      </p:sp>
      <p:sp>
        <p:nvSpPr>
          <p:cNvPr name="TextBox 12" id="12"/>
          <p:cNvSpPr txBox="true"/>
          <p:nvPr/>
        </p:nvSpPr>
        <p:spPr>
          <a:xfrm rot="0">
            <a:off x="992238" y="5524500"/>
            <a:ext cx="7805886" cy="992981"/>
          </a:xfrm>
          <a:prstGeom prst="rect">
            <a:avLst/>
          </a:prstGeom>
        </p:spPr>
        <p:txBody>
          <a:bodyPr anchor="t" rtlCol="false" tIns="0" lIns="0" bIns="0" rIns="0">
            <a:spAutoFit/>
          </a:bodyPr>
          <a:lstStyle/>
          <a:p>
            <a:pPr algn="l" marL="329902" indent="-164951" lvl="1">
              <a:lnSpc>
                <a:spcPts val="3562"/>
              </a:lnSpc>
              <a:buFont typeface="Arial"/>
              <a:buChar char="•"/>
            </a:pPr>
            <a:r>
              <a:rPr lang="en-US" sz="2187">
                <a:solidFill>
                  <a:srgbClr val="272525"/>
                </a:solidFill>
                <a:latin typeface="Inter"/>
                <a:ea typeface="Inter"/>
                <a:cs typeface="Inter"/>
                <a:sym typeface="Inter"/>
              </a:rPr>
              <a:t>Use of experimental Vite (v7.0.0) and Tailwind CSS (v4.x.x).</a:t>
            </a:r>
          </a:p>
        </p:txBody>
      </p:sp>
      <p:sp>
        <p:nvSpPr>
          <p:cNvPr name="TextBox 13" id="13"/>
          <p:cNvSpPr txBox="true"/>
          <p:nvPr/>
        </p:nvSpPr>
        <p:spPr>
          <a:xfrm rot="0">
            <a:off x="992238" y="6530876"/>
            <a:ext cx="7805886" cy="539354"/>
          </a:xfrm>
          <a:prstGeom prst="rect">
            <a:avLst/>
          </a:prstGeom>
        </p:spPr>
        <p:txBody>
          <a:bodyPr anchor="t" rtlCol="false" tIns="0" lIns="0" bIns="0" rIns="0">
            <a:spAutoFit/>
          </a:bodyPr>
          <a:lstStyle/>
          <a:p>
            <a:pPr algn="l" marL="329902" indent="-164951" lvl="1">
              <a:lnSpc>
                <a:spcPts val="3562"/>
              </a:lnSpc>
              <a:buFont typeface="Arial"/>
              <a:buChar char="•"/>
            </a:pPr>
            <a:r>
              <a:rPr lang="en-US" sz="2187">
                <a:solidFill>
                  <a:srgbClr val="272525"/>
                </a:solidFill>
                <a:latin typeface="Inter"/>
                <a:ea typeface="Inter"/>
                <a:cs typeface="Inter"/>
                <a:sym typeface="Inter"/>
              </a:rPr>
              <a:t>Conflicting PostCSS integration requirements.</a:t>
            </a:r>
          </a:p>
        </p:txBody>
      </p:sp>
      <p:sp>
        <p:nvSpPr>
          <p:cNvPr name="TextBox 14" id="14"/>
          <p:cNvSpPr txBox="true"/>
          <p:nvPr/>
        </p:nvSpPr>
        <p:spPr>
          <a:xfrm rot="0">
            <a:off x="992238" y="7083624"/>
            <a:ext cx="7805886" cy="539354"/>
          </a:xfrm>
          <a:prstGeom prst="rect">
            <a:avLst/>
          </a:prstGeom>
        </p:spPr>
        <p:txBody>
          <a:bodyPr anchor="t" rtlCol="false" tIns="0" lIns="0" bIns="0" rIns="0">
            <a:spAutoFit/>
          </a:bodyPr>
          <a:lstStyle/>
          <a:p>
            <a:pPr algn="l" marL="329902" indent="-164951" lvl="1">
              <a:lnSpc>
                <a:spcPts val="3562"/>
              </a:lnSpc>
              <a:buFont typeface="Arial"/>
              <a:buChar char="•"/>
            </a:pPr>
            <a:r>
              <a:rPr lang="en-US" sz="2187">
                <a:solidFill>
                  <a:srgbClr val="272525"/>
                </a:solidFill>
                <a:latin typeface="Inter"/>
                <a:ea typeface="Inter"/>
                <a:cs typeface="Inter"/>
                <a:sym typeface="Inter"/>
              </a:rPr>
              <a:t>Misleading error messages.</a:t>
            </a:r>
          </a:p>
        </p:txBody>
      </p:sp>
      <p:sp>
        <p:nvSpPr>
          <p:cNvPr name="TextBox 15" id="15"/>
          <p:cNvSpPr txBox="true"/>
          <p:nvPr/>
        </p:nvSpPr>
        <p:spPr>
          <a:xfrm rot="0">
            <a:off x="9499401" y="4267497"/>
            <a:ext cx="3898552" cy="506463"/>
          </a:xfrm>
          <a:prstGeom prst="rect">
            <a:avLst/>
          </a:prstGeom>
        </p:spPr>
        <p:txBody>
          <a:bodyPr anchor="t" rtlCol="false" tIns="0" lIns="0" bIns="0" rIns="0">
            <a:spAutoFit/>
          </a:bodyPr>
          <a:lstStyle/>
          <a:p>
            <a:pPr algn="l">
              <a:lnSpc>
                <a:spcPts val="3812"/>
              </a:lnSpc>
            </a:pPr>
            <a:r>
              <a:rPr lang="en-US" sz="3062">
                <a:solidFill>
                  <a:srgbClr val="F95F88"/>
                </a:solidFill>
                <a:latin typeface="Petrona"/>
                <a:ea typeface="Petrona"/>
                <a:cs typeface="Petrona"/>
                <a:sym typeface="Petrona"/>
              </a:rPr>
              <a:t>The Solution</a:t>
            </a:r>
          </a:p>
        </p:txBody>
      </p:sp>
      <p:sp>
        <p:nvSpPr>
          <p:cNvPr name="TextBox 16" id="16"/>
          <p:cNvSpPr txBox="true"/>
          <p:nvPr/>
        </p:nvSpPr>
        <p:spPr>
          <a:xfrm rot="0">
            <a:off x="9499401" y="4971752"/>
            <a:ext cx="7805886" cy="1909763"/>
          </a:xfrm>
          <a:prstGeom prst="rect">
            <a:avLst/>
          </a:prstGeom>
        </p:spPr>
        <p:txBody>
          <a:bodyPr anchor="t" rtlCol="false" tIns="0" lIns="0" bIns="0" rIns="0">
            <a:spAutoFit/>
          </a:bodyPr>
          <a:lstStyle/>
          <a:p>
            <a:pPr algn="l" marL="329902" indent="-164951" lvl="1">
              <a:lnSpc>
                <a:spcPts val="3562"/>
              </a:lnSpc>
              <a:buFont typeface="Arial"/>
              <a:buChar char="•"/>
            </a:pPr>
            <a:r>
              <a:rPr lang="en-US" b="true" sz="2187">
                <a:solidFill>
                  <a:srgbClr val="272525"/>
                </a:solidFill>
                <a:latin typeface="Inter Bold"/>
                <a:ea typeface="Inter Bold"/>
                <a:cs typeface="Inter Bold"/>
                <a:sym typeface="Inter Bold"/>
              </a:rPr>
              <a:t>Package.json Alignment:</a:t>
            </a:r>
            <a:r>
              <a:rPr lang="en-US" sz="2187">
                <a:solidFill>
                  <a:srgbClr val="272525"/>
                </a:solidFill>
                <a:latin typeface="Inter"/>
                <a:ea typeface="Inter"/>
                <a:cs typeface="Inter"/>
                <a:sym typeface="Inter"/>
              </a:rPr>
              <a:t> Updated to stable versions: Vite (^5.2.0), React (^18.2.0), React-DOM (^18.2.0), and Tailwind CSS (^3.4.3). Removed incompatible @tailwindcss/postcss.</a:t>
            </a:r>
          </a:p>
        </p:txBody>
      </p:sp>
      <p:sp>
        <p:nvSpPr>
          <p:cNvPr name="TextBox 17" id="17"/>
          <p:cNvSpPr txBox="true"/>
          <p:nvPr/>
        </p:nvSpPr>
        <p:spPr>
          <a:xfrm rot="0">
            <a:off x="9499401" y="6894909"/>
            <a:ext cx="7805886" cy="1012031"/>
          </a:xfrm>
          <a:prstGeom prst="rect">
            <a:avLst/>
          </a:prstGeom>
        </p:spPr>
        <p:txBody>
          <a:bodyPr anchor="t" rtlCol="false" tIns="0" lIns="0" bIns="0" rIns="0">
            <a:spAutoFit/>
          </a:bodyPr>
          <a:lstStyle/>
          <a:p>
            <a:pPr algn="l" marL="329902" indent="-164951" lvl="1">
              <a:lnSpc>
                <a:spcPts val="3562"/>
              </a:lnSpc>
              <a:buFont typeface="Arial"/>
              <a:buChar char="•"/>
            </a:pPr>
            <a:r>
              <a:rPr lang="en-US" b="true" sz="2187">
                <a:solidFill>
                  <a:srgbClr val="272525"/>
                </a:solidFill>
                <a:latin typeface="Inter Bold"/>
                <a:ea typeface="Inter Bold"/>
                <a:cs typeface="Inter Bold"/>
                <a:sym typeface="Inter Bold"/>
              </a:rPr>
              <a:t>PostCSS Optimization:</a:t>
            </a:r>
            <a:r>
              <a:rPr lang="en-US" sz="2187">
                <a:solidFill>
                  <a:srgbClr val="272525"/>
                </a:solidFill>
                <a:latin typeface="Inter"/>
                <a:ea typeface="Inter"/>
                <a:cs typeface="Inter"/>
                <a:sym typeface="Inter"/>
              </a:rPr>
              <a:t> Configured postcss.config.js to use tailwindcss: {}.</a:t>
            </a:r>
          </a:p>
        </p:txBody>
      </p:sp>
      <p:sp>
        <p:nvSpPr>
          <p:cNvPr name="TextBox 18" id="18"/>
          <p:cNvSpPr txBox="true"/>
          <p:nvPr/>
        </p:nvSpPr>
        <p:spPr>
          <a:xfrm rot="0">
            <a:off x="9499401" y="7872710"/>
            <a:ext cx="7805886" cy="1522810"/>
          </a:xfrm>
          <a:prstGeom prst="rect">
            <a:avLst/>
          </a:prstGeom>
        </p:spPr>
        <p:txBody>
          <a:bodyPr anchor="t" rtlCol="false" tIns="0" lIns="0" bIns="0" rIns="0">
            <a:spAutoFit/>
          </a:bodyPr>
          <a:lstStyle/>
          <a:p>
            <a:pPr algn="l" marL="329902" indent="-164951" lvl="1">
              <a:lnSpc>
                <a:spcPts val="3562"/>
              </a:lnSpc>
              <a:buFont typeface="Arial"/>
              <a:buChar char="•"/>
            </a:pPr>
            <a:r>
              <a:rPr lang="en-US" b="true" sz="2187">
                <a:solidFill>
                  <a:srgbClr val="272525"/>
                </a:solidFill>
                <a:latin typeface="Consolas Bold"/>
                <a:ea typeface="Consolas Bold"/>
                <a:cs typeface="Consolas Bold"/>
                <a:sym typeface="Consolas Bold"/>
              </a:rPr>
              <a:t>Clean Installation:</a:t>
            </a:r>
            <a:r>
              <a:rPr lang="en-US" sz="2187">
                <a:solidFill>
                  <a:srgbClr val="272525"/>
                </a:solidFill>
                <a:latin typeface="Consolas"/>
                <a:ea typeface="Consolas"/>
                <a:cs typeface="Consolas"/>
                <a:sym typeface="Consolas"/>
              </a:rPr>
              <a:t> Aggressive cleanup (rmdir /s /q node_modules, del package-lock.json, npm cache clean --force), followed by fresh npm install.</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AF2E9"/>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DFAF7"/>
            </a:solidFill>
          </p:spPr>
        </p:sp>
      </p:grpSp>
      <p:sp>
        <p:nvSpPr>
          <p:cNvPr name="TextBox 6" id="6"/>
          <p:cNvSpPr txBox="true"/>
          <p:nvPr/>
        </p:nvSpPr>
        <p:spPr>
          <a:xfrm rot="0">
            <a:off x="992238" y="1903660"/>
            <a:ext cx="11387435" cy="817661"/>
          </a:xfrm>
          <a:prstGeom prst="rect">
            <a:avLst/>
          </a:prstGeom>
        </p:spPr>
        <p:txBody>
          <a:bodyPr anchor="t" rtlCol="false" tIns="0" lIns="0" bIns="0" rIns="0">
            <a:spAutoFit/>
          </a:bodyPr>
          <a:lstStyle/>
          <a:p>
            <a:pPr algn="l">
              <a:lnSpc>
                <a:spcPts val="6125"/>
              </a:lnSpc>
            </a:pPr>
            <a:r>
              <a:rPr lang="en-US" sz="4875">
                <a:solidFill>
                  <a:srgbClr val="F95F88"/>
                </a:solidFill>
                <a:latin typeface="Petrona"/>
                <a:ea typeface="Petrona"/>
                <a:cs typeface="Petrona"/>
                <a:sym typeface="Petrona"/>
              </a:rPr>
              <a:t>Project Outcome: A Resounding Success</a:t>
            </a:r>
          </a:p>
        </p:txBody>
      </p:sp>
      <p:sp>
        <p:nvSpPr>
          <p:cNvPr name="TextBox 7" id="7"/>
          <p:cNvSpPr txBox="true"/>
          <p:nvPr/>
        </p:nvSpPr>
        <p:spPr>
          <a:xfrm rot="0">
            <a:off x="992238" y="3202632"/>
            <a:ext cx="16303526" cy="539354"/>
          </a:xfrm>
          <a:prstGeom prst="rect">
            <a:avLst/>
          </a:prstGeom>
        </p:spPr>
        <p:txBody>
          <a:bodyPr anchor="t" rtlCol="false" tIns="0" lIns="0" bIns="0" rIns="0">
            <a:spAutoFit/>
          </a:bodyPr>
          <a:lstStyle/>
          <a:p>
            <a:pPr algn="l">
              <a:lnSpc>
                <a:spcPts val="3562"/>
              </a:lnSpc>
            </a:pPr>
            <a:r>
              <a:rPr lang="en-US" sz="2187">
                <a:solidFill>
                  <a:srgbClr val="272525"/>
                </a:solidFill>
                <a:latin typeface="Inter"/>
                <a:ea typeface="Inter"/>
                <a:cs typeface="Inter"/>
                <a:sym typeface="Inter"/>
              </a:rPr>
              <a:t>The AppointEase frontend is now flawlessly deployed, delivering an exceptional user experience.</a:t>
            </a:r>
          </a:p>
        </p:txBody>
      </p:sp>
      <p:grpSp>
        <p:nvGrpSpPr>
          <p:cNvPr name="Group 8" id="8"/>
          <p:cNvGrpSpPr/>
          <p:nvPr/>
        </p:nvGrpSpPr>
        <p:grpSpPr>
          <a:xfrm rot="0">
            <a:off x="987475" y="4056161"/>
            <a:ext cx="16313051" cy="3067645"/>
            <a:chOff x="0" y="0"/>
            <a:chExt cx="21750735" cy="4090193"/>
          </a:xfrm>
        </p:grpSpPr>
        <p:sp>
          <p:nvSpPr>
            <p:cNvPr name="Freeform 9" id="9"/>
            <p:cNvSpPr/>
            <p:nvPr/>
          </p:nvSpPr>
          <p:spPr>
            <a:xfrm flipH="false" flipV="false" rot="0">
              <a:off x="6350" y="6350"/>
              <a:ext cx="21737955" cy="4077462"/>
            </a:xfrm>
            <a:custGeom>
              <a:avLst/>
              <a:gdLst/>
              <a:ahLst/>
              <a:cxnLst/>
              <a:rect r="r" b="b" t="t" l="l"/>
              <a:pathLst>
                <a:path h="4077462" w="21737955">
                  <a:moveTo>
                    <a:pt x="0" y="158750"/>
                  </a:moveTo>
                  <a:cubicBezTo>
                    <a:pt x="0" y="71120"/>
                    <a:pt x="71247" y="0"/>
                    <a:pt x="159131" y="0"/>
                  </a:cubicBezTo>
                  <a:lnTo>
                    <a:pt x="21578824" y="0"/>
                  </a:lnTo>
                  <a:cubicBezTo>
                    <a:pt x="21666708" y="0"/>
                    <a:pt x="21737955" y="71120"/>
                    <a:pt x="21737955" y="158750"/>
                  </a:cubicBezTo>
                  <a:lnTo>
                    <a:pt x="21737955" y="3918712"/>
                  </a:lnTo>
                  <a:cubicBezTo>
                    <a:pt x="21737955" y="4006342"/>
                    <a:pt x="21666708" y="4077462"/>
                    <a:pt x="21578824" y="4077462"/>
                  </a:cubicBezTo>
                  <a:lnTo>
                    <a:pt x="159131" y="4077462"/>
                  </a:lnTo>
                  <a:cubicBezTo>
                    <a:pt x="71247" y="4077462"/>
                    <a:pt x="0" y="4006342"/>
                    <a:pt x="0" y="3918712"/>
                  </a:cubicBezTo>
                  <a:close/>
                </a:path>
              </a:pathLst>
            </a:custGeom>
            <a:solidFill>
              <a:srgbClr val="E0D7F4"/>
            </a:solidFill>
          </p:spPr>
        </p:sp>
        <p:sp>
          <p:nvSpPr>
            <p:cNvPr name="Freeform 10" id="10"/>
            <p:cNvSpPr/>
            <p:nvPr/>
          </p:nvSpPr>
          <p:spPr>
            <a:xfrm flipH="false" flipV="false" rot="0">
              <a:off x="0" y="0"/>
              <a:ext cx="21750655" cy="4090162"/>
            </a:xfrm>
            <a:custGeom>
              <a:avLst/>
              <a:gdLst/>
              <a:ahLst/>
              <a:cxnLst/>
              <a:rect r="r" b="b" t="t" l="l"/>
              <a:pathLst>
                <a:path h="4090162" w="21750655">
                  <a:moveTo>
                    <a:pt x="0" y="165100"/>
                  </a:moveTo>
                  <a:cubicBezTo>
                    <a:pt x="0" y="73914"/>
                    <a:pt x="74168" y="0"/>
                    <a:pt x="165481" y="0"/>
                  </a:cubicBezTo>
                  <a:lnTo>
                    <a:pt x="21585174" y="0"/>
                  </a:lnTo>
                  <a:lnTo>
                    <a:pt x="21585174" y="6350"/>
                  </a:lnTo>
                  <a:lnTo>
                    <a:pt x="21585174" y="0"/>
                  </a:lnTo>
                  <a:cubicBezTo>
                    <a:pt x="21676613" y="0"/>
                    <a:pt x="21750655" y="73914"/>
                    <a:pt x="21750655" y="165100"/>
                  </a:cubicBezTo>
                  <a:lnTo>
                    <a:pt x="21744305" y="165100"/>
                  </a:lnTo>
                  <a:lnTo>
                    <a:pt x="21750655" y="165100"/>
                  </a:lnTo>
                  <a:lnTo>
                    <a:pt x="21750655" y="3925062"/>
                  </a:lnTo>
                  <a:lnTo>
                    <a:pt x="21744305" y="3925062"/>
                  </a:lnTo>
                  <a:lnTo>
                    <a:pt x="21750655" y="3925062"/>
                  </a:lnTo>
                  <a:cubicBezTo>
                    <a:pt x="21750655" y="4016248"/>
                    <a:pt x="21676488" y="4090162"/>
                    <a:pt x="21585174" y="4090162"/>
                  </a:cubicBezTo>
                  <a:lnTo>
                    <a:pt x="21585174" y="4083812"/>
                  </a:lnTo>
                  <a:lnTo>
                    <a:pt x="21585174" y="4090162"/>
                  </a:lnTo>
                  <a:lnTo>
                    <a:pt x="165481" y="4090162"/>
                  </a:lnTo>
                  <a:lnTo>
                    <a:pt x="165481" y="4083812"/>
                  </a:lnTo>
                  <a:lnTo>
                    <a:pt x="165481" y="4090162"/>
                  </a:lnTo>
                  <a:cubicBezTo>
                    <a:pt x="74041" y="4090162"/>
                    <a:pt x="0" y="4016248"/>
                    <a:pt x="0" y="3925062"/>
                  </a:cubicBezTo>
                  <a:lnTo>
                    <a:pt x="0" y="165100"/>
                  </a:lnTo>
                  <a:lnTo>
                    <a:pt x="6350" y="165100"/>
                  </a:lnTo>
                  <a:lnTo>
                    <a:pt x="0" y="165100"/>
                  </a:lnTo>
                  <a:moveTo>
                    <a:pt x="12700" y="165100"/>
                  </a:moveTo>
                  <a:lnTo>
                    <a:pt x="12700" y="3925062"/>
                  </a:lnTo>
                  <a:lnTo>
                    <a:pt x="6350" y="3925062"/>
                  </a:lnTo>
                  <a:lnTo>
                    <a:pt x="12700" y="3925062"/>
                  </a:lnTo>
                  <a:cubicBezTo>
                    <a:pt x="12700" y="4009263"/>
                    <a:pt x="81153" y="4077462"/>
                    <a:pt x="165481" y="4077462"/>
                  </a:cubicBezTo>
                  <a:lnTo>
                    <a:pt x="21585174" y="4077462"/>
                  </a:lnTo>
                  <a:cubicBezTo>
                    <a:pt x="21669629" y="4077462"/>
                    <a:pt x="21737955" y="4009263"/>
                    <a:pt x="21737955" y="3925062"/>
                  </a:cubicBezTo>
                  <a:lnTo>
                    <a:pt x="21737955" y="165100"/>
                  </a:lnTo>
                  <a:cubicBezTo>
                    <a:pt x="21737955" y="80899"/>
                    <a:pt x="21669502" y="12700"/>
                    <a:pt x="21585174" y="12700"/>
                  </a:cubicBezTo>
                  <a:lnTo>
                    <a:pt x="165481" y="12700"/>
                  </a:lnTo>
                  <a:lnTo>
                    <a:pt x="165481" y="6350"/>
                  </a:lnTo>
                  <a:lnTo>
                    <a:pt x="165481" y="12700"/>
                  </a:lnTo>
                  <a:cubicBezTo>
                    <a:pt x="81153" y="12700"/>
                    <a:pt x="12700" y="80899"/>
                    <a:pt x="12700" y="165100"/>
                  </a:cubicBezTo>
                  <a:close/>
                </a:path>
              </a:pathLst>
            </a:custGeom>
            <a:solidFill>
              <a:srgbClr val="C6BDDA"/>
            </a:solidFill>
          </p:spPr>
        </p:sp>
      </p:grpSp>
      <p:grpSp>
        <p:nvGrpSpPr>
          <p:cNvPr name="Group 11" id="11"/>
          <p:cNvGrpSpPr/>
          <p:nvPr/>
        </p:nvGrpSpPr>
        <p:grpSpPr>
          <a:xfrm rot="0">
            <a:off x="1001762" y="4070449"/>
            <a:ext cx="5428060" cy="3039070"/>
            <a:chOff x="0" y="0"/>
            <a:chExt cx="7237413" cy="4052093"/>
          </a:xfrm>
        </p:grpSpPr>
        <p:sp>
          <p:nvSpPr>
            <p:cNvPr name="Freeform 12" id="12"/>
            <p:cNvSpPr/>
            <p:nvPr/>
          </p:nvSpPr>
          <p:spPr>
            <a:xfrm flipH="false" flipV="false" rot="0">
              <a:off x="0" y="0"/>
              <a:ext cx="7237349" cy="4052062"/>
            </a:xfrm>
            <a:custGeom>
              <a:avLst/>
              <a:gdLst/>
              <a:ahLst/>
              <a:cxnLst/>
              <a:rect r="r" b="b" t="t" l="l"/>
              <a:pathLst>
                <a:path h="4052062" w="7237349">
                  <a:moveTo>
                    <a:pt x="0" y="158750"/>
                  </a:moveTo>
                  <a:cubicBezTo>
                    <a:pt x="0" y="71120"/>
                    <a:pt x="71120" y="0"/>
                    <a:pt x="158750" y="0"/>
                  </a:cubicBezTo>
                  <a:lnTo>
                    <a:pt x="7078599" y="0"/>
                  </a:lnTo>
                  <a:cubicBezTo>
                    <a:pt x="7166229" y="0"/>
                    <a:pt x="7237349" y="71120"/>
                    <a:pt x="7237349" y="158750"/>
                  </a:cubicBezTo>
                  <a:lnTo>
                    <a:pt x="7237349" y="3893312"/>
                  </a:lnTo>
                  <a:cubicBezTo>
                    <a:pt x="7237349" y="3980942"/>
                    <a:pt x="7166229" y="4052062"/>
                    <a:pt x="7078599" y="4052062"/>
                  </a:cubicBezTo>
                  <a:lnTo>
                    <a:pt x="158750" y="4052062"/>
                  </a:lnTo>
                  <a:cubicBezTo>
                    <a:pt x="71120" y="4052062"/>
                    <a:pt x="0" y="3980942"/>
                    <a:pt x="0" y="3893312"/>
                  </a:cubicBezTo>
                  <a:close/>
                </a:path>
              </a:pathLst>
            </a:custGeom>
            <a:solidFill>
              <a:srgbClr val="E0D7F4"/>
            </a:solidFill>
          </p:spPr>
        </p:sp>
      </p:grpSp>
      <p:sp>
        <p:nvSpPr>
          <p:cNvPr name="TextBox 13" id="13"/>
          <p:cNvSpPr txBox="true"/>
          <p:nvPr/>
        </p:nvSpPr>
        <p:spPr>
          <a:xfrm rot="0">
            <a:off x="1285280" y="4334916"/>
            <a:ext cx="3898552" cy="506463"/>
          </a:xfrm>
          <a:prstGeom prst="rect">
            <a:avLst/>
          </a:prstGeom>
        </p:spPr>
        <p:txBody>
          <a:bodyPr anchor="t" rtlCol="false" tIns="0" lIns="0" bIns="0" rIns="0">
            <a:spAutoFit/>
          </a:bodyPr>
          <a:lstStyle/>
          <a:p>
            <a:pPr algn="l">
              <a:lnSpc>
                <a:spcPts val="3812"/>
              </a:lnSpc>
            </a:pPr>
            <a:r>
              <a:rPr lang="en-US" sz="3062">
                <a:solidFill>
                  <a:srgbClr val="272525"/>
                </a:solidFill>
                <a:latin typeface="Petrona"/>
                <a:ea typeface="Petrona"/>
                <a:cs typeface="Petrona"/>
                <a:sym typeface="Petrona"/>
              </a:rPr>
              <a:t>Full API Integration</a:t>
            </a:r>
          </a:p>
        </p:txBody>
      </p:sp>
      <p:sp>
        <p:nvSpPr>
          <p:cNvPr name="TextBox 14" id="14"/>
          <p:cNvSpPr txBox="true"/>
          <p:nvPr/>
        </p:nvSpPr>
        <p:spPr>
          <a:xfrm rot="0">
            <a:off x="1285280" y="4925765"/>
            <a:ext cx="4435823" cy="1446610"/>
          </a:xfrm>
          <a:prstGeom prst="rect">
            <a:avLst/>
          </a:prstGeom>
        </p:spPr>
        <p:txBody>
          <a:bodyPr anchor="t" rtlCol="false" tIns="0" lIns="0" bIns="0" rIns="0">
            <a:spAutoFit/>
          </a:bodyPr>
          <a:lstStyle/>
          <a:p>
            <a:pPr algn="l">
              <a:lnSpc>
                <a:spcPts val="3562"/>
              </a:lnSpc>
            </a:pPr>
            <a:r>
              <a:rPr lang="en-US" sz="2187">
                <a:solidFill>
                  <a:srgbClr val="272525"/>
                </a:solidFill>
                <a:latin typeface="Inter"/>
                <a:ea typeface="Inter"/>
                <a:cs typeface="Inter"/>
                <a:sym typeface="Inter"/>
              </a:rPr>
              <a:t>Seamless data fetching and submission, error-free interaction.</a:t>
            </a:r>
          </a:p>
        </p:txBody>
      </p:sp>
      <p:grpSp>
        <p:nvGrpSpPr>
          <p:cNvPr name="Group 15" id="15"/>
          <p:cNvGrpSpPr/>
          <p:nvPr/>
        </p:nvGrpSpPr>
        <p:grpSpPr>
          <a:xfrm rot="0">
            <a:off x="6429821" y="4070449"/>
            <a:ext cx="5428209" cy="3039070"/>
            <a:chOff x="0" y="0"/>
            <a:chExt cx="7237612" cy="4052093"/>
          </a:xfrm>
        </p:grpSpPr>
        <p:sp>
          <p:nvSpPr>
            <p:cNvPr name="Freeform 16" id="16"/>
            <p:cNvSpPr/>
            <p:nvPr/>
          </p:nvSpPr>
          <p:spPr>
            <a:xfrm flipH="false" flipV="false" rot="0">
              <a:off x="0" y="0"/>
              <a:ext cx="7237603" cy="4052062"/>
            </a:xfrm>
            <a:custGeom>
              <a:avLst/>
              <a:gdLst/>
              <a:ahLst/>
              <a:cxnLst/>
              <a:rect r="r" b="b" t="t" l="l"/>
              <a:pathLst>
                <a:path h="4052062" w="7237603">
                  <a:moveTo>
                    <a:pt x="0" y="0"/>
                  </a:moveTo>
                  <a:lnTo>
                    <a:pt x="7237603" y="0"/>
                  </a:lnTo>
                  <a:lnTo>
                    <a:pt x="7237603" y="4052062"/>
                  </a:lnTo>
                  <a:lnTo>
                    <a:pt x="0" y="4052062"/>
                  </a:lnTo>
                  <a:close/>
                </a:path>
              </a:pathLst>
            </a:custGeom>
            <a:solidFill>
              <a:srgbClr val="E0D7F4"/>
            </a:solidFill>
          </p:spPr>
        </p:sp>
      </p:grpSp>
      <p:grpSp>
        <p:nvGrpSpPr>
          <p:cNvPr name="Group 17" id="17"/>
          <p:cNvGrpSpPr/>
          <p:nvPr/>
        </p:nvGrpSpPr>
        <p:grpSpPr>
          <a:xfrm rot="0">
            <a:off x="6429821" y="4070449"/>
            <a:ext cx="38100" cy="3039070"/>
            <a:chOff x="0" y="0"/>
            <a:chExt cx="50800" cy="4052093"/>
          </a:xfrm>
        </p:grpSpPr>
        <p:sp>
          <p:nvSpPr>
            <p:cNvPr name="Freeform 18" id="18"/>
            <p:cNvSpPr/>
            <p:nvPr/>
          </p:nvSpPr>
          <p:spPr>
            <a:xfrm flipH="false" flipV="false" rot="0">
              <a:off x="0" y="0"/>
              <a:ext cx="50800" cy="4052062"/>
            </a:xfrm>
            <a:custGeom>
              <a:avLst/>
              <a:gdLst/>
              <a:ahLst/>
              <a:cxnLst/>
              <a:rect r="r" b="b" t="t" l="l"/>
              <a:pathLst>
                <a:path h="4052062" w="50800">
                  <a:moveTo>
                    <a:pt x="0" y="25400"/>
                  </a:moveTo>
                  <a:cubicBezTo>
                    <a:pt x="0" y="11430"/>
                    <a:pt x="11430" y="0"/>
                    <a:pt x="25400" y="0"/>
                  </a:cubicBezTo>
                  <a:cubicBezTo>
                    <a:pt x="39370" y="0"/>
                    <a:pt x="50800" y="11430"/>
                    <a:pt x="50800" y="25400"/>
                  </a:cubicBezTo>
                  <a:lnTo>
                    <a:pt x="50800" y="4026662"/>
                  </a:lnTo>
                  <a:cubicBezTo>
                    <a:pt x="50800" y="4040632"/>
                    <a:pt x="39370" y="4052062"/>
                    <a:pt x="25400" y="4052062"/>
                  </a:cubicBezTo>
                  <a:cubicBezTo>
                    <a:pt x="11430" y="4052062"/>
                    <a:pt x="0" y="4040632"/>
                    <a:pt x="0" y="4026662"/>
                  </a:cubicBezTo>
                  <a:close/>
                </a:path>
              </a:pathLst>
            </a:custGeom>
            <a:solidFill>
              <a:srgbClr val="C6BDDA"/>
            </a:solidFill>
          </p:spPr>
        </p:sp>
      </p:grpSp>
      <p:sp>
        <p:nvSpPr>
          <p:cNvPr name="TextBox 19" id="19"/>
          <p:cNvSpPr txBox="true"/>
          <p:nvPr/>
        </p:nvSpPr>
        <p:spPr>
          <a:xfrm rot="0">
            <a:off x="7138541" y="4334916"/>
            <a:ext cx="3898553" cy="506463"/>
          </a:xfrm>
          <a:prstGeom prst="rect">
            <a:avLst/>
          </a:prstGeom>
        </p:spPr>
        <p:txBody>
          <a:bodyPr anchor="t" rtlCol="false" tIns="0" lIns="0" bIns="0" rIns="0">
            <a:spAutoFit/>
          </a:bodyPr>
          <a:lstStyle/>
          <a:p>
            <a:pPr algn="l">
              <a:lnSpc>
                <a:spcPts val="3812"/>
              </a:lnSpc>
            </a:pPr>
            <a:r>
              <a:rPr lang="en-US" sz="3062">
                <a:solidFill>
                  <a:srgbClr val="272525"/>
                </a:solidFill>
                <a:latin typeface="Petrona"/>
                <a:ea typeface="Petrona"/>
                <a:cs typeface="Petrona"/>
                <a:sym typeface="Petrona"/>
              </a:rPr>
              <a:t>Impeccable Visuals</a:t>
            </a:r>
          </a:p>
        </p:txBody>
      </p:sp>
      <p:sp>
        <p:nvSpPr>
          <p:cNvPr name="TextBox 20" id="20"/>
          <p:cNvSpPr txBox="true"/>
          <p:nvPr/>
        </p:nvSpPr>
        <p:spPr>
          <a:xfrm rot="0">
            <a:off x="7138541" y="4925765"/>
            <a:ext cx="4010769" cy="1900237"/>
          </a:xfrm>
          <a:prstGeom prst="rect">
            <a:avLst/>
          </a:prstGeom>
        </p:spPr>
        <p:txBody>
          <a:bodyPr anchor="t" rtlCol="false" tIns="0" lIns="0" bIns="0" rIns="0">
            <a:spAutoFit/>
          </a:bodyPr>
          <a:lstStyle/>
          <a:p>
            <a:pPr algn="l">
              <a:lnSpc>
                <a:spcPts val="3562"/>
              </a:lnSpc>
            </a:pPr>
            <a:r>
              <a:rPr lang="en-US" sz="2187">
                <a:solidFill>
                  <a:srgbClr val="272525"/>
                </a:solidFill>
                <a:latin typeface="Inter"/>
                <a:ea typeface="Inter"/>
                <a:cs typeface="Inter"/>
                <a:sym typeface="Inter"/>
              </a:rPr>
              <a:t>Design renders perfectly across all devices; aesthetically pleasing, professional UI.</a:t>
            </a:r>
          </a:p>
        </p:txBody>
      </p:sp>
      <p:grpSp>
        <p:nvGrpSpPr>
          <p:cNvPr name="Group 21" id="21"/>
          <p:cNvGrpSpPr/>
          <p:nvPr/>
        </p:nvGrpSpPr>
        <p:grpSpPr>
          <a:xfrm rot="0">
            <a:off x="6056411" y="5216575"/>
            <a:ext cx="746820" cy="746820"/>
            <a:chOff x="0" y="0"/>
            <a:chExt cx="995760" cy="995760"/>
          </a:xfrm>
        </p:grpSpPr>
        <p:sp>
          <p:nvSpPr>
            <p:cNvPr name="Freeform 22" id="22"/>
            <p:cNvSpPr/>
            <p:nvPr/>
          </p:nvSpPr>
          <p:spPr>
            <a:xfrm flipH="false" flipV="false" rot="0">
              <a:off x="25400" y="25400"/>
              <a:ext cx="944880" cy="945007"/>
            </a:xfrm>
            <a:custGeom>
              <a:avLst/>
              <a:gdLst/>
              <a:ahLst/>
              <a:cxnLst/>
              <a:rect r="r" b="b" t="t" l="l"/>
              <a:pathLst>
                <a:path h="945007" w="944880">
                  <a:moveTo>
                    <a:pt x="0" y="158750"/>
                  </a:moveTo>
                  <a:cubicBezTo>
                    <a:pt x="0" y="71120"/>
                    <a:pt x="71120" y="0"/>
                    <a:pt x="158750" y="0"/>
                  </a:cubicBezTo>
                  <a:lnTo>
                    <a:pt x="786130" y="0"/>
                  </a:lnTo>
                  <a:cubicBezTo>
                    <a:pt x="873760" y="0"/>
                    <a:pt x="944880" y="71120"/>
                    <a:pt x="944880" y="158750"/>
                  </a:cubicBezTo>
                  <a:lnTo>
                    <a:pt x="944880" y="786130"/>
                  </a:lnTo>
                  <a:cubicBezTo>
                    <a:pt x="944880" y="873760"/>
                    <a:pt x="873760" y="944880"/>
                    <a:pt x="786130" y="944880"/>
                  </a:cubicBezTo>
                  <a:lnTo>
                    <a:pt x="158750" y="944880"/>
                  </a:lnTo>
                  <a:cubicBezTo>
                    <a:pt x="71120" y="945007"/>
                    <a:pt x="0" y="873887"/>
                    <a:pt x="0" y="786130"/>
                  </a:cubicBezTo>
                  <a:close/>
                </a:path>
              </a:pathLst>
            </a:custGeom>
            <a:solidFill>
              <a:srgbClr val="FDFAF7"/>
            </a:solidFill>
          </p:spPr>
        </p:sp>
        <p:sp>
          <p:nvSpPr>
            <p:cNvPr name="Freeform 23" id="23"/>
            <p:cNvSpPr/>
            <p:nvPr/>
          </p:nvSpPr>
          <p:spPr>
            <a:xfrm flipH="false" flipV="false" rot="0">
              <a:off x="0" y="0"/>
              <a:ext cx="995680" cy="995807"/>
            </a:xfrm>
            <a:custGeom>
              <a:avLst/>
              <a:gdLst/>
              <a:ahLst/>
              <a:cxnLst/>
              <a:rect r="r" b="b" t="t" l="l"/>
              <a:pathLst>
                <a:path h="995807" w="995680">
                  <a:moveTo>
                    <a:pt x="0" y="184150"/>
                  </a:moveTo>
                  <a:cubicBezTo>
                    <a:pt x="0" y="82423"/>
                    <a:pt x="82423" y="0"/>
                    <a:pt x="184150" y="0"/>
                  </a:cubicBezTo>
                  <a:lnTo>
                    <a:pt x="811530" y="0"/>
                  </a:lnTo>
                  <a:lnTo>
                    <a:pt x="811530" y="25400"/>
                  </a:lnTo>
                  <a:lnTo>
                    <a:pt x="811530" y="0"/>
                  </a:lnTo>
                  <a:cubicBezTo>
                    <a:pt x="913257" y="0"/>
                    <a:pt x="995680" y="82423"/>
                    <a:pt x="995680" y="184150"/>
                  </a:cubicBezTo>
                  <a:lnTo>
                    <a:pt x="970280" y="184150"/>
                  </a:lnTo>
                  <a:lnTo>
                    <a:pt x="995680" y="184150"/>
                  </a:lnTo>
                  <a:lnTo>
                    <a:pt x="995680" y="811530"/>
                  </a:lnTo>
                  <a:lnTo>
                    <a:pt x="970280" y="811530"/>
                  </a:lnTo>
                  <a:lnTo>
                    <a:pt x="995680" y="811530"/>
                  </a:lnTo>
                  <a:cubicBezTo>
                    <a:pt x="995680" y="913257"/>
                    <a:pt x="913257" y="995680"/>
                    <a:pt x="811530" y="995680"/>
                  </a:cubicBezTo>
                  <a:lnTo>
                    <a:pt x="811530" y="970280"/>
                  </a:lnTo>
                  <a:lnTo>
                    <a:pt x="811530" y="995680"/>
                  </a:lnTo>
                  <a:lnTo>
                    <a:pt x="184150" y="995680"/>
                  </a:lnTo>
                  <a:lnTo>
                    <a:pt x="184150" y="970280"/>
                  </a:lnTo>
                  <a:lnTo>
                    <a:pt x="184150" y="995680"/>
                  </a:lnTo>
                  <a:cubicBezTo>
                    <a:pt x="82423" y="995807"/>
                    <a:pt x="0" y="913257"/>
                    <a:pt x="0" y="811530"/>
                  </a:cubicBezTo>
                  <a:lnTo>
                    <a:pt x="0" y="184150"/>
                  </a:lnTo>
                  <a:lnTo>
                    <a:pt x="25400" y="184150"/>
                  </a:lnTo>
                  <a:lnTo>
                    <a:pt x="0" y="184150"/>
                  </a:lnTo>
                  <a:moveTo>
                    <a:pt x="50800" y="184150"/>
                  </a:moveTo>
                  <a:lnTo>
                    <a:pt x="50800" y="811530"/>
                  </a:lnTo>
                  <a:lnTo>
                    <a:pt x="25400" y="811530"/>
                  </a:lnTo>
                  <a:lnTo>
                    <a:pt x="50800" y="811530"/>
                  </a:lnTo>
                  <a:cubicBezTo>
                    <a:pt x="50800" y="885190"/>
                    <a:pt x="110490" y="944880"/>
                    <a:pt x="184150" y="944880"/>
                  </a:cubicBezTo>
                  <a:lnTo>
                    <a:pt x="811530" y="944880"/>
                  </a:lnTo>
                  <a:cubicBezTo>
                    <a:pt x="885190" y="944880"/>
                    <a:pt x="944880" y="885190"/>
                    <a:pt x="944880" y="811530"/>
                  </a:cubicBezTo>
                  <a:lnTo>
                    <a:pt x="944880" y="184150"/>
                  </a:lnTo>
                  <a:cubicBezTo>
                    <a:pt x="945007" y="110490"/>
                    <a:pt x="885190" y="50800"/>
                    <a:pt x="811530" y="50800"/>
                  </a:cubicBezTo>
                  <a:lnTo>
                    <a:pt x="184150" y="50800"/>
                  </a:lnTo>
                  <a:lnTo>
                    <a:pt x="184150" y="25400"/>
                  </a:lnTo>
                  <a:lnTo>
                    <a:pt x="184150" y="50800"/>
                  </a:lnTo>
                  <a:cubicBezTo>
                    <a:pt x="110490" y="50800"/>
                    <a:pt x="50800" y="110490"/>
                    <a:pt x="50800" y="184150"/>
                  </a:cubicBezTo>
                  <a:close/>
                </a:path>
              </a:pathLst>
            </a:custGeom>
            <a:solidFill>
              <a:srgbClr val="C6BDDA"/>
            </a:solidFill>
          </p:spPr>
        </p:sp>
      </p:grpSp>
      <p:grpSp>
        <p:nvGrpSpPr>
          <p:cNvPr name="Group 24" id="24"/>
          <p:cNvGrpSpPr>
            <a:grpSpLocks noChangeAspect="true"/>
          </p:cNvGrpSpPr>
          <p:nvPr/>
        </p:nvGrpSpPr>
        <p:grpSpPr>
          <a:xfrm rot="0">
            <a:off x="6252568" y="5368529"/>
            <a:ext cx="354360" cy="442912"/>
            <a:chOff x="0" y="0"/>
            <a:chExt cx="472480" cy="590550"/>
          </a:xfrm>
        </p:grpSpPr>
        <p:sp>
          <p:nvSpPr>
            <p:cNvPr name="Freeform 25" id="25" descr="preencoded.png"/>
            <p:cNvSpPr/>
            <p:nvPr/>
          </p:nvSpPr>
          <p:spPr>
            <a:xfrm flipH="false" flipV="false" rot="0">
              <a:off x="0" y="0"/>
              <a:ext cx="472440" cy="590550"/>
            </a:xfrm>
            <a:custGeom>
              <a:avLst/>
              <a:gdLst/>
              <a:ahLst/>
              <a:cxnLst/>
              <a:rect r="r" b="b" t="t" l="l"/>
              <a:pathLst>
                <a:path h="590550" w="472440">
                  <a:moveTo>
                    <a:pt x="0" y="0"/>
                  </a:moveTo>
                  <a:lnTo>
                    <a:pt x="472440" y="0"/>
                  </a:lnTo>
                  <a:lnTo>
                    <a:pt x="472440" y="590550"/>
                  </a:lnTo>
                  <a:lnTo>
                    <a:pt x="0" y="590550"/>
                  </a:lnTo>
                  <a:lnTo>
                    <a:pt x="0" y="0"/>
                  </a:lnTo>
                  <a:close/>
                </a:path>
              </a:pathLst>
            </a:custGeom>
            <a:blipFill>
              <a:blip r:embed="rId3"/>
              <a:stretch>
                <a:fillRect l="0" t="-815" r="-8" b="-815"/>
              </a:stretch>
            </a:blipFill>
          </p:spPr>
        </p:sp>
      </p:grpSp>
      <p:grpSp>
        <p:nvGrpSpPr>
          <p:cNvPr name="Group 26" id="26"/>
          <p:cNvGrpSpPr/>
          <p:nvPr/>
        </p:nvGrpSpPr>
        <p:grpSpPr>
          <a:xfrm rot="0">
            <a:off x="11858030" y="4070449"/>
            <a:ext cx="5428209" cy="3039070"/>
            <a:chOff x="0" y="0"/>
            <a:chExt cx="7237612" cy="4052093"/>
          </a:xfrm>
        </p:grpSpPr>
        <p:sp>
          <p:nvSpPr>
            <p:cNvPr name="Freeform 27" id="27"/>
            <p:cNvSpPr/>
            <p:nvPr/>
          </p:nvSpPr>
          <p:spPr>
            <a:xfrm flipH="false" flipV="false" rot="0">
              <a:off x="0" y="0"/>
              <a:ext cx="7237603" cy="4052062"/>
            </a:xfrm>
            <a:custGeom>
              <a:avLst/>
              <a:gdLst/>
              <a:ahLst/>
              <a:cxnLst/>
              <a:rect r="r" b="b" t="t" l="l"/>
              <a:pathLst>
                <a:path h="4052062" w="7237603">
                  <a:moveTo>
                    <a:pt x="0" y="0"/>
                  </a:moveTo>
                  <a:lnTo>
                    <a:pt x="7237603" y="0"/>
                  </a:lnTo>
                  <a:lnTo>
                    <a:pt x="7237603" y="4052062"/>
                  </a:lnTo>
                  <a:lnTo>
                    <a:pt x="0" y="4052062"/>
                  </a:lnTo>
                  <a:close/>
                </a:path>
              </a:pathLst>
            </a:custGeom>
            <a:solidFill>
              <a:srgbClr val="E0D7F4"/>
            </a:solidFill>
          </p:spPr>
        </p:sp>
      </p:grpSp>
      <p:grpSp>
        <p:nvGrpSpPr>
          <p:cNvPr name="Group 28" id="28"/>
          <p:cNvGrpSpPr/>
          <p:nvPr/>
        </p:nvGrpSpPr>
        <p:grpSpPr>
          <a:xfrm rot="0">
            <a:off x="11858030" y="4070449"/>
            <a:ext cx="38100" cy="3039070"/>
            <a:chOff x="0" y="0"/>
            <a:chExt cx="50800" cy="4052093"/>
          </a:xfrm>
        </p:grpSpPr>
        <p:sp>
          <p:nvSpPr>
            <p:cNvPr name="Freeform 29" id="29"/>
            <p:cNvSpPr/>
            <p:nvPr/>
          </p:nvSpPr>
          <p:spPr>
            <a:xfrm flipH="false" flipV="false" rot="0">
              <a:off x="0" y="0"/>
              <a:ext cx="50800" cy="4052062"/>
            </a:xfrm>
            <a:custGeom>
              <a:avLst/>
              <a:gdLst/>
              <a:ahLst/>
              <a:cxnLst/>
              <a:rect r="r" b="b" t="t" l="l"/>
              <a:pathLst>
                <a:path h="4052062" w="50800">
                  <a:moveTo>
                    <a:pt x="0" y="25400"/>
                  </a:moveTo>
                  <a:cubicBezTo>
                    <a:pt x="0" y="11430"/>
                    <a:pt x="11430" y="0"/>
                    <a:pt x="25400" y="0"/>
                  </a:cubicBezTo>
                  <a:cubicBezTo>
                    <a:pt x="39370" y="0"/>
                    <a:pt x="50800" y="11430"/>
                    <a:pt x="50800" y="25400"/>
                  </a:cubicBezTo>
                  <a:lnTo>
                    <a:pt x="50800" y="4026662"/>
                  </a:lnTo>
                  <a:cubicBezTo>
                    <a:pt x="50800" y="4040632"/>
                    <a:pt x="39370" y="4052062"/>
                    <a:pt x="25400" y="4052062"/>
                  </a:cubicBezTo>
                  <a:cubicBezTo>
                    <a:pt x="11430" y="4052062"/>
                    <a:pt x="0" y="4040632"/>
                    <a:pt x="0" y="4026662"/>
                  </a:cubicBezTo>
                  <a:close/>
                </a:path>
              </a:pathLst>
            </a:custGeom>
            <a:solidFill>
              <a:srgbClr val="C6BDDA"/>
            </a:solidFill>
          </p:spPr>
        </p:sp>
      </p:grpSp>
      <p:sp>
        <p:nvSpPr>
          <p:cNvPr name="TextBox 30" id="30"/>
          <p:cNvSpPr txBox="true"/>
          <p:nvPr/>
        </p:nvSpPr>
        <p:spPr>
          <a:xfrm rot="0">
            <a:off x="12566749" y="4334916"/>
            <a:ext cx="3898553" cy="506463"/>
          </a:xfrm>
          <a:prstGeom prst="rect">
            <a:avLst/>
          </a:prstGeom>
        </p:spPr>
        <p:txBody>
          <a:bodyPr anchor="t" rtlCol="false" tIns="0" lIns="0" bIns="0" rIns="0">
            <a:spAutoFit/>
          </a:bodyPr>
          <a:lstStyle/>
          <a:p>
            <a:pPr algn="l">
              <a:lnSpc>
                <a:spcPts val="3812"/>
              </a:lnSpc>
            </a:pPr>
            <a:r>
              <a:rPr lang="en-US" sz="3062">
                <a:solidFill>
                  <a:srgbClr val="272525"/>
                </a:solidFill>
                <a:latin typeface="Petrona"/>
                <a:ea typeface="Petrona"/>
                <a:cs typeface="Petrona"/>
                <a:sym typeface="Petrona"/>
              </a:rPr>
              <a:t>Robust Development</a:t>
            </a:r>
          </a:p>
        </p:txBody>
      </p:sp>
      <p:sp>
        <p:nvSpPr>
          <p:cNvPr name="TextBox 31" id="31"/>
          <p:cNvSpPr txBox="true"/>
          <p:nvPr/>
        </p:nvSpPr>
        <p:spPr>
          <a:xfrm rot="0">
            <a:off x="12566749" y="4925765"/>
            <a:ext cx="4435971" cy="1446610"/>
          </a:xfrm>
          <a:prstGeom prst="rect">
            <a:avLst/>
          </a:prstGeom>
        </p:spPr>
        <p:txBody>
          <a:bodyPr anchor="t" rtlCol="false" tIns="0" lIns="0" bIns="0" rIns="0">
            <a:spAutoFit/>
          </a:bodyPr>
          <a:lstStyle/>
          <a:p>
            <a:pPr algn="l">
              <a:lnSpc>
                <a:spcPts val="3562"/>
              </a:lnSpc>
            </a:pPr>
            <a:r>
              <a:rPr lang="en-US" sz="2187">
                <a:solidFill>
                  <a:srgbClr val="272525"/>
                </a:solidFill>
                <a:latin typeface="Inter"/>
                <a:ea typeface="Inter"/>
                <a:cs typeface="Inter"/>
                <a:sym typeface="Inter"/>
              </a:rPr>
              <a:t>Stable and predictable build/deployment process, enhancing future maintainability.</a:t>
            </a:r>
          </a:p>
        </p:txBody>
      </p:sp>
      <p:grpSp>
        <p:nvGrpSpPr>
          <p:cNvPr name="Group 32" id="32"/>
          <p:cNvGrpSpPr/>
          <p:nvPr/>
        </p:nvGrpSpPr>
        <p:grpSpPr>
          <a:xfrm rot="0">
            <a:off x="11484620" y="5216575"/>
            <a:ext cx="746820" cy="746820"/>
            <a:chOff x="0" y="0"/>
            <a:chExt cx="995760" cy="995760"/>
          </a:xfrm>
        </p:grpSpPr>
        <p:sp>
          <p:nvSpPr>
            <p:cNvPr name="Freeform 33" id="33"/>
            <p:cNvSpPr/>
            <p:nvPr/>
          </p:nvSpPr>
          <p:spPr>
            <a:xfrm flipH="false" flipV="false" rot="0">
              <a:off x="25400" y="25400"/>
              <a:ext cx="944880" cy="945007"/>
            </a:xfrm>
            <a:custGeom>
              <a:avLst/>
              <a:gdLst/>
              <a:ahLst/>
              <a:cxnLst/>
              <a:rect r="r" b="b" t="t" l="l"/>
              <a:pathLst>
                <a:path h="945007" w="944880">
                  <a:moveTo>
                    <a:pt x="0" y="158750"/>
                  </a:moveTo>
                  <a:cubicBezTo>
                    <a:pt x="0" y="71120"/>
                    <a:pt x="71120" y="0"/>
                    <a:pt x="158750" y="0"/>
                  </a:cubicBezTo>
                  <a:lnTo>
                    <a:pt x="786130" y="0"/>
                  </a:lnTo>
                  <a:cubicBezTo>
                    <a:pt x="873760" y="0"/>
                    <a:pt x="944880" y="71120"/>
                    <a:pt x="944880" y="158750"/>
                  </a:cubicBezTo>
                  <a:lnTo>
                    <a:pt x="944880" y="786130"/>
                  </a:lnTo>
                  <a:cubicBezTo>
                    <a:pt x="944880" y="873760"/>
                    <a:pt x="873760" y="944880"/>
                    <a:pt x="786130" y="944880"/>
                  </a:cubicBezTo>
                  <a:lnTo>
                    <a:pt x="158750" y="944880"/>
                  </a:lnTo>
                  <a:cubicBezTo>
                    <a:pt x="71120" y="945007"/>
                    <a:pt x="0" y="873887"/>
                    <a:pt x="0" y="786130"/>
                  </a:cubicBezTo>
                  <a:close/>
                </a:path>
              </a:pathLst>
            </a:custGeom>
            <a:solidFill>
              <a:srgbClr val="FDFAF7"/>
            </a:solidFill>
          </p:spPr>
        </p:sp>
        <p:sp>
          <p:nvSpPr>
            <p:cNvPr name="Freeform 34" id="34"/>
            <p:cNvSpPr/>
            <p:nvPr/>
          </p:nvSpPr>
          <p:spPr>
            <a:xfrm flipH="false" flipV="false" rot="0">
              <a:off x="0" y="0"/>
              <a:ext cx="995680" cy="995807"/>
            </a:xfrm>
            <a:custGeom>
              <a:avLst/>
              <a:gdLst/>
              <a:ahLst/>
              <a:cxnLst/>
              <a:rect r="r" b="b" t="t" l="l"/>
              <a:pathLst>
                <a:path h="995807" w="995680">
                  <a:moveTo>
                    <a:pt x="0" y="184150"/>
                  </a:moveTo>
                  <a:cubicBezTo>
                    <a:pt x="0" y="82423"/>
                    <a:pt x="82423" y="0"/>
                    <a:pt x="184150" y="0"/>
                  </a:cubicBezTo>
                  <a:lnTo>
                    <a:pt x="811530" y="0"/>
                  </a:lnTo>
                  <a:lnTo>
                    <a:pt x="811530" y="25400"/>
                  </a:lnTo>
                  <a:lnTo>
                    <a:pt x="811530" y="0"/>
                  </a:lnTo>
                  <a:cubicBezTo>
                    <a:pt x="913257" y="0"/>
                    <a:pt x="995680" y="82423"/>
                    <a:pt x="995680" y="184150"/>
                  </a:cubicBezTo>
                  <a:lnTo>
                    <a:pt x="970280" y="184150"/>
                  </a:lnTo>
                  <a:lnTo>
                    <a:pt x="995680" y="184150"/>
                  </a:lnTo>
                  <a:lnTo>
                    <a:pt x="995680" y="811530"/>
                  </a:lnTo>
                  <a:lnTo>
                    <a:pt x="970280" y="811530"/>
                  </a:lnTo>
                  <a:lnTo>
                    <a:pt x="995680" y="811530"/>
                  </a:lnTo>
                  <a:cubicBezTo>
                    <a:pt x="995680" y="913257"/>
                    <a:pt x="913257" y="995680"/>
                    <a:pt x="811530" y="995680"/>
                  </a:cubicBezTo>
                  <a:lnTo>
                    <a:pt x="811530" y="970280"/>
                  </a:lnTo>
                  <a:lnTo>
                    <a:pt x="811530" y="995680"/>
                  </a:lnTo>
                  <a:lnTo>
                    <a:pt x="184150" y="995680"/>
                  </a:lnTo>
                  <a:lnTo>
                    <a:pt x="184150" y="970280"/>
                  </a:lnTo>
                  <a:lnTo>
                    <a:pt x="184150" y="995680"/>
                  </a:lnTo>
                  <a:cubicBezTo>
                    <a:pt x="82423" y="995807"/>
                    <a:pt x="0" y="913257"/>
                    <a:pt x="0" y="811530"/>
                  </a:cubicBezTo>
                  <a:lnTo>
                    <a:pt x="0" y="184150"/>
                  </a:lnTo>
                  <a:lnTo>
                    <a:pt x="25400" y="184150"/>
                  </a:lnTo>
                  <a:lnTo>
                    <a:pt x="0" y="184150"/>
                  </a:lnTo>
                  <a:moveTo>
                    <a:pt x="50800" y="184150"/>
                  </a:moveTo>
                  <a:lnTo>
                    <a:pt x="50800" y="811530"/>
                  </a:lnTo>
                  <a:lnTo>
                    <a:pt x="25400" y="811530"/>
                  </a:lnTo>
                  <a:lnTo>
                    <a:pt x="50800" y="811530"/>
                  </a:lnTo>
                  <a:cubicBezTo>
                    <a:pt x="50800" y="885190"/>
                    <a:pt x="110490" y="944880"/>
                    <a:pt x="184150" y="944880"/>
                  </a:cubicBezTo>
                  <a:lnTo>
                    <a:pt x="811530" y="944880"/>
                  </a:lnTo>
                  <a:cubicBezTo>
                    <a:pt x="885190" y="944880"/>
                    <a:pt x="944880" y="885190"/>
                    <a:pt x="944880" y="811530"/>
                  </a:cubicBezTo>
                  <a:lnTo>
                    <a:pt x="944880" y="184150"/>
                  </a:lnTo>
                  <a:cubicBezTo>
                    <a:pt x="945007" y="110490"/>
                    <a:pt x="885190" y="50800"/>
                    <a:pt x="811530" y="50800"/>
                  </a:cubicBezTo>
                  <a:lnTo>
                    <a:pt x="184150" y="50800"/>
                  </a:lnTo>
                  <a:lnTo>
                    <a:pt x="184150" y="25400"/>
                  </a:lnTo>
                  <a:lnTo>
                    <a:pt x="184150" y="50800"/>
                  </a:lnTo>
                  <a:cubicBezTo>
                    <a:pt x="110490" y="50800"/>
                    <a:pt x="50800" y="110490"/>
                    <a:pt x="50800" y="184150"/>
                  </a:cubicBezTo>
                  <a:close/>
                </a:path>
              </a:pathLst>
            </a:custGeom>
            <a:solidFill>
              <a:srgbClr val="C6BDDA"/>
            </a:solidFill>
          </p:spPr>
        </p:sp>
      </p:grpSp>
      <p:grpSp>
        <p:nvGrpSpPr>
          <p:cNvPr name="Group 35" id="35"/>
          <p:cNvGrpSpPr>
            <a:grpSpLocks noChangeAspect="true"/>
          </p:cNvGrpSpPr>
          <p:nvPr/>
        </p:nvGrpSpPr>
        <p:grpSpPr>
          <a:xfrm rot="0">
            <a:off x="11680775" y="5368529"/>
            <a:ext cx="354360" cy="442912"/>
            <a:chOff x="0" y="0"/>
            <a:chExt cx="472480" cy="590550"/>
          </a:xfrm>
        </p:grpSpPr>
        <p:sp>
          <p:nvSpPr>
            <p:cNvPr name="Freeform 36" id="36" descr="preencoded.png"/>
            <p:cNvSpPr/>
            <p:nvPr/>
          </p:nvSpPr>
          <p:spPr>
            <a:xfrm flipH="false" flipV="false" rot="0">
              <a:off x="0" y="0"/>
              <a:ext cx="472440" cy="590550"/>
            </a:xfrm>
            <a:custGeom>
              <a:avLst/>
              <a:gdLst/>
              <a:ahLst/>
              <a:cxnLst/>
              <a:rect r="r" b="b" t="t" l="l"/>
              <a:pathLst>
                <a:path h="590550" w="472440">
                  <a:moveTo>
                    <a:pt x="0" y="0"/>
                  </a:moveTo>
                  <a:lnTo>
                    <a:pt x="472440" y="0"/>
                  </a:lnTo>
                  <a:lnTo>
                    <a:pt x="472440" y="590550"/>
                  </a:lnTo>
                  <a:lnTo>
                    <a:pt x="0" y="590550"/>
                  </a:lnTo>
                  <a:lnTo>
                    <a:pt x="0" y="0"/>
                  </a:lnTo>
                  <a:close/>
                </a:path>
              </a:pathLst>
            </a:custGeom>
            <a:blipFill>
              <a:blip r:embed="rId4"/>
              <a:stretch>
                <a:fillRect l="0" t="-815" r="-8" b="-815"/>
              </a:stretch>
            </a:blipFill>
          </p:spPr>
        </p:sp>
      </p:grpSp>
      <p:sp>
        <p:nvSpPr>
          <p:cNvPr name="TextBox 37" id="37"/>
          <p:cNvSpPr txBox="true"/>
          <p:nvPr/>
        </p:nvSpPr>
        <p:spPr>
          <a:xfrm rot="0">
            <a:off x="992238" y="7352259"/>
            <a:ext cx="16303526" cy="992981"/>
          </a:xfrm>
          <a:prstGeom prst="rect">
            <a:avLst/>
          </a:prstGeom>
        </p:spPr>
        <p:txBody>
          <a:bodyPr anchor="t" rtlCol="false" tIns="0" lIns="0" bIns="0" rIns="0">
            <a:spAutoFit/>
          </a:bodyPr>
          <a:lstStyle/>
          <a:p>
            <a:pPr algn="l">
              <a:lnSpc>
                <a:spcPts val="3562"/>
              </a:lnSpc>
            </a:pPr>
            <a:r>
              <a:rPr lang="en-US" sz="2187">
                <a:solidFill>
                  <a:srgbClr val="272525"/>
                </a:solidFill>
                <a:latin typeface="Inter"/>
                <a:ea typeface="Inter"/>
                <a:cs typeface="Inter"/>
                <a:sym typeface="Inter"/>
              </a:rPr>
              <a:t>This project demonstrates effective problem-solving, meticulous attention to detail, and commitment to delivering high-quality, reliable software solutions that exceed expectations.</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AF2E9"/>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DFAF7"/>
            </a:solidFill>
          </p:spPr>
        </p:sp>
      </p:grpSp>
      <p:sp>
        <p:nvSpPr>
          <p:cNvPr name="TextBox 6" id="6"/>
          <p:cNvSpPr txBox="true"/>
          <p:nvPr/>
        </p:nvSpPr>
        <p:spPr>
          <a:xfrm rot="0">
            <a:off x="992238" y="2197448"/>
            <a:ext cx="12545466" cy="817661"/>
          </a:xfrm>
          <a:prstGeom prst="rect">
            <a:avLst/>
          </a:prstGeom>
        </p:spPr>
        <p:txBody>
          <a:bodyPr anchor="t" rtlCol="false" tIns="0" lIns="0" bIns="0" rIns="0">
            <a:spAutoFit/>
          </a:bodyPr>
          <a:lstStyle/>
          <a:p>
            <a:pPr algn="l">
              <a:lnSpc>
                <a:spcPts val="6125"/>
              </a:lnSpc>
            </a:pPr>
            <a:r>
              <a:rPr lang="en-US" sz="4875">
                <a:solidFill>
                  <a:srgbClr val="F95F88"/>
                </a:solidFill>
                <a:latin typeface="Petrona"/>
                <a:ea typeface="Petrona"/>
                <a:cs typeface="Petrona"/>
                <a:sym typeface="Petrona"/>
              </a:rPr>
              <a:t>Recommendations for Sustained Excellence</a:t>
            </a:r>
          </a:p>
        </p:txBody>
      </p:sp>
      <p:sp>
        <p:nvSpPr>
          <p:cNvPr name="TextBox 7" id="7"/>
          <p:cNvSpPr txBox="true"/>
          <p:nvPr/>
        </p:nvSpPr>
        <p:spPr>
          <a:xfrm rot="0">
            <a:off x="992238" y="3496419"/>
            <a:ext cx="16303526" cy="539354"/>
          </a:xfrm>
          <a:prstGeom prst="rect">
            <a:avLst/>
          </a:prstGeom>
        </p:spPr>
        <p:txBody>
          <a:bodyPr anchor="t" rtlCol="false" tIns="0" lIns="0" bIns="0" rIns="0">
            <a:spAutoFit/>
          </a:bodyPr>
          <a:lstStyle/>
          <a:p>
            <a:pPr algn="l">
              <a:lnSpc>
                <a:spcPts val="3562"/>
              </a:lnSpc>
            </a:pPr>
            <a:r>
              <a:rPr lang="en-US" sz="2187">
                <a:solidFill>
                  <a:srgbClr val="272525"/>
                </a:solidFill>
                <a:latin typeface="Inter"/>
                <a:ea typeface="Inter"/>
                <a:cs typeface="Inter"/>
                <a:sym typeface="Inter"/>
              </a:rPr>
              <a:t>To ensure AppointEase's continued success and facilitate future growth:</a:t>
            </a:r>
          </a:p>
        </p:txBody>
      </p:sp>
      <p:grpSp>
        <p:nvGrpSpPr>
          <p:cNvPr name="Group 8" id="8"/>
          <p:cNvGrpSpPr/>
          <p:nvPr/>
        </p:nvGrpSpPr>
        <p:grpSpPr>
          <a:xfrm rot="0">
            <a:off x="992238" y="4505325"/>
            <a:ext cx="141685" cy="141685"/>
            <a:chOff x="0" y="0"/>
            <a:chExt cx="188913" cy="188913"/>
          </a:xfrm>
        </p:grpSpPr>
        <p:sp>
          <p:nvSpPr>
            <p:cNvPr name="Freeform 9" id="9"/>
            <p:cNvSpPr/>
            <p:nvPr/>
          </p:nvSpPr>
          <p:spPr>
            <a:xfrm flipH="false" flipV="false" rot="0">
              <a:off x="0" y="0"/>
              <a:ext cx="188976" cy="188976"/>
            </a:xfrm>
            <a:custGeom>
              <a:avLst/>
              <a:gdLst/>
              <a:ahLst/>
              <a:cxnLst/>
              <a:rect r="r" b="b" t="t" l="l"/>
              <a:pathLst>
                <a:path h="188976" w="188976">
                  <a:moveTo>
                    <a:pt x="0" y="94488"/>
                  </a:moveTo>
                  <a:cubicBezTo>
                    <a:pt x="0" y="42291"/>
                    <a:pt x="42291" y="0"/>
                    <a:pt x="94488" y="0"/>
                  </a:cubicBezTo>
                  <a:cubicBezTo>
                    <a:pt x="146685" y="0"/>
                    <a:pt x="188976" y="42291"/>
                    <a:pt x="188976" y="94488"/>
                  </a:cubicBezTo>
                  <a:cubicBezTo>
                    <a:pt x="188976" y="146685"/>
                    <a:pt x="146685" y="188976"/>
                    <a:pt x="94488" y="188976"/>
                  </a:cubicBezTo>
                  <a:cubicBezTo>
                    <a:pt x="42291" y="188976"/>
                    <a:pt x="0" y="146685"/>
                    <a:pt x="0" y="94488"/>
                  </a:cubicBezTo>
                  <a:close/>
                </a:path>
              </a:pathLst>
            </a:custGeom>
            <a:solidFill>
              <a:srgbClr val="6237C8"/>
            </a:solidFill>
          </p:spPr>
        </p:sp>
      </p:grpSp>
      <p:sp>
        <p:nvSpPr>
          <p:cNvPr name="TextBox 10" id="10"/>
          <p:cNvSpPr txBox="true"/>
          <p:nvPr/>
        </p:nvSpPr>
        <p:spPr>
          <a:xfrm rot="0">
            <a:off x="1417439" y="4335661"/>
            <a:ext cx="6397526" cy="506463"/>
          </a:xfrm>
          <a:prstGeom prst="rect">
            <a:avLst/>
          </a:prstGeom>
        </p:spPr>
        <p:txBody>
          <a:bodyPr anchor="t" rtlCol="false" tIns="0" lIns="0" bIns="0" rIns="0">
            <a:spAutoFit/>
          </a:bodyPr>
          <a:lstStyle/>
          <a:p>
            <a:pPr algn="l">
              <a:lnSpc>
                <a:spcPts val="3812"/>
              </a:lnSpc>
            </a:pPr>
            <a:r>
              <a:rPr lang="en-US" sz="3062">
                <a:solidFill>
                  <a:srgbClr val="272525"/>
                </a:solidFill>
                <a:latin typeface="Petrona"/>
                <a:ea typeface="Petrona"/>
                <a:cs typeface="Petrona"/>
                <a:sym typeface="Petrona"/>
              </a:rPr>
              <a:t>Proactive Dependency Management</a:t>
            </a:r>
          </a:p>
        </p:txBody>
      </p:sp>
      <p:sp>
        <p:nvSpPr>
          <p:cNvPr name="TextBox 11" id="11"/>
          <p:cNvSpPr txBox="true"/>
          <p:nvPr/>
        </p:nvSpPr>
        <p:spPr>
          <a:xfrm rot="0">
            <a:off x="1417439" y="4926509"/>
            <a:ext cx="7549306" cy="992981"/>
          </a:xfrm>
          <a:prstGeom prst="rect">
            <a:avLst/>
          </a:prstGeom>
        </p:spPr>
        <p:txBody>
          <a:bodyPr anchor="t" rtlCol="false" tIns="0" lIns="0" bIns="0" rIns="0">
            <a:spAutoFit/>
          </a:bodyPr>
          <a:lstStyle/>
          <a:p>
            <a:pPr algn="l">
              <a:lnSpc>
                <a:spcPts val="3562"/>
              </a:lnSpc>
            </a:pPr>
            <a:r>
              <a:rPr lang="en-US" sz="2187">
                <a:solidFill>
                  <a:srgbClr val="272525"/>
                </a:solidFill>
                <a:latin typeface="Inter"/>
                <a:ea typeface="Inter"/>
                <a:cs typeface="Inter"/>
                <a:sym typeface="Inter"/>
              </a:rPr>
              <a:t>Routine auditing and updating of project dependencies, prioritizing stable releases.</a:t>
            </a:r>
          </a:p>
        </p:txBody>
      </p:sp>
      <p:grpSp>
        <p:nvGrpSpPr>
          <p:cNvPr name="Group 12" id="12"/>
          <p:cNvGrpSpPr/>
          <p:nvPr/>
        </p:nvGrpSpPr>
        <p:grpSpPr>
          <a:xfrm rot="0">
            <a:off x="9321105" y="4505325"/>
            <a:ext cx="141685" cy="141685"/>
            <a:chOff x="0" y="0"/>
            <a:chExt cx="188913" cy="188913"/>
          </a:xfrm>
        </p:grpSpPr>
        <p:sp>
          <p:nvSpPr>
            <p:cNvPr name="Freeform 13" id="13"/>
            <p:cNvSpPr/>
            <p:nvPr/>
          </p:nvSpPr>
          <p:spPr>
            <a:xfrm flipH="false" flipV="false" rot="0">
              <a:off x="0" y="0"/>
              <a:ext cx="188976" cy="188976"/>
            </a:xfrm>
            <a:custGeom>
              <a:avLst/>
              <a:gdLst/>
              <a:ahLst/>
              <a:cxnLst/>
              <a:rect r="r" b="b" t="t" l="l"/>
              <a:pathLst>
                <a:path h="188976" w="188976">
                  <a:moveTo>
                    <a:pt x="0" y="94488"/>
                  </a:moveTo>
                  <a:cubicBezTo>
                    <a:pt x="0" y="42291"/>
                    <a:pt x="42291" y="0"/>
                    <a:pt x="94488" y="0"/>
                  </a:cubicBezTo>
                  <a:cubicBezTo>
                    <a:pt x="146685" y="0"/>
                    <a:pt x="188976" y="42291"/>
                    <a:pt x="188976" y="94488"/>
                  </a:cubicBezTo>
                  <a:cubicBezTo>
                    <a:pt x="188976" y="146685"/>
                    <a:pt x="146685" y="188976"/>
                    <a:pt x="94488" y="188976"/>
                  </a:cubicBezTo>
                  <a:cubicBezTo>
                    <a:pt x="42291" y="188976"/>
                    <a:pt x="0" y="146685"/>
                    <a:pt x="0" y="94488"/>
                  </a:cubicBezTo>
                  <a:close/>
                </a:path>
              </a:pathLst>
            </a:custGeom>
            <a:solidFill>
              <a:srgbClr val="6237C8"/>
            </a:solidFill>
          </p:spPr>
        </p:sp>
      </p:grpSp>
      <p:sp>
        <p:nvSpPr>
          <p:cNvPr name="TextBox 14" id="14"/>
          <p:cNvSpPr txBox="true"/>
          <p:nvPr/>
        </p:nvSpPr>
        <p:spPr>
          <a:xfrm rot="0">
            <a:off x="9746308" y="4335661"/>
            <a:ext cx="5082034" cy="506463"/>
          </a:xfrm>
          <a:prstGeom prst="rect">
            <a:avLst/>
          </a:prstGeom>
        </p:spPr>
        <p:txBody>
          <a:bodyPr anchor="t" rtlCol="false" tIns="0" lIns="0" bIns="0" rIns="0">
            <a:spAutoFit/>
          </a:bodyPr>
          <a:lstStyle/>
          <a:p>
            <a:pPr algn="l">
              <a:lnSpc>
                <a:spcPts val="3812"/>
              </a:lnSpc>
            </a:pPr>
            <a:r>
              <a:rPr lang="en-US" sz="3062">
                <a:solidFill>
                  <a:srgbClr val="272525"/>
                </a:solidFill>
                <a:latin typeface="Petrona"/>
                <a:ea typeface="Petrona"/>
                <a:cs typeface="Petrona"/>
                <a:sym typeface="Petrona"/>
              </a:rPr>
              <a:t>Enhanced Build Automation</a:t>
            </a:r>
          </a:p>
        </p:txBody>
      </p:sp>
      <p:sp>
        <p:nvSpPr>
          <p:cNvPr name="TextBox 15" id="15"/>
          <p:cNvSpPr txBox="true"/>
          <p:nvPr/>
        </p:nvSpPr>
        <p:spPr>
          <a:xfrm rot="0">
            <a:off x="9746308" y="4926509"/>
            <a:ext cx="7549455" cy="992981"/>
          </a:xfrm>
          <a:prstGeom prst="rect">
            <a:avLst/>
          </a:prstGeom>
        </p:spPr>
        <p:txBody>
          <a:bodyPr anchor="t" rtlCol="false" tIns="0" lIns="0" bIns="0" rIns="0">
            <a:spAutoFit/>
          </a:bodyPr>
          <a:lstStyle/>
          <a:p>
            <a:pPr algn="l">
              <a:lnSpc>
                <a:spcPts val="3562"/>
              </a:lnSpc>
            </a:pPr>
            <a:r>
              <a:rPr lang="en-US" sz="2187">
                <a:solidFill>
                  <a:srgbClr val="272525"/>
                </a:solidFill>
                <a:latin typeface="Inter"/>
                <a:ea typeface="Inter"/>
                <a:cs typeface="Inter"/>
                <a:sym typeface="Inter"/>
              </a:rPr>
              <a:t>Explore CI/CD pipelines to maximize efficiency and consistency in build/deployment.</a:t>
            </a:r>
          </a:p>
        </p:txBody>
      </p:sp>
      <p:grpSp>
        <p:nvGrpSpPr>
          <p:cNvPr name="Group 16" id="16"/>
          <p:cNvGrpSpPr/>
          <p:nvPr/>
        </p:nvGrpSpPr>
        <p:grpSpPr>
          <a:xfrm rot="0">
            <a:off x="992238" y="6637139"/>
            <a:ext cx="141685" cy="141685"/>
            <a:chOff x="0" y="0"/>
            <a:chExt cx="188913" cy="188913"/>
          </a:xfrm>
        </p:grpSpPr>
        <p:sp>
          <p:nvSpPr>
            <p:cNvPr name="Freeform 17" id="17"/>
            <p:cNvSpPr/>
            <p:nvPr/>
          </p:nvSpPr>
          <p:spPr>
            <a:xfrm flipH="false" flipV="false" rot="0">
              <a:off x="0" y="0"/>
              <a:ext cx="188976" cy="188976"/>
            </a:xfrm>
            <a:custGeom>
              <a:avLst/>
              <a:gdLst/>
              <a:ahLst/>
              <a:cxnLst/>
              <a:rect r="r" b="b" t="t" l="l"/>
              <a:pathLst>
                <a:path h="188976" w="188976">
                  <a:moveTo>
                    <a:pt x="0" y="94488"/>
                  </a:moveTo>
                  <a:cubicBezTo>
                    <a:pt x="0" y="42291"/>
                    <a:pt x="42291" y="0"/>
                    <a:pt x="94488" y="0"/>
                  </a:cubicBezTo>
                  <a:cubicBezTo>
                    <a:pt x="146685" y="0"/>
                    <a:pt x="188976" y="42291"/>
                    <a:pt x="188976" y="94488"/>
                  </a:cubicBezTo>
                  <a:cubicBezTo>
                    <a:pt x="188976" y="146685"/>
                    <a:pt x="146685" y="188976"/>
                    <a:pt x="94488" y="188976"/>
                  </a:cubicBezTo>
                  <a:cubicBezTo>
                    <a:pt x="42291" y="188976"/>
                    <a:pt x="0" y="146685"/>
                    <a:pt x="0" y="94488"/>
                  </a:cubicBezTo>
                  <a:close/>
                </a:path>
              </a:pathLst>
            </a:custGeom>
            <a:solidFill>
              <a:srgbClr val="6237C8"/>
            </a:solidFill>
          </p:spPr>
        </p:sp>
      </p:grpSp>
      <p:sp>
        <p:nvSpPr>
          <p:cNvPr name="TextBox 18" id="18"/>
          <p:cNvSpPr txBox="true"/>
          <p:nvPr/>
        </p:nvSpPr>
        <p:spPr>
          <a:xfrm rot="0">
            <a:off x="1417439" y="6467475"/>
            <a:ext cx="4451002" cy="506462"/>
          </a:xfrm>
          <a:prstGeom prst="rect">
            <a:avLst/>
          </a:prstGeom>
        </p:spPr>
        <p:txBody>
          <a:bodyPr anchor="t" rtlCol="false" tIns="0" lIns="0" bIns="0" rIns="0">
            <a:spAutoFit/>
          </a:bodyPr>
          <a:lstStyle/>
          <a:p>
            <a:pPr algn="l">
              <a:lnSpc>
                <a:spcPts val="3812"/>
              </a:lnSpc>
            </a:pPr>
            <a:r>
              <a:rPr lang="en-US" sz="3062">
                <a:solidFill>
                  <a:srgbClr val="272525"/>
                </a:solidFill>
                <a:latin typeface="Petrona"/>
                <a:ea typeface="Petrona"/>
                <a:cs typeface="Petrona"/>
                <a:sym typeface="Petrona"/>
              </a:rPr>
              <a:t>Performance Monitoring</a:t>
            </a:r>
          </a:p>
        </p:txBody>
      </p:sp>
      <p:sp>
        <p:nvSpPr>
          <p:cNvPr name="TextBox 19" id="19"/>
          <p:cNvSpPr txBox="true"/>
          <p:nvPr/>
        </p:nvSpPr>
        <p:spPr>
          <a:xfrm rot="0">
            <a:off x="1417439" y="7058322"/>
            <a:ext cx="7549306" cy="992981"/>
          </a:xfrm>
          <a:prstGeom prst="rect">
            <a:avLst/>
          </a:prstGeom>
        </p:spPr>
        <p:txBody>
          <a:bodyPr anchor="t" rtlCol="false" tIns="0" lIns="0" bIns="0" rIns="0">
            <a:spAutoFit/>
          </a:bodyPr>
          <a:lstStyle/>
          <a:p>
            <a:pPr algn="l">
              <a:lnSpc>
                <a:spcPts val="3562"/>
              </a:lnSpc>
            </a:pPr>
            <a:r>
              <a:rPr lang="en-US" sz="2187">
                <a:solidFill>
                  <a:srgbClr val="272525"/>
                </a:solidFill>
                <a:latin typeface="Inter"/>
                <a:ea typeface="Inter"/>
                <a:cs typeface="Inter"/>
                <a:sym typeface="Inter"/>
              </a:rPr>
              <a:t>Integrate tools for continuous monitoring of frontend performance and user experience.</a:t>
            </a:r>
          </a:p>
        </p:txBody>
      </p:sp>
      <p:grpSp>
        <p:nvGrpSpPr>
          <p:cNvPr name="Group 20" id="20"/>
          <p:cNvGrpSpPr/>
          <p:nvPr/>
        </p:nvGrpSpPr>
        <p:grpSpPr>
          <a:xfrm rot="0">
            <a:off x="9321105" y="6637139"/>
            <a:ext cx="141685" cy="141685"/>
            <a:chOff x="0" y="0"/>
            <a:chExt cx="188913" cy="188913"/>
          </a:xfrm>
        </p:grpSpPr>
        <p:sp>
          <p:nvSpPr>
            <p:cNvPr name="Freeform 21" id="21"/>
            <p:cNvSpPr/>
            <p:nvPr/>
          </p:nvSpPr>
          <p:spPr>
            <a:xfrm flipH="false" flipV="false" rot="0">
              <a:off x="0" y="0"/>
              <a:ext cx="188976" cy="188976"/>
            </a:xfrm>
            <a:custGeom>
              <a:avLst/>
              <a:gdLst/>
              <a:ahLst/>
              <a:cxnLst/>
              <a:rect r="r" b="b" t="t" l="l"/>
              <a:pathLst>
                <a:path h="188976" w="188976">
                  <a:moveTo>
                    <a:pt x="0" y="94488"/>
                  </a:moveTo>
                  <a:cubicBezTo>
                    <a:pt x="0" y="42291"/>
                    <a:pt x="42291" y="0"/>
                    <a:pt x="94488" y="0"/>
                  </a:cubicBezTo>
                  <a:cubicBezTo>
                    <a:pt x="146685" y="0"/>
                    <a:pt x="188976" y="42291"/>
                    <a:pt x="188976" y="94488"/>
                  </a:cubicBezTo>
                  <a:cubicBezTo>
                    <a:pt x="188976" y="146685"/>
                    <a:pt x="146685" y="188976"/>
                    <a:pt x="94488" y="188976"/>
                  </a:cubicBezTo>
                  <a:cubicBezTo>
                    <a:pt x="42291" y="188976"/>
                    <a:pt x="0" y="146685"/>
                    <a:pt x="0" y="94488"/>
                  </a:cubicBezTo>
                  <a:close/>
                </a:path>
              </a:pathLst>
            </a:custGeom>
            <a:solidFill>
              <a:srgbClr val="6237C8"/>
            </a:solidFill>
          </p:spPr>
        </p:sp>
      </p:grpSp>
      <p:sp>
        <p:nvSpPr>
          <p:cNvPr name="TextBox 22" id="22"/>
          <p:cNvSpPr txBox="true"/>
          <p:nvPr/>
        </p:nvSpPr>
        <p:spPr>
          <a:xfrm rot="0">
            <a:off x="9746308" y="6467475"/>
            <a:ext cx="5678835" cy="506462"/>
          </a:xfrm>
          <a:prstGeom prst="rect">
            <a:avLst/>
          </a:prstGeom>
        </p:spPr>
        <p:txBody>
          <a:bodyPr anchor="t" rtlCol="false" tIns="0" lIns="0" bIns="0" rIns="0">
            <a:spAutoFit/>
          </a:bodyPr>
          <a:lstStyle/>
          <a:p>
            <a:pPr algn="l">
              <a:lnSpc>
                <a:spcPts val="3812"/>
              </a:lnSpc>
            </a:pPr>
            <a:r>
              <a:rPr lang="en-US" sz="3062">
                <a:solidFill>
                  <a:srgbClr val="272525"/>
                </a:solidFill>
                <a:latin typeface="Petrona"/>
                <a:ea typeface="Petrona"/>
                <a:cs typeface="Petrona"/>
                <a:sym typeface="Petrona"/>
              </a:rPr>
              <a:t>Comprehensive Documentation</a:t>
            </a:r>
          </a:p>
        </p:txBody>
      </p:sp>
      <p:sp>
        <p:nvSpPr>
          <p:cNvPr name="TextBox 23" id="23"/>
          <p:cNvSpPr txBox="true"/>
          <p:nvPr/>
        </p:nvSpPr>
        <p:spPr>
          <a:xfrm rot="0">
            <a:off x="9746308" y="7058322"/>
            <a:ext cx="7549455" cy="992981"/>
          </a:xfrm>
          <a:prstGeom prst="rect">
            <a:avLst/>
          </a:prstGeom>
        </p:spPr>
        <p:txBody>
          <a:bodyPr anchor="t" rtlCol="false" tIns="0" lIns="0" bIns="0" rIns="0">
            <a:spAutoFit/>
          </a:bodyPr>
          <a:lstStyle/>
          <a:p>
            <a:pPr algn="l">
              <a:lnSpc>
                <a:spcPts val="3562"/>
              </a:lnSpc>
            </a:pPr>
            <a:r>
              <a:rPr lang="en-US" sz="2187">
                <a:solidFill>
                  <a:srgbClr val="272525"/>
                </a:solidFill>
                <a:latin typeface="Inter"/>
                <a:ea typeface="Inter"/>
                <a:cs typeface="Inter"/>
                <a:sym typeface="Inter"/>
              </a:rPr>
              <a:t>Maintain thorough documentation of architecture, components, and deployment procedures.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DAGxLEk-w0s</dc:identifier>
  <dcterms:modified xsi:type="dcterms:W3CDTF">2011-08-01T06:04:30Z</dcterms:modified>
  <cp:revision>1</cp:revision>
  <dc:title>PROJECT REPORT </dc:title>
</cp:coreProperties>
</file>