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rimo Bold" charset="1" panose="020B0704020202020204"/>
      <p:regular r:id="rId18"/>
    </p:embeddedFont>
    <p:embeddedFont>
      <p:font typeface="Arimo" charset="1" panose="020B0604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notesMasters/notesMaster1.xml" Type="http://schemas.openxmlformats.org/officeDocument/2006/relationships/notesMaster"/><Relationship Id="rId16" Target="theme/theme2.xml" Type="http://schemas.openxmlformats.org/officeDocument/2006/relationships/theme"/><Relationship Id="rId17" Target="notesSlides/notesSlide1.xml" Type="http://schemas.openxmlformats.org/officeDocument/2006/relationships/notes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notesSlides/notesSlide2.xml" Type="http://schemas.openxmlformats.org/officeDocument/2006/relationships/notesSlide"/><Relationship Id="rId21" Target="notesSlides/notesSlide3.xml" Type="http://schemas.openxmlformats.org/officeDocument/2006/relationships/notesSlide"/><Relationship Id="rId22" Target="notesSlides/notesSlide4.xml" Type="http://schemas.openxmlformats.org/officeDocument/2006/relationships/notesSlide"/><Relationship Id="rId23" Target="notesSlides/notesSlide5.xml" Type="http://schemas.openxmlformats.org/officeDocument/2006/relationships/notesSlide"/><Relationship Id="rId24" Target="notesSlides/notesSlide6.xml" Type="http://schemas.openxmlformats.org/officeDocument/2006/relationships/notesSlide"/><Relationship Id="rId25" Target="notesSlides/notesSlide7.xml" Type="http://schemas.openxmlformats.org/officeDocument/2006/relationships/notesSlide"/><Relationship Id="rId26" Target="notesSlides/notesSlide8.xml" Type="http://schemas.openxmlformats.org/officeDocument/2006/relationships/notesSlide"/><Relationship Id="rId27" Target="notesSlides/notesSlide9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0"/>
            <a:ext cx="6858000" cy="10287000"/>
            <a:chOff x="0" y="0"/>
            <a:chExt cx="9144000" cy="137160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241133" y="1515429"/>
            <a:ext cx="10054631" cy="1943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84"/>
              </a:lnSpc>
            </a:pPr>
            <a:r>
              <a:rPr lang="en-US" sz="5921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Bridge Platform: Building Connections for Innovation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41133" y="4470683"/>
            <a:ext cx="10054631" cy="2519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2"/>
              </a:lnSpc>
            </a:pPr>
            <a:r>
              <a:rPr lang="en-US" sz="2328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Welcome to the final project report for the Bridge Platform. This presentation will cover the platform's overview, architecture, technology, and key development milestones, showcasing how we've built a robust foundation for connecting investors, entrepreneurs, and financial advisors.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50238" y="7606133"/>
            <a:ext cx="944552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RAHUL YELMA (UNIFIED MENTOR INTERN )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912888"/>
            <a:ext cx="11378059" cy="74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2"/>
              </a:lnSpc>
            </a:pPr>
            <a:r>
              <a:rPr lang="en-US" sz="4437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Platform Overview: Bridging Opportunities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3440906"/>
            <a:ext cx="16303526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The Bridge Platform is a dynamic web application designed to foster a seamless ecosystem for collaboration. It empowers business individuals to present their ideas, facilitates funding opportunities, and provides investors with curated lists of potential ventures.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2238" y="5331767"/>
            <a:ext cx="5245447" cy="3004245"/>
            <a:chOff x="0" y="0"/>
            <a:chExt cx="6993930" cy="40056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93890" cy="4005707"/>
            </a:xfrm>
            <a:custGeom>
              <a:avLst/>
              <a:gdLst/>
              <a:ahLst/>
              <a:cxnLst/>
              <a:rect r="r" b="b" t="t" l="l"/>
              <a:pathLst>
                <a:path h="4005707" w="6993890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6750050" y="0"/>
                  </a:lnTo>
                  <a:cubicBezTo>
                    <a:pt x="6884670" y="0"/>
                    <a:pt x="6993890" y="109220"/>
                    <a:pt x="6993890" y="243840"/>
                  </a:cubicBezTo>
                  <a:lnTo>
                    <a:pt x="6993890" y="3761867"/>
                  </a:lnTo>
                  <a:cubicBezTo>
                    <a:pt x="6993890" y="3896487"/>
                    <a:pt x="6884670" y="4005707"/>
                    <a:pt x="6750050" y="4005707"/>
                  </a:cubicBezTo>
                  <a:lnTo>
                    <a:pt x="243840" y="4005707"/>
                  </a:lnTo>
                  <a:cubicBezTo>
                    <a:pt x="109220" y="4005707"/>
                    <a:pt x="0" y="3896487"/>
                    <a:pt x="0" y="3761867"/>
                  </a:cubicBez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992238" y="5293667"/>
            <a:ext cx="5245447" cy="152400"/>
            <a:chOff x="0" y="0"/>
            <a:chExt cx="6993930" cy="203200"/>
          </a:xfrm>
        </p:grpSpPr>
        <p:sp>
          <p:nvSpPr>
            <p:cNvPr name="Freeform 11" id="11" descr="preencoded.png"/>
            <p:cNvSpPr/>
            <p:nvPr/>
          </p:nvSpPr>
          <p:spPr>
            <a:xfrm flipH="false" flipV="false" rot="0">
              <a:off x="0" y="0"/>
              <a:ext cx="6993890" cy="203200"/>
            </a:xfrm>
            <a:custGeom>
              <a:avLst/>
              <a:gdLst/>
              <a:ahLst/>
              <a:cxnLst/>
              <a:rect r="r" b="b" t="t" l="l"/>
              <a:pathLst>
                <a:path h="203200" w="6993890">
                  <a:moveTo>
                    <a:pt x="0" y="0"/>
                  </a:moveTo>
                  <a:lnTo>
                    <a:pt x="6993890" y="0"/>
                  </a:lnTo>
                  <a:lnTo>
                    <a:pt x="6993890" y="203200"/>
                  </a:lnTo>
                  <a:lnTo>
                    <a:pt x="0" y="203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6" t="0" r="-27" b="0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3189610" y="4906566"/>
            <a:ext cx="850552" cy="850552"/>
            <a:chOff x="0" y="0"/>
            <a:chExt cx="1134070" cy="1134070"/>
          </a:xfrm>
        </p:grpSpPr>
        <p:sp>
          <p:nvSpPr>
            <p:cNvPr name="Freeform 13" id="13" descr="preencoded.png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0"/>
                  </a:moveTo>
                  <a:lnTo>
                    <a:pt x="1134110" y="0"/>
                  </a:lnTo>
                  <a:lnTo>
                    <a:pt x="1134110" y="1134110"/>
                  </a:lnTo>
                  <a:lnTo>
                    <a:pt x="0" y="1134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3" b="3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313855" y="6002388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For Entrepreneurs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13855" y="6548735"/>
            <a:ext cx="4602212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Showcase innovative ideas to a targeted investor network.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6521202" y="5331767"/>
            <a:ext cx="5245447" cy="3004245"/>
            <a:chOff x="0" y="0"/>
            <a:chExt cx="6993930" cy="400566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993890" cy="4005707"/>
            </a:xfrm>
            <a:custGeom>
              <a:avLst/>
              <a:gdLst/>
              <a:ahLst/>
              <a:cxnLst/>
              <a:rect r="r" b="b" t="t" l="l"/>
              <a:pathLst>
                <a:path h="4005707" w="6993890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6750050" y="0"/>
                  </a:lnTo>
                  <a:cubicBezTo>
                    <a:pt x="6884670" y="0"/>
                    <a:pt x="6993890" y="109220"/>
                    <a:pt x="6993890" y="243840"/>
                  </a:cubicBezTo>
                  <a:lnTo>
                    <a:pt x="6993890" y="3761867"/>
                  </a:lnTo>
                  <a:cubicBezTo>
                    <a:pt x="6993890" y="3896487"/>
                    <a:pt x="6884670" y="4005707"/>
                    <a:pt x="6750050" y="4005707"/>
                  </a:cubicBezTo>
                  <a:lnTo>
                    <a:pt x="243840" y="4005707"/>
                  </a:lnTo>
                  <a:cubicBezTo>
                    <a:pt x="109220" y="4005707"/>
                    <a:pt x="0" y="3896487"/>
                    <a:pt x="0" y="3761867"/>
                  </a:cubicBez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6521202" y="5293667"/>
            <a:ext cx="5245447" cy="152400"/>
            <a:chOff x="0" y="0"/>
            <a:chExt cx="6993930" cy="203200"/>
          </a:xfrm>
        </p:grpSpPr>
        <p:sp>
          <p:nvSpPr>
            <p:cNvPr name="Freeform 19" id="19" descr="preencoded.png"/>
            <p:cNvSpPr/>
            <p:nvPr/>
          </p:nvSpPr>
          <p:spPr>
            <a:xfrm flipH="false" flipV="false" rot="0">
              <a:off x="0" y="0"/>
              <a:ext cx="6993890" cy="203200"/>
            </a:xfrm>
            <a:custGeom>
              <a:avLst/>
              <a:gdLst/>
              <a:ahLst/>
              <a:cxnLst/>
              <a:rect r="r" b="b" t="t" l="l"/>
              <a:pathLst>
                <a:path h="203200" w="6993890">
                  <a:moveTo>
                    <a:pt x="0" y="0"/>
                  </a:moveTo>
                  <a:lnTo>
                    <a:pt x="6993890" y="0"/>
                  </a:lnTo>
                  <a:lnTo>
                    <a:pt x="6993890" y="203200"/>
                  </a:lnTo>
                  <a:lnTo>
                    <a:pt x="0" y="203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6" t="0" r="-27" b="0"/>
              </a:stretch>
            </a:blip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8718575" y="4906566"/>
            <a:ext cx="850552" cy="850552"/>
            <a:chOff x="0" y="0"/>
            <a:chExt cx="1134070" cy="1134070"/>
          </a:xfrm>
        </p:grpSpPr>
        <p:sp>
          <p:nvSpPr>
            <p:cNvPr name="Freeform 21" id="21" descr="preencoded.png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0"/>
                  </a:moveTo>
                  <a:lnTo>
                    <a:pt x="1134110" y="0"/>
                  </a:lnTo>
                  <a:lnTo>
                    <a:pt x="1134110" y="1134110"/>
                  </a:lnTo>
                  <a:lnTo>
                    <a:pt x="0" y="1134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3" b="3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6842820" y="6002388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For Investors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842820" y="6548735"/>
            <a:ext cx="4602212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Access a curated pipeline of high-potential investment opportunities.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2050166" y="5331767"/>
            <a:ext cx="5245447" cy="3004245"/>
            <a:chOff x="0" y="0"/>
            <a:chExt cx="6993930" cy="400566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993890" cy="4005707"/>
            </a:xfrm>
            <a:custGeom>
              <a:avLst/>
              <a:gdLst/>
              <a:ahLst/>
              <a:cxnLst/>
              <a:rect r="r" b="b" t="t" l="l"/>
              <a:pathLst>
                <a:path h="4005707" w="6993890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6750050" y="0"/>
                  </a:lnTo>
                  <a:cubicBezTo>
                    <a:pt x="6884670" y="0"/>
                    <a:pt x="6993890" y="109220"/>
                    <a:pt x="6993890" y="243840"/>
                  </a:cubicBezTo>
                  <a:lnTo>
                    <a:pt x="6993890" y="3761867"/>
                  </a:lnTo>
                  <a:cubicBezTo>
                    <a:pt x="6993890" y="3896487"/>
                    <a:pt x="6884670" y="4005707"/>
                    <a:pt x="6750050" y="4005707"/>
                  </a:cubicBezTo>
                  <a:lnTo>
                    <a:pt x="243840" y="4005707"/>
                  </a:lnTo>
                  <a:cubicBezTo>
                    <a:pt x="109220" y="4005707"/>
                    <a:pt x="0" y="3896487"/>
                    <a:pt x="0" y="3761867"/>
                  </a:cubicBez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050166" y="5293667"/>
            <a:ext cx="5245447" cy="152400"/>
            <a:chOff x="0" y="0"/>
            <a:chExt cx="6993930" cy="203200"/>
          </a:xfrm>
        </p:grpSpPr>
        <p:sp>
          <p:nvSpPr>
            <p:cNvPr name="Freeform 27" id="27" descr="preencoded.png"/>
            <p:cNvSpPr/>
            <p:nvPr/>
          </p:nvSpPr>
          <p:spPr>
            <a:xfrm flipH="false" flipV="false" rot="0">
              <a:off x="0" y="0"/>
              <a:ext cx="6993890" cy="203200"/>
            </a:xfrm>
            <a:custGeom>
              <a:avLst/>
              <a:gdLst/>
              <a:ahLst/>
              <a:cxnLst/>
              <a:rect r="r" b="b" t="t" l="l"/>
              <a:pathLst>
                <a:path h="203200" w="6993890">
                  <a:moveTo>
                    <a:pt x="0" y="0"/>
                  </a:moveTo>
                  <a:lnTo>
                    <a:pt x="6993890" y="0"/>
                  </a:lnTo>
                  <a:lnTo>
                    <a:pt x="6993890" y="203200"/>
                  </a:lnTo>
                  <a:lnTo>
                    <a:pt x="0" y="203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6" t="0" r="-27" b="0"/>
              </a:stretch>
            </a:blip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4247540" y="4906566"/>
            <a:ext cx="850553" cy="850552"/>
            <a:chOff x="0" y="0"/>
            <a:chExt cx="1134070" cy="1134070"/>
          </a:xfrm>
        </p:grpSpPr>
        <p:sp>
          <p:nvSpPr>
            <p:cNvPr name="Freeform 29" id="29" descr="preencoded.png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0"/>
                  </a:moveTo>
                  <a:lnTo>
                    <a:pt x="1134110" y="0"/>
                  </a:lnTo>
                  <a:lnTo>
                    <a:pt x="1134110" y="1134110"/>
                  </a:lnTo>
                  <a:lnTo>
                    <a:pt x="0" y="1134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3" b="3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371784" y="6002388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For Advisors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371784" y="6548735"/>
            <a:ext cx="4602213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Connect clients with relevant funding or investment avenues.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804541"/>
            <a:ext cx="13313331" cy="1624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20"/>
              </a:lnSpc>
            </a:pPr>
            <a:r>
              <a:rPr lang="en-US" sz="5042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Core Architecture: Modularity for Scalability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131469"/>
            <a:ext cx="1630352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The application is built on a modern, modular architecture, separating concerns into distinct files and folders. This approach enhances scalability, maintainability, and facilitates future development.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5774" y="5570265"/>
            <a:ext cx="1630352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This clear separation ensures that each component serves a specific purpose, contributing to a more organized and efficient codebase.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2066628"/>
            <a:ext cx="11022063" cy="74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2"/>
              </a:lnSpc>
            </a:pPr>
            <a:r>
              <a:rPr lang="en-US" sz="4437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Technology Stack: Powering the Platform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3592413"/>
            <a:ext cx="1630352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The Bridge Platform leverages a robust set of modern technologies to deliver a dynamic and responsive user experience.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4398466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Front-End &amp; Styling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5058221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b="true" sz="2187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HTML:</a:t>
            </a: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 Provides the foundational structure.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238" y="5610969"/>
            <a:ext cx="7805886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b="true" sz="2187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CSS &amp; Tailwind CSS:</a:t>
            </a: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 Custom styling combined with a utility-first framework for rapid UI development and responsiveness.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2238" y="7070972"/>
            <a:ext cx="780588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b="true" sz="2187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JavaScript (ES6+):</a:t>
            </a: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 Handles all application logic, user interactions, and dynamic content rendering.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99401" y="4398466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Back-End &amp; Data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99401" y="5058221"/>
            <a:ext cx="780588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b="true" sz="2187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Firebase:</a:t>
            </a: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 Backend-as-a-service, managing user authentication and real-time data storage.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99401" y="6064597"/>
            <a:ext cx="780588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b="true" sz="2187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Firestore:</a:t>
            </a: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 Firebase's NoSQL cloud database for flexible and scalable data management.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0"/>
            <a:ext cx="6858000" cy="10287000"/>
            <a:chOff x="0" y="0"/>
            <a:chExt cx="9144000" cy="137160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850237" y="2114401"/>
            <a:ext cx="9445526" cy="1455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2"/>
              </a:lnSpc>
            </a:pPr>
            <a:r>
              <a:rPr lang="en-US" sz="4437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The "Loading..." Challenge: A Critical Hurdle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50237" y="3784104"/>
            <a:ext cx="9445526" cy="1919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A significant challenge during development was a persistent "Loading..." screen, preventing the application from initializing. This stemmed from a conflict between the original single-file coding approach and our intended modular, multi-file structure.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850237" y="6022330"/>
            <a:ext cx="9445526" cy="2112020"/>
            <a:chOff x="0" y="0"/>
            <a:chExt cx="12594035" cy="281602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93955" cy="2815971"/>
            </a:xfrm>
            <a:custGeom>
              <a:avLst/>
              <a:gdLst/>
              <a:ahLst/>
              <a:cxnLst/>
              <a:rect r="r" b="b" t="t" l="l"/>
              <a:pathLst>
                <a:path h="2815971" w="12593955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12435205" y="0"/>
                  </a:lnTo>
                  <a:cubicBezTo>
                    <a:pt x="12522836" y="0"/>
                    <a:pt x="12593955" y="71120"/>
                    <a:pt x="12593955" y="158750"/>
                  </a:cubicBezTo>
                  <a:lnTo>
                    <a:pt x="12593955" y="2657221"/>
                  </a:lnTo>
                  <a:cubicBezTo>
                    <a:pt x="12593955" y="2744851"/>
                    <a:pt x="12522836" y="2815971"/>
                    <a:pt x="12435205" y="2815971"/>
                  </a:cubicBezTo>
                  <a:lnTo>
                    <a:pt x="158750" y="2815971"/>
                  </a:lnTo>
                  <a:cubicBezTo>
                    <a:pt x="71120" y="2815971"/>
                    <a:pt x="0" y="2744851"/>
                    <a:pt x="0" y="2657221"/>
                  </a:cubicBezTo>
                  <a:close/>
                </a:path>
              </a:pathLst>
            </a:custGeom>
            <a:solidFill>
              <a:srgbClr val="450707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8133755" y="6452444"/>
            <a:ext cx="354360" cy="283518"/>
            <a:chOff x="0" y="0"/>
            <a:chExt cx="472480" cy="378023"/>
          </a:xfrm>
        </p:grpSpPr>
        <p:sp>
          <p:nvSpPr>
            <p:cNvPr name="Freeform 13" id="13" descr="preencoded.png"/>
            <p:cNvSpPr/>
            <p:nvPr/>
          </p:nvSpPr>
          <p:spPr>
            <a:xfrm flipH="false" flipV="false" rot="0">
              <a:off x="0" y="0"/>
              <a:ext cx="472440" cy="378079"/>
            </a:xfrm>
            <a:custGeom>
              <a:avLst/>
              <a:gdLst/>
              <a:ahLst/>
              <a:cxnLst/>
              <a:rect r="r" b="b" t="t" l="l"/>
              <a:pathLst>
                <a:path h="378079" w="472440">
                  <a:moveTo>
                    <a:pt x="0" y="0"/>
                  </a:moveTo>
                  <a:lnTo>
                    <a:pt x="472440" y="0"/>
                  </a:lnTo>
                  <a:lnTo>
                    <a:pt x="472440" y="378079"/>
                  </a:lnTo>
                  <a:lnTo>
                    <a:pt x="0" y="37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670" r="-8" b="-655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8771632" y="6271915"/>
            <a:ext cx="8240614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The root cause was a flaw in the application's boot sequence, specifically the improper loading of necessary JavaScript files to dismiss the loading spinner.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2174974"/>
            <a:ext cx="9048750" cy="74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2"/>
              </a:lnSpc>
            </a:pPr>
            <a:r>
              <a:rPr lang="en-US" sz="4437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Resolution: Embracing Modularity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3975347"/>
            <a:ext cx="1630352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The issue was resolved by fundamentally refactoring the application to align with its multi-file architecture. This involved meticulous adjustments to file linking and logic distribution.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992238" y="5158829"/>
            <a:ext cx="5245447" cy="38100"/>
            <a:chOff x="0" y="0"/>
            <a:chExt cx="6993930" cy="50800"/>
          </a:xfrm>
        </p:grpSpPr>
        <p:sp>
          <p:nvSpPr>
            <p:cNvPr name="Freeform 9" id="9" descr="preencoded.png"/>
            <p:cNvSpPr/>
            <p:nvPr/>
          </p:nvSpPr>
          <p:spPr>
            <a:xfrm flipH="false" flipV="false" rot="0">
              <a:off x="0" y="0"/>
              <a:ext cx="6993890" cy="50800"/>
            </a:xfrm>
            <a:custGeom>
              <a:avLst/>
              <a:gdLst/>
              <a:ahLst/>
              <a:cxnLst/>
              <a:rect r="r" b="b" t="t" l="l"/>
              <a:pathLst>
                <a:path h="50800" w="6993890">
                  <a:moveTo>
                    <a:pt x="0" y="0"/>
                  </a:moveTo>
                  <a:lnTo>
                    <a:pt x="6993890" y="0"/>
                  </a:lnTo>
                  <a:lnTo>
                    <a:pt x="6993890" y="50800"/>
                  </a:lnTo>
                  <a:lnTo>
                    <a:pt x="0" y="50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6" t="0" r="-27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92238" y="5338614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HTML Updates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2238" y="5884961"/>
            <a:ext cx="5245447" cy="1040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Explicitly linked separate CSS and JavaScript files in </a:t>
            </a: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index.html</a:t>
            </a: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6521202" y="5158829"/>
            <a:ext cx="5245447" cy="38100"/>
            <a:chOff x="0" y="0"/>
            <a:chExt cx="6993930" cy="50800"/>
          </a:xfrm>
        </p:grpSpPr>
        <p:sp>
          <p:nvSpPr>
            <p:cNvPr name="Freeform 13" id="13" descr="preencoded.png"/>
            <p:cNvSpPr/>
            <p:nvPr/>
          </p:nvSpPr>
          <p:spPr>
            <a:xfrm flipH="false" flipV="false" rot="0">
              <a:off x="0" y="0"/>
              <a:ext cx="6993890" cy="50800"/>
            </a:xfrm>
            <a:custGeom>
              <a:avLst/>
              <a:gdLst/>
              <a:ahLst/>
              <a:cxnLst/>
              <a:rect r="r" b="b" t="t" l="l"/>
              <a:pathLst>
                <a:path h="50800" w="6993890">
                  <a:moveTo>
                    <a:pt x="0" y="0"/>
                  </a:moveTo>
                  <a:lnTo>
                    <a:pt x="6993890" y="0"/>
                  </a:lnTo>
                  <a:lnTo>
                    <a:pt x="6993890" y="50800"/>
                  </a:lnTo>
                  <a:lnTo>
                    <a:pt x="0" y="50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6" t="0" r="-27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6521202" y="5338614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Logic Separation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521202" y="5884961"/>
            <a:ext cx="5245447" cy="1522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Core application logic divided into three distinct files: </a:t>
            </a: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app.js</a:t>
            </a: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dashboard.js</a:t>
            </a: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, and </a:t>
            </a: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utils.js</a:t>
            </a: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2050166" y="5158829"/>
            <a:ext cx="5245447" cy="38100"/>
            <a:chOff x="0" y="0"/>
            <a:chExt cx="6993930" cy="50800"/>
          </a:xfrm>
        </p:grpSpPr>
        <p:sp>
          <p:nvSpPr>
            <p:cNvPr name="Freeform 17" id="17" descr="preencoded.png"/>
            <p:cNvSpPr/>
            <p:nvPr/>
          </p:nvSpPr>
          <p:spPr>
            <a:xfrm flipH="false" flipV="false" rot="0">
              <a:off x="0" y="0"/>
              <a:ext cx="6993890" cy="50800"/>
            </a:xfrm>
            <a:custGeom>
              <a:avLst/>
              <a:gdLst/>
              <a:ahLst/>
              <a:cxnLst/>
              <a:rect r="r" b="b" t="t" l="l"/>
              <a:pathLst>
                <a:path h="50800" w="6993890">
                  <a:moveTo>
                    <a:pt x="0" y="0"/>
                  </a:moveTo>
                  <a:lnTo>
                    <a:pt x="6993890" y="0"/>
                  </a:lnTo>
                  <a:lnTo>
                    <a:pt x="6993890" y="50800"/>
                  </a:lnTo>
                  <a:lnTo>
                    <a:pt x="0" y="50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6" t="0" r="-27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2050166" y="5338614"/>
            <a:ext cx="3822352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Firebase Configuration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050166" y="5884961"/>
            <a:ext cx="5245447" cy="1976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app.js</a:t>
            </a: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 was correctly configured to handle Firebase authentication and trigger </a:t>
            </a: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renderDashboard</a:t>
            </a: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 upon successful sign-in.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598711"/>
            <a:ext cx="10319594" cy="74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2"/>
              </a:lnSpc>
            </a:pPr>
            <a:r>
              <a:rPr lang="en-US" sz="4437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Breakdown of Core JavaScript Modules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3124497"/>
            <a:ext cx="1630352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Our JavaScript architecture ensures clear responsibilities for each module, promoting maintainability and collaboration.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3930551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app.js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4590306"/>
            <a:ext cx="4972645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b="true" sz="2187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Firebase Initialization:</a:t>
            </a: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 Sets up the Firebase application.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238" y="5596681"/>
            <a:ext cx="4972645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b="true" sz="2187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Authentication Management:</a:t>
            </a: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 Handles user login/logout states and redirects.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2238" y="7056685"/>
            <a:ext cx="4972645" cy="1494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b="true" sz="2187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Dashboard Rendering Trigger:</a:t>
            </a: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 Calls </a:t>
            </a: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renderDashboard</a:t>
            </a: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 upon successful authentication.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66160" y="3930551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dashboard.js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66160" y="4590306"/>
            <a:ext cx="4972645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b="true" sz="2187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UI Rendering:</a:t>
            </a: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 Logic for dynamically generating the main user interface.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66160" y="6050310"/>
            <a:ext cx="4972645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b="true" sz="2187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Data Display:</a:t>
            </a: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 Integrates and presents user-specific data from Firestore.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66160" y="7510314"/>
            <a:ext cx="4972645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b="true" sz="2187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Event Handlers:</a:t>
            </a: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 Manages interactions within the dashboard.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40084" y="3930551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utils.js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340084" y="4590306"/>
            <a:ext cx="4972645" cy="1919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b="true" sz="2187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UI Class:</a:t>
            </a: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 Manages UI elements like notifications (toasts) and modals for consistent user feedback.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40084" y="6503937"/>
            <a:ext cx="4972645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b="true" sz="2187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Helper Functions:</a:t>
            </a: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 Contains reusable, generic functions used across the application.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2007394"/>
            <a:ext cx="13621791" cy="74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2"/>
              </a:lnSpc>
            </a:pPr>
            <a:r>
              <a:rPr lang="en-US" sz="4437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Key Takeaways: Lessons Learned &amp; Future Strength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3542705"/>
            <a:ext cx="1630352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Overcoming development hurdles strengthened our understanding of modular design and Firebase integration. These lessons ensure a more robust and adaptable platform moving forward.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87475" y="4840486"/>
            <a:ext cx="5254973" cy="3703588"/>
            <a:chOff x="0" y="0"/>
            <a:chExt cx="7006630" cy="49381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6993890" cy="4925441"/>
            </a:xfrm>
            <a:custGeom>
              <a:avLst/>
              <a:gdLst/>
              <a:ahLst/>
              <a:cxnLst/>
              <a:rect r="r" b="b" t="t" l="l"/>
              <a:pathLst>
                <a:path h="4925441" w="6993890">
                  <a:moveTo>
                    <a:pt x="0" y="158750"/>
                  </a:moveTo>
                  <a:cubicBezTo>
                    <a:pt x="0" y="71120"/>
                    <a:pt x="71120" y="0"/>
                    <a:pt x="158877" y="0"/>
                  </a:cubicBezTo>
                  <a:lnTo>
                    <a:pt x="6835013" y="0"/>
                  </a:lnTo>
                  <a:cubicBezTo>
                    <a:pt x="6922770" y="0"/>
                    <a:pt x="6993890" y="71120"/>
                    <a:pt x="6993890" y="158750"/>
                  </a:cubicBezTo>
                  <a:lnTo>
                    <a:pt x="6993890" y="4766564"/>
                  </a:lnTo>
                  <a:cubicBezTo>
                    <a:pt x="6993890" y="4854321"/>
                    <a:pt x="6922770" y="4925314"/>
                    <a:pt x="6835013" y="4925314"/>
                  </a:cubicBezTo>
                  <a:lnTo>
                    <a:pt x="158877" y="4925314"/>
                  </a:lnTo>
                  <a:cubicBezTo>
                    <a:pt x="71120" y="4925441"/>
                    <a:pt x="0" y="4854321"/>
                    <a:pt x="0" y="4766564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006590" cy="4938014"/>
            </a:xfrm>
            <a:custGeom>
              <a:avLst/>
              <a:gdLst/>
              <a:ahLst/>
              <a:cxnLst/>
              <a:rect r="r" b="b" t="t" l="l"/>
              <a:pathLst>
                <a:path h="4938014" w="7006590">
                  <a:moveTo>
                    <a:pt x="0" y="165100"/>
                  </a:moveTo>
                  <a:cubicBezTo>
                    <a:pt x="0" y="73914"/>
                    <a:pt x="74041" y="0"/>
                    <a:pt x="165227" y="0"/>
                  </a:cubicBezTo>
                  <a:lnTo>
                    <a:pt x="6841363" y="0"/>
                  </a:lnTo>
                  <a:lnTo>
                    <a:pt x="6841363" y="6350"/>
                  </a:lnTo>
                  <a:lnTo>
                    <a:pt x="6841363" y="0"/>
                  </a:lnTo>
                  <a:cubicBezTo>
                    <a:pt x="6932676" y="0"/>
                    <a:pt x="7006590" y="73914"/>
                    <a:pt x="7006590" y="165100"/>
                  </a:cubicBezTo>
                  <a:lnTo>
                    <a:pt x="7000240" y="165100"/>
                  </a:lnTo>
                  <a:lnTo>
                    <a:pt x="7006590" y="165100"/>
                  </a:lnTo>
                  <a:lnTo>
                    <a:pt x="7006590" y="4772914"/>
                  </a:lnTo>
                  <a:lnTo>
                    <a:pt x="7000240" y="4772914"/>
                  </a:lnTo>
                  <a:lnTo>
                    <a:pt x="7006590" y="4772914"/>
                  </a:lnTo>
                  <a:cubicBezTo>
                    <a:pt x="7006590" y="4864100"/>
                    <a:pt x="6932549" y="4938014"/>
                    <a:pt x="6841363" y="4938014"/>
                  </a:cubicBezTo>
                  <a:lnTo>
                    <a:pt x="6841363" y="4931664"/>
                  </a:lnTo>
                  <a:lnTo>
                    <a:pt x="6841363" y="4938014"/>
                  </a:lnTo>
                  <a:lnTo>
                    <a:pt x="165227" y="4938014"/>
                  </a:lnTo>
                  <a:lnTo>
                    <a:pt x="165227" y="4931664"/>
                  </a:lnTo>
                  <a:lnTo>
                    <a:pt x="165227" y="4938014"/>
                  </a:lnTo>
                  <a:cubicBezTo>
                    <a:pt x="73914" y="4938014"/>
                    <a:pt x="0" y="4864100"/>
                    <a:pt x="0" y="4772914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4772914"/>
                  </a:lnTo>
                  <a:lnTo>
                    <a:pt x="6350" y="4772914"/>
                  </a:lnTo>
                  <a:lnTo>
                    <a:pt x="12700" y="4772914"/>
                  </a:lnTo>
                  <a:cubicBezTo>
                    <a:pt x="12700" y="4857115"/>
                    <a:pt x="81026" y="4925314"/>
                    <a:pt x="165227" y="4925314"/>
                  </a:cubicBezTo>
                  <a:lnTo>
                    <a:pt x="6841363" y="4925314"/>
                  </a:lnTo>
                  <a:cubicBezTo>
                    <a:pt x="6925691" y="4925314"/>
                    <a:pt x="6993890" y="4857115"/>
                    <a:pt x="6993890" y="4772914"/>
                  </a:cubicBezTo>
                  <a:lnTo>
                    <a:pt x="6993890" y="165100"/>
                  </a:lnTo>
                  <a:cubicBezTo>
                    <a:pt x="6993890" y="80899"/>
                    <a:pt x="6925564" y="12700"/>
                    <a:pt x="6841363" y="12700"/>
                  </a:cubicBezTo>
                  <a:lnTo>
                    <a:pt x="165227" y="12700"/>
                  </a:lnTo>
                  <a:lnTo>
                    <a:pt x="165227" y="6350"/>
                  </a:lnTo>
                  <a:lnTo>
                    <a:pt x="165227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285280" y="4840486"/>
            <a:ext cx="850552" cy="850553"/>
            <a:chOff x="0" y="0"/>
            <a:chExt cx="1134070" cy="113407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519238" y="5026521"/>
            <a:ext cx="382637" cy="478334"/>
            <a:chOff x="0" y="0"/>
            <a:chExt cx="510183" cy="637778"/>
          </a:xfrm>
        </p:grpSpPr>
        <p:sp>
          <p:nvSpPr>
            <p:cNvPr name="Freeform 14" id="14" descr="preencoded.png"/>
            <p:cNvSpPr/>
            <p:nvPr/>
          </p:nvSpPr>
          <p:spPr>
            <a:xfrm flipH="false" flipV="false" rot="0">
              <a:off x="0" y="0"/>
              <a:ext cx="510159" cy="637794"/>
            </a:xfrm>
            <a:custGeom>
              <a:avLst/>
              <a:gdLst/>
              <a:ahLst/>
              <a:cxnLst/>
              <a:rect r="r" b="b" t="t" l="l"/>
              <a:pathLst>
                <a:path h="637794" w="510159">
                  <a:moveTo>
                    <a:pt x="0" y="0"/>
                  </a:moveTo>
                  <a:lnTo>
                    <a:pt x="510159" y="0"/>
                  </a:lnTo>
                  <a:lnTo>
                    <a:pt x="510159" y="637794"/>
                  </a:lnTo>
                  <a:lnTo>
                    <a:pt x="0" y="637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" t="0" r="-8" b="2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285280" y="5936456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Prioritize Modularity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5280" y="6482804"/>
            <a:ext cx="4659362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Essential for scalability and managing complexity in web applications.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6516440" y="4840486"/>
            <a:ext cx="5254973" cy="3703588"/>
            <a:chOff x="0" y="0"/>
            <a:chExt cx="7006630" cy="493811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6350" y="6350"/>
              <a:ext cx="6993890" cy="4925441"/>
            </a:xfrm>
            <a:custGeom>
              <a:avLst/>
              <a:gdLst/>
              <a:ahLst/>
              <a:cxnLst/>
              <a:rect r="r" b="b" t="t" l="l"/>
              <a:pathLst>
                <a:path h="4925441" w="6993890">
                  <a:moveTo>
                    <a:pt x="0" y="158750"/>
                  </a:moveTo>
                  <a:cubicBezTo>
                    <a:pt x="0" y="71120"/>
                    <a:pt x="71120" y="0"/>
                    <a:pt x="158877" y="0"/>
                  </a:cubicBezTo>
                  <a:lnTo>
                    <a:pt x="6835013" y="0"/>
                  </a:lnTo>
                  <a:cubicBezTo>
                    <a:pt x="6922770" y="0"/>
                    <a:pt x="6993890" y="71120"/>
                    <a:pt x="6993890" y="158750"/>
                  </a:cubicBezTo>
                  <a:lnTo>
                    <a:pt x="6993890" y="4766564"/>
                  </a:lnTo>
                  <a:cubicBezTo>
                    <a:pt x="6993890" y="4854321"/>
                    <a:pt x="6922770" y="4925314"/>
                    <a:pt x="6835013" y="4925314"/>
                  </a:cubicBezTo>
                  <a:lnTo>
                    <a:pt x="158877" y="4925314"/>
                  </a:lnTo>
                  <a:cubicBezTo>
                    <a:pt x="71120" y="4925441"/>
                    <a:pt x="0" y="4854321"/>
                    <a:pt x="0" y="4766564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006590" cy="4938014"/>
            </a:xfrm>
            <a:custGeom>
              <a:avLst/>
              <a:gdLst/>
              <a:ahLst/>
              <a:cxnLst/>
              <a:rect r="r" b="b" t="t" l="l"/>
              <a:pathLst>
                <a:path h="4938014" w="7006590">
                  <a:moveTo>
                    <a:pt x="0" y="165100"/>
                  </a:moveTo>
                  <a:cubicBezTo>
                    <a:pt x="0" y="73914"/>
                    <a:pt x="74041" y="0"/>
                    <a:pt x="165227" y="0"/>
                  </a:cubicBezTo>
                  <a:lnTo>
                    <a:pt x="6841363" y="0"/>
                  </a:lnTo>
                  <a:lnTo>
                    <a:pt x="6841363" y="6350"/>
                  </a:lnTo>
                  <a:lnTo>
                    <a:pt x="6841363" y="0"/>
                  </a:lnTo>
                  <a:cubicBezTo>
                    <a:pt x="6932676" y="0"/>
                    <a:pt x="7006590" y="73914"/>
                    <a:pt x="7006590" y="165100"/>
                  </a:cubicBezTo>
                  <a:lnTo>
                    <a:pt x="7000240" y="165100"/>
                  </a:lnTo>
                  <a:lnTo>
                    <a:pt x="7006590" y="165100"/>
                  </a:lnTo>
                  <a:lnTo>
                    <a:pt x="7006590" y="4772914"/>
                  </a:lnTo>
                  <a:lnTo>
                    <a:pt x="7000240" y="4772914"/>
                  </a:lnTo>
                  <a:lnTo>
                    <a:pt x="7006590" y="4772914"/>
                  </a:lnTo>
                  <a:cubicBezTo>
                    <a:pt x="7006590" y="4864100"/>
                    <a:pt x="6932549" y="4938014"/>
                    <a:pt x="6841363" y="4938014"/>
                  </a:cubicBezTo>
                  <a:lnTo>
                    <a:pt x="6841363" y="4931664"/>
                  </a:lnTo>
                  <a:lnTo>
                    <a:pt x="6841363" y="4938014"/>
                  </a:lnTo>
                  <a:lnTo>
                    <a:pt x="165227" y="4938014"/>
                  </a:lnTo>
                  <a:lnTo>
                    <a:pt x="165227" y="4931664"/>
                  </a:lnTo>
                  <a:lnTo>
                    <a:pt x="165227" y="4938014"/>
                  </a:lnTo>
                  <a:cubicBezTo>
                    <a:pt x="73914" y="4938014"/>
                    <a:pt x="0" y="4864100"/>
                    <a:pt x="0" y="4772914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4772914"/>
                  </a:lnTo>
                  <a:lnTo>
                    <a:pt x="6350" y="4772914"/>
                  </a:lnTo>
                  <a:lnTo>
                    <a:pt x="12700" y="4772914"/>
                  </a:lnTo>
                  <a:cubicBezTo>
                    <a:pt x="12700" y="4857115"/>
                    <a:pt x="81026" y="4925314"/>
                    <a:pt x="165227" y="4925314"/>
                  </a:cubicBezTo>
                  <a:lnTo>
                    <a:pt x="6841363" y="4925314"/>
                  </a:lnTo>
                  <a:cubicBezTo>
                    <a:pt x="6925691" y="4925314"/>
                    <a:pt x="6993890" y="4857115"/>
                    <a:pt x="6993890" y="4772914"/>
                  </a:cubicBezTo>
                  <a:lnTo>
                    <a:pt x="6993890" y="165100"/>
                  </a:lnTo>
                  <a:cubicBezTo>
                    <a:pt x="6993890" y="80899"/>
                    <a:pt x="6925564" y="12700"/>
                    <a:pt x="6841363" y="12700"/>
                  </a:cubicBezTo>
                  <a:lnTo>
                    <a:pt x="165227" y="12700"/>
                  </a:lnTo>
                  <a:lnTo>
                    <a:pt x="165227" y="6350"/>
                  </a:lnTo>
                  <a:lnTo>
                    <a:pt x="165227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6814245" y="4840486"/>
            <a:ext cx="850552" cy="850553"/>
            <a:chOff x="0" y="0"/>
            <a:chExt cx="1134070" cy="113407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7048202" y="5026521"/>
            <a:ext cx="382637" cy="478334"/>
            <a:chOff x="0" y="0"/>
            <a:chExt cx="510183" cy="637778"/>
          </a:xfrm>
        </p:grpSpPr>
        <p:sp>
          <p:nvSpPr>
            <p:cNvPr name="Freeform 23" id="23" descr="preencoded.png"/>
            <p:cNvSpPr/>
            <p:nvPr/>
          </p:nvSpPr>
          <p:spPr>
            <a:xfrm flipH="false" flipV="false" rot="0">
              <a:off x="0" y="0"/>
              <a:ext cx="510159" cy="637794"/>
            </a:xfrm>
            <a:custGeom>
              <a:avLst/>
              <a:gdLst/>
              <a:ahLst/>
              <a:cxnLst/>
              <a:rect r="r" b="b" t="t" l="l"/>
              <a:pathLst>
                <a:path h="637794" w="510159">
                  <a:moveTo>
                    <a:pt x="0" y="0"/>
                  </a:moveTo>
                  <a:lnTo>
                    <a:pt x="510159" y="0"/>
                  </a:lnTo>
                  <a:lnTo>
                    <a:pt x="510159" y="637794"/>
                  </a:lnTo>
                  <a:lnTo>
                    <a:pt x="0" y="637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3" t="0" r="-8" b="2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6814245" y="5936456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Seamless Integration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814245" y="6482804"/>
            <a:ext cx="4659362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Correctly configuring third-party services like Firebase is critical from the start.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2004327" y="4840486"/>
            <a:ext cx="5254973" cy="3703588"/>
            <a:chOff x="0" y="0"/>
            <a:chExt cx="7006630" cy="493811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6350" y="6350"/>
              <a:ext cx="6993890" cy="4925441"/>
            </a:xfrm>
            <a:custGeom>
              <a:avLst/>
              <a:gdLst/>
              <a:ahLst/>
              <a:cxnLst/>
              <a:rect r="r" b="b" t="t" l="l"/>
              <a:pathLst>
                <a:path h="4925441" w="6993890">
                  <a:moveTo>
                    <a:pt x="0" y="158750"/>
                  </a:moveTo>
                  <a:cubicBezTo>
                    <a:pt x="0" y="71120"/>
                    <a:pt x="71120" y="0"/>
                    <a:pt x="158877" y="0"/>
                  </a:cubicBezTo>
                  <a:lnTo>
                    <a:pt x="6835013" y="0"/>
                  </a:lnTo>
                  <a:cubicBezTo>
                    <a:pt x="6922770" y="0"/>
                    <a:pt x="6993890" y="71120"/>
                    <a:pt x="6993890" y="158750"/>
                  </a:cubicBezTo>
                  <a:lnTo>
                    <a:pt x="6993890" y="4766564"/>
                  </a:lnTo>
                  <a:cubicBezTo>
                    <a:pt x="6993890" y="4854321"/>
                    <a:pt x="6922770" y="4925314"/>
                    <a:pt x="6835013" y="4925314"/>
                  </a:cubicBezTo>
                  <a:lnTo>
                    <a:pt x="158877" y="4925314"/>
                  </a:lnTo>
                  <a:cubicBezTo>
                    <a:pt x="71120" y="4925441"/>
                    <a:pt x="0" y="4854321"/>
                    <a:pt x="0" y="4766564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006590" cy="4938014"/>
            </a:xfrm>
            <a:custGeom>
              <a:avLst/>
              <a:gdLst/>
              <a:ahLst/>
              <a:cxnLst/>
              <a:rect r="r" b="b" t="t" l="l"/>
              <a:pathLst>
                <a:path h="4938014" w="7006590">
                  <a:moveTo>
                    <a:pt x="0" y="165100"/>
                  </a:moveTo>
                  <a:cubicBezTo>
                    <a:pt x="0" y="73914"/>
                    <a:pt x="74041" y="0"/>
                    <a:pt x="165227" y="0"/>
                  </a:cubicBezTo>
                  <a:lnTo>
                    <a:pt x="6841363" y="0"/>
                  </a:lnTo>
                  <a:lnTo>
                    <a:pt x="6841363" y="6350"/>
                  </a:lnTo>
                  <a:lnTo>
                    <a:pt x="6841363" y="0"/>
                  </a:lnTo>
                  <a:cubicBezTo>
                    <a:pt x="6932676" y="0"/>
                    <a:pt x="7006590" y="73914"/>
                    <a:pt x="7006590" y="165100"/>
                  </a:cubicBezTo>
                  <a:lnTo>
                    <a:pt x="7000240" y="165100"/>
                  </a:lnTo>
                  <a:lnTo>
                    <a:pt x="7006590" y="165100"/>
                  </a:lnTo>
                  <a:lnTo>
                    <a:pt x="7006590" y="4772914"/>
                  </a:lnTo>
                  <a:lnTo>
                    <a:pt x="7000240" y="4772914"/>
                  </a:lnTo>
                  <a:lnTo>
                    <a:pt x="7006590" y="4772914"/>
                  </a:lnTo>
                  <a:cubicBezTo>
                    <a:pt x="7006590" y="4864100"/>
                    <a:pt x="6932549" y="4938014"/>
                    <a:pt x="6841363" y="4938014"/>
                  </a:cubicBezTo>
                  <a:lnTo>
                    <a:pt x="6841363" y="4931664"/>
                  </a:lnTo>
                  <a:lnTo>
                    <a:pt x="6841363" y="4938014"/>
                  </a:lnTo>
                  <a:lnTo>
                    <a:pt x="165227" y="4938014"/>
                  </a:lnTo>
                  <a:lnTo>
                    <a:pt x="165227" y="4931664"/>
                  </a:lnTo>
                  <a:lnTo>
                    <a:pt x="165227" y="4938014"/>
                  </a:lnTo>
                  <a:cubicBezTo>
                    <a:pt x="73914" y="4938014"/>
                    <a:pt x="0" y="4864100"/>
                    <a:pt x="0" y="4772914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4772914"/>
                  </a:lnTo>
                  <a:lnTo>
                    <a:pt x="6350" y="4772914"/>
                  </a:lnTo>
                  <a:lnTo>
                    <a:pt x="12700" y="4772914"/>
                  </a:lnTo>
                  <a:cubicBezTo>
                    <a:pt x="12700" y="4857115"/>
                    <a:pt x="81026" y="4925314"/>
                    <a:pt x="165227" y="4925314"/>
                  </a:cubicBezTo>
                  <a:lnTo>
                    <a:pt x="6841363" y="4925314"/>
                  </a:lnTo>
                  <a:cubicBezTo>
                    <a:pt x="6925691" y="4925314"/>
                    <a:pt x="6993890" y="4857115"/>
                    <a:pt x="6993890" y="4772914"/>
                  </a:cubicBezTo>
                  <a:lnTo>
                    <a:pt x="6993890" y="165100"/>
                  </a:lnTo>
                  <a:cubicBezTo>
                    <a:pt x="6993890" y="80899"/>
                    <a:pt x="6925564" y="12700"/>
                    <a:pt x="6841363" y="12700"/>
                  </a:cubicBezTo>
                  <a:lnTo>
                    <a:pt x="165227" y="12700"/>
                  </a:lnTo>
                  <a:lnTo>
                    <a:pt x="165227" y="6350"/>
                  </a:lnTo>
                  <a:lnTo>
                    <a:pt x="165227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2343210" y="4840486"/>
            <a:ext cx="850553" cy="850553"/>
            <a:chOff x="0" y="0"/>
            <a:chExt cx="1134070" cy="113407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</p:grp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2577167" y="5026521"/>
            <a:ext cx="382638" cy="478334"/>
            <a:chOff x="0" y="0"/>
            <a:chExt cx="510183" cy="637778"/>
          </a:xfrm>
        </p:grpSpPr>
        <p:sp>
          <p:nvSpPr>
            <p:cNvPr name="Freeform 32" id="32" descr="preencoded.png"/>
            <p:cNvSpPr/>
            <p:nvPr/>
          </p:nvSpPr>
          <p:spPr>
            <a:xfrm flipH="false" flipV="false" rot="0">
              <a:off x="0" y="0"/>
              <a:ext cx="510159" cy="637794"/>
            </a:xfrm>
            <a:custGeom>
              <a:avLst/>
              <a:gdLst/>
              <a:ahLst/>
              <a:cxnLst/>
              <a:rect r="r" b="b" t="t" l="l"/>
              <a:pathLst>
                <a:path h="637794" w="510159">
                  <a:moveTo>
                    <a:pt x="0" y="0"/>
                  </a:moveTo>
                  <a:lnTo>
                    <a:pt x="510159" y="0"/>
                  </a:lnTo>
                  <a:lnTo>
                    <a:pt x="510159" y="637794"/>
                  </a:lnTo>
                  <a:lnTo>
                    <a:pt x="0" y="637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3" t="0" r="-8" b="2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2343210" y="5936456"/>
            <a:ext cx="3810298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Systematic Debugging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343210" y="6482804"/>
            <a:ext cx="4659362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Breaking down complex issues into smaller, manageable parts is key to resolution.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861268" y="2038668"/>
            <a:ext cx="11804135" cy="71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2"/>
              </a:lnSpc>
            </a:pPr>
            <a:r>
              <a:rPr lang="en-US" sz="4437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Conclusion: A Solid Foundation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178545"/>
            <a:ext cx="16303526" cy="2829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9"/>
              </a:lnSpc>
            </a:pPr>
            <a:r>
              <a:rPr lang="en-US" sz="34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The "Bridge Platform" project has successfully transformed from concept to a functional, well-structured web application. We've navigated challenges, implemented a robust architecture, and established a strong foundation for future growth.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2121" y="6726388"/>
            <a:ext cx="16303526" cy="126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8"/>
              </a:lnSpc>
            </a:pPr>
            <a:r>
              <a:rPr lang="en-US" sz="30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This version provides a solid base, ready for new features, expanded user roles, and continuous innovation.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DAGyRxPaQP4</dc:identifier>
  <dcterms:modified xsi:type="dcterms:W3CDTF">2011-08-01T06:04:30Z</dcterms:modified>
  <cp:revision>1</cp:revision>
  <dc:title>Bridge-Platform-Building-Connections-for-Innovation1.pptx</dc:title>
</cp:coreProperties>
</file>