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5"/>
  </p:sldMasterIdLst>
  <p:notesMasterIdLst>
    <p:notesMasterId r:id="rId15"/>
  </p:notesMasterIdLst>
  <p:sldIdLst>
    <p:sldId id="264" r:id="rId6"/>
    <p:sldId id="265" r:id="rId7"/>
    <p:sldId id="266" r:id="rId8"/>
    <p:sldId id="267" r:id="rId9"/>
    <p:sldId id="269" r:id="rId10"/>
    <p:sldId id="270" r:id="rId11"/>
    <p:sldId id="276" r:id="rId12"/>
    <p:sldId id="27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eo Vishwakarma" initials="RDV" lastIdx="1" clrIdx="0">
    <p:extLst>
      <p:ext uri="{19B8F6BF-5375-455C-9EA6-DF929625EA0E}">
        <p15:presenceInfo xmlns:p15="http://schemas.microsoft.com/office/powerpoint/2012/main" userId="S::RahulDeo.Vishwakarma01@student.csulb.edu::3e960229-4725-4b28-b54d-f6cd5cca8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8B483-70FB-5A6E-9155-28AA87F10255}" v="57" dt="2021-02-05T03:55:15.962"/>
    <p1510:client id="{C52747AD-B148-9B2E-7541-3A1C7EE2AC14}" v="1" dt="2021-01-04T18:12:3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 autoAdjust="0"/>
    <p:restoredTop sz="56260" autoAdjust="0"/>
  </p:normalViewPr>
  <p:slideViewPr>
    <p:cSldViewPr snapToGrid="0">
      <p:cViewPr varScale="1">
        <p:scale>
          <a:sx n="60" d="100"/>
          <a:sy n="60" d="100"/>
        </p:scale>
        <p:origin x="30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712F-FBF4-A647-94C0-E3F2C6BEF436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846C-D78B-A142-BB97-F1AB11A5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aj.ca/content/193/35/E1391#ref-2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maj.ca/content/193/35/E1391#ref-2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CDC data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death </a:t>
            </a:r>
          </a:p>
          <a:p>
            <a:pPr marL="171450" indent="-171450">
              <a:buFontTx/>
              <a:buChar char="-"/>
            </a:pPr>
            <a:r>
              <a:rPr lang="en-US" dirty="0"/>
              <a:t>Early detection . (fixing).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ML based </a:t>
            </a:r>
            <a:r>
              <a:rPr lang="en-US" dirty="0" err="1"/>
              <a:t>soltions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Example: 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1. IBM’s “Watson for Oncology” program</a:t>
            </a:r>
            <a:r>
              <a:rPr lang="en-US" sz="1800" b="1" i="0" u="sng" strike="noStrike" baseline="30000" dirty="0">
                <a:solidFill>
                  <a:srgbClr val="0563C1"/>
                </a:solidFill>
                <a:effectLst/>
                <a:latin typeface="Helvetica Neue"/>
                <a:hlinkClick r:id="rId3"/>
              </a:rPr>
              <a:t>28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 was suspended after an investment of $62 million, allegedly owing to problematic clinical recommendations that resulted in poor acceptance by clinicians.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2. Google’s machine-learned initiative to detect diabetic retinopathy</a:t>
            </a:r>
            <a:r>
              <a:rPr lang="en-US" sz="1800" b="1" i="0" u="sng" strike="noStrike" baseline="30000" dirty="0">
                <a:solidFill>
                  <a:srgbClr val="0563C1"/>
                </a:solidFill>
                <a:effectLst/>
                <a:latin typeface="Helvetica Neue"/>
                <a:hlinkClick r:id="rId4"/>
              </a:rPr>
              <a:t>29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 struggled when it encountered “real-world” images in clinics in Thailand that were of lower quality than those in its training set, causing considerable frustration to both patients and staff.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/>
              <a:t>How good is your prediction ˆy?</a:t>
            </a:r>
          </a:p>
          <a:p>
            <a:r>
              <a:rPr lang="en-US" sz="1800" dirty="0"/>
              <a:t>How confident are you that the prediction ˆy for a new object is the correct label?</a:t>
            </a:r>
          </a:p>
          <a:p>
            <a:r>
              <a:rPr lang="en-US" sz="1800" dirty="0"/>
              <a:t>If the label y is a number, how close do you think the prediction ˆy is to y?</a:t>
            </a:r>
          </a:p>
          <a:p>
            <a:endParaRPr lang="en-US" sz="1800" dirty="0"/>
          </a:p>
          <a:p>
            <a:r>
              <a:rPr lang="en-US" sz="1800" dirty="0"/>
              <a:t>Can we allow a user to specify a confidence level or error rate so that a method cannot perform worse than the predefined level or rate before prediction</a:t>
            </a:r>
          </a:p>
          <a:p>
            <a:endParaRPr lang="en-US" sz="1800" dirty="0"/>
          </a:p>
          <a:p>
            <a:r>
              <a:rPr lang="en-US" sz="1800" b="1" dirty="0"/>
              <a:t>The usual prediction goal: we want new predictions to perform as well as past predictions</a:t>
            </a:r>
          </a:p>
          <a:p>
            <a:endParaRPr lang="en-US" sz="1800" b="1" dirty="0"/>
          </a:p>
          <a:p>
            <a:r>
              <a:rPr lang="en-US" sz="1800" b="1" dirty="0"/>
              <a:t>One possible goal can be to provide confidence/uncertainty level for all possible outcomes.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Here, we consider all the existing approaches and method used for statistical and deep learning. </a:t>
            </a: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Our prime focus is designing a method which will contribute to Inference and decision making by HUMAN. 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Almost all the algorithm is going to consider the accuracy as a metrics for prediction. 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Let’s try to see this way in figure. </a:t>
            </a:r>
          </a:p>
          <a:p>
            <a:pPr algn="l" rtl="0" fontAlgn="base"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SLT: allows us to estimate with respect to some confidence level the upper bound on the probability of error.</a:t>
            </a:r>
          </a:p>
          <a:p>
            <a:pPr algn="l" rtl="0" fontAlgn="base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-       Bounds produced may depend on the VC-dimension of a family of algorithms or other numbers that are difficult to attain for methods used in practice.</a:t>
            </a:r>
          </a:p>
          <a:p>
            <a:pPr marL="285750" indent="-285750" algn="l" rtl="0" fontAlgn="base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The bounds usually become informative when the size of the training set is large.</a:t>
            </a: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Traditional statistical methods can be used to compute confidence intervals</a:t>
            </a:r>
          </a:p>
          <a:p>
            <a:pPr marL="285750" indent="-285750" algn="l" rtl="0" fontAlgn="base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Small sample size means the confidence intervals are often too broad to be useful</a:t>
            </a:r>
          </a:p>
          <a:p>
            <a:pPr marL="285750" indent="-285750" algn="l" rtl="0" fontAlgn="base">
              <a:buFontTx/>
              <a:buChar char="-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Bayesian methods need strong underlying assumptions</a:t>
            </a: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 rtl="0" fontAlgn="base">
              <a:buFontTx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 rtl="0" fontAlgn="base">
              <a:buFontTx/>
              <a:buChar char="-"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Result depend on ∈ : when ∈ is small, the model has high precision and a large number of classes predicted for each observation. On the contrary, when ∈ is large, there are no more cases classified as ∅ and fewer cases predicted by label.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Trustworthy predictions for high-risk decision making. </a:t>
            </a:r>
          </a:p>
          <a:p>
            <a:endParaRPr lang="en-US" dirty="0"/>
          </a:p>
          <a:p>
            <a:r>
              <a:rPr lang="en-US" dirty="0"/>
              <a:t>Algorithm agnostic – use any algorithm; only requirement is designing a non-conformity score for each algorithm. </a:t>
            </a:r>
          </a:p>
          <a:p>
            <a:endParaRPr lang="en-US" dirty="0"/>
          </a:p>
          <a:p>
            <a:r>
              <a:rPr lang="en-US" dirty="0"/>
              <a:t>optimization of density estimation based on neural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3846C-D78B-A142-BB97-F1AB11A5D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10" name="Rectangle 9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15" name="Rectangle 14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0965"/>
            <a:ext cx="10515600" cy="954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4702"/>
            <a:ext cx="10515600" cy="468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8" name="Rectangle 7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76" y="6561997"/>
              <a:ext cx="1800224" cy="1251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0" y="6121400"/>
            <a:ext cx="12191999" cy="736600"/>
            <a:chOff x="0" y="6103973"/>
            <a:chExt cx="12192000" cy="754027"/>
          </a:xfrm>
        </p:grpSpPr>
        <p:sp>
          <p:nvSpPr>
            <p:cNvPr id="13" name="Rectangle 12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  <p:pic>
        <p:nvPicPr>
          <p:cNvPr id="15" name="Picture 2" descr="Digital Skills Bootcamps | California State University, Long Beach">
            <a:extLst>
              <a:ext uri="{FF2B5EF4-FFF2-40B4-BE49-F238E27FC236}">
                <a16:creationId xmlns:a16="http://schemas.microsoft.com/office/drawing/2014/main" id="{D3726EAB-F365-4BEA-8408-E37F1C59D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54095"/>
            <a:ext cx="647732" cy="6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4476C7-6C0B-4518-8FFA-D419ADA4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556" y="5478160"/>
            <a:ext cx="5557058" cy="436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 fontAlgn="base"/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Instructor: 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Professor Mahshid Fardadi</a:t>
            </a:r>
            <a:endParaRPr lang="en-US" sz="1800" b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978E01-2AA0-4D2F-9528-7BFB6C1B4242}"/>
              </a:ext>
            </a:extLst>
          </p:cNvPr>
          <p:cNvSpPr txBox="1">
            <a:spLocks/>
          </p:cNvSpPr>
          <p:nvPr/>
        </p:nvSpPr>
        <p:spPr>
          <a:xfrm>
            <a:off x="1283556" y="587887"/>
            <a:ext cx="9144000" cy="21575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Title of the Paper 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FF6F3-4986-458F-BDC7-30971B773618}"/>
              </a:ext>
            </a:extLst>
          </p:cNvPr>
          <p:cNvSpPr txBox="1"/>
          <p:nvPr/>
        </p:nvSpPr>
        <p:spPr>
          <a:xfrm>
            <a:off x="1283556" y="3874975"/>
            <a:ext cx="2587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Group #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Students</a:t>
            </a:r>
          </a:p>
          <a:p>
            <a:pPr rtl="0" fontAlgn="base"/>
            <a:endParaRPr lang="en-US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Student 1</a:t>
            </a:r>
          </a:p>
          <a:p>
            <a:pPr rtl="0"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Student 2</a:t>
            </a:r>
          </a:p>
          <a:p>
            <a:pPr rtl="0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…</a:t>
            </a:r>
          </a:p>
          <a:p>
            <a:pPr rtl="0" fontAlgn="base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Student n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2E815-77EB-4B75-B274-CED9B2EEEAC7}"/>
              </a:ext>
            </a:extLst>
          </p:cNvPr>
          <p:cNvSpPr txBox="1"/>
          <p:nvPr/>
        </p:nvSpPr>
        <p:spPr>
          <a:xfrm>
            <a:off x="1756520" y="3183823"/>
            <a:ext cx="8471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CECS 000: Course Name</a:t>
            </a:r>
            <a:r>
              <a:rPr lang="en-US" b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​</a:t>
            </a:r>
            <a:endParaRPr lang="en-US" b="1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Spring 2022</a:t>
            </a:r>
            <a:r>
              <a:rPr lang="en-US" u="none" strike="noStrike" dirty="0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E926F1-8BB5-4785-AE93-442EA74B44E0}"/>
              </a:ext>
            </a:extLst>
          </p:cNvPr>
          <p:cNvCxnSpPr/>
          <p:nvPr/>
        </p:nvCxnSpPr>
        <p:spPr>
          <a:xfrm>
            <a:off x="1385014" y="3006568"/>
            <a:ext cx="9214658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1D147-51E4-4D2B-887B-11DD98F9978E}"/>
              </a:ext>
            </a:extLst>
          </p:cNvPr>
          <p:cNvCxnSpPr/>
          <p:nvPr/>
        </p:nvCxnSpPr>
        <p:spPr>
          <a:xfrm>
            <a:off x="1365288" y="587887"/>
            <a:ext cx="9214658" cy="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Existing work </a:t>
            </a:r>
          </a:p>
          <a:p>
            <a:r>
              <a:rPr lang="en-US" dirty="0"/>
              <a:t>Proposed solution </a:t>
            </a:r>
          </a:p>
          <a:p>
            <a:r>
              <a:rPr lang="en-US" dirty="0"/>
              <a:t>Contribution 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47A36-6E99-4DC2-BE47-9B47EAD4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50" y="1704975"/>
            <a:ext cx="5090598" cy="39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7E48E4-9BD7-44C0-B957-20763D528B60}"/>
              </a:ext>
            </a:extLst>
          </p:cNvPr>
          <p:cNvSpPr/>
          <p:nvPr/>
        </p:nvSpPr>
        <p:spPr>
          <a:xfrm>
            <a:off x="971550" y="1638298"/>
            <a:ext cx="5124450" cy="4000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Cardiovascular diseases (CVDs) are the leading cause of death globally.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17.9 million death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32% of all global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Important to detect CVD early detection – need of the hour 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Risk stratification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888F6-A395-4840-BA9B-42209FB23D4B}"/>
              </a:ext>
            </a:extLst>
          </p:cNvPr>
          <p:cNvSpPr/>
          <p:nvPr/>
        </p:nvSpPr>
        <p:spPr>
          <a:xfrm>
            <a:off x="6357397" y="1638297"/>
            <a:ext cx="5158327" cy="400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</a:t>
            </a:r>
            <a:r>
              <a:rPr lang="en-US" dirty="0">
                <a:solidFill>
                  <a:srgbClr val="FF0000"/>
                </a:solidFill>
              </a:rPr>
              <a:t>trust</a:t>
            </a:r>
            <a:r>
              <a:rPr lang="en-US" dirty="0"/>
              <a:t> Machine Learning based solution?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Challenges</a:t>
            </a:r>
          </a:p>
          <a:p>
            <a:r>
              <a:rPr lang="en-US" sz="2400" dirty="0"/>
              <a:t>Out-of-Distribution Generalization</a:t>
            </a:r>
          </a:p>
          <a:p>
            <a:r>
              <a:rPr lang="en-US" sz="2400" dirty="0"/>
              <a:t>Incorrect Feature Attribution</a:t>
            </a:r>
          </a:p>
          <a:p>
            <a:r>
              <a:rPr lang="en-US" sz="2400" dirty="0"/>
              <a:t>High-Risk Decision Making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Can we have </a:t>
            </a:r>
            <a:r>
              <a:rPr lang="en-US" sz="2000" u="sng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reliable uncertainty quantification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(confidence) in these predictions?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358D-4DC1-43E3-8857-9471BA31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Existing Approach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E2E-BFAD-434B-B18E-616F4214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D81DB5-4669-419A-8DE9-81C5E71E28F7}"/>
              </a:ext>
            </a:extLst>
          </p:cNvPr>
          <p:cNvGrpSpPr/>
          <p:nvPr/>
        </p:nvGrpSpPr>
        <p:grpSpPr>
          <a:xfrm>
            <a:off x="838200" y="1434660"/>
            <a:ext cx="5037717" cy="4923316"/>
            <a:chOff x="1278366" y="1554702"/>
            <a:chExt cx="5037717" cy="492331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A2B9F75A-043E-4A1A-96A7-570D35D0F585}"/>
                </a:ext>
              </a:extLst>
            </p:cNvPr>
            <p:cNvSpPr/>
            <p:nvPr/>
          </p:nvSpPr>
          <p:spPr>
            <a:xfrm>
              <a:off x="2872293" y="1554702"/>
              <a:ext cx="1269402" cy="30041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Start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91F274E-7BC9-434E-B8CD-DB0C53672B77}"/>
                </a:ext>
              </a:extLst>
            </p:cNvPr>
            <p:cNvSpPr/>
            <p:nvPr/>
          </p:nvSpPr>
          <p:spPr>
            <a:xfrm>
              <a:off x="1882591" y="2094724"/>
              <a:ext cx="3248805" cy="2968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Problem statement in Health Care (CVD)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8B4A51-1BA4-43C2-9F34-47393A07512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506994" y="1855119"/>
              <a:ext cx="0" cy="23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621F4E7A-70A2-45B3-BC60-C9948250A742}"/>
                </a:ext>
              </a:extLst>
            </p:cNvPr>
            <p:cNvSpPr/>
            <p:nvPr/>
          </p:nvSpPr>
          <p:spPr>
            <a:xfrm>
              <a:off x="2010110" y="2671206"/>
              <a:ext cx="2993763" cy="85470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Decision for solution approach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652D64-8E48-4CEB-B441-645225914A55}"/>
                </a:ext>
              </a:extLst>
            </p:cNvPr>
            <p:cNvCxnSpPr/>
            <p:nvPr/>
          </p:nvCxnSpPr>
          <p:spPr>
            <a:xfrm>
              <a:off x="3506992" y="2391557"/>
              <a:ext cx="0" cy="27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DC0B4745-9D4D-4E31-B104-90A1F06BC54A}"/>
                </a:ext>
              </a:extLst>
            </p:cNvPr>
            <p:cNvSpPr/>
            <p:nvPr/>
          </p:nvSpPr>
          <p:spPr>
            <a:xfrm>
              <a:off x="1278366" y="3805557"/>
              <a:ext cx="2228625" cy="48260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Statistical approach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A2009554-489A-43F1-9977-1E60EFE2D090}"/>
                </a:ext>
              </a:extLst>
            </p:cNvPr>
            <p:cNvSpPr/>
            <p:nvPr/>
          </p:nvSpPr>
          <p:spPr>
            <a:xfrm>
              <a:off x="4087458" y="3805557"/>
              <a:ext cx="2228625" cy="48260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Deep Learning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50BB12C-B7F1-4594-8FC0-1845407045F9}"/>
                </a:ext>
              </a:extLst>
            </p:cNvPr>
            <p:cNvCxnSpPr>
              <a:cxnSpLocks/>
              <a:stCxn id="11" idx="1"/>
              <a:endCxn id="19" idx="0"/>
            </p:cNvCxnSpPr>
            <p:nvPr/>
          </p:nvCxnSpPr>
          <p:spPr>
            <a:xfrm rot="10800000" flipH="1" flipV="1">
              <a:off x="2010109" y="3098557"/>
              <a:ext cx="382569" cy="707000"/>
            </a:xfrm>
            <a:prstGeom prst="bentConnector4">
              <a:avLst>
                <a:gd name="adj1" fmla="val -59754"/>
                <a:gd name="adj2" fmla="val 802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282515-BB97-4E4F-AC18-2C21F942EDB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>
              <a:off x="5003873" y="3098557"/>
              <a:ext cx="197898" cy="707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FCFE7C2-BD93-413F-8917-D27B53EAA5AA}"/>
                </a:ext>
              </a:extLst>
            </p:cNvPr>
            <p:cNvSpPr/>
            <p:nvPr/>
          </p:nvSpPr>
          <p:spPr>
            <a:xfrm>
              <a:off x="1278366" y="4644606"/>
              <a:ext cx="2228625" cy="48260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Performance metrics </a:t>
              </a:r>
            </a:p>
          </p:txBody>
        </p:sp>
        <p:sp>
          <p:nvSpPr>
            <p:cNvPr id="26" name="Flowchart: Predefined Process 25">
              <a:extLst>
                <a:ext uri="{FF2B5EF4-FFF2-40B4-BE49-F238E27FC236}">
                  <a16:creationId xmlns:a16="http://schemas.microsoft.com/office/drawing/2014/main" id="{5BE49FA0-B251-4771-96C7-6B9F89EDF912}"/>
                </a:ext>
              </a:extLst>
            </p:cNvPr>
            <p:cNvSpPr/>
            <p:nvPr/>
          </p:nvSpPr>
          <p:spPr>
            <a:xfrm>
              <a:off x="4087458" y="4634248"/>
              <a:ext cx="2228625" cy="503326"/>
            </a:xfrm>
            <a:prstGeom prst="flowChartPredefined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Inference 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3DC37660-7A7F-4DF8-984D-340575E2F270}"/>
                </a:ext>
              </a:extLst>
            </p:cNvPr>
            <p:cNvSpPr/>
            <p:nvPr/>
          </p:nvSpPr>
          <p:spPr>
            <a:xfrm>
              <a:off x="2392678" y="5413038"/>
              <a:ext cx="2228625" cy="48260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Decision Making and Action : </a:t>
              </a:r>
              <a:r>
                <a:rPr lang="en-US" sz="12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Human intervention </a:t>
              </a:r>
            </a:p>
          </p:txBody>
        </p:sp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FC5C2B0F-0E96-4370-A8D3-B53EC127F3E5}"/>
                </a:ext>
              </a:extLst>
            </p:cNvPr>
            <p:cNvSpPr/>
            <p:nvPr/>
          </p:nvSpPr>
          <p:spPr>
            <a:xfrm>
              <a:off x="3035451" y="6177601"/>
              <a:ext cx="1269402" cy="30041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Stop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250F1-17EC-4AC6-A13B-797103AF40F3}"/>
                </a:ext>
              </a:extLst>
            </p:cNvPr>
            <p:cNvCxnSpPr/>
            <p:nvPr/>
          </p:nvCxnSpPr>
          <p:spPr>
            <a:xfrm>
              <a:off x="3670152" y="5897952"/>
              <a:ext cx="0" cy="27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6671AA-59AB-4DDC-B524-229C72DFAC69}"/>
                </a:ext>
              </a:extLst>
            </p:cNvPr>
            <p:cNvCxnSpPr>
              <a:stCxn id="19" idx="2"/>
              <a:endCxn id="25" idx="0"/>
            </p:cNvCxnSpPr>
            <p:nvPr/>
          </p:nvCxnSpPr>
          <p:spPr>
            <a:xfrm>
              <a:off x="2392679" y="4288166"/>
              <a:ext cx="0" cy="35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26FB405-86BB-4ABE-A0A4-AB118785839C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3506991" y="4885911"/>
              <a:ext cx="580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2073C8BF-D44D-4728-A3E3-5EF9BE895464}"/>
                </a:ext>
              </a:extLst>
            </p:cNvPr>
            <p:cNvCxnSpPr>
              <a:stCxn id="26" idx="2"/>
              <a:endCxn id="30" idx="0"/>
            </p:cNvCxnSpPr>
            <p:nvPr/>
          </p:nvCxnSpPr>
          <p:spPr>
            <a:xfrm rot="5400000">
              <a:off x="4216649" y="4427916"/>
              <a:ext cx="275464" cy="16947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6C19827-BEAA-473D-8ABF-802C21F068B0}"/>
                </a:ext>
              </a:extLst>
            </p:cNvPr>
            <p:cNvCxnSpPr>
              <a:stCxn id="20" idx="2"/>
            </p:cNvCxnSpPr>
            <p:nvPr/>
          </p:nvCxnSpPr>
          <p:spPr>
            <a:xfrm rot="5400000">
              <a:off x="3708115" y="2972730"/>
              <a:ext cx="178220" cy="28090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5DFA8A1-03EA-4EE3-9288-53E13400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38380"/>
              </p:ext>
            </p:extLst>
          </p:nvPr>
        </p:nvGraphicFramePr>
        <p:xfrm>
          <a:off x="6355827" y="1434660"/>
          <a:ext cx="4997973" cy="97358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95313">
                  <a:extLst>
                    <a:ext uri="{9D8B030D-6E8A-4147-A177-3AD203B41FA5}">
                      <a16:colId xmlns:a16="http://schemas.microsoft.com/office/drawing/2014/main" val="3879718090"/>
                    </a:ext>
                  </a:extLst>
                </a:gridCol>
                <a:gridCol w="1581374">
                  <a:extLst>
                    <a:ext uri="{9D8B030D-6E8A-4147-A177-3AD203B41FA5}">
                      <a16:colId xmlns:a16="http://schemas.microsoft.com/office/drawing/2014/main" val="987942944"/>
                    </a:ext>
                  </a:extLst>
                </a:gridCol>
                <a:gridCol w="1921286">
                  <a:extLst>
                    <a:ext uri="{9D8B030D-6E8A-4147-A177-3AD203B41FA5}">
                      <a16:colId xmlns:a16="http://schemas.microsoft.com/office/drawing/2014/main" val="3605283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Performance measure</a:t>
                      </a:r>
                      <a:endParaRPr lang="en-US" sz="1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Traditional algorithm </a:t>
                      </a:r>
                      <a:endParaRPr lang="en-US" sz="1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Goal </a:t>
                      </a:r>
                      <a:endParaRPr lang="en-US" sz="1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067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Accuracy</a:t>
                      </a:r>
                      <a:endParaRPr lang="en-US" sz="1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Maximize</a:t>
                      </a:r>
                      <a:endParaRPr lang="en-US" sz="1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Controlled by confidence level</a:t>
                      </a:r>
                      <a:endParaRPr lang="en-US" sz="1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789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Efficiency</a:t>
                      </a:r>
                      <a:endParaRPr lang="en-US" sz="1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Fixed</a:t>
                      </a:r>
                      <a:endParaRPr lang="en-US" sz="1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Maximize</a:t>
                      </a:r>
                      <a:endParaRPr lang="en-US" sz="1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77256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1A73C6D-84CF-313C-4746-D51EC77C3335}"/>
              </a:ext>
            </a:extLst>
          </p:cNvPr>
          <p:cNvSpPr txBox="1"/>
          <p:nvPr/>
        </p:nvSpPr>
        <p:spPr>
          <a:xfrm>
            <a:off x="4228652" y="5694296"/>
            <a:ext cx="18646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Fig 1: Existing approach to solve machine learning based problem.</a:t>
            </a:r>
          </a:p>
        </p:txBody>
      </p:sp>
    </p:spTree>
    <p:extLst>
      <p:ext uri="{BB962C8B-B14F-4D97-AF65-F5344CB8AC3E}">
        <p14:creationId xmlns:p14="http://schemas.microsoft.com/office/powerpoint/2010/main" val="764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672-133B-4B53-A96E-2548120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92"/>
            <a:ext cx="10515600" cy="9540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Proposed Solution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EC83D9ED-DECB-93B5-AB13-EA7162B497C8}"/>
              </a:ext>
            </a:extLst>
          </p:cNvPr>
          <p:cNvSpPr/>
          <p:nvPr/>
        </p:nvSpPr>
        <p:spPr>
          <a:xfrm>
            <a:off x="2120260" y="1388655"/>
            <a:ext cx="819819" cy="30041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4C4BBD-BA97-75DE-0C79-28FE95E03928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530169" y="1689072"/>
            <a:ext cx="1" cy="25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D93EE0D-4F80-0B57-08A9-C6D79957907D}"/>
              </a:ext>
            </a:extLst>
          </p:cNvPr>
          <p:cNvSpPr/>
          <p:nvPr/>
        </p:nvSpPr>
        <p:spPr>
          <a:xfrm>
            <a:off x="1245884" y="1939890"/>
            <a:ext cx="2568570" cy="2968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 dataset 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55172A3-1442-3788-3A13-977F3B60831E}"/>
              </a:ext>
            </a:extLst>
          </p:cNvPr>
          <p:cNvSpPr/>
          <p:nvPr/>
        </p:nvSpPr>
        <p:spPr>
          <a:xfrm>
            <a:off x="1277531" y="2537972"/>
            <a:ext cx="2505276" cy="7247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Validated i.i.d and Exchangeability?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10EAA-CABE-4609-F820-7A6FAC3EAA50}"/>
              </a:ext>
            </a:extLst>
          </p:cNvPr>
          <p:cNvCxnSpPr/>
          <p:nvPr/>
        </p:nvCxnSpPr>
        <p:spPr>
          <a:xfrm>
            <a:off x="2530169" y="2247523"/>
            <a:ext cx="0" cy="27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61B1CB-5A51-9833-98A0-1B74F3805FB0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>
            <a:off x="3782807" y="2900366"/>
            <a:ext cx="47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A876AE-E183-3D3C-1712-96E1E3311444}"/>
              </a:ext>
            </a:extLst>
          </p:cNvPr>
          <p:cNvSpPr txBox="1"/>
          <p:nvPr/>
        </p:nvSpPr>
        <p:spPr>
          <a:xfrm>
            <a:off x="3803716" y="2600929"/>
            <a:ext cx="732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8D4E07-9356-EF70-0705-B21E5B8A9041}"/>
              </a:ext>
            </a:extLst>
          </p:cNvPr>
          <p:cNvSpPr txBox="1"/>
          <p:nvPr/>
        </p:nvSpPr>
        <p:spPr>
          <a:xfrm>
            <a:off x="1007566" y="2608230"/>
            <a:ext cx="732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61BEC62-9BB9-3797-40A2-7EBFC25E3561}"/>
              </a:ext>
            </a:extLst>
          </p:cNvPr>
          <p:cNvSpPr/>
          <p:nvPr/>
        </p:nvSpPr>
        <p:spPr>
          <a:xfrm>
            <a:off x="1245885" y="3534908"/>
            <a:ext cx="2536920" cy="2968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 favorite algorithm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0820744-4724-E767-8C3F-240DDD132B61}"/>
              </a:ext>
            </a:extLst>
          </p:cNvPr>
          <p:cNvCxnSpPr>
            <a:cxnSpLocks/>
            <a:stCxn id="50" idx="2"/>
            <a:endCxn id="42" idx="0"/>
          </p:cNvCxnSpPr>
          <p:nvPr/>
        </p:nvCxnSpPr>
        <p:spPr>
          <a:xfrm rot="5400000">
            <a:off x="3681758" y="1999674"/>
            <a:ext cx="367822" cy="270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825BA38F-D0BA-A69D-6E7E-BA477A1D85C5}"/>
              </a:ext>
            </a:extLst>
          </p:cNvPr>
          <p:cNvSpPr/>
          <p:nvPr/>
        </p:nvSpPr>
        <p:spPr>
          <a:xfrm>
            <a:off x="4260018" y="2633645"/>
            <a:ext cx="1913948" cy="53344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SHAPly feature selection</a:t>
            </a:r>
          </a:p>
          <a:p>
            <a:pPr algn="ctr"/>
            <a:endParaRPr lang="en-US" sz="9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6CBDC08D-A6AA-F72F-8F88-9D2E2418BAA5}"/>
              </a:ext>
            </a:extLst>
          </p:cNvPr>
          <p:cNvSpPr/>
          <p:nvPr/>
        </p:nvSpPr>
        <p:spPr>
          <a:xfrm>
            <a:off x="1245884" y="4015606"/>
            <a:ext cx="2536920" cy="2968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non-conformity score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25A4B0-BFC7-EB6E-E68E-D318CF3657B6}"/>
              </a:ext>
            </a:extLst>
          </p:cNvPr>
          <p:cNvCxnSpPr>
            <a:cxnSpLocks/>
          </p:cNvCxnSpPr>
          <p:nvPr/>
        </p:nvCxnSpPr>
        <p:spPr>
          <a:xfrm>
            <a:off x="2504171" y="3835966"/>
            <a:ext cx="0" cy="1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Predefined Process 55">
            <a:extLst>
              <a:ext uri="{FF2B5EF4-FFF2-40B4-BE49-F238E27FC236}">
                <a16:creationId xmlns:a16="http://schemas.microsoft.com/office/drawing/2014/main" id="{6A57EC50-0D5A-102F-D99A-EDE117F61F03}"/>
              </a:ext>
            </a:extLst>
          </p:cNvPr>
          <p:cNvSpPr/>
          <p:nvPr/>
        </p:nvSpPr>
        <p:spPr>
          <a:xfrm>
            <a:off x="1245884" y="4539706"/>
            <a:ext cx="2526739" cy="34637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 hypothesis testing and calculate p-values</a:t>
            </a:r>
            <a:endParaRPr lang="en-US" sz="9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8B3550-94DE-DA20-F678-965FE043A80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514344" y="4312439"/>
            <a:ext cx="3400" cy="21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F21E0084-4D82-FDEE-97A3-6B0B1FE2AFA7}"/>
              </a:ext>
            </a:extLst>
          </p:cNvPr>
          <p:cNvSpPr/>
          <p:nvPr/>
        </p:nvSpPr>
        <p:spPr>
          <a:xfrm>
            <a:off x="1240801" y="5113345"/>
            <a:ext cx="2526739" cy="5589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 set-prediction along with Confidence and Credibility</a:t>
            </a:r>
            <a:endParaRPr lang="en-US" sz="900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6D3F24BC-2C37-8D40-F741-78FA2DDECED0}"/>
              </a:ext>
            </a:extLst>
          </p:cNvPr>
          <p:cNvSpPr/>
          <p:nvPr/>
        </p:nvSpPr>
        <p:spPr>
          <a:xfrm>
            <a:off x="2094260" y="5905896"/>
            <a:ext cx="819819" cy="30041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DD54D0-6EB2-935C-B0D6-4FDB19F36912}"/>
              </a:ext>
            </a:extLst>
          </p:cNvPr>
          <p:cNvCxnSpPr>
            <a:cxnSpLocks/>
          </p:cNvCxnSpPr>
          <p:nvPr/>
        </p:nvCxnSpPr>
        <p:spPr>
          <a:xfrm>
            <a:off x="2526769" y="4891093"/>
            <a:ext cx="3400" cy="21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3CB582-0E6B-191A-C90F-10F46C28084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2504170" y="5672267"/>
            <a:ext cx="1" cy="23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E26D3BE-57F1-2CD9-7E54-2F25BF2978B8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1277530" y="2900366"/>
            <a:ext cx="1248117" cy="2888714"/>
          </a:xfrm>
          <a:prstGeom prst="bentConnector4">
            <a:avLst>
              <a:gd name="adj1" fmla="val -18316"/>
              <a:gd name="adj2" fmla="val 998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6961B-921B-C2C7-4936-CF32C72F0696}"/>
              </a:ext>
            </a:extLst>
          </p:cNvPr>
          <p:cNvSpPr txBox="1"/>
          <p:nvPr/>
        </p:nvSpPr>
        <p:spPr>
          <a:xfrm>
            <a:off x="3865669" y="4007967"/>
            <a:ext cx="16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NCF for MLP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87105C-D695-E9EB-CD66-A6F5BBF5708D}"/>
              </a:ext>
            </a:extLst>
          </p:cNvPr>
          <p:cNvSpPr txBox="1"/>
          <p:nvPr/>
        </p:nvSpPr>
        <p:spPr>
          <a:xfrm>
            <a:off x="3865669" y="5192751"/>
            <a:ext cx="15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Translate Confidence to </a:t>
            </a:r>
          </a:p>
          <a:p>
            <a:r>
              <a:rPr lang="en-US" sz="9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Risk scores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518B19-B9B0-DB36-5F23-056AEB0C8D09}"/>
              </a:ext>
            </a:extLst>
          </p:cNvPr>
          <p:cNvSpPr txBox="1"/>
          <p:nvPr/>
        </p:nvSpPr>
        <p:spPr>
          <a:xfrm>
            <a:off x="3865669" y="3560213"/>
            <a:ext cx="16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Algorithm agnostic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8BE4D3-CEA6-6C0C-9100-45FE6123F9E0}"/>
              </a:ext>
            </a:extLst>
          </p:cNvPr>
          <p:cNvSpPr txBox="1"/>
          <p:nvPr/>
        </p:nvSpPr>
        <p:spPr>
          <a:xfrm>
            <a:off x="3865669" y="3560213"/>
            <a:ext cx="1530012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1A63B4B5-233B-B468-C9C3-CF30E071A038}"/>
              </a:ext>
            </a:extLst>
          </p:cNvPr>
          <p:cNvSpPr/>
          <p:nvPr/>
        </p:nvSpPr>
        <p:spPr>
          <a:xfrm>
            <a:off x="6965088" y="2004705"/>
            <a:ext cx="4746407" cy="2968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 (CVD)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D99143D-19CF-54B3-9C26-E8F91790D5F4}"/>
              </a:ext>
            </a:extLst>
          </p:cNvPr>
          <p:cNvGrpSpPr/>
          <p:nvPr/>
        </p:nvGrpSpPr>
        <p:grpSpPr>
          <a:xfrm>
            <a:off x="6975009" y="2535304"/>
            <a:ext cx="4736487" cy="2368893"/>
            <a:chOff x="6975009" y="2535304"/>
            <a:chExt cx="4736487" cy="2368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5D7C2BD-D820-431C-EE22-974310965F88}"/>
                    </a:ext>
                  </a:extLst>
                </p:cNvPr>
                <p:cNvSpPr txBox="1"/>
                <p:nvPr/>
              </p:nvSpPr>
              <p:spPr>
                <a:xfrm>
                  <a:off x="6975009" y="2624635"/>
                  <a:ext cx="1275030" cy="7694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1" dirty="0"/>
                    <a:t>Density estimate 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</a:t>
                  </a:r>
                </a:p>
                <a:p>
                  <a:r>
                    <a:rPr lang="en-US" sz="1100" dirty="0"/>
                    <a:t>for the label y ∈ Y.</a:t>
                  </a:r>
                </a:p>
                <a:p>
                  <a:pPr algn="ctr"/>
                  <a:r>
                    <a:rPr lang="en-US" sz="1100" dirty="0"/>
                    <a:t>(MLP)</a:t>
                  </a: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5D7C2BD-D820-431C-EE22-974310965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009" y="2624635"/>
                  <a:ext cx="1275030" cy="769441"/>
                </a:xfrm>
                <a:prstGeom prst="rect">
                  <a:avLst/>
                </a:prstGeom>
                <a:blipFill>
                  <a:blip r:embed="rId3"/>
                  <a:stretch>
                    <a:fillRect b="-3906"/>
                  </a:stretch>
                </a:blipFill>
                <a:ln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A33A74A-5925-0C97-C957-715C785BD4E5}"/>
                </a:ext>
              </a:extLst>
            </p:cNvPr>
            <p:cNvGrpSpPr/>
            <p:nvPr/>
          </p:nvGrpSpPr>
          <p:grpSpPr>
            <a:xfrm>
              <a:off x="8844399" y="2624635"/>
              <a:ext cx="388620" cy="769441"/>
              <a:chOff x="7841456" y="3619500"/>
              <a:chExt cx="354807" cy="740569"/>
            </a:xfrm>
          </p:grpSpPr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43713A0C-112C-B336-ABB1-DE9648ED40FC}"/>
                  </a:ext>
                </a:extLst>
              </p:cNvPr>
              <p:cNvSpPr/>
              <p:nvPr/>
            </p:nvSpPr>
            <p:spPr>
              <a:xfrm>
                <a:off x="7955686" y="3683323"/>
                <a:ext cx="149914" cy="148418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F5495102-0E84-0D58-B069-BA19F2D72E78}"/>
                  </a:ext>
                </a:extLst>
              </p:cNvPr>
              <p:cNvSpPr/>
              <p:nvPr/>
            </p:nvSpPr>
            <p:spPr>
              <a:xfrm>
                <a:off x="7955686" y="3904779"/>
                <a:ext cx="149914" cy="148418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D278974-FF84-6158-51D1-D119CAF48490}"/>
                  </a:ext>
                </a:extLst>
              </p:cNvPr>
              <p:cNvSpPr/>
              <p:nvPr/>
            </p:nvSpPr>
            <p:spPr>
              <a:xfrm>
                <a:off x="7955686" y="4126235"/>
                <a:ext cx="149914" cy="148418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1A321F1-7102-DD44-7072-87BD3034762A}"/>
                  </a:ext>
                </a:extLst>
              </p:cNvPr>
              <p:cNvSpPr/>
              <p:nvPr/>
            </p:nvSpPr>
            <p:spPr>
              <a:xfrm>
                <a:off x="7841456" y="3619500"/>
                <a:ext cx="354807" cy="740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207E76-462E-7AC5-143C-5BBEBD59AC7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039" y="2737380"/>
              <a:ext cx="594360" cy="413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611214-3416-6605-5FEF-C14404EAF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0039" y="2845150"/>
              <a:ext cx="594360" cy="305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6F55F0-7B80-D33E-A964-B2E07789E641}"/>
                </a:ext>
              </a:extLst>
            </p:cNvPr>
            <p:cNvCxnSpPr/>
            <p:nvPr/>
          </p:nvCxnSpPr>
          <p:spPr>
            <a:xfrm flipV="1">
              <a:off x="8250039" y="2855152"/>
              <a:ext cx="594360" cy="415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91AC188-FA80-C772-8F37-0D45111C6CF6}"/>
                </a:ext>
              </a:extLst>
            </p:cNvPr>
            <p:cNvCxnSpPr/>
            <p:nvPr/>
          </p:nvCxnSpPr>
          <p:spPr>
            <a:xfrm>
              <a:off x="8250039" y="2855152"/>
              <a:ext cx="594360" cy="2959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E812040-DCC9-70F8-10C3-347094342A46}"/>
                </a:ext>
              </a:extLst>
            </p:cNvPr>
            <p:cNvSpPr/>
            <p:nvPr/>
          </p:nvSpPr>
          <p:spPr>
            <a:xfrm>
              <a:off x="9855886" y="2909818"/>
              <a:ext cx="164201" cy="15420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AAB721-1ED4-5AF5-CF56-36A8A4472E56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9233019" y="2737380"/>
              <a:ext cx="622867" cy="249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377F9CB-B39F-C7FB-F114-4643C3BACD98}"/>
                </a:ext>
              </a:extLst>
            </p:cNvPr>
            <p:cNvCxnSpPr>
              <a:cxnSpLocks/>
              <a:stCxn id="96" idx="3"/>
              <a:endCxn id="117" idx="2"/>
            </p:cNvCxnSpPr>
            <p:nvPr/>
          </p:nvCxnSpPr>
          <p:spPr>
            <a:xfrm flipV="1">
              <a:off x="9233019" y="2986920"/>
              <a:ext cx="622867" cy="22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F9FF53-C9ED-01C6-5616-1DD90707482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9245925" y="2986920"/>
              <a:ext cx="609961" cy="318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F0357A6-C9CF-4458-D2A6-B8D9FEE27AF4}"/>
                </a:ext>
              </a:extLst>
            </p:cNvPr>
            <p:cNvGrpSpPr/>
            <p:nvPr/>
          </p:nvGrpSpPr>
          <p:grpSpPr>
            <a:xfrm>
              <a:off x="10318614" y="2535304"/>
              <a:ext cx="1392882" cy="903231"/>
              <a:chOff x="7743498" y="4463848"/>
              <a:chExt cx="1392882" cy="903231"/>
            </a:xfrm>
          </p:grpSpPr>
          <p:sp>
            <p:nvSpPr>
              <p:cNvPr id="130" name="Flowchart: Process 129">
                <a:extLst>
                  <a:ext uri="{FF2B5EF4-FFF2-40B4-BE49-F238E27FC236}">
                    <a16:creationId xmlns:a16="http://schemas.microsoft.com/office/drawing/2014/main" id="{13748261-1099-A230-5D21-6349802E9574}"/>
                  </a:ext>
                </a:extLst>
              </p:cNvPr>
              <p:cNvSpPr/>
              <p:nvPr/>
            </p:nvSpPr>
            <p:spPr>
              <a:xfrm>
                <a:off x="7743498" y="4808157"/>
                <a:ext cx="1392882" cy="558922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Deep Learning Classifier 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D623A4-2A46-BB74-008F-0FBFEE149316}"/>
                  </a:ext>
                </a:extLst>
              </p:cNvPr>
              <p:cNvSpPr txBox="1"/>
              <p:nvPr/>
            </p:nvSpPr>
            <p:spPr>
              <a:xfrm>
                <a:off x="7743498" y="4463848"/>
                <a:ext cx="139288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/>
                  <a:t>Exp1 = 0; Exp2 = 1 </a:t>
                </a:r>
                <a:endParaRPr lang="en-US" sz="1100" dirty="0"/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1B85C9-CA14-A508-97A0-A384F9D761D9}"/>
                </a:ext>
              </a:extLst>
            </p:cNvPr>
            <p:cNvCxnSpPr>
              <a:stCxn id="117" idx="6"/>
            </p:cNvCxnSpPr>
            <p:nvPr/>
          </p:nvCxnSpPr>
          <p:spPr>
            <a:xfrm>
              <a:off x="10020087" y="2986920"/>
              <a:ext cx="298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7547F1-7386-F675-A20E-405A1713B44D}"/>
                </a:ext>
              </a:extLst>
            </p:cNvPr>
            <p:cNvGrpSpPr/>
            <p:nvPr/>
          </p:nvGrpSpPr>
          <p:grpSpPr>
            <a:xfrm>
              <a:off x="10306498" y="3964558"/>
              <a:ext cx="1392882" cy="903231"/>
              <a:chOff x="7743498" y="4463848"/>
              <a:chExt cx="1392882" cy="903231"/>
            </a:xfrm>
          </p:grpSpPr>
          <p:sp>
            <p:nvSpPr>
              <p:cNvPr id="136" name="Flowchart: Process 135">
                <a:extLst>
                  <a:ext uri="{FF2B5EF4-FFF2-40B4-BE49-F238E27FC236}">
                    <a16:creationId xmlns:a16="http://schemas.microsoft.com/office/drawing/2014/main" id="{78485066-9DC4-A9CB-4770-2174D18812EC}"/>
                  </a:ext>
                </a:extLst>
              </p:cNvPr>
              <p:cNvSpPr/>
              <p:nvPr/>
            </p:nvSpPr>
            <p:spPr>
              <a:xfrm>
                <a:off x="7743498" y="4808157"/>
                <a:ext cx="1392882" cy="558922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Representation Vector Recovery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97E6F1-E2EF-19BB-DC10-610A85959769}"/>
                  </a:ext>
                </a:extLst>
              </p:cNvPr>
              <p:cNvSpPr txBox="1"/>
              <p:nvPr/>
            </p:nvSpPr>
            <p:spPr>
              <a:xfrm>
                <a:off x="7743498" y="4463848"/>
                <a:ext cx="139288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/>
                  <a:t>Exp1 = { }; Exp2 = { } </a:t>
                </a:r>
                <a:endParaRPr lang="en-US" sz="1100" dirty="0"/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9A7746B-3122-9263-EDE4-567D9EFFAFE8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>
              <a:off x="9797163" y="4436346"/>
              <a:ext cx="509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0AB75AC-F0BA-E9D8-D9CC-DA52A6F116BB}"/>
                </a:ext>
              </a:extLst>
            </p:cNvPr>
            <p:cNvGrpSpPr/>
            <p:nvPr/>
          </p:nvGrpSpPr>
          <p:grpSpPr>
            <a:xfrm>
              <a:off x="8824395" y="3968928"/>
              <a:ext cx="1095232" cy="935269"/>
              <a:chOff x="9175099" y="3897713"/>
              <a:chExt cx="1095232" cy="935269"/>
            </a:xfrm>
          </p:grpSpPr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7FAA067A-700E-EDF6-6FED-D32B3BFAA92A}"/>
                  </a:ext>
                </a:extLst>
              </p:cNvPr>
              <p:cNvSpPr/>
              <p:nvPr/>
            </p:nvSpPr>
            <p:spPr>
              <a:xfrm>
                <a:off x="9274402" y="4057939"/>
                <a:ext cx="164201" cy="154204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4A4AB612-D4A5-69AA-F125-73F28C20FA15}"/>
                  </a:ext>
                </a:extLst>
              </p:cNvPr>
              <p:cNvSpPr/>
              <p:nvPr/>
            </p:nvSpPr>
            <p:spPr>
              <a:xfrm>
                <a:off x="9274402" y="4288029"/>
                <a:ext cx="164201" cy="154204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2566D380-F687-BA0B-AF09-A5EAD64AF8F4}"/>
                  </a:ext>
                </a:extLst>
              </p:cNvPr>
              <p:cNvSpPr/>
              <p:nvPr/>
            </p:nvSpPr>
            <p:spPr>
              <a:xfrm>
                <a:off x="9274402" y="4518119"/>
                <a:ext cx="164201" cy="154204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9313E772-D5BD-1F30-D244-9EFD9D827D83}"/>
                  </a:ext>
                </a:extLst>
              </p:cNvPr>
              <p:cNvSpPr/>
              <p:nvPr/>
            </p:nvSpPr>
            <p:spPr>
              <a:xfrm>
                <a:off x="9884363" y="4046721"/>
                <a:ext cx="164201" cy="154204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17AFB1E0-1E63-E8DE-C955-6FC39B2D847C}"/>
                  </a:ext>
                </a:extLst>
              </p:cNvPr>
              <p:cNvSpPr/>
              <p:nvPr/>
            </p:nvSpPr>
            <p:spPr>
              <a:xfrm>
                <a:off x="9884363" y="4276811"/>
                <a:ext cx="164201" cy="154204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CD5B2E1-D74B-ACA5-CCE3-2FBD73E08B3C}"/>
                  </a:ext>
                </a:extLst>
              </p:cNvPr>
              <p:cNvSpPr/>
              <p:nvPr/>
            </p:nvSpPr>
            <p:spPr>
              <a:xfrm>
                <a:off x="9884363" y="4506901"/>
                <a:ext cx="164201" cy="154204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831BD32-08DB-7CE6-1D8F-5F220DE2CC79}"/>
                  </a:ext>
                </a:extLst>
              </p:cNvPr>
              <p:cNvSpPr/>
              <p:nvPr/>
            </p:nvSpPr>
            <p:spPr>
              <a:xfrm>
                <a:off x="9759247" y="3980410"/>
                <a:ext cx="388620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272501D7-4A6F-53E2-9A95-B63018EDE9C8}"/>
                  </a:ext>
                </a:extLst>
              </p:cNvPr>
              <p:cNvCxnSpPr>
                <a:stCxn id="139" idx="6"/>
                <a:endCxn id="144" idx="2"/>
              </p:cNvCxnSpPr>
              <p:nvPr/>
            </p:nvCxnSpPr>
            <p:spPr>
              <a:xfrm flipV="1">
                <a:off x="9438603" y="4123823"/>
                <a:ext cx="445760" cy="11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BAD49CD9-912B-6792-3C1D-78E1D16D45F9}"/>
                  </a:ext>
                </a:extLst>
              </p:cNvPr>
              <p:cNvCxnSpPr>
                <a:stCxn id="140" idx="6"/>
                <a:endCxn id="145" idx="2"/>
              </p:cNvCxnSpPr>
              <p:nvPr/>
            </p:nvCxnSpPr>
            <p:spPr>
              <a:xfrm flipV="1">
                <a:off x="9438603" y="4353913"/>
                <a:ext cx="445760" cy="11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80367D79-C230-DB5E-BF72-3700ECB5BD40}"/>
                  </a:ext>
                </a:extLst>
              </p:cNvPr>
              <p:cNvCxnSpPr>
                <a:stCxn id="141" idx="6"/>
                <a:endCxn id="146" idx="2"/>
              </p:cNvCxnSpPr>
              <p:nvPr/>
            </p:nvCxnSpPr>
            <p:spPr>
              <a:xfrm flipV="1">
                <a:off x="9438603" y="4584003"/>
                <a:ext cx="445760" cy="11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03BB69B-3C7D-674A-A182-E850A7787C05}"/>
                  </a:ext>
                </a:extLst>
              </p:cNvPr>
              <p:cNvSpPr/>
              <p:nvPr/>
            </p:nvSpPr>
            <p:spPr>
              <a:xfrm>
                <a:off x="9175099" y="3897713"/>
                <a:ext cx="1095232" cy="935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899AED3-31FD-5D23-27F8-BA0750826C81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9038709" y="3394076"/>
              <a:ext cx="0" cy="580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6D22F2-2044-93C8-5FA9-A29C3751E3C1}"/>
                </a:ext>
              </a:extLst>
            </p:cNvPr>
            <p:cNvSpPr txBox="1"/>
            <p:nvPr/>
          </p:nvSpPr>
          <p:spPr>
            <a:xfrm>
              <a:off x="8008016" y="3531440"/>
              <a:ext cx="11257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Feature extraction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EC34630-12C7-0994-E603-B379850960CC}"/>
              </a:ext>
            </a:extLst>
          </p:cNvPr>
          <p:cNvSpPr txBox="1"/>
          <p:nvPr/>
        </p:nvSpPr>
        <p:spPr>
          <a:xfrm>
            <a:off x="8396693" y="5315862"/>
            <a:ext cx="29571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Fig 3. Architecture of deep learning models.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F3A5137-36F1-A763-7247-A643CE5967E9}"/>
              </a:ext>
            </a:extLst>
          </p:cNvPr>
          <p:cNvCxnSpPr>
            <a:cxnSpLocks/>
          </p:cNvCxnSpPr>
          <p:nvPr/>
        </p:nvCxnSpPr>
        <p:spPr>
          <a:xfrm>
            <a:off x="6537960" y="1242780"/>
            <a:ext cx="0" cy="49635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58EF259-D61A-0D68-19FD-42E71F924FD7}"/>
              </a:ext>
            </a:extLst>
          </p:cNvPr>
          <p:cNvSpPr txBox="1"/>
          <p:nvPr/>
        </p:nvSpPr>
        <p:spPr>
          <a:xfrm>
            <a:off x="3226722" y="5942217"/>
            <a:ext cx="2807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Fig 2: Framework for conformal prediction.</a:t>
            </a:r>
          </a:p>
        </p:txBody>
      </p:sp>
    </p:spTree>
    <p:extLst>
      <p:ext uri="{BB962C8B-B14F-4D97-AF65-F5344CB8AC3E}">
        <p14:creationId xmlns:p14="http://schemas.microsoft.com/office/powerpoint/2010/main" val="33489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672-133B-4B53-A96E-2548120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92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Density-based CP (MLP)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889C7AD-0FA5-4F92-88A3-F42B24E56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560701"/>
            <a:ext cx="3345730" cy="256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2E68FE9E-CAC2-4E7C-AB0F-8AEA6B90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96" y="1485977"/>
            <a:ext cx="3518648" cy="2638986"/>
          </a:xfrm>
          <a:prstGeom prst="rect">
            <a:avLst/>
          </a:prstGeom>
        </p:spPr>
      </p:pic>
      <p:pic>
        <p:nvPicPr>
          <p:cNvPr id="17" name="Picture 16" descr="Chart, map, scatter chart&#10;&#10;Description automatically generated">
            <a:extLst>
              <a:ext uri="{FF2B5EF4-FFF2-40B4-BE49-F238E27FC236}">
                <a16:creationId xmlns:a16="http://schemas.microsoft.com/office/drawing/2014/main" id="{B887E202-B7C4-4B1B-9FC2-29AFA026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09" y="1485977"/>
            <a:ext cx="3518648" cy="26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B19A3-1A3B-46C3-B4A0-1D979ECC86EE}"/>
              </a:ext>
            </a:extLst>
          </p:cNvPr>
          <p:cNvSpPr txBox="1"/>
          <p:nvPr/>
        </p:nvSpPr>
        <p:spPr>
          <a:xfrm>
            <a:off x="8584841" y="4469295"/>
            <a:ext cx="267841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 8. Valid conformal accuracy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: the accuracy of the conformal model when one considers only the singleton predictions 0 or 1 (without taking into account the {0,1} and the empty sets).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7785C-130C-4B7F-B464-BA1EDD98DDBB}"/>
              </a:ext>
            </a:extLst>
          </p:cNvPr>
          <p:cNvSpPr txBox="1"/>
          <p:nvPr/>
        </p:nvSpPr>
        <p:spPr>
          <a:xfrm>
            <a:off x="4483300" y="4469295"/>
            <a:ext cx="304106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Fig 7. Visualization of the density regions - first two dimensions of a PCA</a:t>
            </a:r>
          </a:p>
          <a:p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Non-empty intersection (in green) representing a region of </a:t>
            </a: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random uncertainty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40F7D-10A3-491F-8A13-5727FA1B3876}"/>
              </a:ext>
            </a:extLst>
          </p:cNvPr>
          <p:cNvSpPr txBox="1"/>
          <p:nvPr/>
        </p:nvSpPr>
        <p:spPr>
          <a:xfrm>
            <a:off x="838200" y="4469295"/>
            <a:ext cx="27010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Fig 6. The accuracy and the percentages according to epsilon for Heart</a:t>
            </a:r>
          </a:p>
        </p:txBody>
      </p:sp>
    </p:spTree>
    <p:extLst>
      <p:ext uri="{BB962C8B-B14F-4D97-AF65-F5344CB8AC3E}">
        <p14:creationId xmlns:p14="http://schemas.microsoft.com/office/powerpoint/2010/main" val="1479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672-133B-4B53-A96E-25481205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92"/>
            <a:ext cx="10515600" cy="95408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C6E0BC-3D01-4760-99AD-8271C96D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Trustworthy and reliable predictions 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 agnostic 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is set (rather than point) prediction</a:t>
            </a:r>
          </a:p>
        </p:txBody>
      </p:sp>
    </p:spTree>
    <p:extLst>
      <p:ext uri="{BB962C8B-B14F-4D97-AF65-F5344CB8AC3E}">
        <p14:creationId xmlns:p14="http://schemas.microsoft.com/office/powerpoint/2010/main" val="22029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6000"/>
                  </a:schemeClr>
                </a:gs>
                <a:gs pos="44000">
                  <a:schemeClr val="bg1">
                    <a:lumMod val="88000"/>
                    <a:lumOff val="12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0" y="6064645"/>
              <a:ext cx="12192000" cy="793355"/>
              <a:chOff x="0" y="6064645"/>
              <a:chExt cx="12192000" cy="79335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6353547"/>
                <a:ext cx="12192000" cy="5044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iangle 36"/>
              <p:cNvSpPr/>
              <p:nvPr/>
            </p:nvSpPr>
            <p:spPr>
              <a:xfrm>
                <a:off x="399810" y="6064645"/>
                <a:ext cx="1057836" cy="5411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2269" y="6481432"/>
                <a:ext cx="202686" cy="2486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36" y="6548499"/>
                <a:ext cx="2009307" cy="15212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0669" y="6561997"/>
                <a:ext cx="1800224" cy="125128"/>
              </a:xfrm>
              <a:prstGeom prst="rect">
                <a:avLst/>
              </a:prstGeom>
            </p:spPr>
          </p:pic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64" y="6353547"/>
            <a:ext cx="294433" cy="361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47934" y="0"/>
            <a:ext cx="434406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6103973"/>
            <a:ext cx="12192000" cy="754027"/>
            <a:chOff x="0" y="6103973"/>
            <a:chExt cx="12192000" cy="754027"/>
          </a:xfrm>
        </p:grpSpPr>
        <p:sp>
          <p:nvSpPr>
            <p:cNvPr id="29" name="Rectangle 28"/>
            <p:cNvSpPr/>
            <p:nvPr/>
          </p:nvSpPr>
          <p:spPr>
            <a:xfrm>
              <a:off x="0" y="6353547"/>
              <a:ext cx="12192000" cy="504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riangle 29"/>
            <p:cNvSpPr/>
            <p:nvPr/>
          </p:nvSpPr>
          <p:spPr>
            <a:xfrm>
              <a:off x="399810" y="6103973"/>
              <a:ext cx="1057836" cy="5411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76" y="6509469"/>
              <a:ext cx="2248720" cy="230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0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LBSU">
  <a:themeElements>
    <a:clrScheme name="LBS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v3" id="{E931F027-5231-5B48-B6C5-5D8689D42EAA}" vid="{CC0DF91F-86F2-7142-9E23-0E2EF0AC92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0E64FA3B74D4E95287186F7ABE8AA" ma:contentTypeVersion="620" ma:contentTypeDescription="Create a new document." ma:contentTypeScope="" ma:versionID="a64d26eed8000cbc2ba9b18b6fb9a89d">
  <xsd:schema xmlns:xsd="http://www.w3.org/2001/XMLSchema" xmlns:xs="http://www.w3.org/2001/XMLSchema" xmlns:p="http://schemas.microsoft.com/office/2006/metadata/properties" xmlns:ns2="95de13bf-1490-40a6-9483-33079aa46bb1" xmlns:ns3="63f71a2f-1585-4550-903e-fa4bc02be61e" targetNamespace="http://schemas.microsoft.com/office/2006/metadata/properties" ma:root="true" ma:fieldsID="f8a50d2a63dbdc8eeae7b7de10186642" ns2:_="" ns3:_="">
    <xsd:import namespace="95de13bf-1490-40a6-9483-33079aa46bb1"/>
    <xsd:import namespace="63f71a2f-1585-4550-903e-fa4bc02be6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e13bf-1490-40a6-9483-33079aa46bb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71a2f-1585-4550-903e-fa4bc02be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5de13bf-1490-40a6-9483-33079aa46bb1">QTWVVMYR4DQF-1381587603-920</_dlc_DocId>
    <_dlc_DocIdUrl xmlns="95de13bf-1490-40a6-9483-33079aa46bb1">
      <Url>https://csulb.sharepoint.com/sites/CHHS/OD/EP/_layouts/15/DocIdRedir.aspx?ID=QTWVVMYR4DQF-1381587603-920</Url>
      <Description>QTWVVMYR4DQF-1381587603-920</Description>
    </_dlc_DocIdUrl>
  </documentManagement>
</p:properties>
</file>

<file path=customXml/itemProps1.xml><?xml version="1.0" encoding="utf-8"?>
<ds:datastoreItem xmlns:ds="http://schemas.openxmlformats.org/officeDocument/2006/customXml" ds:itemID="{A8597DC7-CDF1-4E6F-AFBA-940C3E4B43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de13bf-1490-40a6-9483-33079aa46bb1"/>
    <ds:schemaRef ds:uri="63f71a2f-1585-4550-903e-fa4bc02be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B9A32F-E531-4A28-8D96-30506D1BE5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4ADB31C-8C96-4EB2-9720-EC256D39F48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1A69E65-86A0-47BC-9606-96192101ED3D}">
  <ds:schemaRefs>
    <ds:schemaRef ds:uri="http://schemas.microsoft.com/office/2006/metadata/properties"/>
    <ds:schemaRef ds:uri="http://schemas.microsoft.com/office/infopath/2007/PartnerControls"/>
    <ds:schemaRef ds:uri="95de13bf-1490-40a6-9483-33079aa46b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816</Words>
  <Application>Microsoft Macintosh PowerPoint</Application>
  <PresentationFormat>Widescreen</PresentationFormat>
  <Paragraphs>175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Helvetica</vt:lpstr>
      <vt:lpstr>Helvetica Neue</vt:lpstr>
      <vt:lpstr>Segoe UI</vt:lpstr>
      <vt:lpstr>LBSU</vt:lpstr>
      <vt:lpstr>PowerPoint Presentation</vt:lpstr>
      <vt:lpstr>Agenda </vt:lpstr>
      <vt:lpstr>Introduction </vt:lpstr>
      <vt:lpstr>Motivation  </vt:lpstr>
      <vt:lpstr>Existing Approach   </vt:lpstr>
      <vt:lpstr>Proposed Solution</vt:lpstr>
      <vt:lpstr>Density-based CP (MLP)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Office User</dc:creator>
  <cp:lastModifiedBy>Rahul Deo Vishwakarma</cp:lastModifiedBy>
  <cp:revision>181</cp:revision>
  <dcterms:created xsi:type="dcterms:W3CDTF">2017-09-12T00:11:15Z</dcterms:created>
  <dcterms:modified xsi:type="dcterms:W3CDTF">2023-03-09T22:08:54Z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0x010100EC40E64FA3B74D4E95287186F7ABE8AA</vt:lpwstr>
  </property>
  <property fmtid="{D5CDD505-2E9C-101B-9397-08002B2CF9AE}" pid="3" name="_dlc_DocIdItemGuid">
    <vt:lpwstr>283bec0d-5e94-4ce4-9a9c-0b76de8cd2f9</vt:lpwstr>
  </property>
</Properties>
</file>