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22"/>
  </p:notesMasterIdLst>
  <p:sldIdLst>
    <p:sldId id="264" r:id="rId2"/>
    <p:sldId id="266" r:id="rId3"/>
    <p:sldId id="294" r:id="rId4"/>
    <p:sldId id="298" r:id="rId5"/>
    <p:sldId id="297" r:id="rId6"/>
    <p:sldId id="301" r:id="rId7"/>
    <p:sldId id="302" r:id="rId8"/>
    <p:sldId id="303" r:id="rId9"/>
    <p:sldId id="305" r:id="rId10"/>
    <p:sldId id="304" r:id="rId11"/>
    <p:sldId id="308" r:id="rId12"/>
    <p:sldId id="312" r:id="rId13"/>
    <p:sldId id="311" r:id="rId14"/>
    <p:sldId id="309" r:id="rId15"/>
    <p:sldId id="313" r:id="rId16"/>
    <p:sldId id="314" r:id="rId17"/>
    <p:sldId id="315" r:id="rId18"/>
    <p:sldId id="316" r:id="rId19"/>
    <p:sldId id="317" r:id="rId20"/>
    <p:sldId id="31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E537ED6-6D78-3854-CA43-D15248F82FFE}" name="Rahul Deo Vishwakarma" initials="RDV" userId="S::rahuldeo.vishwakarma01@student.csulb.edu::3e960229-4725-4b28-b54d-f6cd5cca85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C694"/>
    <a:srgbClr val="0A818D"/>
    <a:srgbClr val="40155A"/>
    <a:srgbClr val="082439"/>
    <a:srgbClr val="071D32"/>
    <a:srgbClr val="C0C19A"/>
    <a:srgbClr val="051F30"/>
    <a:srgbClr val="4C0E63"/>
    <a:srgbClr val="071E2E"/>
    <a:srgbClr val="062133"/>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59" autoAdjust="0"/>
    <p:restoredTop sz="93979" autoAdjust="0"/>
  </p:normalViewPr>
  <p:slideViewPr>
    <p:cSldViewPr snapToGrid="0">
      <p:cViewPr varScale="1">
        <p:scale>
          <a:sx n="65" d="100"/>
          <a:sy n="65" d="100"/>
        </p:scale>
        <p:origin x="78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8DAC07-4112-4042-8BC1-668F97DE8925}" type="datetimeFigureOut">
              <a:rPr lang="en-US" smtClean="0"/>
              <a:t>9/12/2023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039BF5-F496-0A4C-B5A6-42030254774F}" type="slidenum">
              <a:rPr lang="en-US" smtClean="0"/>
              <a:t>‹N°›</a:t>
            </a:fld>
            <a:endParaRPr lang="en-US"/>
          </a:p>
        </p:txBody>
      </p:sp>
    </p:spTree>
    <p:extLst>
      <p:ext uri="{BB962C8B-B14F-4D97-AF65-F5344CB8AC3E}">
        <p14:creationId xmlns:p14="http://schemas.microsoft.com/office/powerpoint/2010/main" val="1177030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Error_correction" TargetMode="External"/><Relationship Id="rId7" Type="http://schemas.openxmlformats.org/officeDocument/2006/relationships/hyperlink" Target="https://en.wikipedia.org/wiki/Checksum"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Data_redundancy" TargetMode="External"/><Relationship Id="rId5" Type="http://schemas.openxmlformats.org/officeDocument/2006/relationships/hyperlink" Target="https://en.wikipedia.org/wiki/Computer_data_storage" TargetMode="External"/><Relationship Id="rId4" Type="http://schemas.openxmlformats.org/officeDocument/2006/relationships/hyperlink" Target="https://en.wikipedia.org/wiki/Main_memory"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0" i="0" u="none" strike="noStrike" dirty="0" smtClean="0">
                <a:solidFill>
                  <a:srgbClr val="505A64"/>
                </a:solidFill>
                <a:effectLst/>
                <a:latin typeface="Inter"/>
              </a:rPr>
              <a:t>Data scrubbing is a data maintenance feature that amends data in storage pools that are incorrect or incomplete.</a:t>
            </a:r>
          </a:p>
          <a:p>
            <a:r>
              <a:rPr lang="en-US" b="1" i="0" u="none" strike="noStrike" dirty="0" smtClean="0">
                <a:solidFill>
                  <a:srgbClr val="202122"/>
                </a:solidFill>
                <a:effectLst/>
                <a:latin typeface="Arial" panose="020B0604020202020204" pitchFamily="34" charset="0"/>
              </a:rPr>
              <a:t>Data scrubbing</a:t>
            </a:r>
            <a:r>
              <a:rPr lang="en-US" b="0" i="0" u="none" strike="noStrike" dirty="0" smtClean="0">
                <a:solidFill>
                  <a:srgbClr val="202122"/>
                </a:solidFill>
                <a:effectLst/>
                <a:latin typeface="Arial" panose="020B0604020202020204" pitchFamily="34" charset="0"/>
              </a:rPr>
              <a:t> is an </a:t>
            </a:r>
            <a:r>
              <a:rPr lang="en-US" b="0" i="0" u="none" strike="noStrike" dirty="0" smtClean="0">
                <a:solidFill>
                  <a:srgbClr val="795CB2"/>
                </a:solidFill>
                <a:effectLst/>
                <a:latin typeface="Arial" panose="020B0604020202020204" pitchFamily="34" charset="0"/>
                <a:hlinkClick r:id="rId3" tooltip="Error correction"/>
              </a:rPr>
              <a:t>error correction</a:t>
            </a:r>
            <a:r>
              <a:rPr lang="en-US" b="0" i="0" u="none" strike="noStrike" dirty="0" smtClean="0">
                <a:solidFill>
                  <a:srgbClr val="202122"/>
                </a:solidFill>
                <a:effectLst/>
                <a:latin typeface="Arial" panose="020B0604020202020204" pitchFamily="34" charset="0"/>
              </a:rPr>
              <a:t> technique that uses a background task to periodically inspect </a:t>
            </a:r>
            <a:r>
              <a:rPr lang="en-US" b="0" i="0" u="none" strike="noStrike" dirty="0" smtClean="0">
                <a:solidFill>
                  <a:srgbClr val="795CB2"/>
                </a:solidFill>
                <a:effectLst/>
                <a:latin typeface="Arial" panose="020B0604020202020204" pitchFamily="34" charset="0"/>
                <a:hlinkClick r:id="rId4" tooltip="Main memory"/>
              </a:rPr>
              <a:t>main memory</a:t>
            </a:r>
            <a:r>
              <a:rPr lang="en-US" b="0" i="0" u="none" strike="noStrike" dirty="0" smtClean="0">
                <a:solidFill>
                  <a:srgbClr val="202122"/>
                </a:solidFill>
                <a:effectLst/>
                <a:latin typeface="Arial" panose="020B0604020202020204" pitchFamily="34" charset="0"/>
              </a:rPr>
              <a:t> or </a:t>
            </a:r>
            <a:r>
              <a:rPr lang="en-US" b="0" i="0" u="none" strike="noStrike" dirty="0" smtClean="0">
                <a:solidFill>
                  <a:srgbClr val="795CB2"/>
                </a:solidFill>
                <a:effectLst/>
                <a:latin typeface="Arial" panose="020B0604020202020204" pitchFamily="34" charset="0"/>
                <a:hlinkClick r:id="rId5" tooltip="Computer data storage"/>
              </a:rPr>
              <a:t>storage</a:t>
            </a:r>
            <a:r>
              <a:rPr lang="en-US" b="0" i="0" u="none" strike="noStrike" dirty="0" smtClean="0">
                <a:solidFill>
                  <a:srgbClr val="202122"/>
                </a:solidFill>
                <a:effectLst/>
                <a:latin typeface="Arial" panose="020B0604020202020204" pitchFamily="34" charset="0"/>
              </a:rPr>
              <a:t> for errors, then corrects detected errors using </a:t>
            </a:r>
            <a:r>
              <a:rPr lang="en-US" b="0" i="0" u="none" strike="noStrike" dirty="0" smtClean="0">
                <a:solidFill>
                  <a:srgbClr val="795CB2"/>
                </a:solidFill>
                <a:effectLst/>
                <a:latin typeface="Arial" panose="020B0604020202020204" pitchFamily="34" charset="0"/>
                <a:hlinkClick r:id="rId6" tooltip="Data redundancy"/>
              </a:rPr>
              <a:t>redundant data</a:t>
            </a:r>
            <a:r>
              <a:rPr lang="en-US" b="0" i="0" u="none" strike="noStrike" dirty="0" smtClean="0">
                <a:solidFill>
                  <a:srgbClr val="202122"/>
                </a:solidFill>
                <a:effectLst/>
                <a:latin typeface="Arial" panose="020B0604020202020204" pitchFamily="34" charset="0"/>
              </a:rPr>
              <a:t> in the form of different </a:t>
            </a:r>
            <a:r>
              <a:rPr lang="en-US" b="0" i="0" u="none" strike="noStrike" dirty="0" smtClean="0">
                <a:solidFill>
                  <a:srgbClr val="795CB2"/>
                </a:solidFill>
                <a:effectLst/>
                <a:latin typeface="Arial" panose="020B0604020202020204" pitchFamily="34" charset="0"/>
                <a:hlinkClick r:id="rId7" tooltip="Checksum"/>
              </a:rPr>
              <a:t>checksums</a:t>
            </a:r>
            <a:r>
              <a:rPr lang="en-US" b="0" i="0" u="none" strike="noStrike" dirty="0" smtClean="0">
                <a:solidFill>
                  <a:srgbClr val="202122"/>
                </a:solidFill>
                <a:effectLst/>
                <a:latin typeface="Arial" panose="020B0604020202020204" pitchFamily="34" charset="0"/>
              </a:rPr>
              <a:t> or copies of data. Data scrubbing reduces the likelihood that single correctable errors will accumulate, leading to reduced risks of uncorrectable errors.</a:t>
            </a:r>
          </a:p>
          <a:p>
            <a:endParaRPr lang="en-US" b="0" i="0" u="none" strike="noStrike" dirty="0" smtClean="0">
              <a:solidFill>
                <a:srgbClr val="20212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u="none" strike="noStrike" dirty="0" smtClean="0">
                <a:solidFill>
                  <a:srgbClr val="D1D5DB"/>
                </a:solidFill>
                <a:effectLst/>
                <a:latin typeface="Söhne"/>
              </a:rPr>
              <a:t>Data Integrity Issues:</a:t>
            </a:r>
            <a:r>
              <a:rPr lang="en-US" b="0" i="0" u="none" strike="noStrike" dirty="0" smtClean="0">
                <a:solidFill>
                  <a:srgbClr val="D1D5DB"/>
                </a:solidFill>
                <a:effectLst/>
                <a:latin typeface="Söhne"/>
              </a:rPr>
              <a:t> Over time, data stored on disk drives can become corrupted due to various factors such as electromagnetic interference, magnetic decay, and wear and tear. Without data scrubbing, these errors may go undetected, leading to corrupted or compromised data.</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u="none" strike="noStrike" dirty="0" smtClean="0">
                <a:solidFill>
                  <a:srgbClr val="D1D5DB"/>
                </a:solidFill>
                <a:effectLst/>
                <a:latin typeface="Söhne"/>
              </a:rPr>
              <a:t>Degraded System Performance:</a:t>
            </a:r>
            <a:r>
              <a:rPr lang="en-US" b="0" i="0" u="none" strike="noStrike" dirty="0" smtClean="0">
                <a:solidFill>
                  <a:srgbClr val="D1D5DB"/>
                </a:solidFill>
                <a:effectLst/>
                <a:latin typeface="Söhne"/>
              </a:rPr>
              <a:t> Corrupted data can lead to increased read and write errors, which can degrade the overall performance of the disk drive and the system as a whole. Slowdowns, crashes, and system instability may occur.</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u="none" strike="noStrike" dirty="0" smtClean="0">
                <a:solidFill>
                  <a:srgbClr val="D1D5DB"/>
                </a:solidFill>
                <a:effectLst/>
                <a:latin typeface="Söhne"/>
              </a:rPr>
              <a:t>Reduced Drive Lifespan:</a:t>
            </a:r>
            <a:r>
              <a:rPr lang="en-US" b="0" i="0" u="none" strike="noStrike" dirty="0" smtClean="0">
                <a:solidFill>
                  <a:srgbClr val="D1D5DB"/>
                </a:solidFill>
                <a:effectLst/>
                <a:latin typeface="Söhne"/>
              </a:rPr>
              <a:t> Data errors and corruption can accelerate wear and tear on storage media. By identifying and correcting errors through scrubbing, the lifespan of the disk drive can be prolonged by preventing further degradation.</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u="none" strike="noStrike" dirty="0" smtClean="0">
                <a:solidFill>
                  <a:srgbClr val="D1D5DB"/>
                </a:solidFill>
                <a:effectLst/>
                <a:latin typeface="Söhne"/>
              </a:rPr>
              <a:t>Regulatory and Compliance Issues:</a:t>
            </a:r>
            <a:r>
              <a:rPr lang="en-US" b="0" i="0" u="none" strike="noStrike" dirty="0" smtClean="0">
                <a:solidFill>
                  <a:srgbClr val="D1D5DB"/>
                </a:solidFill>
                <a:effectLst/>
                <a:latin typeface="Söhne"/>
              </a:rPr>
              <a:t> Many industries have regulatory requirements for data integrity and security. Failure to maintain data integrity through scrubbing can result in compliance violations and legal liabilities.</a:t>
            </a:r>
          </a:p>
          <a:p>
            <a:r>
              <a:rPr lang="en-US" b="0" i="0" u="none" strike="noStrike" dirty="0" smtClean="0">
                <a:solidFill>
                  <a:srgbClr val="202122"/>
                </a:solidFill>
                <a:effectLst/>
                <a:latin typeface="Arial" panose="020B0604020202020204" pitchFamily="34" charset="0"/>
              </a:rPr>
              <a:t/>
            </a:r>
            <a:br>
              <a:rPr lang="en-US" b="0" i="0" u="none" strike="noStrike" dirty="0" smtClean="0">
                <a:solidFill>
                  <a:srgbClr val="202122"/>
                </a:solidFill>
                <a:effectLst/>
                <a:latin typeface="Arial" panose="020B0604020202020204" pitchFamily="34" charset="0"/>
              </a:rPr>
            </a:br>
            <a:endParaRPr lang="en-US" b="0" i="0" u="none" strike="noStrike" dirty="0" smtClean="0">
              <a:solidFill>
                <a:srgbClr val="202122"/>
              </a:solidFill>
              <a:effectLst/>
              <a:latin typeface="Arial" panose="020B0604020202020204" pitchFamily="34" charset="0"/>
            </a:endParaRPr>
          </a:p>
        </p:txBody>
      </p:sp>
      <p:sp>
        <p:nvSpPr>
          <p:cNvPr id="4" name="Espace réservé du numéro de diapositive 3"/>
          <p:cNvSpPr>
            <a:spLocks noGrp="1"/>
          </p:cNvSpPr>
          <p:nvPr>
            <p:ph type="sldNum" sz="quarter" idx="10"/>
          </p:nvPr>
        </p:nvSpPr>
        <p:spPr/>
        <p:txBody>
          <a:bodyPr/>
          <a:lstStyle/>
          <a:p>
            <a:fld id="{91039BF5-F496-0A4C-B5A6-42030254774F}" type="slidenum">
              <a:rPr lang="en-US" smtClean="0"/>
              <a:t>5</a:t>
            </a:fld>
            <a:endParaRPr lang="en-US"/>
          </a:p>
        </p:txBody>
      </p:sp>
    </p:spTree>
    <p:extLst>
      <p:ext uri="{BB962C8B-B14F-4D97-AF65-F5344CB8AC3E}">
        <p14:creationId xmlns:p14="http://schemas.microsoft.com/office/powerpoint/2010/main" val="2533171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91039BF5-F496-0A4C-B5A6-42030254774F}" type="slidenum">
              <a:rPr lang="en-US" smtClean="0"/>
              <a:t>16</a:t>
            </a:fld>
            <a:endParaRPr lang="en-US"/>
          </a:p>
        </p:txBody>
      </p:sp>
    </p:spTree>
    <p:extLst>
      <p:ext uri="{BB962C8B-B14F-4D97-AF65-F5344CB8AC3E}">
        <p14:creationId xmlns:p14="http://schemas.microsoft.com/office/powerpoint/2010/main" val="2537203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91039BF5-F496-0A4C-B5A6-42030254774F}" type="slidenum">
              <a:rPr lang="en-US" smtClean="0"/>
              <a:t>18</a:t>
            </a:fld>
            <a:endParaRPr lang="en-US"/>
          </a:p>
        </p:txBody>
      </p:sp>
    </p:spTree>
    <p:extLst>
      <p:ext uri="{BB962C8B-B14F-4D97-AF65-F5344CB8AC3E}">
        <p14:creationId xmlns:p14="http://schemas.microsoft.com/office/powerpoint/2010/main" val="729081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91039BF5-F496-0A4C-B5A6-42030254774F}" type="slidenum">
              <a:rPr lang="en-US" smtClean="0"/>
              <a:t>19</a:t>
            </a:fld>
            <a:endParaRPr lang="en-US"/>
          </a:p>
        </p:txBody>
      </p:sp>
    </p:spTree>
    <p:extLst>
      <p:ext uri="{BB962C8B-B14F-4D97-AF65-F5344CB8AC3E}">
        <p14:creationId xmlns:p14="http://schemas.microsoft.com/office/powerpoint/2010/main" val="681544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The problem is to find a fine balance when to scrub and how much to scrub. Too frequent scrubbing is going to do more harm than helping maintain the system reliability. </a:t>
            </a:r>
            <a:br>
              <a:rPr lang="en-US" dirty="0" smtClean="0"/>
            </a:br>
            <a:r>
              <a:rPr lang="en-US" dirty="0" smtClean="0"/>
              <a:t/>
            </a:r>
            <a:br>
              <a:rPr lang="en-US" dirty="0" smtClean="0"/>
            </a:br>
            <a:r>
              <a:rPr lang="en-US" dirty="0" smtClean="0"/>
              <a:t>Existing approach are adaptive scrubbing – but the problem is – how are we really going to make sure the adaptive schedule is giving good results? We can’t tolerate any mistake because ALL data is important. </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u="none" strike="noStrike" dirty="0" smtClean="0">
                <a:solidFill>
                  <a:srgbClr val="D1D5DB"/>
                </a:solidFill>
                <a:effectLst/>
                <a:latin typeface="Söhne"/>
              </a:rPr>
              <a:t>Resource Consumption - </a:t>
            </a:r>
            <a:r>
              <a:rPr lang="en-US" b="0" i="0" u="none" strike="noStrike" dirty="0" smtClean="0">
                <a:solidFill>
                  <a:srgbClr val="D1D5DB"/>
                </a:solidFill>
                <a:effectLst/>
                <a:latin typeface="Söhne"/>
              </a:rPr>
              <a:t>Data scrubbing can be resource-intensive, consuming CPU, memory, and storage I/O. Performing scrubbing too frequently might strain system resources, affecting the overall performance of the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smtClean="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u="none" strike="noStrike" dirty="0" smtClean="0">
                <a:solidFill>
                  <a:srgbClr val="D1D5DB"/>
                </a:solidFill>
                <a:effectLst/>
                <a:latin typeface="Söhne"/>
              </a:rPr>
              <a:t>Reduced Drive Lifespan:</a:t>
            </a:r>
            <a:r>
              <a:rPr lang="en-US" b="0" i="0" u="none" strike="noStrike" dirty="0" smtClean="0">
                <a:solidFill>
                  <a:srgbClr val="D1D5DB"/>
                </a:solidFill>
                <a:effectLst/>
                <a:latin typeface="Söhne"/>
              </a:rPr>
              <a:t> Frequent scrubbing can lead to increased wear and tear on the disk drives. While scrubbing is intended to prolong drive lifespan by preventing data corruption, overly frequent scrubbing might have the opposite effect by accelerating drive degradation.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smtClean="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u="none" strike="noStrike" dirty="0" smtClean="0">
                <a:solidFill>
                  <a:srgbClr val="D1D5DB"/>
                </a:solidFill>
                <a:effectLst/>
                <a:latin typeface="Söhne"/>
              </a:rPr>
              <a:t>Impact on Workloads:</a:t>
            </a:r>
            <a:r>
              <a:rPr lang="en-US" b="0" i="0" u="none" strike="noStrike" dirty="0" smtClean="0">
                <a:solidFill>
                  <a:srgbClr val="D1D5DB"/>
                </a:solidFill>
                <a:effectLst/>
                <a:latin typeface="Söhne"/>
              </a:rPr>
              <a:t> Excessive scrubbing can impact the performance of other workloads running on the same system, especially during the scrubbing process. This might lead to slowdowns or interruptions in critical operations.</a:t>
            </a:r>
            <a:endParaRPr lang="en-US" dirty="0"/>
          </a:p>
        </p:txBody>
      </p:sp>
      <p:sp>
        <p:nvSpPr>
          <p:cNvPr id="4" name="Espace réservé du numéro de diapositive 3"/>
          <p:cNvSpPr>
            <a:spLocks noGrp="1"/>
          </p:cNvSpPr>
          <p:nvPr>
            <p:ph type="sldNum" sz="quarter" idx="10"/>
          </p:nvPr>
        </p:nvSpPr>
        <p:spPr/>
        <p:txBody>
          <a:bodyPr/>
          <a:lstStyle/>
          <a:p>
            <a:fld id="{91039BF5-F496-0A4C-B5A6-42030254774F}" type="slidenum">
              <a:rPr lang="en-US" smtClean="0"/>
              <a:t>6</a:t>
            </a:fld>
            <a:endParaRPr lang="en-US"/>
          </a:p>
        </p:txBody>
      </p:sp>
    </p:spTree>
    <p:extLst>
      <p:ext uri="{BB962C8B-B14F-4D97-AF65-F5344CB8AC3E}">
        <p14:creationId xmlns:p14="http://schemas.microsoft.com/office/powerpoint/2010/main" val="1414042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 SMART: stands for Self-Monitoring, Analysis, and Reporting Technology</a:t>
            </a:r>
          </a:p>
          <a:p>
            <a:r>
              <a:rPr lang="en-US" dirty="0" smtClean="0"/>
              <a:t>• </a:t>
            </a:r>
            <a:r>
              <a:rPr lang="en-US" dirty="0" smtClean="0"/>
              <a:t>BMS: stands for Background Media Scanning</a:t>
            </a:r>
            <a:endParaRPr lang="en-US" dirty="0" smtClean="0"/>
          </a:p>
          <a:p>
            <a:r>
              <a:rPr lang="en-US" dirty="0" smtClean="0"/>
              <a:t>To maintain a balance between resource consumption (</a:t>
            </a:r>
            <a:r>
              <a:rPr lang="en-US" dirty="0" err="1" smtClean="0"/>
              <a:t>cpu</a:t>
            </a:r>
            <a:r>
              <a:rPr lang="en-US" dirty="0" smtClean="0"/>
              <a:t> usage for scrubbing) and scrubbing impact on disk health (because of scrubbing), we need to find a way to figure out when and which disk to scrub. </a:t>
            </a:r>
          </a:p>
          <a:p>
            <a:r>
              <a:rPr lang="en-US" dirty="0" smtClean="0"/>
              <a:t>This will help reduce too frequent scrubbing and also save resources. </a:t>
            </a:r>
          </a:p>
          <a:p>
            <a:endParaRPr lang="en-US" dirty="0"/>
          </a:p>
        </p:txBody>
      </p:sp>
      <p:sp>
        <p:nvSpPr>
          <p:cNvPr id="4" name="Espace réservé du numéro de diapositive 3"/>
          <p:cNvSpPr>
            <a:spLocks noGrp="1"/>
          </p:cNvSpPr>
          <p:nvPr>
            <p:ph type="sldNum" sz="quarter" idx="10"/>
          </p:nvPr>
        </p:nvSpPr>
        <p:spPr/>
        <p:txBody>
          <a:bodyPr/>
          <a:lstStyle/>
          <a:p>
            <a:fld id="{91039BF5-F496-0A4C-B5A6-42030254774F}" type="slidenum">
              <a:rPr lang="en-US" smtClean="0"/>
              <a:t>8</a:t>
            </a:fld>
            <a:endParaRPr lang="en-US"/>
          </a:p>
        </p:txBody>
      </p:sp>
    </p:spTree>
    <p:extLst>
      <p:ext uri="{BB962C8B-B14F-4D97-AF65-F5344CB8AC3E}">
        <p14:creationId xmlns:p14="http://schemas.microsoft.com/office/powerpoint/2010/main" val="2668942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Probabilistically Weighted Fuzzy Time Series algorithm (PWFTS)</a:t>
            </a:r>
            <a:endParaRPr lang="en-US" dirty="0"/>
          </a:p>
        </p:txBody>
      </p:sp>
      <p:sp>
        <p:nvSpPr>
          <p:cNvPr id="4" name="Espace réservé du numéro de diapositive 3"/>
          <p:cNvSpPr>
            <a:spLocks noGrp="1"/>
          </p:cNvSpPr>
          <p:nvPr>
            <p:ph type="sldNum" sz="quarter" idx="10"/>
          </p:nvPr>
        </p:nvSpPr>
        <p:spPr/>
        <p:txBody>
          <a:bodyPr/>
          <a:lstStyle/>
          <a:p>
            <a:fld id="{91039BF5-F496-0A4C-B5A6-42030254774F}" type="slidenum">
              <a:rPr lang="en-US" smtClean="0"/>
              <a:t>9</a:t>
            </a:fld>
            <a:endParaRPr lang="en-US"/>
          </a:p>
        </p:txBody>
      </p:sp>
    </p:spTree>
    <p:extLst>
      <p:ext uri="{BB962C8B-B14F-4D97-AF65-F5344CB8AC3E}">
        <p14:creationId xmlns:p14="http://schemas.microsoft.com/office/powerpoint/2010/main" val="2127142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91039BF5-F496-0A4C-B5A6-42030254774F}" type="slidenum">
              <a:rPr lang="en-US" smtClean="0"/>
              <a:t>10</a:t>
            </a:fld>
            <a:endParaRPr lang="en-US"/>
          </a:p>
        </p:txBody>
      </p:sp>
    </p:spTree>
    <p:extLst>
      <p:ext uri="{BB962C8B-B14F-4D97-AF65-F5344CB8AC3E}">
        <p14:creationId xmlns:p14="http://schemas.microsoft.com/office/powerpoint/2010/main" val="425470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91039BF5-F496-0A4C-B5A6-42030254774F}" type="slidenum">
              <a:rPr lang="en-US" smtClean="0"/>
              <a:t>11</a:t>
            </a:fld>
            <a:endParaRPr lang="en-US"/>
          </a:p>
        </p:txBody>
      </p:sp>
    </p:spTree>
    <p:extLst>
      <p:ext uri="{BB962C8B-B14F-4D97-AF65-F5344CB8AC3E}">
        <p14:creationId xmlns:p14="http://schemas.microsoft.com/office/powerpoint/2010/main" val="2313222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91039BF5-F496-0A4C-B5A6-42030254774F}" type="slidenum">
              <a:rPr lang="en-US" smtClean="0"/>
              <a:t>12</a:t>
            </a:fld>
            <a:endParaRPr lang="en-US"/>
          </a:p>
        </p:txBody>
      </p:sp>
    </p:spTree>
    <p:extLst>
      <p:ext uri="{BB962C8B-B14F-4D97-AF65-F5344CB8AC3E}">
        <p14:creationId xmlns:p14="http://schemas.microsoft.com/office/powerpoint/2010/main" val="3866528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91039BF5-F496-0A4C-B5A6-42030254774F}" type="slidenum">
              <a:rPr lang="en-US" smtClean="0"/>
              <a:t>14</a:t>
            </a:fld>
            <a:endParaRPr lang="en-US"/>
          </a:p>
        </p:txBody>
      </p:sp>
    </p:spTree>
    <p:extLst>
      <p:ext uri="{BB962C8B-B14F-4D97-AF65-F5344CB8AC3E}">
        <p14:creationId xmlns:p14="http://schemas.microsoft.com/office/powerpoint/2010/main" val="4199460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91039BF5-F496-0A4C-B5A6-42030254774F}" type="slidenum">
              <a:rPr lang="en-US" smtClean="0"/>
              <a:t>15</a:t>
            </a:fld>
            <a:endParaRPr lang="en-US"/>
          </a:p>
        </p:txBody>
      </p:sp>
    </p:spTree>
    <p:extLst>
      <p:ext uri="{BB962C8B-B14F-4D97-AF65-F5344CB8AC3E}">
        <p14:creationId xmlns:p14="http://schemas.microsoft.com/office/powerpoint/2010/main" val="23071653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8" name="Picture 7" descr="A picture containing text&#10;&#10;Description automatically generated">
            <a:extLst>
              <a:ext uri="{FF2B5EF4-FFF2-40B4-BE49-F238E27FC236}">
                <a16:creationId xmlns:a16="http://schemas.microsoft.com/office/drawing/2014/main" id="{09157805-4B6C-4111-9EB1-22ADA5F12260}"/>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t="16618" b="23018"/>
          <a:stretch/>
        </p:blipFill>
        <p:spPr>
          <a:xfrm>
            <a:off x="257696" y="257791"/>
            <a:ext cx="2735640" cy="1238500"/>
          </a:xfrm>
          <a:prstGeom prst="rect">
            <a:avLst/>
          </a:prstGeom>
        </p:spPr>
      </p:pic>
      <p:cxnSp>
        <p:nvCxnSpPr>
          <p:cNvPr id="9" name="Straight Connector 8">
            <a:extLst>
              <a:ext uri="{FF2B5EF4-FFF2-40B4-BE49-F238E27FC236}">
                <a16:creationId xmlns:a16="http://schemas.microsoft.com/office/drawing/2014/main" id="{5C214882-4037-476F-BE21-B621E4C209FA}"/>
              </a:ext>
            </a:extLst>
          </p:cNvPr>
          <p:cNvCxnSpPr>
            <a:cxnSpLocks/>
          </p:cNvCxnSpPr>
          <p:nvPr userDrawn="1"/>
        </p:nvCxnSpPr>
        <p:spPr>
          <a:xfrm>
            <a:off x="3125585" y="390698"/>
            <a:ext cx="0" cy="10141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FBC6E93-66D3-4E36-8A6C-CBEC7AD5027D}"/>
              </a:ext>
            </a:extLst>
          </p:cNvPr>
          <p:cNvSpPr txBox="1"/>
          <p:nvPr userDrawn="1"/>
        </p:nvSpPr>
        <p:spPr>
          <a:xfrm>
            <a:off x="3251032" y="626706"/>
            <a:ext cx="3333403" cy="707886"/>
          </a:xfrm>
          <a:prstGeom prst="rect">
            <a:avLst/>
          </a:prstGeom>
          <a:noFill/>
        </p:spPr>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Virtual Conference</a:t>
            </a:r>
          </a:p>
          <a:p>
            <a:r>
              <a:rPr lang="en-US" sz="2000" dirty="0">
                <a:solidFill>
                  <a:schemeClr val="bg1"/>
                </a:solidFill>
                <a:latin typeface="Arial" panose="020B0604020202020204" pitchFamily="34" charset="0"/>
                <a:cs typeface="Arial" panose="020B0604020202020204" pitchFamily="34" charset="0"/>
              </a:rPr>
              <a:t>September 28-29, 2021</a:t>
            </a:r>
          </a:p>
        </p:txBody>
      </p:sp>
      <p:sp>
        <p:nvSpPr>
          <p:cNvPr id="6" name="Espace réservé du numéro de diapositive 3"/>
          <p:cNvSpPr>
            <a:spLocks noGrp="1"/>
          </p:cNvSpPr>
          <p:nvPr>
            <p:ph type="sldNum" sz="quarter" idx="4"/>
          </p:nvPr>
        </p:nvSpPr>
        <p:spPr>
          <a:xfrm>
            <a:off x="11677650" y="6498269"/>
            <a:ext cx="342188" cy="345870"/>
          </a:xfrm>
          <a:prstGeom prst="foldedCorner">
            <a:avLst/>
          </a:prstGeom>
        </p:spPr>
        <p:txBody>
          <a:bodyPr/>
          <a:lstStyle/>
          <a:p>
            <a:fld id="{57898AA3-E6BA-4CD6-9104-A3E97E85252D}" type="slidenum">
              <a:rPr lang="fr-FR" sz="900" b="1" smtClean="0"/>
              <a:t>‹N°›</a:t>
            </a:fld>
            <a:endParaRPr lang="fr-FR" sz="900" b="1" dirty="0"/>
          </a:p>
        </p:txBody>
      </p:sp>
    </p:spTree>
    <p:extLst>
      <p:ext uri="{BB962C8B-B14F-4D97-AF65-F5344CB8AC3E}">
        <p14:creationId xmlns:p14="http://schemas.microsoft.com/office/powerpoint/2010/main" val="24497690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393792"/>
            <a:ext cx="3779520" cy="5629055"/>
          </a:xfrm>
        </p:spPr>
        <p:txBody>
          <a:bodyPr/>
          <a:lstStyle/>
          <a:p>
            <a:r>
              <a:rPr lang="en-US" dirty="0"/>
              <a:t>Click to edit Master title style</a:t>
            </a:r>
          </a:p>
        </p:txBody>
      </p:sp>
      <p:sp>
        <p:nvSpPr>
          <p:cNvPr id="4" name="Espace réservé du numéro de diapositive 3"/>
          <p:cNvSpPr>
            <a:spLocks noGrp="1"/>
          </p:cNvSpPr>
          <p:nvPr>
            <p:ph type="sldNum" sz="quarter" idx="4"/>
          </p:nvPr>
        </p:nvSpPr>
        <p:spPr>
          <a:xfrm>
            <a:off x="11677650" y="6498269"/>
            <a:ext cx="342188" cy="345870"/>
          </a:xfrm>
          <a:prstGeom prst="foldedCorner">
            <a:avLst/>
          </a:prstGeom>
        </p:spPr>
        <p:txBody>
          <a:bodyPr/>
          <a:lstStyle/>
          <a:p>
            <a:fld id="{57898AA3-E6BA-4CD6-9104-A3E97E85252D}" type="slidenum">
              <a:rPr lang="fr-FR" sz="900" b="1" smtClean="0"/>
              <a:t>‹N°›</a:t>
            </a:fld>
            <a:endParaRPr lang="fr-FR" sz="900" b="1" dirty="0"/>
          </a:p>
        </p:txBody>
      </p:sp>
    </p:spTree>
    <p:extLst>
      <p:ext uri="{BB962C8B-B14F-4D97-AF65-F5344CB8AC3E}">
        <p14:creationId xmlns:p14="http://schemas.microsoft.com/office/powerpoint/2010/main" val="37346027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400466"/>
            <a:ext cx="2804160" cy="5622381"/>
          </a:xfrm>
        </p:spPr>
        <p:txBody>
          <a:bodyPr/>
          <a:lstStyle/>
          <a:p>
            <a:r>
              <a:rPr lang="en-US"/>
              <a:t>Click to edit Master title style</a:t>
            </a:r>
            <a:endParaRPr lang="en-US" dirty="0"/>
          </a:p>
        </p:txBody>
      </p:sp>
      <p:sp>
        <p:nvSpPr>
          <p:cNvPr id="4" name="Espace réservé du numéro de diapositive 3"/>
          <p:cNvSpPr>
            <a:spLocks noGrp="1"/>
          </p:cNvSpPr>
          <p:nvPr>
            <p:ph type="sldNum" sz="quarter" idx="4"/>
          </p:nvPr>
        </p:nvSpPr>
        <p:spPr>
          <a:xfrm>
            <a:off x="11677650" y="6498269"/>
            <a:ext cx="342188" cy="345870"/>
          </a:xfrm>
          <a:prstGeom prst="foldedCorner">
            <a:avLst/>
          </a:prstGeom>
        </p:spPr>
        <p:txBody>
          <a:bodyPr/>
          <a:lstStyle/>
          <a:p>
            <a:fld id="{57898AA3-E6BA-4CD6-9104-A3E97E85252D}" type="slidenum">
              <a:rPr lang="fr-FR" sz="900" b="1" smtClean="0"/>
              <a:t>‹N°›</a:t>
            </a:fld>
            <a:endParaRPr lang="fr-FR" sz="900" b="1" dirty="0"/>
          </a:p>
        </p:txBody>
      </p:sp>
    </p:spTree>
    <p:extLst>
      <p:ext uri="{BB962C8B-B14F-4D97-AF65-F5344CB8AC3E}">
        <p14:creationId xmlns:p14="http://schemas.microsoft.com/office/powerpoint/2010/main" val="77866957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2" name="Title 1"/>
          <p:cNvSpPr>
            <a:spLocks noGrp="1"/>
          </p:cNvSpPr>
          <p:nvPr>
            <p:ph type="title"/>
          </p:nvPr>
        </p:nvSpPr>
        <p:spPr>
          <a:xfrm>
            <a:off x="304800" y="380444"/>
            <a:ext cx="5730240" cy="2899204"/>
          </a:xfrm>
        </p:spPr>
        <p:txBody>
          <a:bodyPr/>
          <a:lstStyle/>
          <a:p>
            <a:r>
              <a:rPr lang="en-US"/>
              <a:t>Click to edit Master title style</a:t>
            </a:r>
            <a:endParaRPr lang="en-US" dirty="0"/>
          </a:p>
        </p:txBody>
      </p:sp>
      <p:sp>
        <p:nvSpPr>
          <p:cNvPr id="4" name="Espace réservé du numéro de diapositive 3"/>
          <p:cNvSpPr>
            <a:spLocks noGrp="1"/>
          </p:cNvSpPr>
          <p:nvPr>
            <p:ph type="sldNum" sz="quarter" idx="4"/>
          </p:nvPr>
        </p:nvSpPr>
        <p:spPr>
          <a:xfrm>
            <a:off x="11677650" y="6498269"/>
            <a:ext cx="342188" cy="345870"/>
          </a:xfrm>
          <a:prstGeom prst="foldedCorner">
            <a:avLst/>
          </a:prstGeom>
        </p:spPr>
        <p:txBody>
          <a:bodyPr/>
          <a:lstStyle/>
          <a:p>
            <a:fld id="{57898AA3-E6BA-4CD6-9104-A3E97E85252D}" type="slidenum">
              <a:rPr lang="fr-FR" sz="900" b="1" smtClean="0"/>
              <a:t>‹N°›</a:t>
            </a:fld>
            <a:endParaRPr lang="fr-FR" sz="900" b="1" dirty="0"/>
          </a:p>
        </p:txBody>
      </p:sp>
    </p:spTree>
    <p:extLst>
      <p:ext uri="{BB962C8B-B14F-4D97-AF65-F5344CB8AC3E}">
        <p14:creationId xmlns:p14="http://schemas.microsoft.com/office/powerpoint/2010/main" val="47199695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29895"/>
            <a:ext cx="3779520" cy="4322656"/>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3"/>
          </p:nvPr>
        </p:nvSpPr>
        <p:spPr>
          <a:xfrm>
            <a:off x="8025536" y="1629895"/>
            <a:ext cx="3779520" cy="4322656"/>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168935" y="1629895"/>
            <a:ext cx="3779520" cy="4322656"/>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Placeholder 1">
            <a:extLst>
              <a:ext uri="{FF2B5EF4-FFF2-40B4-BE49-F238E27FC236}">
                <a16:creationId xmlns:a16="http://schemas.microsoft.com/office/drawing/2014/main" id="{7E1F7F1C-CF54-4526-B462-C91CE89066BE}"/>
              </a:ext>
            </a:extLst>
          </p:cNvPr>
          <p:cNvSpPr>
            <a:spLocks noGrp="1"/>
          </p:cNvSpPr>
          <p:nvPr>
            <p:ph type="title"/>
          </p:nvPr>
        </p:nvSpPr>
        <p:spPr>
          <a:xfrm>
            <a:off x="254977" y="365126"/>
            <a:ext cx="11779549" cy="795460"/>
          </a:xfrm>
          <a:prstGeom prst="rect">
            <a:avLst/>
          </a:prstGeom>
        </p:spPr>
        <p:txBody>
          <a:bodyPr vert="horz" lIns="91440" tIns="45720" rIns="91440" bIns="45720" rtlCol="0" anchor="ctr">
            <a:normAutofit/>
          </a:bodyPr>
          <a:lstStyle/>
          <a:p>
            <a:r>
              <a:rPr lang="en-US" dirty="0"/>
              <a:t>Click to edit Master title style</a:t>
            </a:r>
          </a:p>
        </p:txBody>
      </p:sp>
      <p:sp>
        <p:nvSpPr>
          <p:cNvPr id="10" name="Espace réservé du numéro de diapositive 3"/>
          <p:cNvSpPr>
            <a:spLocks noGrp="1"/>
          </p:cNvSpPr>
          <p:nvPr>
            <p:ph type="sldNum" sz="quarter" idx="4"/>
          </p:nvPr>
        </p:nvSpPr>
        <p:spPr>
          <a:xfrm>
            <a:off x="11677650" y="6498269"/>
            <a:ext cx="342188" cy="345870"/>
          </a:xfrm>
          <a:prstGeom prst="foldedCorner">
            <a:avLst/>
          </a:prstGeom>
        </p:spPr>
        <p:txBody>
          <a:bodyPr/>
          <a:lstStyle/>
          <a:p>
            <a:fld id="{57898AA3-E6BA-4CD6-9104-A3E97E85252D}" type="slidenum">
              <a:rPr lang="fr-FR" sz="900" b="1" smtClean="0"/>
              <a:t>‹N°›</a:t>
            </a:fld>
            <a:endParaRPr lang="fr-FR" sz="900" b="1" dirty="0"/>
          </a:p>
        </p:txBody>
      </p:sp>
    </p:spTree>
    <p:extLst>
      <p:ext uri="{BB962C8B-B14F-4D97-AF65-F5344CB8AC3E}">
        <p14:creationId xmlns:p14="http://schemas.microsoft.com/office/powerpoint/2010/main" val="6312252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6C2453C9-E49D-4DC9-BAA9-AB2A015E2004}"/>
              </a:ext>
            </a:extLst>
          </p:cNvPr>
          <p:cNvSpPr>
            <a:spLocks noGrp="1"/>
          </p:cNvSpPr>
          <p:nvPr>
            <p:ph type="title"/>
          </p:nvPr>
        </p:nvSpPr>
        <p:spPr>
          <a:xfrm>
            <a:off x="254977" y="365126"/>
            <a:ext cx="11779549" cy="795460"/>
          </a:xfrm>
          <a:prstGeom prst="rect">
            <a:avLst/>
          </a:prstGeom>
        </p:spPr>
        <p:txBody>
          <a:bodyPr vert="horz" lIns="91440" tIns="45720" rIns="91440" bIns="45720" rtlCol="0" anchor="ctr">
            <a:normAutofit/>
          </a:bodyPr>
          <a:lstStyle/>
          <a:p>
            <a:r>
              <a:rPr lang="en-US" dirty="0"/>
              <a:t>Click to edit Master title style</a:t>
            </a:r>
          </a:p>
        </p:txBody>
      </p:sp>
      <p:sp>
        <p:nvSpPr>
          <p:cNvPr id="6" name="Text Placeholder 3">
            <a:extLst>
              <a:ext uri="{FF2B5EF4-FFF2-40B4-BE49-F238E27FC236}">
                <a16:creationId xmlns:a16="http://schemas.microsoft.com/office/drawing/2014/main" id="{32127677-1E21-43A9-B9F1-EE4270FF4167}"/>
              </a:ext>
            </a:extLst>
          </p:cNvPr>
          <p:cNvSpPr>
            <a:spLocks noGrp="1"/>
          </p:cNvSpPr>
          <p:nvPr>
            <p:ph idx="1"/>
          </p:nvPr>
        </p:nvSpPr>
        <p:spPr>
          <a:xfrm>
            <a:off x="254977" y="1493104"/>
            <a:ext cx="11779548" cy="4473731"/>
          </a:xfrm>
          <a:prstGeom prst="rect">
            <a:avLst/>
          </a:prstGeom>
        </p:spPr>
        <p:txBody>
          <a:bodyPr vert="horz" lIns="91440" tIns="45720" rIns="91440" bIns="45720" rtlCol="0">
            <a:normAutofit/>
          </a:bodyPr>
          <a:lstStyle>
            <a:lvl3pPr>
              <a:defRPr>
                <a:solidFill>
                  <a:schemeClr val="accent4">
                    <a:lumMod val="50000"/>
                  </a:schemeClr>
                </a:solidFill>
              </a:defRPr>
            </a:lvl3pPr>
            <a:lvl4pPr>
              <a:defRPr>
                <a:solidFill>
                  <a:srgbClr val="261036"/>
                </a:solidFill>
              </a:defRPr>
            </a:lvl4pPr>
            <a:lvl5pPr>
              <a:defRPr>
                <a:solidFill>
                  <a:schemeClr val="bg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Espace réservé du numéro de diapositive 3"/>
          <p:cNvSpPr>
            <a:spLocks noGrp="1"/>
          </p:cNvSpPr>
          <p:nvPr>
            <p:ph type="sldNum" sz="quarter" idx="4"/>
          </p:nvPr>
        </p:nvSpPr>
        <p:spPr>
          <a:xfrm>
            <a:off x="11677650" y="6498269"/>
            <a:ext cx="342188" cy="345870"/>
          </a:xfrm>
          <a:prstGeom prst="foldedCorner">
            <a:avLst/>
          </a:prstGeom>
        </p:spPr>
        <p:txBody>
          <a:bodyPr/>
          <a:lstStyle/>
          <a:p>
            <a:fld id="{57898AA3-E6BA-4CD6-9104-A3E97E85252D}" type="slidenum">
              <a:rPr lang="fr-FR" sz="900" b="1" smtClean="0"/>
              <a:t>‹N°›</a:t>
            </a:fld>
            <a:endParaRPr lang="fr-FR" sz="900" b="1" dirty="0"/>
          </a:p>
        </p:txBody>
      </p:sp>
    </p:spTree>
    <p:extLst>
      <p:ext uri="{BB962C8B-B14F-4D97-AF65-F5344CB8AC3E}">
        <p14:creationId xmlns:p14="http://schemas.microsoft.com/office/powerpoint/2010/main" val="27727513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bg>
      <p:bgPr>
        <a:gradFill>
          <a:gsLst>
            <a:gs pos="100000">
              <a:schemeClr val="accent1">
                <a:lumMod val="50000"/>
              </a:schemeClr>
            </a:gs>
            <a:gs pos="20000">
              <a:schemeClr val="bg2">
                <a:lumMod val="10000"/>
              </a:schemeClr>
            </a:gs>
          </a:gsLst>
          <a:lin ang="0" scaled="1"/>
        </a:grad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6C2453C9-E49D-4DC9-BAA9-AB2A015E2004}"/>
              </a:ext>
            </a:extLst>
          </p:cNvPr>
          <p:cNvSpPr>
            <a:spLocks noGrp="1"/>
          </p:cNvSpPr>
          <p:nvPr>
            <p:ph type="title"/>
          </p:nvPr>
        </p:nvSpPr>
        <p:spPr>
          <a:xfrm>
            <a:off x="254977" y="365126"/>
            <a:ext cx="11779549" cy="795460"/>
          </a:xfrm>
          <a:prstGeom prst="rect">
            <a:avLst/>
          </a:prstGeom>
        </p:spPr>
        <p:txBody>
          <a:bodyPr vert="horz" lIns="91440" tIns="45720" rIns="91440" bIns="45720" rtlCol="0" anchor="ctr">
            <a:normAutofit/>
          </a:bodyPr>
          <a:lstStyle>
            <a:lvl1pPr>
              <a:defRPr>
                <a:solidFill>
                  <a:schemeClr val="bg1"/>
                </a:solidFill>
              </a:defRPr>
            </a:lvl1pPr>
          </a:lstStyle>
          <a:p>
            <a:r>
              <a:rPr lang="en-US" dirty="0"/>
              <a:t>Click to edit Master title style</a:t>
            </a:r>
          </a:p>
        </p:txBody>
      </p:sp>
      <p:sp>
        <p:nvSpPr>
          <p:cNvPr id="6" name="Text Placeholder 3">
            <a:extLst>
              <a:ext uri="{FF2B5EF4-FFF2-40B4-BE49-F238E27FC236}">
                <a16:creationId xmlns:a16="http://schemas.microsoft.com/office/drawing/2014/main" id="{32127677-1E21-43A9-B9F1-EE4270FF4167}"/>
              </a:ext>
            </a:extLst>
          </p:cNvPr>
          <p:cNvSpPr>
            <a:spLocks noGrp="1"/>
          </p:cNvSpPr>
          <p:nvPr>
            <p:ph idx="1"/>
          </p:nvPr>
        </p:nvSpPr>
        <p:spPr>
          <a:xfrm>
            <a:off x="254977" y="1493104"/>
            <a:ext cx="11779548" cy="4473731"/>
          </a:xfrm>
          <a:prstGeom prst="rect">
            <a:avLst/>
          </a:prstGeom>
        </p:spPr>
        <p:txBody>
          <a:bodyPr vert="horz" lIns="91440" tIns="45720" rIns="91440" bIns="45720" rtlCol="0">
            <a:normAutofit/>
          </a:bodyPr>
          <a:lstStyle>
            <a:lvl1pPr>
              <a:defRPr>
                <a:solidFill>
                  <a:schemeClr val="bg1"/>
                </a:solidFill>
              </a:defRPr>
            </a:lvl1pPr>
            <a:lvl2pPr>
              <a:defRPr>
                <a:solidFill>
                  <a:schemeClr val="bg1">
                    <a:lumMod val="75000"/>
                  </a:schemeClr>
                </a:solidFill>
              </a:defRPr>
            </a:lvl2pPr>
            <a:lvl3pPr>
              <a:defRPr>
                <a:solidFill>
                  <a:schemeClr val="accent3">
                    <a:lumMod val="90000"/>
                  </a:schemeClr>
                </a:solidFill>
              </a:defRPr>
            </a:lvl3pPr>
            <a:lvl4pPr>
              <a:defRPr>
                <a:solidFill>
                  <a:srgbClr val="D6BBEB"/>
                </a:solidFill>
              </a:defRPr>
            </a:lvl4pPr>
            <a:lvl5pPr>
              <a:defRPr>
                <a:solidFill>
                  <a:schemeClr val="bg1">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877725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a:gsLst>
            <a:gs pos="100000">
              <a:schemeClr val="accent1">
                <a:lumMod val="50000"/>
              </a:schemeClr>
            </a:gs>
            <a:gs pos="20000">
              <a:schemeClr val="bg2">
                <a:lumMod val="10000"/>
              </a:schemeClr>
            </a:gs>
          </a:gsLst>
          <a:lin ang="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6886" y="1709738"/>
            <a:ext cx="8229600" cy="2852737"/>
          </a:xfrm>
        </p:spPr>
        <p:txBody>
          <a:bodyPr anchor="b">
            <a:normAutofit/>
          </a:bodyPr>
          <a:lstStyle>
            <a:lvl1pPr>
              <a:defRPr sz="4400">
                <a:solidFill>
                  <a:schemeClr val="bg1"/>
                </a:solidFill>
                <a:latin typeface="HelvNeue for IBM"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186886" y="4589463"/>
            <a:ext cx="8229600" cy="1500187"/>
          </a:xfrm>
          <a:prstGeom prst="rect">
            <a:avLst/>
          </a:prstGeom>
        </p:spPr>
        <p:txBody>
          <a:bodyPr/>
          <a:lstStyle>
            <a:lvl1pPr marL="0" indent="0">
              <a:buNone/>
              <a:defRPr sz="2400">
                <a:solidFill>
                  <a:schemeClr val="accent3"/>
                </a:solidFill>
                <a:latin typeface="HelvNeue for IBM"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9" name="Rectangle 103">
            <a:extLst>
              <a:ext uri="{FF2B5EF4-FFF2-40B4-BE49-F238E27FC236}">
                <a16:creationId xmlns:a16="http://schemas.microsoft.com/office/drawing/2014/main" id="{698C27B1-8544-40F7-85B2-142CC4AD0203}"/>
              </a:ext>
            </a:extLst>
          </p:cNvPr>
          <p:cNvSpPr>
            <a:spLocks noChangeArrowheads="1"/>
          </p:cNvSpPr>
          <p:nvPr userDrawn="1"/>
        </p:nvSpPr>
        <p:spPr bwMode="auto">
          <a:xfrm>
            <a:off x="154355" y="6514718"/>
            <a:ext cx="7382230" cy="211594"/>
          </a:xfrm>
          <a:prstGeom prst="rect">
            <a:avLst/>
          </a:prstGeom>
          <a:noFill/>
          <a:ln w="9525">
            <a:noFill/>
            <a:miter lim="800000"/>
            <a:headEnd/>
            <a:tailEnd/>
          </a:ln>
        </p:spPr>
        <p:txBody>
          <a:bodyPr wrap="square" lIns="57147" tIns="28574" rIns="57147" bIns="28574">
            <a:spAutoFit/>
          </a:bodyPr>
          <a:lstStyle>
            <a:lvl1pPr defTabSz="1306513">
              <a:defRPr>
                <a:solidFill>
                  <a:schemeClr val="tx1"/>
                </a:solidFill>
                <a:latin typeface="Arial" panose="020B0604020202020204" pitchFamily="34" charset="0"/>
              </a:defRPr>
            </a:lvl1pPr>
            <a:lvl2pPr defTabSz="1306513">
              <a:defRPr>
                <a:solidFill>
                  <a:schemeClr val="tx1"/>
                </a:solidFill>
                <a:latin typeface="Arial" panose="020B0604020202020204" pitchFamily="34" charset="0"/>
              </a:defRPr>
            </a:lvl2pPr>
            <a:lvl3pPr defTabSz="1306513">
              <a:defRPr>
                <a:solidFill>
                  <a:schemeClr val="tx1"/>
                </a:solidFill>
                <a:latin typeface="Arial" panose="020B0604020202020204" pitchFamily="34" charset="0"/>
              </a:defRPr>
            </a:lvl3pPr>
            <a:lvl4pPr defTabSz="1306513">
              <a:defRPr>
                <a:solidFill>
                  <a:schemeClr val="tx1"/>
                </a:solidFill>
                <a:latin typeface="Arial" panose="020B0604020202020204" pitchFamily="34" charset="0"/>
              </a:defRPr>
            </a:lvl4pPr>
            <a:lvl5pPr defTabSz="1306513">
              <a:defRPr>
                <a:solidFill>
                  <a:schemeClr val="tx1"/>
                </a:solidFill>
                <a:latin typeface="Arial" panose="020B0604020202020204" pitchFamily="34" charset="0"/>
              </a:defRPr>
            </a:lvl5pPr>
            <a:lvl6pPr defTabSz="1306513" fontAlgn="base">
              <a:spcBef>
                <a:spcPct val="0"/>
              </a:spcBef>
              <a:spcAft>
                <a:spcPct val="0"/>
              </a:spcAft>
              <a:defRPr>
                <a:solidFill>
                  <a:schemeClr val="tx1"/>
                </a:solidFill>
                <a:latin typeface="Arial" panose="020B0604020202020204" pitchFamily="34" charset="0"/>
              </a:defRPr>
            </a:lvl6pPr>
            <a:lvl7pPr defTabSz="1306513" fontAlgn="base">
              <a:spcBef>
                <a:spcPct val="0"/>
              </a:spcBef>
              <a:spcAft>
                <a:spcPct val="0"/>
              </a:spcAft>
              <a:defRPr>
                <a:solidFill>
                  <a:schemeClr val="tx1"/>
                </a:solidFill>
                <a:latin typeface="Arial" panose="020B0604020202020204" pitchFamily="34" charset="0"/>
              </a:defRPr>
            </a:lvl7pPr>
            <a:lvl8pPr defTabSz="1306513" fontAlgn="base">
              <a:spcBef>
                <a:spcPct val="0"/>
              </a:spcBef>
              <a:spcAft>
                <a:spcPct val="0"/>
              </a:spcAft>
              <a:defRPr>
                <a:solidFill>
                  <a:schemeClr val="tx1"/>
                </a:solidFill>
                <a:latin typeface="Arial" panose="020B0604020202020204" pitchFamily="34" charset="0"/>
              </a:defRPr>
            </a:lvl8pPr>
            <a:lvl9pPr defTabSz="1306513" fontAlgn="base">
              <a:spcBef>
                <a:spcPct val="0"/>
              </a:spcBef>
              <a:spcAft>
                <a:spcPct val="0"/>
              </a:spcAft>
              <a:defRPr>
                <a:solidFill>
                  <a:schemeClr val="tx1"/>
                </a:solidFill>
                <a:latin typeface="Arial" panose="020B0604020202020204" pitchFamily="34" charset="0"/>
              </a:defRPr>
            </a:lvl9pPr>
          </a:lstStyle>
          <a:p>
            <a:r>
              <a:rPr lang="en-US" sz="1000" kern="1200" dirty="0">
                <a:solidFill>
                  <a:schemeClr val="bg1"/>
                </a:solidFill>
                <a:effectLst/>
                <a:latin typeface="Arial" panose="020B0604020202020204" pitchFamily="34" charset="0"/>
                <a:ea typeface="+mn-ea"/>
                <a:cs typeface="+mn-cs"/>
              </a:rPr>
              <a:t>2023 COPA</a:t>
            </a:r>
          </a:p>
        </p:txBody>
      </p:sp>
    </p:spTree>
    <p:extLst>
      <p:ext uri="{BB962C8B-B14F-4D97-AF65-F5344CB8AC3E}">
        <p14:creationId xmlns:p14="http://schemas.microsoft.com/office/powerpoint/2010/main" val="16270897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77A644C-7CBF-4378-88C4-12C79CD4F6B7}"/>
              </a:ext>
            </a:extLst>
          </p:cNvPr>
          <p:cNvSpPr>
            <a:spLocks noGrp="1"/>
          </p:cNvSpPr>
          <p:nvPr>
            <p:ph type="title"/>
          </p:nvPr>
        </p:nvSpPr>
        <p:spPr>
          <a:xfrm>
            <a:off x="186886" y="2651125"/>
            <a:ext cx="11873850" cy="1911350"/>
          </a:xfrm>
        </p:spPr>
        <p:txBody>
          <a:bodyPr anchor="b">
            <a:normAutofit/>
          </a:bodyPr>
          <a:lstStyle>
            <a:lvl1pPr algn="ctr">
              <a:defRPr sz="4400">
                <a:solidFill>
                  <a:srgbClr val="552D80"/>
                </a:solidFill>
                <a:latin typeface="HelvNeue for IBM" panose="020B0604020202020204" pitchFamily="34" charset="0"/>
              </a:defRPr>
            </a:lvl1pPr>
          </a:lstStyle>
          <a:p>
            <a:r>
              <a:rPr lang="en-US" dirty="0"/>
              <a:t>Click to edit Master title style</a:t>
            </a:r>
          </a:p>
        </p:txBody>
      </p:sp>
      <p:sp>
        <p:nvSpPr>
          <p:cNvPr id="9" name="Text Placeholder 2">
            <a:extLst>
              <a:ext uri="{FF2B5EF4-FFF2-40B4-BE49-F238E27FC236}">
                <a16:creationId xmlns:a16="http://schemas.microsoft.com/office/drawing/2014/main" id="{D1B7492E-018A-4D48-9874-5BED8CF24343}"/>
              </a:ext>
            </a:extLst>
          </p:cNvPr>
          <p:cNvSpPr>
            <a:spLocks noGrp="1"/>
          </p:cNvSpPr>
          <p:nvPr>
            <p:ph type="body" idx="1"/>
          </p:nvPr>
        </p:nvSpPr>
        <p:spPr>
          <a:xfrm>
            <a:off x="186886" y="4589463"/>
            <a:ext cx="11873850" cy="1500187"/>
          </a:xfrm>
          <a:prstGeom prst="rect">
            <a:avLst/>
          </a:prstGeom>
        </p:spPr>
        <p:txBody>
          <a:bodyPr/>
          <a:lstStyle>
            <a:lvl1pPr marL="0" indent="0" algn="ctr">
              <a:buNone/>
              <a:defRPr sz="2400">
                <a:solidFill>
                  <a:schemeClr val="bg1">
                    <a:lumMod val="50000"/>
                  </a:schemeClr>
                </a:solidFill>
                <a:latin typeface="HelvNeue for IBM"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3" name="Picture 2" descr="A picture containing screenshot, colorfulness, text, graphics&#10;&#10;Description automatically generated">
            <a:extLst>
              <a:ext uri="{FF2B5EF4-FFF2-40B4-BE49-F238E27FC236}">
                <a16:creationId xmlns:a16="http://schemas.microsoft.com/office/drawing/2014/main" id="{9AA62FC4-E378-EE5E-9114-1F629FB6932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b="1466"/>
          <a:stretch/>
        </p:blipFill>
        <p:spPr>
          <a:xfrm>
            <a:off x="27811" y="0"/>
            <a:ext cx="12192000" cy="3564530"/>
          </a:xfrm>
          <a:prstGeom prst="rect">
            <a:avLst/>
          </a:prstGeom>
        </p:spPr>
      </p:pic>
      <p:sp>
        <p:nvSpPr>
          <p:cNvPr id="6" name="Espace réservé du numéro de diapositive 3"/>
          <p:cNvSpPr>
            <a:spLocks noGrp="1"/>
          </p:cNvSpPr>
          <p:nvPr>
            <p:ph type="sldNum" sz="quarter" idx="4"/>
          </p:nvPr>
        </p:nvSpPr>
        <p:spPr>
          <a:xfrm>
            <a:off x="11677650" y="6498269"/>
            <a:ext cx="342188" cy="345870"/>
          </a:xfrm>
          <a:prstGeom prst="foldedCorner">
            <a:avLst/>
          </a:prstGeom>
        </p:spPr>
        <p:txBody>
          <a:bodyPr/>
          <a:lstStyle/>
          <a:p>
            <a:fld id="{57898AA3-E6BA-4CD6-9104-A3E97E85252D}" type="slidenum">
              <a:rPr lang="fr-FR" sz="900" b="1" smtClean="0"/>
              <a:t>‹N°›</a:t>
            </a:fld>
            <a:endParaRPr lang="fr-FR" sz="900" b="1" dirty="0"/>
          </a:p>
        </p:txBody>
      </p:sp>
    </p:spTree>
    <p:extLst>
      <p:ext uri="{BB962C8B-B14F-4D97-AF65-F5344CB8AC3E}">
        <p14:creationId xmlns:p14="http://schemas.microsoft.com/office/powerpoint/2010/main" val="421476433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a:prstGeom prst="rect">
            <a:avLst/>
          </a:prstGeom>
        </p:spPr>
        <p:txBody>
          <a:bodyPr anchor="b">
            <a:normAutofit/>
          </a:bodyPr>
          <a:lstStyle>
            <a:lvl1pPr marL="0" indent="0">
              <a:buNone/>
              <a:defRPr sz="3200" b="1">
                <a:solidFill>
                  <a:schemeClr val="bg1">
                    <a:lumMod val="50000"/>
                  </a:schemeClr>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lvl1pPr>
              <a:defRPr>
                <a:solidFill>
                  <a:schemeClr val="tx1"/>
                </a:solidFill>
                <a:latin typeface="Arial" panose="020B0604020202020204" pitchFamily="34" charset="0"/>
                <a:cs typeface="Arial" panose="020B0604020202020204" pitchFamily="34" charset="0"/>
              </a:defRPr>
            </a:lvl1pPr>
            <a:lvl2pPr>
              <a:defRPr>
                <a:solidFill>
                  <a:schemeClr val="bg1">
                    <a:lumMod val="50000"/>
                  </a:schemeClr>
                </a:solidFill>
                <a:latin typeface="Arial" panose="020B0604020202020204" pitchFamily="34" charset="0"/>
                <a:cs typeface="Arial" panose="020B0604020202020204" pitchFamily="34" charset="0"/>
              </a:defRPr>
            </a:lvl2pPr>
            <a:lvl3pPr>
              <a:defRPr>
                <a:solidFill>
                  <a:srgbClr val="080A43"/>
                </a:solidFill>
                <a:latin typeface="Arial" panose="020B0604020202020204" pitchFamily="34" charset="0"/>
                <a:cs typeface="Arial" panose="020B0604020202020204" pitchFamily="34" charset="0"/>
              </a:defRPr>
            </a:lvl3pPr>
            <a:lvl4pPr>
              <a:defRPr>
                <a:solidFill>
                  <a:srgbClr val="BE1281"/>
                </a:solidFill>
                <a:latin typeface="Arial" panose="020B0604020202020204" pitchFamily="34" charset="0"/>
                <a:cs typeface="Arial" panose="020B0604020202020204" pitchFamily="34" charset="0"/>
              </a:defRPr>
            </a:lvl4pPr>
            <a:lvl5pPr>
              <a:defRPr>
                <a:solidFill>
                  <a:schemeClr val="bg1">
                    <a:lumMod val="6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normAutofit/>
          </a:bodyPr>
          <a:lstStyle>
            <a:lvl1pPr marL="0" indent="0">
              <a:buNone/>
              <a:defRPr sz="3200" b="1">
                <a:solidFill>
                  <a:schemeClr val="bg1">
                    <a:lumMod val="50000"/>
                  </a:schemeClr>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lvl1pPr>
              <a:defRPr>
                <a:solidFill>
                  <a:schemeClr val="tx1"/>
                </a:solidFill>
                <a:latin typeface="Arial" panose="020B0604020202020204" pitchFamily="34" charset="0"/>
                <a:cs typeface="Arial" panose="020B0604020202020204" pitchFamily="34" charset="0"/>
              </a:defRPr>
            </a:lvl1pPr>
            <a:lvl2pPr>
              <a:defRPr>
                <a:solidFill>
                  <a:schemeClr val="bg1">
                    <a:lumMod val="50000"/>
                  </a:schemeClr>
                </a:solidFill>
                <a:latin typeface="Arial" panose="020B0604020202020204" pitchFamily="34" charset="0"/>
                <a:cs typeface="Arial" panose="020B0604020202020204" pitchFamily="34" charset="0"/>
              </a:defRPr>
            </a:lvl2pPr>
            <a:lvl3pPr>
              <a:defRPr>
                <a:solidFill>
                  <a:srgbClr val="261036"/>
                </a:solidFill>
                <a:latin typeface="Arial" panose="020B0604020202020204" pitchFamily="34" charset="0"/>
                <a:cs typeface="Arial" panose="020B0604020202020204" pitchFamily="34" charset="0"/>
              </a:defRPr>
            </a:lvl3pPr>
            <a:lvl4pPr>
              <a:defRPr>
                <a:solidFill>
                  <a:srgbClr val="BE1281"/>
                </a:solidFill>
                <a:latin typeface="Arial" panose="020B0604020202020204" pitchFamily="34" charset="0"/>
                <a:cs typeface="Arial" panose="020B0604020202020204" pitchFamily="34" charset="0"/>
              </a:defRPr>
            </a:lvl4pPr>
            <a:lvl5pPr>
              <a:defRPr>
                <a:solidFill>
                  <a:schemeClr val="bg1">
                    <a:lumMod val="6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a:extLst>
              <a:ext uri="{FF2B5EF4-FFF2-40B4-BE49-F238E27FC236}">
                <a16:creationId xmlns:a16="http://schemas.microsoft.com/office/drawing/2014/main" id="{EF1680D8-7410-4C49-81FE-8B873AA3FDCE}"/>
              </a:ext>
            </a:extLst>
          </p:cNvPr>
          <p:cNvSpPr>
            <a:spLocks noGrp="1"/>
          </p:cNvSpPr>
          <p:nvPr>
            <p:ph type="title"/>
          </p:nvPr>
        </p:nvSpPr>
        <p:spPr>
          <a:xfrm>
            <a:off x="254977" y="365126"/>
            <a:ext cx="11779549" cy="795460"/>
          </a:xfrm>
          <a:prstGeom prst="rect">
            <a:avLst/>
          </a:prstGeom>
        </p:spPr>
        <p:txBody>
          <a:bodyPr vert="horz" lIns="91440" tIns="45720" rIns="91440" bIns="45720" rtlCol="0" anchor="ctr">
            <a:normAutofit/>
          </a:bodyPr>
          <a:lstStyle/>
          <a:p>
            <a:r>
              <a:rPr lang="en-US" dirty="0"/>
              <a:t>Click to edit Master title style</a:t>
            </a:r>
          </a:p>
        </p:txBody>
      </p:sp>
      <p:sp>
        <p:nvSpPr>
          <p:cNvPr id="9" name="Espace réservé du numéro de diapositive 3"/>
          <p:cNvSpPr>
            <a:spLocks noGrp="1"/>
          </p:cNvSpPr>
          <p:nvPr>
            <p:ph type="sldNum" sz="quarter" idx="10"/>
          </p:nvPr>
        </p:nvSpPr>
        <p:spPr>
          <a:xfrm>
            <a:off x="11677650" y="6498269"/>
            <a:ext cx="342188" cy="345870"/>
          </a:xfrm>
          <a:prstGeom prst="foldedCorner">
            <a:avLst/>
          </a:prstGeom>
        </p:spPr>
        <p:txBody>
          <a:bodyPr/>
          <a:lstStyle/>
          <a:p>
            <a:fld id="{57898AA3-E6BA-4CD6-9104-A3E97E85252D}" type="slidenum">
              <a:rPr lang="fr-FR" sz="900" b="1" smtClean="0"/>
              <a:t>‹N°›</a:t>
            </a:fld>
            <a:endParaRPr lang="fr-FR" sz="900" b="1" dirty="0"/>
          </a:p>
        </p:txBody>
      </p:sp>
    </p:spTree>
    <p:extLst>
      <p:ext uri="{BB962C8B-B14F-4D97-AF65-F5344CB8AC3E}">
        <p14:creationId xmlns:p14="http://schemas.microsoft.com/office/powerpoint/2010/main" val="28814231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38F60161-384A-46E3-8975-0FC963DEC530}"/>
              </a:ext>
            </a:extLst>
          </p:cNvPr>
          <p:cNvSpPr>
            <a:spLocks noGrp="1"/>
          </p:cNvSpPr>
          <p:nvPr>
            <p:ph type="title"/>
          </p:nvPr>
        </p:nvSpPr>
        <p:spPr>
          <a:xfrm>
            <a:off x="254977" y="365126"/>
            <a:ext cx="11779549" cy="795460"/>
          </a:xfrm>
          <a:prstGeom prst="rect">
            <a:avLst/>
          </a:prstGeom>
        </p:spPr>
        <p:txBody>
          <a:bodyPr vert="horz" lIns="91440" tIns="45720" rIns="91440" bIns="45720" rtlCol="0" anchor="ctr">
            <a:normAutofit/>
          </a:bodyPr>
          <a:lstStyle/>
          <a:p>
            <a:r>
              <a:rPr lang="en-US" dirty="0"/>
              <a:t>Click to edit Master title style</a:t>
            </a:r>
          </a:p>
        </p:txBody>
      </p:sp>
      <p:sp>
        <p:nvSpPr>
          <p:cNvPr id="5" name="Espace réservé du numéro de diapositive 3"/>
          <p:cNvSpPr>
            <a:spLocks noGrp="1"/>
          </p:cNvSpPr>
          <p:nvPr>
            <p:ph type="sldNum" sz="quarter" idx="4"/>
          </p:nvPr>
        </p:nvSpPr>
        <p:spPr>
          <a:xfrm>
            <a:off x="11677650" y="6498269"/>
            <a:ext cx="342188" cy="345870"/>
          </a:xfrm>
          <a:prstGeom prst="foldedCorner">
            <a:avLst/>
          </a:prstGeom>
        </p:spPr>
        <p:txBody>
          <a:bodyPr/>
          <a:lstStyle/>
          <a:p>
            <a:fld id="{57898AA3-E6BA-4CD6-9104-A3E97E85252D}" type="slidenum">
              <a:rPr lang="fr-FR" sz="900" b="1" smtClean="0"/>
              <a:t>‹N°›</a:t>
            </a:fld>
            <a:endParaRPr lang="fr-FR" sz="900" b="1" dirty="0"/>
          </a:p>
        </p:txBody>
      </p:sp>
    </p:spTree>
    <p:extLst>
      <p:ext uri="{BB962C8B-B14F-4D97-AF65-F5344CB8AC3E}">
        <p14:creationId xmlns:p14="http://schemas.microsoft.com/office/powerpoint/2010/main" val="42074256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Espace réservé du numéro de diapositive 3"/>
          <p:cNvSpPr>
            <a:spLocks noGrp="1"/>
          </p:cNvSpPr>
          <p:nvPr>
            <p:ph type="sldNum" sz="quarter" idx="4"/>
          </p:nvPr>
        </p:nvSpPr>
        <p:spPr>
          <a:xfrm>
            <a:off x="11677650" y="6498269"/>
            <a:ext cx="342188" cy="345870"/>
          </a:xfrm>
          <a:prstGeom prst="foldedCorner">
            <a:avLst/>
          </a:prstGeom>
        </p:spPr>
        <p:txBody>
          <a:bodyPr/>
          <a:lstStyle/>
          <a:p>
            <a:fld id="{57898AA3-E6BA-4CD6-9104-A3E97E85252D}" type="slidenum">
              <a:rPr lang="fr-FR" sz="900" b="1" smtClean="0"/>
              <a:t>‹N°›</a:t>
            </a:fld>
            <a:endParaRPr lang="fr-FR" sz="900" b="1" dirty="0"/>
          </a:p>
        </p:txBody>
      </p:sp>
    </p:spTree>
    <p:extLst>
      <p:ext uri="{BB962C8B-B14F-4D97-AF65-F5344CB8AC3E}">
        <p14:creationId xmlns:p14="http://schemas.microsoft.com/office/powerpoint/2010/main" val="29428919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7" name="Title 6"/>
          <p:cNvSpPr>
            <a:spLocks noGrp="1"/>
          </p:cNvSpPr>
          <p:nvPr>
            <p:ph type="title"/>
          </p:nvPr>
        </p:nvSpPr>
        <p:spPr>
          <a:xfrm>
            <a:off x="306917" y="451905"/>
            <a:ext cx="5966369" cy="1219200"/>
          </a:xfrm>
          <a:prstGeom prst="rect">
            <a:avLst/>
          </a:prstGeom>
        </p:spPr>
        <p:txBody>
          <a:bodyPr/>
          <a:lstStyle/>
          <a:p>
            <a:r>
              <a:rPr lang="en-US"/>
              <a:t>Click to edit Master title style</a:t>
            </a:r>
            <a:endParaRPr lang="en-US" dirty="0"/>
          </a:p>
        </p:txBody>
      </p:sp>
      <p:sp>
        <p:nvSpPr>
          <p:cNvPr id="4" name="Espace réservé du numéro de diapositive 3"/>
          <p:cNvSpPr>
            <a:spLocks noGrp="1"/>
          </p:cNvSpPr>
          <p:nvPr>
            <p:ph type="sldNum" sz="quarter" idx="4"/>
          </p:nvPr>
        </p:nvSpPr>
        <p:spPr>
          <a:xfrm>
            <a:off x="11677650" y="6498269"/>
            <a:ext cx="342188" cy="345870"/>
          </a:xfrm>
          <a:prstGeom prst="foldedCorner">
            <a:avLst/>
          </a:prstGeom>
        </p:spPr>
        <p:txBody>
          <a:bodyPr/>
          <a:lstStyle/>
          <a:p>
            <a:fld id="{57898AA3-E6BA-4CD6-9104-A3E97E85252D}" type="slidenum">
              <a:rPr lang="fr-FR" sz="900" b="1" smtClean="0"/>
              <a:t>‹N°›</a:t>
            </a:fld>
            <a:endParaRPr lang="fr-FR" sz="900" b="1" dirty="0"/>
          </a:p>
        </p:txBody>
      </p:sp>
    </p:spTree>
    <p:extLst>
      <p:ext uri="{BB962C8B-B14F-4D97-AF65-F5344CB8AC3E}">
        <p14:creationId xmlns:p14="http://schemas.microsoft.com/office/powerpoint/2010/main" val="30114384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4977" y="365126"/>
            <a:ext cx="11779549" cy="795460"/>
          </a:xfrm>
          <a:prstGeom prst="rect">
            <a:avLst/>
          </a:prstGeom>
        </p:spPr>
        <p:txBody>
          <a:bodyPr vert="horz" lIns="91440" tIns="45720" rIns="91440" bIns="45720" rtlCol="0" anchor="ctr">
            <a:normAutofit/>
          </a:bodyPr>
          <a:lstStyle/>
          <a:p>
            <a:r>
              <a:rPr lang="en-US" dirty="0"/>
              <a:t>Click to edit Master title style</a:t>
            </a:r>
          </a:p>
        </p:txBody>
      </p:sp>
      <p:sp>
        <p:nvSpPr>
          <p:cNvPr id="4" name="Text Placeholder 3">
            <a:extLst>
              <a:ext uri="{FF2B5EF4-FFF2-40B4-BE49-F238E27FC236}">
                <a16:creationId xmlns:a16="http://schemas.microsoft.com/office/drawing/2014/main" id="{B48DB211-ADF9-4845-BFA5-3DA29D4B31E7}"/>
              </a:ext>
            </a:extLst>
          </p:cNvPr>
          <p:cNvSpPr>
            <a:spLocks noGrp="1"/>
          </p:cNvSpPr>
          <p:nvPr>
            <p:ph type="body" idx="1"/>
          </p:nvPr>
        </p:nvSpPr>
        <p:spPr>
          <a:xfrm>
            <a:off x="254977" y="1493104"/>
            <a:ext cx="11779548" cy="47082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a:extLst>
              <a:ext uri="{FF2B5EF4-FFF2-40B4-BE49-F238E27FC236}">
                <a16:creationId xmlns:a16="http://schemas.microsoft.com/office/drawing/2014/main" id="{EE61EB0F-E2BE-27B1-5087-D613E6D50BA3}"/>
              </a:ext>
            </a:extLst>
          </p:cNvPr>
          <p:cNvPicPr>
            <a:picLocks noChangeAspect="1"/>
          </p:cNvPicPr>
          <p:nvPr userDrawn="1"/>
        </p:nvPicPr>
        <p:blipFill rotWithShape="1">
          <a:blip r:embed="rId15" cstate="screen">
            <a:extLst>
              <a:ext uri="{28A0092B-C50C-407E-A947-70E740481C1C}">
                <a14:useLocalDpi xmlns:a14="http://schemas.microsoft.com/office/drawing/2010/main" val="0"/>
              </a:ext>
            </a:extLst>
          </a:blip>
          <a:srcRect b="59460"/>
          <a:stretch/>
        </p:blipFill>
        <p:spPr>
          <a:xfrm>
            <a:off x="0" y="-11784"/>
            <a:ext cx="12192000" cy="250980"/>
          </a:xfrm>
          <a:prstGeom prst="rect">
            <a:avLst/>
          </a:prstGeom>
        </p:spPr>
      </p:pic>
      <p:sp>
        <p:nvSpPr>
          <p:cNvPr id="6" name="Espace réservé du numéro de diapositive 3"/>
          <p:cNvSpPr>
            <a:spLocks noGrp="1"/>
          </p:cNvSpPr>
          <p:nvPr>
            <p:ph type="sldNum" sz="quarter" idx="4"/>
          </p:nvPr>
        </p:nvSpPr>
        <p:spPr>
          <a:xfrm>
            <a:off x="11677650" y="6498269"/>
            <a:ext cx="342188" cy="345870"/>
          </a:xfrm>
          <a:prstGeom prst="foldedCorner">
            <a:avLst/>
          </a:prstGeom>
        </p:spPr>
        <p:txBody>
          <a:bodyPr/>
          <a:lstStyle/>
          <a:p>
            <a:fld id="{57898AA3-E6BA-4CD6-9104-A3E97E85252D}" type="slidenum">
              <a:rPr lang="fr-FR" sz="900" b="1" smtClean="0"/>
              <a:t>‹N°›</a:t>
            </a:fld>
            <a:endParaRPr lang="fr-FR" sz="900" b="1" dirty="0"/>
          </a:p>
        </p:txBody>
      </p:sp>
      <p:sp>
        <p:nvSpPr>
          <p:cNvPr id="8" name="Espace réservé du pied de page 4"/>
          <p:cNvSpPr txBox="1">
            <a:spLocks/>
          </p:cNvSpPr>
          <p:nvPr userDrawn="1"/>
        </p:nvSpPr>
        <p:spPr>
          <a:xfrm>
            <a:off x="254977" y="6498269"/>
            <a:ext cx="11422673" cy="345870"/>
          </a:xfrm>
          <a:prstGeom prst="rect">
            <a:avLst/>
          </a:prstGeom>
        </p:spPr>
        <p:txBody>
          <a:bodyPr/>
          <a:lstStyle>
            <a:defPPr>
              <a:defRPr lang="en-US"/>
            </a:defPPr>
            <a:lvl1pPr marL="0" algn="l" defTabSz="914400" rtl="0" eaLnBrk="1" latinLnBrk="0" hangingPunct="1">
              <a:defRPr sz="8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rgbClr val="552D80"/>
                </a:solidFill>
                <a:effectLst/>
                <a:latin typeface="Arial" panose="020B0604020202020204" pitchFamily="34" charset="0"/>
                <a:ea typeface="+mn-ea"/>
                <a:cs typeface="+mn-cs"/>
              </a:rPr>
              <a:t>COPA 2023 							</a:t>
            </a:r>
            <a:r>
              <a:rPr lang="en-US" sz="1000" kern="1200" baseline="0" dirty="0" smtClean="0">
                <a:solidFill>
                  <a:srgbClr val="552D80"/>
                </a:solidFill>
                <a:effectLst/>
                <a:latin typeface="Arial" panose="020B0604020202020204" pitchFamily="34" charset="0"/>
                <a:ea typeface="+mn-ea"/>
                <a:cs typeface="+mn-cs"/>
              </a:rPr>
              <a:t>                   </a:t>
            </a:r>
            <a:r>
              <a:rPr lang="en-US" sz="1000" kern="1200" dirty="0" smtClean="0">
                <a:solidFill>
                  <a:srgbClr val="552D80"/>
                </a:solidFill>
                <a:effectLst/>
                <a:latin typeface="Arial" panose="020B0604020202020204" pitchFamily="34" charset="0"/>
                <a:ea typeface="+mn-ea"/>
                <a:cs typeface="+mn-cs"/>
              </a:rPr>
              <a:t>Enterprise </a:t>
            </a:r>
            <a:r>
              <a:rPr lang="en-US" sz="1000" kern="1200" dirty="0" smtClean="0">
                <a:solidFill>
                  <a:srgbClr val="552D80"/>
                </a:solidFill>
                <a:effectLst/>
                <a:latin typeface="Arial" panose="020B0604020202020204" pitchFamily="34" charset="0"/>
                <a:ea typeface="+mn-ea"/>
                <a:cs typeface="+mn-cs"/>
              </a:rPr>
              <a:t>Disk Drive Scrubbing Based on Mondrian Conformal Predictors</a:t>
            </a:r>
          </a:p>
          <a:p>
            <a:pPr marL="0" algn="l" defTabSz="914400" rtl="0" eaLnBrk="1" latinLnBrk="0" hangingPunct="1"/>
            <a:r>
              <a:rPr lang="en-US" sz="1000" kern="1200" dirty="0" smtClean="0">
                <a:solidFill>
                  <a:srgbClr val="552D80"/>
                </a:solidFill>
                <a:effectLst/>
                <a:latin typeface="Arial" panose="020B0604020202020204" pitchFamily="34" charset="0"/>
                <a:ea typeface="+mn-ea"/>
                <a:cs typeface="+mn-cs"/>
              </a:rPr>
              <a:t> </a:t>
            </a:r>
            <a:endParaRPr lang="fr-FR" sz="1000" kern="1200" dirty="0" smtClean="0">
              <a:solidFill>
                <a:srgbClr val="552D80"/>
              </a:solidFill>
              <a:effectLst/>
              <a:latin typeface="Arial" panose="020B0604020202020204" pitchFamily="34" charset="0"/>
              <a:ea typeface="+mn-ea"/>
              <a:cs typeface="+mn-cs"/>
            </a:endParaRPr>
          </a:p>
        </p:txBody>
      </p:sp>
      <p:cxnSp>
        <p:nvCxnSpPr>
          <p:cNvPr id="7" name="Straight Connector 25">
            <a:extLst>
              <a:ext uri="{FF2B5EF4-FFF2-40B4-BE49-F238E27FC236}">
                <a16:creationId xmlns:a16="http://schemas.microsoft.com/office/drawing/2014/main" id="{63F25497-E301-0E76-3331-FD05248B6E72}"/>
              </a:ext>
            </a:extLst>
          </p:cNvPr>
          <p:cNvCxnSpPr/>
          <p:nvPr userDrawn="1"/>
        </p:nvCxnSpPr>
        <p:spPr>
          <a:xfrm>
            <a:off x="-432619" y="6498269"/>
            <a:ext cx="12281362" cy="0"/>
          </a:xfrm>
          <a:prstGeom prst="line">
            <a:avLst/>
          </a:prstGeom>
          <a:ln w="31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5728937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16"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3600" b="0" i="0" kern="1200">
          <a:solidFill>
            <a:srgbClr val="562F7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600"/>
        </a:spcBef>
        <a:buClr>
          <a:srgbClr val="7030A0"/>
        </a:buClr>
        <a:buFont typeface="Wingdings" panose="05000000000000000000" pitchFamily="2" charset="2"/>
        <a:buChar char="§"/>
        <a:defRPr sz="28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600"/>
        </a:spcBef>
        <a:buClr>
          <a:srgbClr val="7030A0"/>
        </a:buClr>
        <a:buFont typeface="Wingdings" panose="05000000000000000000" pitchFamily="2" charset="2"/>
        <a:buChar char="§"/>
        <a:defRPr sz="2400" b="0" i="0" kern="1200">
          <a:solidFill>
            <a:schemeClr val="bg1">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buClr>
          <a:srgbClr val="7030A0"/>
        </a:buClr>
        <a:buFont typeface="Wingdings" panose="05000000000000000000" pitchFamily="2" charset="2"/>
        <a:buChar char="§"/>
        <a:defRPr sz="2000" b="0" i="0" kern="1200">
          <a:solidFill>
            <a:schemeClr val="accent4">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600"/>
        </a:spcBef>
        <a:buClr>
          <a:srgbClr val="7030A0"/>
        </a:buClr>
        <a:buFont typeface="Wingdings" panose="05000000000000000000" pitchFamily="2" charset="2"/>
        <a:buChar char="§"/>
        <a:defRPr sz="1800" b="0" i="0" kern="1200">
          <a:solidFill>
            <a:srgbClr val="080A43"/>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600"/>
        </a:spcBef>
        <a:buClr>
          <a:srgbClr val="7030A0"/>
        </a:buClr>
        <a:buFont typeface="Wingdings" panose="05000000000000000000" pitchFamily="2" charset="2"/>
        <a:buChar char="§"/>
        <a:defRPr sz="1800" b="0" i="0" kern="1200">
          <a:solidFill>
            <a:schemeClr val="bg1">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3868631-6486-41DA-A54B-FD526AB75FE6}"/>
              </a:ext>
            </a:extLst>
          </p:cNvPr>
          <p:cNvSpPr>
            <a:spLocks noGrp="1"/>
          </p:cNvSpPr>
          <p:nvPr>
            <p:ph type="ctrTitle" idx="4294967295"/>
          </p:nvPr>
        </p:nvSpPr>
        <p:spPr>
          <a:xfrm>
            <a:off x="923578" y="2594935"/>
            <a:ext cx="10038860" cy="1655762"/>
          </a:xfrm>
        </p:spPr>
        <p:txBody>
          <a:bodyPr>
            <a:noAutofit/>
          </a:bodyPr>
          <a:lstStyle/>
          <a:p>
            <a:pPr algn="ctr"/>
            <a:r>
              <a:rPr lang="en-US" b="1" dirty="0"/>
              <a:t>Enterprise Disk Drive Scrubbing Based on Mondrian Conformal Predictors</a:t>
            </a:r>
          </a:p>
        </p:txBody>
      </p:sp>
      <p:sp>
        <p:nvSpPr>
          <p:cNvPr id="8" name="Subtitle 4">
            <a:extLst>
              <a:ext uri="{FF2B5EF4-FFF2-40B4-BE49-F238E27FC236}">
                <a16:creationId xmlns:a16="http://schemas.microsoft.com/office/drawing/2014/main" id="{58876F6B-3339-4CA6-A592-E53C9BBA129A}"/>
              </a:ext>
            </a:extLst>
          </p:cNvPr>
          <p:cNvSpPr txBox="1">
            <a:spLocks/>
          </p:cNvSpPr>
          <p:nvPr/>
        </p:nvSpPr>
        <p:spPr>
          <a:xfrm>
            <a:off x="218178" y="4877111"/>
            <a:ext cx="2988214" cy="49816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rgbClr val="7030A0"/>
              </a:buClr>
              <a:buFont typeface="Wingdings" panose="05000000000000000000" pitchFamily="2" charset="2"/>
              <a:buNone/>
              <a:defRPr sz="2400" b="0" i="0" kern="1200">
                <a:solidFill>
                  <a:srgbClr val="D3E255"/>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Clr>
                <a:srgbClr val="7030A0"/>
              </a:buClr>
              <a:buFont typeface="Wingdings" panose="05000000000000000000" pitchFamily="2" charset="2"/>
              <a:buNone/>
              <a:defRPr sz="2000" b="0" i="0" kern="1200">
                <a:solidFill>
                  <a:schemeClr val="tx1"/>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Clr>
                <a:srgbClr val="7030A0"/>
              </a:buClr>
              <a:buFont typeface="Wingdings" panose="05000000000000000000" pitchFamily="2" charset="2"/>
              <a:buNone/>
              <a:defRPr sz="1800" b="0" i="0" kern="1200">
                <a:solidFill>
                  <a:schemeClr val="tx1"/>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Clr>
                <a:srgbClr val="7030A0"/>
              </a:buClr>
              <a:buFont typeface="Wingdings" panose="05000000000000000000" pitchFamily="2" charset="2"/>
              <a:buNone/>
              <a:defRPr sz="1600" b="0" i="0" kern="1200">
                <a:solidFill>
                  <a:schemeClr val="tx1"/>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Clr>
                <a:srgbClr val="7030A0"/>
              </a:buClr>
              <a:buFont typeface="Wingdings" panose="05000000000000000000" pitchFamily="2" charset="2"/>
              <a:buNone/>
              <a:defRPr sz="1600" b="0" i="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000" dirty="0">
                <a:solidFill>
                  <a:schemeClr val="tx1"/>
                </a:solidFill>
              </a:rPr>
              <a:t>Rahul Vishwakarma</a:t>
            </a:r>
            <a:r>
              <a:rPr lang="en-US" sz="2000" baseline="30000" dirty="0">
                <a:solidFill>
                  <a:schemeClr val="tx1"/>
                </a:solidFill>
              </a:rPr>
              <a:t>✢</a:t>
            </a:r>
            <a:endParaRPr lang="en-US" sz="1600" baseline="30000" dirty="0">
              <a:solidFill>
                <a:schemeClr val="tx1"/>
              </a:solidFill>
            </a:endParaRPr>
          </a:p>
          <a:p>
            <a:pPr algn="r"/>
            <a:endParaRPr lang="en-US" sz="1600" baseline="30000" dirty="0">
              <a:solidFill>
                <a:schemeClr val="tx1"/>
              </a:solidFill>
            </a:endParaRPr>
          </a:p>
          <a:p>
            <a:pPr algn="r"/>
            <a:endParaRPr lang="en-US" sz="2000" dirty="0">
              <a:solidFill>
                <a:schemeClr val="tx1"/>
              </a:solidFill>
            </a:endParaRPr>
          </a:p>
        </p:txBody>
      </p:sp>
      <p:pic>
        <p:nvPicPr>
          <p:cNvPr id="4" name="Picture 3" descr="A blue circle with white text&#10;&#10;Description automatically generated">
            <a:extLst>
              <a:ext uri="{FF2B5EF4-FFF2-40B4-BE49-F238E27FC236}">
                <a16:creationId xmlns:a16="http://schemas.microsoft.com/office/drawing/2014/main" id="{C069E207-A804-E399-FEF9-921D5B4FC0BD}"/>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6274219" y="297880"/>
            <a:ext cx="812722" cy="822359"/>
          </a:xfrm>
          <a:prstGeom prst="rect">
            <a:avLst/>
          </a:prstGeom>
        </p:spPr>
      </p:pic>
      <p:pic>
        <p:nvPicPr>
          <p:cNvPr id="9" name="Picture 8" descr="A logo with blue dots&#10;&#10;Description automatically generated">
            <a:extLst>
              <a:ext uri="{FF2B5EF4-FFF2-40B4-BE49-F238E27FC236}">
                <a16:creationId xmlns:a16="http://schemas.microsoft.com/office/drawing/2014/main" id="{C1411700-7303-26A9-88C2-EB866A5A0852}"/>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8766365" y="297881"/>
            <a:ext cx="2402151" cy="822358"/>
          </a:xfrm>
          <a:prstGeom prst="rect">
            <a:avLst/>
          </a:prstGeom>
        </p:spPr>
      </p:pic>
      <p:pic>
        <p:nvPicPr>
          <p:cNvPr id="11" name="Picture 10" descr="A logo of a university&#10;&#10;Description automatically generated">
            <a:extLst>
              <a:ext uri="{FF2B5EF4-FFF2-40B4-BE49-F238E27FC236}">
                <a16:creationId xmlns:a16="http://schemas.microsoft.com/office/drawing/2014/main" id="{1B97170D-8682-CA41-1D90-6C2F8F3CD3DB}"/>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2895857" y="297880"/>
            <a:ext cx="1698938" cy="822358"/>
          </a:xfrm>
          <a:prstGeom prst="rect">
            <a:avLst/>
          </a:prstGeom>
        </p:spPr>
      </p:pic>
      <p:pic>
        <p:nvPicPr>
          <p:cNvPr id="12" name="Picture 2" descr="Digital Skills Bootcamps | California State University, Long ...">
            <a:extLst>
              <a:ext uri="{FF2B5EF4-FFF2-40B4-BE49-F238E27FC236}">
                <a16:creationId xmlns:a16="http://schemas.microsoft.com/office/drawing/2014/main" id="{9E9F7CFC-D7E5-1AB6-D05E-5690F479B5B0}"/>
              </a:ext>
            </a:extLst>
          </p:cNvPr>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717501" y="295426"/>
            <a:ext cx="822358" cy="822358"/>
          </a:xfrm>
          <a:prstGeom prst="rect">
            <a:avLst/>
          </a:prstGeom>
          <a:noFill/>
          <a:extLst>
            <a:ext uri="{909E8E84-426E-40DD-AFC4-6F175D3DCCD1}">
              <a14:hiddenFill xmlns:a14="http://schemas.microsoft.com/office/drawing/2010/main">
                <a:solidFill>
                  <a:srgbClr val="FFFFFF"/>
                </a:solidFill>
              </a14:hiddenFill>
            </a:ext>
          </a:extLst>
        </p:spPr>
      </p:pic>
      <p:sp>
        <p:nvSpPr>
          <p:cNvPr id="15" name="Subtitle 4">
            <a:extLst>
              <a:ext uri="{FF2B5EF4-FFF2-40B4-BE49-F238E27FC236}">
                <a16:creationId xmlns:a16="http://schemas.microsoft.com/office/drawing/2014/main" id="{45C1AB53-C672-2932-3951-63198ED33C70}"/>
              </a:ext>
            </a:extLst>
          </p:cNvPr>
          <p:cNvSpPr txBox="1">
            <a:spLocks/>
          </p:cNvSpPr>
          <p:nvPr/>
        </p:nvSpPr>
        <p:spPr>
          <a:xfrm>
            <a:off x="8232059" y="4877111"/>
            <a:ext cx="2988214" cy="49816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rgbClr val="7030A0"/>
              </a:buClr>
              <a:buFont typeface="Wingdings" panose="05000000000000000000" pitchFamily="2" charset="2"/>
              <a:buNone/>
              <a:defRPr sz="2400" b="0" i="0" kern="1200">
                <a:solidFill>
                  <a:srgbClr val="D3E255"/>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Clr>
                <a:srgbClr val="7030A0"/>
              </a:buClr>
              <a:buFont typeface="Wingdings" panose="05000000000000000000" pitchFamily="2" charset="2"/>
              <a:buNone/>
              <a:defRPr sz="2000" b="0" i="0" kern="1200">
                <a:solidFill>
                  <a:schemeClr val="tx1"/>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Clr>
                <a:srgbClr val="7030A0"/>
              </a:buClr>
              <a:buFont typeface="Wingdings" panose="05000000000000000000" pitchFamily="2" charset="2"/>
              <a:buNone/>
              <a:defRPr sz="1800" b="0" i="0" kern="1200">
                <a:solidFill>
                  <a:schemeClr val="tx1"/>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Clr>
                <a:srgbClr val="7030A0"/>
              </a:buClr>
              <a:buFont typeface="Wingdings" panose="05000000000000000000" pitchFamily="2" charset="2"/>
              <a:buNone/>
              <a:defRPr sz="1600" b="0" i="0" kern="1200">
                <a:solidFill>
                  <a:schemeClr val="tx1"/>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Clr>
                <a:srgbClr val="7030A0"/>
              </a:buClr>
              <a:buFont typeface="Wingdings" panose="05000000000000000000" pitchFamily="2" charset="2"/>
              <a:buNone/>
              <a:defRPr sz="1600" b="0" i="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000" b="0" i="0" u="none" strike="noStrike" dirty="0">
                <a:solidFill>
                  <a:schemeClr val="tx1"/>
                </a:solidFill>
                <a:effectLst/>
                <a:latin typeface="Arial" panose="020B0604020202020204" pitchFamily="34" charset="0"/>
              </a:rPr>
              <a:t>Ava Hedayatipour</a:t>
            </a:r>
            <a:r>
              <a:rPr lang="en-US" sz="2000" b="0" i="0" u="none" strike="noStrike" baseline="30000" dirty="0">
                <a:solidFill>
                  <a:schemeClr val="tx1"/>
                </a:solidFill>
                <a:effectLst/>
                <a:latin typeface="Arial" panose="020B0604020202020204" pitchFamily="34" charset="0"/>
              </a:rPr>
              <a:t>✢</a:t>
            </a:r>
            <a:r>
              <a:rPr lang="en-US" sz="2000" b="0" i="0" u="none" strike="noStrike" dirty="0">
                <a:solidFill>
                  <a:schemeClr val="tx1"/>
                </a:solidFill>
                <a:effectLst/>
                <a:latin typeface="Arial" panose="020B0604020202020204" pitchFamily="34" charset="0"/>
              </a:rPr>
              <a:t> </a:t>
            </a:r>
            <a:endParaRPr lang="en-US" sz="2000" dirty="0">
              <a:solidFill>
                <a:schemeClr val="tx1"/>
              </a:solidFill>
            </a:endParaRPr>
          </a:p>
        </p:txBody>
      </p:sp>
      <p:sp>
        <p:nvSpPr>
          <p:cNvPr id="19" name="Subtitle 4">
            <a:extLst>
              <a:ext uri="{FF2B5EF4-FFF2-40B4-BE49-F238E27FC236}">
                <a16:creationId xmlns:a16="http://schemas.microsoft.com/office/drawing/2014/main" id="{23505CCE-8FC6-AF5F-07CD-9D3ACA7920D8}"/>
              </a:ext>
            </a:extLst>
          </p:cNvPr>
          <p:cNvSpPr txBox="1">
            <a:spLocks/>
          </p:cNvSpPr>
          <p:nvPr/>
        </p:nvSpPr>
        <p:spPr>
          <a:xfrm>
            <a:off x="358406" y="5656388"/>
            <a:ext cx="10810110" cy="49816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rgbClr val="7030A0"/>
              </a:buClr>
              <a:buFont typeface="Wingdings" panose="05000000000000000000" pitchFamily="2" charset="2"/>
              <a:buNone/>
              <a:defRPr sz="2400" b="0" i="0" kern="1200">
                <a:solidFill>
                  <a:srgbClr val="D3E255"/>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Clr>
                <a:srgbClr val="7030A0"/>
              </a:buClr>
              <a:buFont typeface="Wingdings" panose="05000000000000000000" pitchFamily="2" charset="2"/>
              <a:buNone/>
              <a:defRPr sz="2000" b="0" i="0" kern="1200">
                <a:solidFill>
                  <a:schemeClr val="tx1"/>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Clr>
                <a:srgbClr val="7030A0"/>
              </a:buClr>
              <a:buFont typeface="Wingdings" panose="05000000000000000000" pitchFamily="2" charset="2"/>
              <a:buNone/>
              <a:defRPr sz="1800" b="0" i="0" kern="1200">
                <a:solidFill>
                  <a:schemeClr val="tx1"/>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Clr>
                <a:srgbClr val="7030A0"/>
              </a:buClr>
              <a:buFont typeface="Wingdings" panose="05000000000000000000" pitchFamily="2" charset="2"/>
              <a:buNone/>
              <a:defRPr sz="1600" b="0" i="0" kern="1200">
                <a:solidFill>
                  <a:schemeClr val="tx1"/>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Clr>
                <a:srgbClr val="7030A0"/>
              </a:buClr>
              <a:buFont typeface="Wingdings" panose="05000000000000000000" pitchFamily="2" charset="2"/>
              <a:buNone/>
              <a:defRPr sz="1600" b="0" i="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200" dirty="0">
                <a:ln>
                  <a:solidFill>
                    <a:srgbClr val="062133"/>
                  </a:solidFill>
                </a:ln>
                <a:solidFill>
                  <a:sysClr val="windowText" lastClr="000000"/>
                </a:solidFill>
                <a:latin typeface="+mn-lt"/>
                <a:cs typeface="+mn-cs"/>
              </a:rPr>
              <a:t>California State University Long </a:t>
            </a:r>
            <a:r>
              <a:rPr lang="en-US" sz="1200" dirty="0" smtClean="0">
                <a:ln>
                  <a:solidFill>
                    <a:srgbClr val="062133"/>
                  </a:solidFill>
                </a:ln>
                <a:solidFill>
                  <a:sysClr val="windowText" lastClr="000000"/>
                </a:solidFill>
                <a:latin typeface="+mn-lt"/>
                <a:cs typeface="+mn-cs"/>
              </a:rPr>
              <a:t>Beach, USA </a:t>
            </a:r>
            <a:r>
              <a:rPr lang="en-US" sz="1200" dirty="0">
                <a:ln>
                  <a:solidFill>
                    <a:srgbClr val="062133"/>
                  </a:solidFill>
                </a:ln>
                <a:solidFill>
                  <a:sysClr val="windowText" lastClr="000000"/>
                </a:solidFill>
                <a:latin typeface="+mn-lt"/>
                <a:cs typeface="+mn-cs"/>
              </a:rPr>
              <a:t>✢</a:t>
            </a:r>
          </a:p>
          <a:p>
            <a:pPr algn="r"/>
            <a:r>
              <a:rPr lang="fr-FR" sz="1200" dirty="0">
                <a:ln>
                  <a:solidFill>
                    <a:srgbClr val="062133"/>
                  </a:solidFill>
                </a:ln>
                <a:solidFill>
                  <a:sysClr val="windowText" lastClr="000000"/>
                </a:solidFill>
                <a:latin typeface="+mn-lt"/>
                <a:cs typeface="+mn-cs"/>
              </a:rPr>
              <a:t>HEUDIASYC - UMR CNRS 7253, Université de Technologie de </a:t>
            </a:r>
            <a:r>
              <a:rPr lang="fr-FR" sz="1200" dirty="0" smtClean="0">
                <a:ln>
                  <a:solidFill>
                    <a:srgbClr val="062133"/>
                  </a:solidFill>
                </a:ln>
                <a:solidFill>
                  <a:sysClr val="windowText" lastClr="000000"/>
                </a:solidFill>
                <a:latin typeface="+mn-lt"/>
                <a:cs typeface="+mn-cs"/>
              </a:rPr>
              <a:t>Compiègne, France </a:t>
            </a:r>
            <a:r>
              <a:rPr lang="en-US" sz="1200" dirty="0">
                <a:ln>
                  <a:solidFill>
                    <a:srgbClr val="062133"/>
                  </a:solidFill>
                </a:ln>
                <a:solidFill>
                  <a:sysClr val="windowText" lastClr="000000"/>
                </a:solidFill>
                <a:latin typeface="+mn-lt"/>
                <a:cs typeface="+mn-cs"/>
              </a:rPr>
              <a:t>◦</a:t>
            </a:r>
          </a:p>
          <a:p>
            <a:pPr algn="r"/>
            <a:endParaRPr lang="en-US" sz="1200" dirty="0">
              <a:ln>
                <a:solidFill>
                  <a:srgbClr val="062133"/>
                </a:solidFill>
              </a:ln>
              <a:solidFill>
                <a:sysClr val="windowText" lastClr="000000"/>
              </a:solidFill>
              <a:latin typeface="+mn-lt"/>
              <a:cs typeface="+mn-cs"/>
            </a:endParaRPr>
          </a:p>
        </p:txBody>
      </p:sp>
      <p:sp>
        <p:nvSpPr>
          <p:cNvPr id="24" name="TextBox 23">
            <a:extLst>
              <a:ext uri="{FF2B5EF4-FFF2-40B4-BE49-F238E27FC236}">
                <a16:creationId xmlns:a16="http://schemas.microsoft.com/office/drawing/2014/main" id="{2BD5586A-4356-8DD4-6BD4-BA33F46EA7B0}"/>
              </a:ext>
            </a:extLst>
          </p:cNvPr>
          <p:cNvSpPr txBox="1"/>
          <p:nvPr/>
        </p:nvSpPr>
        <p:spPr>
          <a:xfrm>
            <a:off x="5721074" y="4847164"/>
            <a:ext cx="2988213" cy="400110"/>
          </a:xfrm>
          <a:prstGeom prst="rect">
            <a:avLst/>
          </a:prstGeom>
          <a:noFill/>
        </p:spPr>
        <p:txBody>
          <a:bodyPr wrap="square">
            <a:spAutoFit/>
          </a:bodyPr>
          <a:lstStyle/>
          <a:p>
            <a:r>
              <a:rPr lang="en-US" sz="2000" b="0" i="0" u="sng" strike="noStrike" dirty="0">
                <a:effectLst/>
                <a:latin typeface="Arial" panose="020B0604020202020204" pitchFamily="34" charset="0"/>
              </a:rPr>
              <a:t>Soundouss Messoudi</a:t>
            </a:r>
            <a:r>
              <a:rPr lang="en-US" sz="2000" b="1" i="0" u="sng" strike="noStrike" baseline="30000" dirty="0">
                <a:effectLst/>
                <a:latin typeface="Arial" panose="020B0604020202020204" pitchFamily="34" charset="0"/>
              </a:rPr>
              <a:t>○</a:t>
            </a:r>
            <a:endParaRPr lang="en-US" sz="2000" b="1" u="sng" baseline="30000" dirty="0"/>
          </a:p>
        </p:txBody>
      </p:sp>
      <p:cxnSp>
        <p:nvCxnSpPr>
          <p:cNvPr id="26" name="Straight Connector 25">
            <a:extLst>
              <a:ext uri="{FF2B5EF4-FFF2-40B4-BE49-F238E27FC236}">
                <a16:creationId xmlns:a16="http://schemas.microsoft.com/office/drawing/2014/main" id="{63F25497-E301-0E76-3331-FD05248B6E72}"/>
              </a:ext>
            </a:extLst>
          </p:cNvPr>
          <p:cNvCxnSpPr/>
          <p:nvPr/>
        </p:nvCxnSpPr>
        <p:spPr>
          <a:xfrm>
            <a:off x="717501" y="4290646"/>
            <a:ext cx="10451015"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sp>
        <p:nvSpPr>
          <p:cNvPr id="29" name="Subtitle 4">
            <a:extLst>
              <a:ext uri="{FF2B5EF4-FFF2-40B4-BE49-F238E27FC236}">
                <a16:creationId xmlns:a16="http://schemas.microsoft.com/office/drawing/2014/main" id="{F55180B7-1846-26B6-96DC-925689F1A30D}"/>
              </a:ext>
            </a:extLst>
          </p:cNvPr>
          <p:cNvSpPr txBox="1">
            <a:spLocks/>
          </p:cNvSpPr>
          <p:nvPr/>
        </p:nvSpPr>
        <p:spPr>
          <a:xfrm>
            <a:off x="2367046" y="4877111"/>
            <a:ext cx="2988214" cy="49816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rgbClr val="7030A0"/>
              </a:buClr>
              <a:buFont typeface="Wingdings" panose="05000000000000000000" pitchFamily="2" charset="2"/>
              <a:buNone/>
              <a:defRPr sz="2400" b="0" i="0" kern="1200">
                <a:solidFill>
                  <a:srgbClr val="D3E255"/>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Clr>
                <a:srgbClr val="7030A0"/>
              </a:buClr>
              <a:buFont typeface="Wingdings" panose="05000000000000000000" pitchFamily="2" charset="2"/>
              <a:buNone/>
              <a:defRPr sz="2000" b="0" i="0" kern="1200">
                <a:solidFill>
                  <a:schemeClr val="tx1"/>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Clr>
                <a:srgbClr val="7030A0"/>
              </a:buClr>
              <a:buFont typeface="Wingdings" panose="05000000000000000000" pitchFamily="2" charset="2"/>
              <a:buNone/>
              <a:defRPr sz="1800" b="0" i="0" kern="1200">
                <a:solidFill>
                  <a:schemeClr val="tx1"/>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Clr>
                <a:srgbClr val="7030A0"/>
              </a:buClr>
              <a:buFont typeface="Wingdings" panose="05000000000000000000" pitchFamily="2" charset="2"/>
              <a:buNone/>
              <a:defRPr sz="1600" b="0" i="0" kern="1200">
                <a:solidFill>
                  <a:schemeClr val="tx1"/>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Clr>
                <a:srgbClr val="7030A0"/>
              </a:buClr>
              <a:buFont typeface="Wingdings" panose="05000000000000000000" pitchFamily="2" charset="2"/>
              <a:buNone/>
              <a:defRPr sz="1600" b="0" i="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000" dirty="0">
                <a:solidFill>
                  <a:schemeClr val="tx1"/>
                </a:solidFill>
              </a:rPr>
              <a:t>Jinha Hwang</a:t>
            </a:r>
            <a:r>
              <a:rPr lang="en-US" sz="2000" baseline="30000" dirty="0">
                <a:solidFill>
                  <a:schemeClr val="tx1"/>
                </a:solidFill>
              </a:rPr>
              <a:t>✢</a:t>
            </a:r>
          </a:p>
        </p:txBody>
      </p:sp>
      <p:pic>
        <p:nvPicPr>
          <p:cNvPr id="3" name="Image 2"/>
          <p:cNvPicPr>
            <a:picLocks noChangeAspect="1"/>
          </p:cNvPicPr>
          <p:nvPr/>
        </p:nvPicPr>
        <p:blipFill>
          <a:blip r:embed="rId6"/>
          <a:stretch>
            <a:fillRect/>
          </a:stretch>
        </p:blipFill>
        <p:spPr>
          <a:xfrm>
            <a:off x="-570271" y="6196835"/>
            <a:ext cx="12762271" cy="571500"/>
          </a:xfrm>
          <a:prstGeom prst="rect">
            <a:avLst/>
          </a:prstGeom>
        </p:spPr>
      </p:pic>
      <p:sp>
        <p:nvSpPr>
          <p:cNvPr id="16" name="ZoneTexte 15"/>
          <p:cNvSpPr txBox="1"/>
          <p:nvPr/>
        </p:nvSpPr>
        <p:spPr>
          <a:xfrm>
            <a:off x="0" y="1390495"/>
            <a:ext cx="12192001" cy="923330"/>
          </a:xfrm>
          <a:prstGeom prst="rect">
            <a:avLst/>
          </a:prstGeom>
          <a:noFill/>
        </p:spPr>
        <p:txBody>
          <a:bodyPr wrap="square" rtlCol="0">
            <a:spAutoFit/>
          </a:bodyPr>
          <a:lstStyle/>
          <a:p>
            <a:pPr algn="ctr"/>
            <a:r>
              <a:rPr lang="en-US" dirty="0" smtClean="0">
                <a:ln>
                  <a:solidFill>
                    <a:srgbClr val="062133"/>
                  </a:solidFill>
                </a:ln>
                <a:solidFill>
                  <a:sysClr val="windowText" lastClr="000000"/>
                </a:solidFill>
              </a:rPr>
              <a:t>The 12</a:t>
            </a:r>
            <a:r>
              <a:rPr lang="en-US" baseline="30000" dirty="0" smtClean="0">
                <a:ln>
                  <a:solidFill>
                    <a:srgbClr val="062133"/>
                  </a:solidFill>
                </a:ln>
                <a:solidFill>
                  <a:sysClr val="windowText" lastClr="000000"/>
                </a:solidFill>
              </a:rPr>
              <a:t>th</a:t>
            </a:r>
            <a:r>
              <a:rPr lang="en-US" dirty="0" smtClean="0">
                <a:ln>
                  <a:solidFill>
                    <a:srgbClr val="062133"/>
                  </a:solidFill>
                </a:ln>
                <a:solidFill>
                  <a:sysClr val="windowText" lastClr="000000"/>
                </a:solidFill>
              </a:rPr>
              <a:t> Symposium on Conformal and Probabilistic Prediction with Applications </a:t>
            </a:r>
            <a:endParaRPr lang="en-US" dirty="0">
              <a:ln>
                <a:solidFill>
                  <a:srgbClr val="062133"/>
                </a:solidFill>
              </a:ln>
              <a:solidFill>
                <a:sysClr val="windowText" lastClr="000000"/>
              </a:solidFill>
            </a:endParaRPr>
          </a:p>
          <a:p>
            <a:pPr algn="ctr"/>
            <a:r>
              <a:rPr lang="en-US" dirty="0" smtClean="0">
                <a:ln>
                  <a:solidFill>
                    <a:srgbClr val="062133"/>
                  </a:solidFill>
                </a:ln>
                <a:solidFill>
                  <a:sysClr val="windowText" lastClr="000000"/>
                </a:solidFill>
              </a:rPr>
              <a:t>Limassol, Cyprus</a:t>
            </a:r>
            <a:endParaRPr lang="en-US" dirty="0">
              <a:ln>
                <a:solidFill>
                  <a:srgbClr val="062133"/>
                </a:solidFill>
              </a:ln>
              <a:solidFill>
                <a:sysClr val="windowText" lastClr="000000"/>
              </a:solidFill>
            </a:endParaRPr>
          </a:p>
          <a:p>
            <a:pPr algn="ctr"/>
            <a:r>
              <a:rPr lang="en-US" dirty="0" smtClean="0">
                <a:ln>
                  <a:solidFill>
                    <a:srgbClr val="062133"/>
                  </a:solidFill>
                </a:ln>
                <a:solidFill>
                  <a:sysClr val="windowText" lastClr="000000"/>
                </a:solidFill>
              </a:rPr>
              <a:t>September 12</a:t>
            </a:r>
            <a:r>
              <a:rPr lang="en-US" baseline="30000" dirty="0" smtClean="0">
                <a:ln>
                  <a:solidFill>
                    <a:srgbClr val="062133"/>
                  </a:solidFill>
                </a:ln>
                <a:solidFill>
                  <a:sysClr val="windowText" lastClr="000000"/>
                </a:solidFill>
              </a:rPr>
              <a:t>th</a:t>
            </a:r>
            <a:r>
              <a:rPr lang="en-US" dirty="0" smtClean="0">
                <a:ln>
                  <a:solidFill>
                    <a:srgbClr val="062133"/>
                  </a:solidFill>
                </a:ln>
                <a:solidFill>
                  <a:sysClr val="windowText" lastClr="000000"/>
                </a:solidFill>
              </a:rPr>
              <a:t> – 15</a:t>
            </a:r>
            <a:r>
              <a:rPr lang="en-US" baseline="30000" dirty="0" smtClean="0">
                <a:ln>
                  <a:solidFill>
                    <a:srgbClr val="062133"/>
                  </a:solidFill>
                </a:ln>
                <a:solidFill>
                  <a:sysClr val="windowText" lastClr="000000"/>
                </a:solidFill>
              </a:rPr>
              <a:t>th</a:t>
            </a:r>
            <a:r>
              <a:rPr lang="en-US" dirty="0" smtClean="0">
                <a:ln>
                  <a:solidFill>
                    <a:srgbClr val="062133"/>
                  </a:solidFill>
                </a:ln>
                <a:solidFill>
                  <a:sysClr val="windowText" lastClr="000000"/>
                </a:solidFill>
              </a:rPr>
              <a:t> 2023</a:t>
            </a:r>
            <a:endParaRPr lang="fr-FR" dirty="0">
              <a:ln>
                <a:solidFill>
                  <a:srgbClr val="062133"/>
                </a:solidFill>
              </a:ln>
              <a:solidFill>
                <a:sysClr val="windowText" lastClr="000000"/>
              </a:solidFill>
            </a:endParaRPr>
          </a:p>
        </p:txBody>
      </p:sp>
    </p:spTree>
    <p:extLst>
      <p:ext uri="{BB962C8B-B14F-4D97-AF65-F5344CB8AC3E}">
        <p14:creationId xmlns:p14="http://schemas.microsoft.com/office/powerpoint/2010/main" val="269154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
          <p:cNvSpPr txBox="1">
            <a:spLocks/>
          </p:cNvSpPr>
          <p:nvPr/>
        </p:nvSpPr>
        <p:spPr>
          <a:xfrm>
            <a:off x="0" y="604004"/>
            <a:ext cx="12192000" cy="553303"/>
          </a:xfrm>
          <a:prstGeom prst="rect">
            <a:avLst/>
          </a:prstGeom>
          <a:solidFill>
            <a:srgbClr val="40155A"/>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3600" b="0" i="0" kern="1200">
                <a:solidFill>
                  <a:srgbClr val="562F72"/>
                </a:solidFill>
                <a:latin typeface="Arial" panose="020B0604020202020204" pitchFamily="34" charset="0"/>
                <a:ea typeface="+mj-ea"/>
                <a:cs typeface="Arial" panose="020B0604020202020204" pitchFamily="34" charset="0"/>
              </a:defRPr>
            </a:lvl1pPr>
          </a:lstStyle>
          <a:p>
            <a:pPr marL="358775"/>
            <a:r>
              <a:rPr lang="en-US" sz="4000" dirty="0" smtClean="0">
                <a:solidFill>
                  <a:schemeClr val="bg1"/>
                </a:solidFill>
              </a:rPr>
              <a:t>Which disk to scrub : Drive Health Predictor</a:t>
            </a:r>
            <a:endParaRPr lang="fr-FR" sz="4000" dirty="0">
              <a:solidFill>
                <a:schemeClr val="bg1"/>
              </a:solidFill>
              <a:cs typeface="Aharoni" panose="02010803020104030203" pitchFamily="2" charset="-79"/>
            </a:endParaRPr>
          </a:p>
        </p:txBody>
      </p:sp>
      <p:sp>
        <p:nvSpPr>
          <p:cNvPr id="18" name="Espace réservé du numéro de diapositive 3"/>
          <p:cNvSpPr>
            <a:spLocks noGrp="1"/>
          </p:cNvSpPr>
          <p:nvPr>
            <p:ph type="sldNum" sz="quarter" idx="4"/>
          </p:nvPr>
        </p:nvSpPr>
        <p:spPr>
          <a:xfrm>
            <a:off x="11677650" y="6508101"/>
            <a:ext cx="342188" cy="345870"/>
          </a:xfrm>
          <a:prstGeom prst="foldedCorner">
            <a:avLst/>
          </a:prstGeom>
        </p:spPr>
        <p:txBody>
          <a:bodyPr/>
          <a:lstStyle/>
          <a:p>
            <a:fld id="{57898AA3-E6BA-4CD6-9104-A3E97E85252D}" type="slidenum">
              <a:rPr lang="fr-FR" sz="900" b="1" smtClean="0"/>
              <a:t>10</a:t>
            </a:fld>
            <a:endParaRPr lang="fr-FR" sz="900" b="1" dirty="0"/>
          </a:p>
        </p:txBody>
      </p:sp>
      <p:pic>
        <p:nvPicPr>
          <p:cNvPr id="6" name="Picture 4" descr="A diagram of a diagram&#10;&#10;Description automatically generated">
            <a:extLst>
              <a:ext uri="{FF2B5EF4-FFF2-40B4-BE49-F238E27FC236}">
                <a16:creationId xmlns:a16="http://schemas.microsoft.com/office/drawing/2014/main" id="{7F7D5639-8096-D3B4-35F5-A9818DF7D0C4}"/>
              </a:ext>
            </a:extLst>
          </p:cNvPr>
          <p:cNvPicPr>
            <a:picLocks noChangeAspect="1"/>
          </p:cNvPicPr>
          <p:nvPr/>
        </p:nvPicPr>
        <p:blipFill rotWithShape="1">
          <a:blip r:embed="rId3">
            <a:extLst>
              <a:ext uri="{28A0092B-C50C-407E-A947-70E740481C1C}">
                <a14:useLocalDpi xmlns:a14="http://schemas.microsoft.com/office/drawing/2010/main" val="0"/>
              </a:ext>
            </a:extLst>
          </a:blip>
          <a:srcRect t="1452"/>
          <a:stretch/>
        </p:blipFill>
        <p:spPr>
          <a:xfrm>
            <a:off x="460715" y="1200149"/>
            <a:ext cx="4682785" cy="5296521"/>
          </a:xfrm>
          <a:prstGeom prst="rect">
            <a:avLst/>
          </a:prstGeom>
        </p:spPr>
      </p:pic>
      <p:sp>
        <p:nvSpPr>
          <p:cNvPr id="11" name="Content Placeholder 2">
            <a:extLst>
              <a:ext uri="{FF2B5EF4-FFF2-40B4-BE49-F238E27FC236}">
                <a16:creationId xmlns:a16="http://schemas.microsoft.com/office/drawing/2014/main" id="{67F3E88E-1966-4691-ABE5-373FC17B5503}"/>
              </a:ext>
            </a:extLst>
          </p:cNvPr>
          <p:cNvSpPr>
            <a:spLocks noGrp="1"/>
          </p:cNvSpPr>
          <p:nvPr>
            <p:ph idx="1"/>
          </p:nvPr>
        </p:nvSpPr>
        <p:spPr>
          <a:xfrm>
            <a:off x="6096000" y="1428750"/>
            <a:ext cx="8787425" cy="4899687"/>
          </a:xfrm>
        </p:spPr>
        <p:txBody>
          <a:bodyPr>
            <a:noAutofit/>
          </a:bodyPr>
          <a:lstStyle/>
          <a:p>
            <a:pPr>
              <a:lnSpc>
                <a:spcPct val="150000"/>
              </a:lnSpc>
            </a:pPr>
            <a:r>
              <a:rPr lang="en-US" sz="2000" b="1" dirty="0" smtClean="0"/>
              <a:t>Selective scrubbing</a:t>
            </a:r>
            <a:endParaRPr lang="en-US" sz="2000" b="1" dirty="0"/>
          </a:p>
          <a:p>
            <a:pPr lvl="1"/>
            <a:r>
              <a:rPr lang="en-US" sz="1800" dirty="0" smtClean="0">
                <a:solidFill>
                  <a:schemeClr val="tx1"/>
                </a:solidFill>
              </a:rPr>
              <a:t>Eliminate “no concern” disks (healthy / dying).</a:t>
            </a:r>
          </a:p>
          <a:p>
            <a:pPr lvl="1"/>
            <a:r>
              <a:rPr lang="en-US" sz="1800" dirty="0" smtClean="0">
                <a:solidFill>
                  <a:schemeClr val="tx1"/>
                </a:solidFill>
              </a:rPr>
              <a:t>Identify the concerned disks.</a:t>
            </a:r>
            <a:endParaRPr lang="en-US" sz="1800" dirty="0">
              <a:solidFill>
                <a:schemeClr val="tx1"/>
              </a:solidFill>
            </a:endParaRPr>
          </a:p>
          <a:p>
            <a:pPr>
              <a:lnSpc>
                <a:spcPct val="150000"/>
              </a:lnSpc>
            </a:pPr>
            <a:r>
              <a:rPr lang="en-US" sz="2000" b="1" dirty="0"/>
              <a:t>D</a:t>
            </a:r>
            <a:r>
              <a:rPr lang="en-US" sz="2000" b="1" dirty="0" smtClean="0"/>
              <a:t>egree of health</a:t>
            </a:r>
          </a:p>
          <a:p>
            <a:pPr lvl="1"/>
            <a:r>
              <a:rPr lang="en-US" sz="1800" dirty="0" smtClean="0">
                <a:solidFill>
                  <a:schemeClr val="tx1"/>
                </a:solidFill>
              </a:rPr>
              <a:t>Good, medium or poor.</a:t>
            </a:r>
            <a:endParaRPr lang="en-US" sz="1800" dirty="0">
              <a:solidFill>
                <a:schemeClr val="tx1"/>
              </a:solidFill>
            </a:endParaRPr>
          </a:p>
          <a:p>
            <a:pPr>
              <a:lnSpc>
                <a:spcPct val="150000"/>
              </a:lnSpc>
            </a:pPr>
            <a:r>
              <a:rPr lang="en-US" sz="2000" b="1" dirty="0" smtClean="0"/>
              <a:t>Scrubbing cycle</a:t>
            </a:r>
            <a:endParaRPr lang="en-US" sz="2000" b="1" dirty="0"/>
          </a:p>
          <a:p>
            <a:pPr lvl="1"/>
            <a:r>
              <a:rPr lang="en-US" sz="1800" dirty="0" smtClean="0">
                <a:solidFill>
                  <a:schemeClr val="tx1"/>
                </a:solidFill>
              </a:rPr>
              <a:t>Low, medium, high (respectively).</a:t>
            </a:r>
          </a:p>
        </p:txBody>
      </p:sp>
      <p:sp>
        <p:nvSpPr>
          <p:cNvPr id="12" name="ZoneTexte 11"/>
          <p:cNvSpPr txBox="1"/>
          <p:nvPr/>
        </p:nvSpPr>
        <p:spPr>
          <a:xfrm>
            <a:off x="3383280" y="4914502"/>
            <a:ext cx="12191999" cy="523220"/>
          </a:xfrm>
          <a:prstGeom prst="rect">
            <a:avLst/>
          </a:prstGeom>
          <a:noFill/>
        </p:spPr>
        <p:txBody>
          <a:bodyPr wrap="square" rtlCol="0">
            <a:spAutoFit/>
          </a:bodyPr>
          <a:lstStyle/>
          <a:p>
            <a:pPr algn="ctr"/>
            <a:r>
              <a:rPr lang="en-US" sz="2800" b="1" dirty="0" smtClean="0"/>
              <a:t>Mondrian Conformal Prediction</a:t>
            </a:r>
            <a:endParaRPr lang="fr-FR" sz="2800" dirty="0"/>
          </a:p>
        </p:txBody>
      </p:sp>
      <p:sp>
        <p:nvSpPr>
          <p:cNvPr id="13" name="Flèche droite 12"/>
          <p:cNvSpPr/>
          <p:nvPr/>
        </p:nvSpPr>
        <p:spPr>
          <a:xfrm>
            <a:off x="5749290" y="4935222"/>
            <a:ext cx="1016901" cy="481780"/>
          </a:xfrm>
          <a:prstGeom prst="rightArrow">
            <a:avLst/>
          </a:prstGeom>
          <a:solidFill>
            <a:srgbClr val="40155A"/>
          </a:solidFill>
          <a:ln>
            <a:solidFill>
              <a:srgbClr val="0824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p:cNvSpPr txBox="1"/>
          <p:nvPr/>
        </p:nvSpPr>
        <p:spPr>
          <a:xfrm>
            <a:off x="0" y="255641"/>
            <a:ext cx="12192000" cy="338554"/>
          </a:xfrm>
          <a:prstGeom prst="rect">
            <a:avLst/>
          </a:prstGeom>
          <a:solidFill>
            <a:srgbClr val="082439"/>
          </a:solidFill>
          <a:ln>
            <a:solidFill>
              <a:srgbClr val="082439"/>
            </a:solidFill>
          </a:ln>
        </p:spPr>
        <p:txBody>
          <a:bodyPr wrap="square" rtlCol="0">
            <a:spAutoFit/>
          </a:bodyPr>
          <a:lstStyle/>
          <a:p>
            <a:pPr algn="ctr"/>
            <a:r>
              <a:rPr lang="fr-FR" sz="1600" dirty="0">
                <a:solidFill>
                  <a:schemeClr val="bg2">
                    <a:lumMod val="90000"/>
                  </a:schemeClr>
                </a:solidFill>
              </a:rPr>
              <a:t>Introduction</a:t>
            </a:r>
            <a:r>
              <a:rPr lang="fr-FR" sz="1600" dirty="0" smtClean="0">
                <a:solidFill>
                  <a:schemeClr val="bg2">
                    <a:lumMod val="90000"/>
                  </a:schemeClr>
                </a:solidFill>
              </a:rPr>
              <a:t>       </a:t>
            </a:r>
            <a:r>
              <a:rPr lang="fr-FR" sz="1600" dirty="0" smtClean="0">
                <a:solidFill>
                  <a:schemeClr val="bg2">
                    <a:lumMod val="90000"/>
                  </a:schemeClr>
                </a:solidFill>
              </a:rPr>
              <a:t>      </a:t>
            </a:r>
            <a:r>
              <a:rPr lang="fr-FR" sz="1600" dirty="0" smtClean="0">
                <a:solidFill>
                  <a:schemeClr val="bg2">
                    <a:lumMod val="90000"/>
                  </a:schemeClr>
                </a:solidFill>
              </a:rPr>
              <a:t>&gt;        </a:t>
            </a:r>
            <a:r>
              <a:rPr lang="fr-FR" sz="1600" dirty="0" smtClean="0">
                <a:solidFill>
                  <a:schemeClr val="bg2">
                    <a:lumMod val="90000"/>
                  </a:schemeClr>
                </a:solidFill>
              </a:rPr>
              <a:t>     </a:t>
            </a:r>
            <a:r>
              <a:rPr lang="fr-FR" sz="1600" dirty="0">
                <a:solidFill>
                  <a:schemeClr val="bg2">
                    <a:lumMod val="90000"/>
                  </a:schemeClr>
                </a:solidFill>
              </a:rPr>
              <a:t>Disk </a:t>
            </a:r>
            <a:r>
              <a:rPr lang="fr-FR" sz="1600" dirty="0" err="1">
                <a:solidFill>
                  <a:schemeClr val="bg2">
                    <a:lumMod val="90000"/>
                  </a:schemeClr>
                </a:solidFill>
              </a:rPr>
              <a:t>Scrubbing</a:t>
            </a:r>
            <a:r>
              <a:rPr lang="fr-FR" sz="1600" dirty="0" smtClean="0">
                <a:solidFill>
                  <a:schemeClr val="bg2">
                    <a:lumMod val="90000"/>
                  </a:schemeClr>
                </a:solidFill>
              </a:rPr>
              <a:t>	          &gt;           </a:t>
            </a:r>
            <a:r>
              <a:rPr lang="fr-FR" sz="1600" b="1" dirty="0" err="1">
                <a:solidFill>
                  <a:schemeClr val="bg1"/>
                </a:solidFill>
              </a:rPr>
              <a:t>Approach</a:t>
            </a:r>
            <a:r>
              <a:rPr lang="fr-FR" sz="1600" dirty="0" smtClean="0">
                <a:solidFill>
                  <a:schemeClr val="bg2">
                    <a:lumMod val="90000"/>
                  </a:schemeClr>
                </a:solidFill>
              </a:rPr>
              <a:t>           </a:t>
            </a:r>
            <a:r>
              <a:rPr lang="fr-FR" sz="1600" dirty="0" smtClean="0">
                <a:solidFill>
                  <a:schemeClr val="bg2">
                    <a:lumMod val="90000"/>
                  </a:schemeClr>
                </a:solidFill>
              </a:rPr>
              <a:t>&gt;      </a:t>
            </a:r>
            <a:r>
              <a:rPr lang="fr-FR" sz="1600" dirty="0" smtClean="0">
                <a:solidFill>
                  <a:schemeClr val="bg2">
                    <a:lumMod val="90000"/>
                  </a:schemeClr>
                </a:solidFill>
              </a:rPr>
              <a:t>     </a:t>
            </a:r>
            <a:r>
              <a:rPr lang="fr-FR" sz="1600" dirty="0" err="1" smtClean="0">
                <a:solidFill>
                  <a:schemeClr val="bg2">
                    <a:lumMod val="90000"/>
                  </a:schemeClr>
                </a:solidFill>
              </a:rPr>
              <a:t>Experiments</a:t>
            </a:r>
            <a:r>
              <a:rPr lang="fr-FR" sz="1600" dirty="0" smtClean="0">
                <a:solidFill>
                  <a:schemeClr val="bg2">
                    <a:lumMod val="90000"/>
                  </a:schemeClr>
                </a:solidFill>
              </a:rPr>
              <a:t>           &gt;           Conclusions and perspectives</a:t>
            </a:r>
            <a:endParaRPr lang="fr-FR" sz="1600" dirty="0">
              <a:solidFill>
                <a:schemeClr val="bg2">
                  <a:lumMod val="90000"/>
                </a:schemeClr>
              </a:solidFill>
            </a:endParaRPr>
          </a:p>
        </p:txBody>
      </p:sp>
    </p:spTree>
    <p:extLst>
      <p:ext uri="{BB962C8B-B14F-4D97-AF65-F5344CB8AC3E}">
        <p14:creationId xmlns:p14="http://schemas.microsoft.com/office/powerpoint/2010/main" val="32505799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
          <p:cNvSpPr txBox="1">
            <a:spLocks/>
          </p:cNvSpPr>
          <p:nvPr/>
        </p:nvSpPr>
        <p:spPr>
          <a:xfrm>
            <a:off x="0" y="604004"/>
            <a:ext cx="12192000" cy="553303"/>
          </a:xfrm>
          <a:prstGeom prst="rect">
            <a:avLst/>
          </a:prstGeom>
          <a:solidFill>
            <a:srgbClr val="40155A"/>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3600" b="0" i="0" kern="1200">
                <a:solidFill>
                  <a:srgbClr val="562F72"/>
                </a:solidFill>
                <a:latin typeface="Arial" panose="020B0604020202020204" pitchFamily="34" charset="0"/>
                <a:ea typeface="+mj-ea"/>
                <a:cs typeface="Arial" panose="020B0604020202020204" pitchFamily="34" charset="0"/>
              </a:defRPr>
            </a:lvl1pPr>
          </a:lstStyle>
          <a:p>
            <a:pPr marL="358775"/>
            <a:r>
              <a:rPr lang="en-US" sz="4000" dirty="0" smtClean="0">
                <a:solidFill>
                  <a:schemeClr val="bg1"/>
                </a:solidFill>
              </a:rPr>
              <a:t>Mondrian Conformal Prediction</a:t>
            </a:r>
            <a:endParaRPr lang="fr-FR" sz="4000" dirty="0">
              <a:solidFill>
                <a:schemeClr val="bg1"/>
              </a:solidFill>
              <a:cs typeface="Aharoni" panose="02010803020104030203" pitchFamily="2" charset="-79"/>
            </a:endParaRPr>
          </a:p>
        </p:txBody>
      </p:sp>
      <p:sp>
        <p:nvSpPr>
          <p:cNvPr id="18" name="Espace réservé du numéro de diapositive 3"/>
          <p:cNvSpPr>
            <a:spLocks noGrp="1"/>
          </p:cNvSpPr>
          <p:nvPr>
            <p:ph type="sldNum" sz="quarter" idx="4"/>
          </p:nvPr>
        </p:nvSpPr>
        <p:spPr>
          <a:xfrm>
            <a:off x="11677650" y="6508101"/>
            <a:ext cx="342188" cy="345870"/>
          </a:xfrm>
          <a:prstGeom prst="foldedCorner">
            <a:avLst/>
          </a:prstGeom>
        </p:spPr>
        <p:txBody>
          <a:bodyPr/>
          <a:lstStyle/>
          <a:p>
            <a:fld id="{57898AA3-E6BA-4CD6-9104-A3E97E85252D}" type="slidenum">
              <a:rPr lang="fr-FR" sz="900" b="1" smtClean="0"/>
              <a:t>11</a:t>
            </a:fld>
            <a:endParaRPr lang="fr-FR" sz="900" b="1" dirty="0"/>
          </a:p>
        </p:txBody>
      </p:sp>
      <mc:AlternateContent xmlns:mc="http://schemas.openxmlformats.org/markup-compatibility/2006">
        <mc:Choice xmlns:a14="http://schemas.microsoft.com/office/drawing/2010/main" Requires="a14">
          <p:sp>
            <p:nvSpPr>
              <p:cNvPr id="6" name="ZoneTexte 5"/>
              <p:cNvSpPr txBox="1"/>
              <p:nvPr/>
            </p:nvSpPr>
            <p:spPr>
              <a:xfrm>
                <a:off x="9540240" y="1292360"/>
                <a:ext cx="2479598" cy="656205"/>
              </a:xfrm>
              <a:prstGeom prst="rect">
                <a:avLst/>
              </a:prstGeom>
              <a:noFill/>
              <a:ln w="6350">
                <a:solidFill>
                  <a:schemeClr val="bg2">
                    <a:lumMod val="50000"/>
                  </a:schemeClr>
                </a:solidFill>
              </a:ln>
            </p:spPr>
            <p:txBody>
              <a:bodyPr wrap="square" rtlCol="0">
                <a:spAutoFit/>
              </a:bodyPr>
              <a:lstStyle/>
              <a:p>
                <a:r>
                  <a:rPr lang="fr-FR" dirty="0" smtClean="0">
                    <a:solidFill>
                      <a:schemeClr val="bg2">
                        <a:lumMod val="50000"/>
                      </a:schemeClr>
                    </a:solidFill>
                  </a:rPr>
                  <a:t>   </a:t>
                </a:r>
                <a:r>
                  <a:rPr lang="fr-FR" dirty="0" err="1" smtClean="0">
                    <a:solidFill>
                      <a:schemeClr val="bg2">
                        <a:lumMod val="50000"/>
                      </a:schemeClr>
                    </a:solidFill>
                  </a:rPr>
                  <a:t>Examples</a:t>
                </a:r>
                <a:r>
                  <a:rPr lang="fr-FR" dirty="0" smtClean="0">
                    <a:solidFill>
                      <a:schemeClr val="bg2">
                        <a:lumMod val="50000"/>
                      </a:schemeClr>
                    </a:solidFill>
                  </a:rPr>
                  <a:t> </a:t>
                </a:r>
                <a:r>
                  <a:rPr lang="fr-FR" dirty="0" err="1" smtClean="0">
                    <a:solidFill>
                      <a:schemeClr val="bg2">
                        <a:lumMod val="50000"/>
                      </a:schemeClr>
                    </a:solidFill>
                  </a:rPr>
                  <a:t>with</a:t>
                </a:r>
                <a:r>
                  <a:rPr lang="fr-FR" dirty="0" smtClean="0">
                    <a:solidFill>
                      <a:schemeClr val="bg2">
                        <a:lumMod val="50000"/>
                      </a:schemeClr>
                    </a:solidFill>
                  </a:rPr>
                  <a:t> </a:t>
                </a:r>
                <a14:m>
                  <m:oMath xmlns:m="http://schemas.openxmlformats.org/officeDocument/2006/math">
                    <m:sSup>
                      <m:sSupPr>
                        <m:ctrlPr>
                          <a:rPr lang="fr-FR" i="1">
                            <a:solidFill>
                              <a:schemeClr val="bg2">
                                <a:lumMod val="50000"/>
                              </a:schemeClr>
                            </a:solidFill>
                            <a:latin typeface="Cambria Math" panose="02040503050406030204" pitchFamily="18" charset="0"/>
                          </a:rPr>
                        </m:ctrlPr>
                      </m:sSupPr>
                      <m:e>
                        <m:r>
                          <a:rPr lang="fr-FR" i="1">
                            <a:solidFill>
                              <a:schemeClr val="bg2">
                                <a:lumMod val="50000"/>
                              </a:schemeClr>
                            </a:solidFill>
                            <a:latin typeface="Cambria Math" panose="02040503050406030204" pitchFamily="18" charset="0"/>
                          </a:rPr>
                          <m:t>𝐶</m:t>
                        </m:r>
                      </m:e>
                      <m:sup>
                        <m:r>
                          <a:rPr lang="fr-FR" i="1">
                            <a:solidFill>
                              <a:schemeClr val="bg2">
                                <a:lumMod val="50000"/>
                              </a:schemeClr>
                            </a:solidFill>
                            <a:latin typeface="Cambria Math" panose="02040503050406030204" pitchFamily="18" charset="0"/>
                          </a:rPr>
                          <m:t>𝑘</m:t>
                        </m:r>
                      </m:sup>
                    </m:sSup>
                    <m:r>
                      <a:rPr lang="fr-FR" i="1">
                        <a:solidFill>
                          <a:schemeClr val="bg2">
                            <a:lumMod val="50000"/>
                          </a:schemeClr>
                        </a:solidFill>
                        <a:latin typeface="Cambria Math" panose="02040503050406030204" pitchFamily="18" charset="0"/>
                      </a:rPr>
                      <m:t>=0</m:t>
                    </m:r>
                  </m:oMath>
                </a14:m>
                <a:endParaRPr lang="fr-FR" dirty="0">
                  <a:solidFill>
                    <a:schemeClr val="bg2">
                      <a:lumMod val="50000"/>
                    </a:schemeClr>
                  </a:solidFill>
                </a:endParaRPr>
              </a:p>
              <a:p>
                <a:r>
                  <a:rPr lang="fr-FR" dirty="0" smtClean="0">
                    <a:solidFill>
                      <a:schemeClr val="bg2">
                        <a:lumMod val="50000"/>
                      </a:schemeClr>
                    </a:solidFill>
                  </a:rPr>
                  <a:t>   </a:t>
                </a:r>
                <a:r>
                  <a:rPr lang="fr-FR" dirty="0" err="1" smtClean="0">
                    <a:solidFill>
                      <a:schemeClr val="bg2">
                        <a:lumMod val="50000"/>
                      </a:schemeClr>
                    </a:solidFill>
                  </a:rPr>
                  <a:t>Examples</a:t>
                </a:r>
                <a:r>
                  <a:rPr lang="fr-FR" dirty="0" smtClean="0">
                    <a:solidFill>
                      <a:schemeClr val="bg2">
                        <a:lumMod val="50000"/>
                      </a:schemeClr>
                    </a:solidFill>
                  </a:rPr>
                  <a:t> </a:t>
                </a:r>
                <a:r>
                  <a:rPr lang="fr-FR" dirty="0" err="1" smtClean="0">
                    <a:solidFill>
                      <a:schemeClr val="bg2">
                        <a:lumMod val="50000"/>
                      </a:schemeClr>
                    </a:solidFill>
                  </a:rPr>
                  <a:t>with</a:t>
                </a:r>
                <a:r>
                  <a:rPr lang="fr-FR" dirty="0" smtClean="0">
                    <a:solidFill>
                      <a:schemeClr val="bg2">
                        <a:lumMod val="50000"/>
                      </a:schemeClr>
                    </a:solidFill>
                  </a:rPr>
                  <a:t> </a:t>
                </a:r>
                <a14:m>
                  <m:oMath xmlns:m="http://schemas.openxmlformats.org/officeDocument/2006/math">
                    <m:sSup>
                      <m:sSupPr>
                        <m:ctrlPr>
                          <a:rPr lang="fr-FR" i="1">
                            <a:solidFill>
                              <a:schemeClr val="bg2">
                                <a:lumMod val="50000"/>
                              </a:schemeClr>
                            </a:solidFill>
                            <a:latin typeface="Cambria Math" panose="02040503050406030204" pitchFamily="18" charset="0"/>
                          </a:rPr>
                        </m:ctrlPr>
                      </m:sSupPr>
                      <m:e>
                        <m:r>
                          <a:rPr lang="fr-FR" i="1">
                            <a:solidFill>
                              <a:schemeClr val="bg2">
                                <a:lumMod val="50000"/>
                              </a:schemeClr>
                            </a:solidFill>
                            <a:latin typeface="Cambria Math" panose="02040503050406030204" pitchFamily="18" charset="0"/>
                          </a:rPr>
                          <m:t>𝐶</m:t>
                        </m:r>
                      </m:e>
                      <m:sup>
                        <m:r>
                          <a:rPr lang="fr-FR" i="1">
                            <a:solidFill>
                              <a:schemeClr val="bg2">
                                <a:lumMod val="50000"/>
                              </a:schemeClr>
                            </a:solidFill>
                            <a:latin typeface="Cambria Math" panose="02040503050406030204" pitchFamily="18" charset="0"/>
                          </a:rPr>
                          <m:t>𝑘</m:t>
                        </m:r>
                      </m:sup>
                    </m:sSup>
                    <m:r>
                      <a:rPr lang="fr-FR" i="1">
                        <a:solidFill>
                          <a:schemeClr val="bg2">
                            <a:lumMod val="50000"/>
                          </a:schemeClr>
                        </a:solidFill>
                        <a:latin typeface="Cambria Math" panose="02040503050406030204" pitchFamily="18" charset="0"/>
                      </a:rPr>
                      <m:t>=</m:t>
                    </m:r>
                    <m:r>
                      <a:rPr lang="fr-FR" b="0" i="1" smtClean="0">
                        <a:solidFill>
                          <a:schemeClr val="bg2">
                            <a:lumMod val="50000"/>
                          </a:schemeClr>
                        </a:solidFill>
                        <a:latin typeface="Cambria Math" panose="02040503050406030204" pitchFamily="18" charset="0"/>
                      </a:rPr>
                      <m:t>1</m:t>
                    </m:r>
                  </m:oMath>
                </a14:m>
                <a:endParaRPr lang="fr-FR" dirty="0">
                  <a:solidFill>
                    <a:schemeClr val="bg2">
                      <a:lumMod val="50000"/>
                    </a:schemeClr>
                  </a:solidFill>
                </a:endParaRPr>
              </a:p>
            </p:txBody>
          </p:sp>
        </mc:Choice>
        <mc:Fallback>
          <p:sp>
            <p:nvSpPr>
              <p:cNvPr id="6" name="ZoneTexte 5"/>
              <p:cNvSpPr txBox="1">
                <a:spLocks noRot="1" noChangeAspect="1" noMove="1" noResize="1" noEditPoints="1" noAdjustHandles="1" noChangeArrowheads="1" noChangeShapeType="1" noTextEdit="1"/>
              </p:cNvSpPr>
              <p:nvPr/>
            </p:nvSpPr>
            <p:spPr>
              <a:xfrm>
                <a:off x="9540240" y="1292360"/>
                <a:ext cx="2479598" cy="656205"/>
              </a:xfrm>
              <a:prstGeom prst="rect">
                <a:avLst/>
              </a:prstGeom>
              <a:blipFill>
                <a:blip r:embed="rId3"/>
                <a:stretch>
                  <a:fillRect t="-3670" b="-12844"/>
                </a:stretch>
              </a:blipFill>
              <a:ln w="6350">
                <a:solidFill>
                  <a:schemeClr val="bg2">
                    <a:lumMod val="50000"/>
                  </a:schemeClr>
                </a:solidFill>
              </a:ln>
            </p:spPr>
            <p:txBody>
              <a:bodyPr/>
              <a:lstStyle/>
              <a:p>
                <a:r>
                  <a:rPr lang="fr-FR">
                    <a:noFill/>
                  </a:rPr>
                  <a:t> </a:t>
                </a:r>
              </a:p>
            </p:txBody>
          </p:sp>
        </mc:Fallback>
      </mc:AlternateContent>
      <p:cxnSp>
        <p:nvCxnSpPr>
          <p:cNvPr id="7" name="Connecteur droit 6"/>
          <p:cNvCxnSpPr/>
          <p:nvPr/>
        </p:nvCxnSpPr>
        <p:spPr>
          <a:xfrm flipV="1">
            <a:off x="858966" y="6112721"/>
            <a:ext cx="4765996" cy="11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flipV="1">
            <a:off x="857791" y="4532346"/>
            <a:ext cx="4765996" cy="11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82334" y="1292360"/>
            <a:ext cx="6319193" cy="2451953"/>
          </a:xfrm>
          <a:prstGeom prst="rect">
            <a:avLst/>
          </a:prstGeom>
        </p:spPr>
        <p:txBody>
          <a:bodyPr wrap="square">
            <a:spAutoFit/>
          </a:bodyPr>
          <a:lstStyle/>
          <a:p>
            <a:pPr marL="742950" lvl="1" indent="-285750" algn="just">
              <a:lnSpc>
                <a:spcPts val="2300"/>
              </a:lnSpc>
              <a:buFont typeface="Arial" panose="020B0604020202020204" pitchFamily="34" charset="0"/>
              <a:buChar char="•"/>
            </a:pPr>
            <a:r>
              <a:rPr lang="fr-FR" dirty="0" smtClean="0"/>
              <a:t>« </a:t>
            </a:r>
            <a:r>
              <a:rPr lang="fr-FR" dirty="0" err="1" smtClean="0"/>
              <a:t>Traditional</a:t>
            </a:r>
            <a:r>
              <a:rPr lang="fr-FR" dirty="0" smtClean="0"/>
              <a:t> » Inductive </a:t>
            </a:r>
            <a:r>
              <a:rPr lang="fr-FR" dirty="0" err="1" smtClean="0"/>
              <a:t>Conformal</a:t>
            </a:r>
            <a:r>
              <a:rPr lang="fr-FR" dirty="0" smtClean="0"/>
              <a:t> </a:t>
            </a:r>
            <a:r>
              <a:rPr lang="fr-FR" dirty="0" err="1" smtClean="0"/>
              <a:t>Prediction</a:t>
            </a:r>
            <a:r>
              <a:rPr lang="fr-FR" dirty="0" smtClean="0"/>
              <a:t> :</a:t>
            </a:r>
          </a:p>
          <a:p>
            <a:pPr marL="742950" lvl="1" indent="-285750" algn="just">
              <a:lnSpc>
                <a:spcPts val="2300"/>
              </a:lnSpc>
              <a:buFont typeface="Arial" panose="020B0604020202020204" pitchFamily="34" charset="0"/>
              <a:buChar char="•"/>
            </a:pPr>
            <a:endParaRPr lang="fr-FR" dirty="0"/>
          </a:p>
          <a:p>
            <a:pPr marL="742950" lvl="1" indent="-285750" algn="just">
              <a:lnSpc>
                <a:spcPts val="2300"/>
              </a:lnSpc>
              <a:buFont typeface="Arial" panose="020B0604020202020204" pitchFamily="34" charset="0"/>
              <a:buChar char="•"/>
            </a:pPr>
            <a:endParaRPr lang="fr-FR" dirty="0" smtClean="0"/>
          </a:p>
          <a:p>
            <a:pPr marL="742950" lvl="1" indent="-285750" algn="just">
              <a:lnSpc>
                <a:spcPts val="2300"/>
              </a:lnSpc>
              <a:buFont typeface="Arial" panose="020B0604020202020204" pitchFamily="34" charset="0"/>
              <a:buChar char="•"/>
            </a:pPr>
            <a:endParaRPr lang="fr-FR" dirty="0"/>
          </a:p>
          <a:p>
            <a:pPr marL="742950" lvl="1" indent="-285750" algn="just">
              <a:lnSpc>
                <a:spcPts val="2300"/>
              </a:lnSpc>
              <a:buFont typeface="Arial" panose="020B0604020202020204" pitchFamily="34" charset="0"/>
              <a:buChar char="•"/>
            </a:pPr>
            <a:endParaRPr lang="fr-FR" dirty="0" smtClean="0"/>
          </a:p>
          <a:p>
            <a:pPr lvl="1" algn="just">
              <a:lnSpc>
                <a:spcPts val="2300"/>
              </a:lnSpc>
            </a:pPr>
            <a:endParaRPr lang="fr-FR" dirty="0" smtClean="0"/>
          </a:p>
          <a:p>
            <a:pPr marL="742950" lvl="1" indent="-285750" algn="just">
              <a:lnSpc>
                <a:spcPts val="2300"/>
              </a:lnSpc>
              <a:buFont typeface="Arial" panose="020B0604020202020204" pitchFamily="34" charset="0"/>
              <a:buChar char="•"/>
            </a:pPr>
            <a:r>
              <a:rPr lang="fr-FR" dirty="0" smtClean="0"/>
              <a:t>Mondrian </a:t>
            </a:r>
            <a:r>
              <a:rPr lang="fr-FR" dirty="0" err="1" smtClean="0"/>
              <a:t>Conformal</a:t>
            </a:r>
            <a:r>
              <a:rPr lang="fr-FR" dirty="0" smtClean="0"/>
              <a:t> </a:t>
            </a:r>
            <a:r>
              <a:rPr lang="fr-FR" dirty="0" err="1" smtClean="0"/>
              <a:t>Prediction</a:t>
            </a:r>
            <a:r>
              <a:rPr lang="fr-FR" dirty="0" smtClean="0"/>
              <a:t> :</a:t>
            </a:r>
            <a:endParaRPr lang="fr-FR" dirty="0"/>
          </a:p>
          <a:p>
            <a:pPr marL="742950" lvl="1" indent="-285750" algn="just">
              <a:lnSpc>
                <a:spcPts val="2300"/>
              </a:lnSpc>
              <a:buFont typeface="Arial" panose="020B0604020202020204" pitchFamily="34" charset="0"/>
              <a:buChar char="•"/>
            </a:pPr>
            <a:endParaRPr lang="fr-FR" dirty="0"/>
          </a:p>
        </p:txBody>
      </p:sp>
      <p:pic>
        <p:nvPicPr>
          <p:cNvPr id="10" name="Image 9"/>
          <p:cNvPicPr>
            <a:picLocks noChangeAspect="1"/>
          </p:cNvPicPr>
          <p:nvPr/>
        </p:nvPicPr>
        <p:blipFill>
          <a:blip r:embed="rId4"/>
          <a:stretch>
            <a:fillRect/>
          </a:stretch>
        </p:blipFill>
        <p:spPr>
          <a:xfrm>
            <a:off x="6624313" y="2236266"/>
            <a:ext cx="4705350" cy="990600"/>
          </a:xfrm>
          <a:prstGeom prst="rect">
            <a:avLst/>
          </a:prstGeom>
        </p:spPr>
      </p:pic>
      <p:pic>
        <p:nvPicPr>
          <p:cNvPr id="11" name="Image 10"/>
          <p:cNvPicPr>
            <a:picLocks noChangeAspect="1"/>
          </p:cNvPicPr>
          <p:nvPr/>
        </p:nvPicPr>
        <p:blipFill>
          <a:blip r:embed="rId5"/>
          <a:stretch>
            <a:fillRect/>
          </a:stretch>
        </p:blipFill>
        <p:spPr>
          <a:xfrm>
            <a:off x="5986138" y="4942904"/>
            <a:ext cx="5981700" cy="904875"/>
          </a:xfrm>
          <a:prstGeom prst="rect">
            <a:avLst/>
          </a:prstGeom>
        </p:spPr>
      </p:pic>
      <p:cxnSp>
        <p:nvCxnSpPr>
          <p:cNvPr id="12" name="Connecteur droit 11"/>
          <p:cNvCxnSpPr/>
          <p:nvPr/>
        </p:nvCxnSpPr>
        <p:spPr>
          <a:xfrm flipV="1">
            <a:off x="857791" y="2731566"/>
            <a:ext cx="4765996" cy="11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Ellipse 12"/>
          <p:cNvSpPr/>
          <p:nvPr/>
        </p:nvSpPr>
        <p:spPr>
          <a:xfrm>
            <a:off x="1230284" y="2670606"/>
            <a:ext cx="102524" cy="131831"/>
          </a:xfrm>
          <a:prstGeom prst="ellipse">
            <a:avLst/>
          </a:prstGeom>
          <a:solidFill>
            <a:srgbClr val="C1C694"/>
          </a:solidFill>
          <a:ln>
            <a:solidFill>
              <a:srgbClr val="C1C6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p:cNvSpPr/>
          <p:nvPr/>
        </p:nvSpPr>
        <p:spPr>
          <a:xfrm>
            <a:off x="1672244" y="2670606"/>
            <a:ext cx="102524" cy="131831"/>
          </a:xfrm>
          <a:prstGeom prst="ellipse">
            <a:avLst/>
          </a:prstGeom>
          <a:solidFill>
            <a:srgbClr val="C1C694"/>
          </a:solidFill>
          <a:ln>
            <a:solidFill>
              <a:srgbClr val="C1C6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a:off x="2007524" y="2670606"/>
            <a:ext cx="102524" cy="131831"/>
          </a:xfrm>
          <a:prstGeom prst="ellipse">
            <a:avLst/>
          </a:prstGeom>
          <a:solidFill>
            <a:srgbClr val="0A8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p:cNvSpPr/>
          <p:nvPr/>
        </p:nvSpPr>
        <p:spPr>
          <a:xfrm>
            <a:off x="2449484" y="2670606"/>
            <a:ext cx="102524" cy="131831"/>
          </a:xfrm>
          <a:prstGeom prst="ellipse">
            <a:avLst/>
          </a:prstGeom>
          <a:solidFill>
            <a:srgbClr val="0A8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p:cNvSpPr/>
          <p:nvPr/>
        </p:nvSpPr>
        <p:spPr>
          <a:xfrm>
            <a:off x="2236124" y="2670606"/>
            <a:ext cx="102524" cy="131831"/>
          </a:xfrm>
          <a:prstGeom prst="ellipse">
            <a:avLst/>
          </a:prstGeom>
          <a:solidFill>
            <a:srgbClr val="0A8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p:nvPr/>
        </p:nvSpPr>
        <p:spPr>
          <a:xfrm>
            <a:off x="2678084" y="2670606"/>
            <a:ext cx="102524" cy="131831"/>
          </a:xfrm>
          <a:prstGeom prst="ellipse">
            <a:avLst/>
          </a:prstGeom>
          <a:solidFill>
            <a:srgbClr val="C1C694"/>
          </a:solidFill>
          <a:ln>
            <a:solidFill>
              <a:srgbClr val="C1C6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p:cNvSpPr/>
          <p:nvPr/>
        </p:nvSpPr>
        <p:spPr>
          <a:xfrm>
            <a:off x="3013364" y="2670606"/>
            <a:ext cx="102524" cy="131831"/>
          </a:xfrm>
          <a:prstGeom prst="ellipse">
            <a:avLst/>
          </a:prstGeom>
          <a:solidFill>
            <a:srgbClr val="0A8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p:cNvSpPr/>
          <p:nvPr/>
        </p:nvSpPr>
        <p:spPr>
          <a:xfrm>
            <a:off x="3455324" y="2670606"/>
            <a:ext cx="102524" cy="131831"/>
          </a:xfrm>
          <a:prstGeom prst="ellipse">
            <a:avLst/>
          </a:prstGeom>
          <a:solidFill>
            <a:srgbClr val="0A8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3699164" y="2670606"/>
            <a:ext cx="102524" cy="131831"/>
          </a:xfrm>
          <a:prstGeom prst="ellipse">
            <a:avLst/>
          </a:prstGeom>
          <a:solidFill>
            <a:srgbClr val="0A8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p:cNvSpPr/>
          <p:nvPr/>
        </p:nvSpPr>
        <p:spPr>
          <a:xfrm>
            <a:off x="4034444" y="2670606"/>
            <a:ext cx="102524" cy="131831"/>
          </a:xfrm>
          <a:prstGeom prst="ellipse">
            <a:avLst/>
          </a:prstGeom>
          <a:solidFill>
            <a:srgbClr val="C1C694"/>
          </a:solidFill>
          <a:ln>
            <a:solidFill>
              <a:srgbClr val="C1C6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4476404" y="2670606"/>
            <a:ext cx="102524" cy="131831"/>
          </a:xfrm>
          <a:prstGeom prst="ellipse">
            <a:avLst/>
          </a:prstGeom>
          <a:solidFill>
            <a:srgbClr val="0A8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p:cNvSpPr/>
          <p:nvPr/>
        </p:nvSpPr>
        <p:spPr>
          <a:xfrm>
            <a:off x="4263044" y="2670606"/>
            <a:ext cx="102524" cy="131831"/>
          </a:xfrm>
          <a:prstGeom prst="ellipse">
            <a:avLst/>
          </a:prstGeom>
          <a:solidFill>
            <a:srgbClr val="0A8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p:cNvSpPr/>
          <p:nvPr/>
        </p:nvSpPr>
        <p:spPr>
          <a:xfrm>
            <a:off x="5040284" y="2670606"/>
            <a:ext cx="102524" cy="131831"/>
          </a:xfrm>
          <a:prstGeom prst="ellipse">
            <a:avLst/>
          </a:prstGeom>
          <a:solidFill>
            <a:srgbClr val="C1C694"/>
          </a:solidFill>
          <a:ln>
            <a:solidFill>
              <a:srgbClr val="C1C6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p:cNvSpPr/>
          <p:nvPr/>
        </p:nvSpPr>
        <p:spPr>
          <a:xfrm>
            <a:off x="5329844" y="2670606"/>
            <a:ext cx="102524" cy="131831"/>
          </a:xfrm>
          <a:prstGeom prst="ellipse">
            <a:avLst/>
          </a:prstGeom>
          <a:solidFill>
            <a:srgbClr val="0A8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p:cNvSpPr/>
          <p:nvPr/>
        </p:nvSpPr>
        <p:spPr>
          <a:xfrm>
            <a:off x="1093124" y="2670606"/>
            <a:ext cx="102524" cy="131831"/>
          </a:xfrm>
          <a:prstGeom prst="ellipse">
            <a:avLst/>
          </a:prstGeom>
          <a:solidFill>
            <a:srgbClr val="C1C694"/>
          </a:solidFill>
          <a:ln>
            <a:solidFill>
              <a:srgbClr val="C1C6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avec flèche 30"/>
          <p:cNvCxnSpPr/>
          <p:nvPr/>
        </p:nvCxnSpPr>
        <p:spPr>
          <a:xfrm>
            <a:off x="2652726" y="2236266"/>
            <a:ext cx="0" cy="3971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ZoneTexte 31"/>
              <p:cNvSpPr txBox="1"/>
              <p:nvPr/>
            </p:nvSpPr>
            <p:spPr>
              <a:xfrm>
                <a:off x="2338648" y="1831285"/>
                <a:ext cx="547465" cy="3756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fr-FR" i="1" smtClean="0">
                              <a:latin typeface="Cambria Math" panose="02040503050406030204" pitchFamily="18" charset="0"/>
                            </a:rPr>
                          </m:ctrlPr>
                        </m:sSubSupPr>
                        <m:e>
                          <m:r>
                            <a:rPr lang="fr-FR" i="1" smtClean="0">
                              <a:latin typeface="Cambria Math" panose="02040503050406030204" pitchFamily="18" charset="0"/>
                              <a:ea typeface="Cambria Math" panose="02040503050406030204" pitchFamily="18" charset="0"/>
                            </a:rPr>
                            <m:t>𝛼</m:t>
                          </m:r>
                        </m:e>
                        <m:sub>
                          <m:r>
                            <a:rPr lang="fr-FR" b="0" i="1" smtClean="0">
                              <a:latin typeface="Cambria Math" panose="02040503050406030204" pitchFamily="18" charset="0"/>
                            </a:rPr>
                            <m:t>𝑛</m:t>
                          </m:r>
                          <m:r>
                            <a:rPr lang="fr-FR" b="0" i="1" smtClean="0">
                              <a:latin typeface="Cambria Math" panose="02040503050406030204" pitchFamily="18" charset="0"/>
                            </a:rPr>
                            <m:t>+1</m:t>
                          </m:r>
                        </m:sub>
                        <m:sup>
                          <m:r>
                            <a:rPr lang="fr-FR" b="0" i="1" smtClean="0">
                              <a:latin typeface="Cambria Math" panose="02040503050406030204" pitchFamily="18" charset="0"/>
                            </a:rPr>
                            <m:t>0</m:t>
                          </m:r>
                        </m:sup>
                      </m:sSubSup>
                    </m:oMath>
                  </m:oMathPara>
                </a14:m>
                <a:endParaRPr lang="fr-FR" dirty="0"/>
              </a:p>
            </p:txBody>
          </p:sp>
        </mc:Choice>
        <mc:Fallback>
          <p:sp>
            <p:nvSpPr>
              <p:cNvPr id="32" name="ZoneTexte 31"/>
              <p:cNvSpPr txBox="1">
                <a:spLocks noRot="1" noChangeAspect="1" noMove="1" noResize="1" noEditPoints="1" noAdjustHandles="1" noChangeArrowheads="1" noChangeShapeType="1" noTextEdit="1"/>
              </p:cNvSpPr>
              <p:nvPr/>
            </p:nvSpPr>
            <p:spPr>
              <a:xfrm>
                <a:off x="2338648" y="1831285"/>
                <a:ext cx="547465" cy="375680"/>
              </a:xfrm>
              <a:prstGeom prst="rect">
                <a:avLst/>
              </a:prstGeom>
              <a:blipFill>
                <a:blip r:embed="rId6"/>
                <a:stretch>
                  <a:fillRect r="-13483"/>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33" name="ZoneTexte 32"/>
              <p:cNvSpPr txBox="1"/>
              <p:nvPr/>
            </p:nvSpPr>
            <p:spPr>
              <a:xfrm>
                <a:off x="3980201" y="1830525"/>
                <a:ext cx="547465" cy="3733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fr-FR" i="1" smtClean="0">
                              <a:latin typeface="Cambria Math" panose="02040503050406030204" pitchFamily="18" charset="0"/>
                            </a:rPr>
                          </m:ctrlPr>
                        </m:sSubSupPr>
                        <m:e>
                          <m:r>
                            <a:rPr lang="fr-FR" i="1" smtClean="0">
                              <a:latin typeface="Cambria Math" panose="02040503050406030204" pitchFamily="18" charset="0"/>
                              <a:ea typeface="Cambria Math" panose="02040503050406030204" pitchFamily="18" charset="0"/>
                            </a:rPr>
                            <m:t>𝛼</m:t>
                          </m:r>
                        </m:e>
                        <m:sub>
                          <m:r>
                            <a:rPr lang="fr-FR" b="0" i="1" smtClean="0">
                              <a:latin typeface="Cambria Math" panose="02040503050406030204" pitchFamily="18" charset="0"/>
                            </a:rPr>
                            <m:t>𝑛</m:t>
                          </m:r>
                          <m:r>
                            <a:rPr lang="fr-FR" b="0" i="1" smtClean="0">
                              <a:latin typeface="Cambria Math" panose="02040503050406030204" pitchFamily="18" charset="0"/>
                            </a:rPr>
                            <m:t>+1</m:t>
                          </m:r>
                        </m:sub>
                        <m:sup>
                          <m:r>
                            <a:rPr lang="fr-FR" b="0" i="1" smtClean="0">
                              <a:latin typeface="Cambria Math" panose="02040503050406030204" pitchFamily="18" charset="0"/>
                            </a:rPr>
                            <m:t>1</m:t>
                          </m:r>
                        </m:sup>
                      </m:sSubSup>
                    </m:oMath>
                  </m:oMathPara>
                </a14:m>
                <a:endParaRPr lang="fr-FR" dirty="0"/>
              </a:p>
            </p:txBody>
          </p:sp>
        </mc:Choice>
        <mc:Fallback>
          <p:sp>
            <p:nvSpPr>
              <p:cNvPr id="33" name="ZoneTexte 32"/>
              <p:cNvSpPr txBox="1">
                <a:spLocks noRot="1" noChangeAspect="1" noMove="1" noResize="1" noEditPoints="1" noAdjustHandles="1" noChangeArrowheads="1" noChangeShapeType="1" noTextEdit="1"/>
              </p:cNvSpPr>
              <p:nvPr/>
            </p:nvSpPr>
            <p:spPr>
              <a:xfrm>
                <a:off x="3980201" y="1830525"/>
                <a:ext cx="547465" cy="373372"/>
              </a:xfrm>
              <a:prstGeom prst="rect">
                <a:avLst/>
              </a:prstGeom>
              <a:blipFill>
                <a:blip r:embed="rId7"/>
                <a:stretch>
                  <a:fillRect r="-12222"/>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34" name="ZoneTexte 33"/>
              <p:cNvSpPr txBox="1"/>
              <p:nvPr/>
            </p:nvSpPr>
            <p:spPr>
              <a:xfrm>
                <a:off x="1" y="4341175"/>
                <a:ext cx="890848" cy="374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𝑘</m:t>
                          </m:r>
                        </m:sup>
                      </m:sSup>
                      <m:r>
                        <a:rPr lang="fr-FR" b="0" i="1" smtClean="0">
                          <a:latin typeface="Cambria Math" panose="02040503050406030204" pitchFamily="18" charset="0"/>
                        </a:rPr>
                        <m:t>=0</m:t>
                      </m:r>
                    </m:oMath>
                  </m:oMathPara>
                </a14:m>
                <a:endParaRPr lang="fr-FR" dirty="0"/>
              </a:p>
            </p:txBody>
          </p:sp>
        </mc:Choice>
        <mc:Fallback>
          <p:sp>
            <p:nvSpPr>
              <p:cNvPr id="34" name="ZoneTexte 33"/>
              <p:cNvSpPr txBox="1">
                <a:spLocks noRot="1" noChangeAspect="1" noMove="1" noResize="1" noEditPoints="1" noAdjustHandles="1" noChangeArrowheads="1" noChangeShapeType="1" noTextEdit="1"/>
              </p:cNvSpPr>
              <p:nvPr/>
            </p:nvSpPr>
            <p:spPr>
              <a:xfrm>
                <a:off x="1" y="4341175"/>
                <a:ext cx="890848" cy="374270"/>
              </a:xfrm>
              <a:prstGeom prst="rect">
                <a:avLst/>
              </a:prstGeom>
              <a:blipFill>
                <a:blip r:embed="rId8"/>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35" name="ZoneTexte 34"/>
              <p:cNvSpPr txBox="1"/>
              <p:nvPr/>
            </p:nvSpPr>
            <p:spPr>
              <a:xfrm>
                <a:off x="1" y="5925698"/>
                <a:ext cx="890848" cy="374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fr-FR" i="1" smtClean="0">
                              <a:latin typeface="Cambria Math" panose="02040503050406030204" pitchFamily="18" charset="0"/>
                            </a:rPr>
                          </m:ctrlPr>
                        </m:sSupPr>
                        <m:e>
                          <m:r>
                            <a:rPr lang="fr-FR" i="1">
                              <a:latin typeface="Cambria Math" panose="02040503050406030204" pitchFamily="18" charset="0"/>
                            </a:rPr>
                            <m:t>𝐶</m:t>
                          </m:r>
                        </m:e>
                        <m:sup>
                          <m:r>
                            <a:rPr lang="fr-FR" i="1">
                              <a:latin typeface="Cambria Math" panose="02040503050406030204" pitchFamily="18" charset="0"/>
                            </a:rPr>
                            <m:t>𝑘</m:t>
                          </m:r>
                        </m:sup>
                      </m:sSup>
                      <m:r>
                        <a:rPr lang="fr-FR" i="1">
                          <a:latin typeface="Cambria Math" panose="02040503050406030204" pitchFamily="18" charset="0"/>
                        </a:rPr>
                        <m:t>=</m:t>
                      </m:r>
                      <m:r>
                        <a:rPr lang="fr-FR" b="0" i="1" smtClean="0">
                          <a:latin typeface="Cambria Math" panose="02040503050406030204" pitchFamily="18" charset="0"/>
                        </a:rPr>
                        <m:t>1</m:t>
                      </m:r>
                    </m:oMath>
                  </m:oMathPara>
                </a14:m>
                <a:endParaRPr lang="fr-FR" dirty="0"/>
              </a:p>
            </p:txBody>
          </p:sp>
        </mc:Choice>
        <mc:Fallback>
          <p:sp>
            <p:nvSpPr>
              <p:cNvPr id="35" name="ZoneTexte 34"/>
              <p:cNvSpPr txBox="1">
                <a:spLocks noRot="1" noChangeAspect="1" noMove="1" noResize="1" noEditPoints="1" noAdjustHandles="1" noChangeArrowheads="1" noChangeShapeType="1" noTextEdit="1"/>
              </p:cNvSpPr>
              <p:nvPr/>
            </p:nvSpPr>
            <p:spPr>
              <a:xfrm>
                <a:off x="1" y="5925698"/>
                <a:ext cx="890848" cy="374270"/>
              </a:xfrm>
              <a:prstGeom prst="rect">
                <a:avLst/>
              </a:prstGeom>
              <a:blipFill>
                <a:blip r:embed="rId9"/>
                <a:stretch>
                  <a:fillRect/>
                </a:stretch>
              </a:blipFill>
            </p:spPr>
            <p:txBody>
              <a:bodyPr/>
              <a:lstStyle/>
              <a:p>
                <a:r>
                  <a:rPr lang="fr-FR">
                    <a:noFill/>
                  </a:rPr>
                  <a:t> </a:t>
                </a:r>
              </a:p>
            </p:txBody>
          </p:sp>
        </mc:Fallback>
      </mc:AlternateContent>
      <p:sp>
        <p:nvSpPr>
          <p:cNvPr id="36" name="Ellipse 35"/>
          <p:cNvSpPr/>
          <p:nvPr/>
        </p:nvSpPr>
        <p:spPr>
          <a:xfrm>
            <a:off x="9627524" y="1420540"/>
            <a:ext cx="102524" cy="131831"/>
          </a:xfrm>
          <a:prstGeom prst="ellipse">
            <a:avLst/>
          </a:prstGeom>
          <a:solidFill>
            <a:srgbClr val="0A8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Ellipse 36"/>
          <p:cNvSpPr/>
          <p:nvPr/>
        </p:nvSpPr>
        <p:spPr>
          <a:xfrm>
            <a:off x="9627524" y="1725340"/>
            <a:ext cx="102524" cy="131831"/>
          </a:xfrm>
          <a:prstGeom prst="ellipse">
            <a:avLst/>
          </a:prstGeom>
          <a:solidFill>
            <a:srgbClr val="C1C694"/>
          </a:solidFill>
          <a:ln>
            <a:solidFill>
              <a:srgbClr val="C1C6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a14="http://schemas.microsoft.com/office/drawing/2010/main" Requires="a14">
          <p:sp>
            <p:nvSpPr>
              <p:cNvPr id="38" name="ZoneTexte 37"/>
              <p:cNvSpPr txBox="1"/>
              <p:nvPr/>
            </p:nvSpPr>
            <p:spPr>
              <a:xfrm>
                <a:off x="5050177" y="2767854"/>
                <a:ext cx="788639" cy="374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fr-FR" i="1" smtClean="0">
                              <a:solidFill>
                                <a:schemeClr val="bg2">
                                  <a:lumMod val="50000"/>
                                </a:schemeClr>
                              </a:solidFill>
                              <a:latin typeface="Cambria Math" panose="02040503050406030204" pitchFamily="18" charset="0"/>
                            </a:rPr>
                          </m:ctrlPr>
                        </m:sSupPr>
                        <m:e>
                          <m:r>
                            <a:rPr lang="fr-FR" b="0" i="1" smtClean="0">
                              <a:solidFill>
                                <a:schemeClr val="bg2">
                                  <a:lumMod val="50000"/>
                                </a:schemeClr>
                              </a:solidFill>
                              <a:latin typeface="Cambria Math" panose="02040503050406030204" pitchFamily="18" charset="0"/>
                            </a:rPr>
                            <m:t>𝑍</m:t>
                          </m:r>
                        </m:e>
                        <m:sup>
                          <m:r>
                            <a:rPr lang="fr-FR" b="0" i="1" smtClean="0">
                              <a:solidFill>
                                <a:schemeClr val="bg2">
                                  <a:lumMod val="50000"/>
                                </a:schemeClr>
                              </a:solidFill>
                              <a:latin typeface="Cambria Math" panose="02040503050406030204" pitchFamily="18" charset="0"/>
                            </a:rPr>
                            <m:t>𝑐𝑎𝑙</m:t>
                          </m:r>
                        </m:sup>
                      </m:sSup>
                    </m:oMath>
                  </m:oMathPara>
                </a14:m>
                <a:endParaRPr lang="fr-FR" dirty="0">
                  <a:solidFill>
                    <a:schemeClr val="bg2">
                      <a:lumMod val="50000"/>
                    </a:schemeClr>
                  </a:solidFill>
                </a:endParaRPr>
              </a:p>
            </p:txBody>
          </p:sp>
        </mc:Choice>
        <mc:Fallback>
          <p:sp>
            <p:nvSpPr>
              <p:cNvPr id="38" name="ZoneTexte 37"/>
              <p:cNvSpPr txBox="1">
                <a:spLocks noRot="1" noChangeAspect="1" noMove="1" noResize="1" noEditPoints="1" noAdjustHandles="1" noChangeArrowheads="1" noChangeShapeType="1" noTextEdit="1"/>
              </p:cNvSpPr>
              <p:nvPr/>
            </p:nvSpPr>
            <p:spPr>
              <a:xfrm>
                <a:off x="5050177" y="2767854"/>
                <a:ext cx="788639" cy="374270"/>
              </a:xfrm>
              <a:prstGeom prst="rect">
                <a:avLst/>
              </a:prstGeom>
              <a:blipFill>
                <a:blip r:embed="rId10"/>
                <a:stretch>
                  <a:fillRect/>
                </a:stretch>
              </a:blipFill>
            </p:spPr>
            <p:txBody>
              <a:bodyPr/>
              <a:lstStyle/>
              <a:p>
                <a:r>
                  <a:rPr lang="fr-FR">
                    <a:noFill/>
                  </a:rPr>
                  <a:t> </a:t>
                </a:r>
              </a:p>
            </p:txBody>
          </p:sp>
        </mc:Fallback>
      </mc:AlternateContent>
      <p:sp>
        <p:nvSpPr>
          <p:cNvPr id="39" name="Ellipse 38"/>
          <p:cNvSpPr/>
          <p:nvPr/>
        </p:nvSpPr>
        <p:spPr>
          <a:xfrm>
            <a:off x="2007524" y="4471386"/>
            <a:ext cx="102524" cy="131831"/>
          </a:xfrm>
          <a:prstGeom prst="ellipse">
            <a:avLst/>
          </a:prstGeom>
          <a:solidFill>
            <a:srgbClr val="0A8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Ellipse 39"/>
          <p:cNvSpPr/>
          <p:nvPr/>
        </p:nvSpPr>
        <p:spPr>
          <a:xfrm>
            <a:off x="2449484" y="4471386"/>
            <a:ext cx="102524" cy="131831"/>
          </a:xfrm>
          <a:prstGeom prst="ellipse">
            <a:avLst/>
          </a:prstGeom>
          <a:solidFill>
            <a:srgbClr val="0A8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Ellipse 40"/>
          <p:cNvSpPr/>
          <p:nvPr/>
        </p:nvSpPr>
        <p:spPr>
          <a:xfrm>
            <a:off x="2236124" y="4471386"/>
            <a:ext cx="102524" cy="131831"/>
          </a:xfrm>
          <a:prstGeom prst="ellipse">
            <a:avLst/>
          </a:prstGeom>
          <a:solidFill>
            <a:srgbClr val="0A8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Ellipse 41"/>
          <p:cNvSpPr/>
          <p:nvPr/>
        </p:nvSpPr>
        <p:spPr>
          <a:xfrm>
            <a:off x="3013364" y="4471386"/>
            <a:ext cx="102524" cy="131831"/>
          </a:xfrm>
          <a:prstGeom prst="ellipse">
            <a:avLst/>
          </a:prstGeom>
          <a:solidFill>
            <a:srgbClr val="0A8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Ellipse 42"/>
          <p:cNvSpPr/>
          <p:nvPr/>
        </p:nvSpPr>
        <p:spPr>
          <a:xfrm>
            <a:off x="3455324" y="4471386"/>
            <a:ext cx="102524" cy="131831"/>
          </a:xfrm>
          <a:prstGeom prst="ellipse">
            <a:avLst/>
          </a:prstGeom>
          <a:solidFill>
            <a:srgbClr val="0A8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Ellipse 43"/>
          <p:cNvSpPr/>
          <p:nvPr/>
        </p:nvSpPr>
        <p:spPr>
          <a:xfrm>
            <a:off x="3699164" y="4471386"/>
            <a:ext cx="102524" cy="131831"/>
          </a:xfrm>
          <a:prstGeom prst="ellipse">
            <a:avLst/>
          </a:prstGeom>
          <a:solidFill>
            <a:srgbClr val="0A8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lipse 44"/>
          <p:cNvSpPr/>
          <p:nvPr/>
        </p:nvSpPr>
        <p:spPr>
          <a:xfrm>
            <a:off x="4476404" y="4471386"/>
            <a:ext cx="102524" cy="131831"/>
          </a:xfrm>
          <a:prstGeom prst="ellipse">
            <a:avLst/>
          </a:prstGeom>
          <a:solidFill>
            <a:srgbClr val="0A8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Ellipse 45"/>
          <p:cNvSpPr/>
          <p:nvPr/>
        </p:nvSpPr>
        <p:spPr>
          <a:xfrm>
            <a:off x="4263044" y="4471386"/>
            <a:ext cx="102524" cy="131831"/>
          </a:xfrm>
          <a:prstGeom prst="ellipse">
            <a:avLst/>
          </a:prstGeom>
          <a:solidFill>
            <a:srgbClr val="0A8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Ellipse 46"/>
          <p:cNvSpPr/>
          <p:nvPr/>
        </p:nvSpPr>
        <p:spPr>
          <a:xfrm>
            <a:off x="5329844" y="4471386"/>
            <a:ext cx="102524" cy="131831"/>
          </a:xfrm>
          <a:prstGeom prst="ellipse">
            <a:avLst/>
          </a:prstGeom>
          <a:solidFill>
            <a:srgbClr val="0A8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a14="http://schemas.microsoft.com/office/drawing/2010/main" Requires="a14">
          <p:sp>
            <p:nvSpPr>
              <p:cNvPr id="48" name="ZoneTexte 47"/>
              <p:cNvSpPr txBox="1"/>
              <p:nvPr/>
            </p:nvSpPr>
            <p:spPr>
              <a:xfrm>
                <a:off x="5050177" y="4568634"/>
                <a:ext cx="788639" cy="374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fr-FR" i="1" smtClean="0">
                              <a:solidFill>
                                <a:schemeClr val="bg2">
                                  <a:lumMod val="50000"/>
                                </a:schemeClr>
                              </a:solidFill>
                              <a:latin typeface="Cambria Math" panose="02040503050406030204" pitchFamily="18" charset="0"/>
                            </a:rPr>
                          </m:ctrlPr>
                        </m:sSupPr>
                        <m:e>
                          <m:r>
                            <a:rPr lang="fr-FR" b="0" i="1" smtClean="0">
                              <a:solidFill>
                                <a:schemeClr val="bg2">
                                  <a:lumMod val="50000"/>
                                </a:schemeClr>
                              </a:solidFill>
                              <a:latin typeface="Cambria Math" panose="02040503050406030204" pitchFamily="18" charset="0"/>
                            </a:rPr>
                            <m:t>𝑍</m:t>
                          </m:r>
                        </m:e>
                        <m:sup>
                          <m:r>
                            <a:rPr lang="fr-FR" b="0" i="1" smtClean="0">
                              <a:solidFill>
                                <a:schemeClr val="bg2">
                                  <a:lumMod val="50000"/>
                                </a:schemeClr>
                              </a:solidFill>
                              <a:latin typeface="Cambria Math" panose="02040503050406030204" pitchFamily="18" charset="0"/>
                            </a:rPr>
                            <m:t>𝑐𝑎𝑙</m:t>
                          </m:r>
                        </m:sup>
                      </m:sSup>
                    </m:oMath>
                  </m:oMathPara>
                </a14:m>
                <a:endParaRPr lang="fr-FR" dirty="0">
                  <a:solidFill>
                    <a:schemeClr val="bg2">
                      <a:lumMod val="50000"/>
                    </a:schemeClr>
                  </a:solidFill>
                </a:endParaRPr>
              </a:p>
            </p:txBody>
          </p:sp>
        </mc:Choice>
        <mc:Fallback>
          <p:sp>
            <p:nvSpPr>
              <p:cNvPr id="48" name="ZoneTexte 47"/>
              <p:cNvSpPr txBox="1">
                <a:spLocks noRot="1" noChangeAspect="1" noMove="1" noResize="1" noEditPoints="1" noAdjustHandles="1" noChangeArrowheads="1" noChangeShapeType="1" noTextEdit="1"/>
              </p:cNvSpPr>
              <p:nvPr/>
            </p:nvSpPr>
            <p:spPr>
              <a:xfrm>
                <a:off x="5050177" y="4568634"/>
                <a:ext cx="788639" cy="374270"/>
              </a:xfrm>
              <a:prstGeom prst="rect">
                <a:avLst/>
              </a:prstGeom>
              <a:blipFill>
                <a:blip r:embed="rId11"/>
                <a:stretch>
                  <a:fillRect/>
                </a:stretch>
              </a:blipFill>
            </p:spPr>
            <p:txBody>
              <a:bodyPr/>
              <a:lstStyle/>
              <a:p>
                <a:r>
                  <a:rPr lang="fr-FR">
                    <a:noFill/>
                  </a:rPr>
                  <a:t> </a:t>
                </a:r>
              </a:p>
            </p:txBody>
          </p:sp>
        </mc:Fallback>
      </mc:AlternateContent>
      <p:sp>
        <p:nvSpPr>
          <p:cNvPr id="49" name="Ellipse 48"/>
          <p:cNvSpPr/>
          <p:nvPr/>
        </p:nvSpPr>
        <p:spPr>
          <a:xfrm>
            <a:off x="1231459" y="6051761"/>
            <a:ext cx="102524" cy="131831"/>
          </a:xfrm>
          <a:prstGeom prst="ellipse">
            <a:avLst/>
          </a:prstGeom>
          <a:solidFill>
            <a:srgbClr val="C1C694"/>
          </a:solidFill>
          <a:ln>
            <a:solidFill>
              <a:srgbClr val="C1C6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Ellipse 49"/>
          <p:cNvSpPr/>
          <p:nvPr/>
        </p:nvSpPr>
        <p:spPr>
          <a:xfrm>
            <a:off x="1673419" y="6051761"/>
            <a:ext cx="102524" cy="131831"/>
          </a:xfrm>
          <a:prstGeom prst="ellipse">
            <a:avLst/>
          </a:prstGeom>
          <a:solidFill>
            <a:srgbClr val="C1C694"/>
          </a:solidFill>
          <a:ln>
            <a:solidFill>
              <a:srgbClr val="C1C6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llipse 50"/>
          <p:cNvSpPr/>
          <p:nvPr/>
        </p:nvSpPr>
        <p:spPr>
          <a:xfrm>
            <a:off x="2679259" y="6051761"/>
            <a:ext cx="102524" cy="131831"/>
          </a:xfrm>
          <a:prstGeom prst="ellipse">
            <a:avLst/>
          </a:prstGeom>
          <a:solidFill>
            <a:srgbClr val="C1C694"/>
          </a:solidFill>
          <a:ln>
            <a:solidFill>
              <a:srgbClr val="C1C6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Ellipse 51"/>
          <p:cNvSpPr/>
          <p:nvPr/>
        </p:nvSpPr>
        <p:spPr>
          <a:xfrm>
            <a:off x="4035619" y="6051761"/>
            <a:ext cx="102524" cy="131831"/>
          </a:xfrm>
          <a:prstGeom prst="ellipse">
            <a:avLst/>
          </a:prstGeom>
          <a:solidFill>
            <a:srgbClr val="C1C694"/>
          </a:solidFill>
          <a:ln>
            <a:solidFill>
              <a:srgbClr val="C1C6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Ellipse 52"/>
          <p:cNvSpPr/>
          <p:nvPr/>
        </p:nvSpPr>
        <p:spPr>
          <a:xfrm>
            <a:off x="5041459" y="6051761"/>
            <a:ext cx="102524" cy="131831"/>
          </a:xfrm>
          <a:prstGeom prst="ellipse">
            <a:avLst/>
          </a:prstGeom>
          <a:solidFill>
            <a:srgbClr val="C1C694"/>
          </a:solidFill>
          <a:ln>
            <a:solidFill>
              <a:srgbClr val="C1C6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Ellipse 53"/>
          <p:cNvSpPr/>
          <p:nvPr/>
        </p:nvSpPr>
        <p:spPr>
          <a:xfrm>
            <a:off x="1094299" y="6051761"/>
            <a:ext cx="102524" cy="131831"/>
          </a:xfrm>
          <a:prstGeom prst="ellipse">
            <a:avLst/>
          </a:prstGeom>
          <a:solidFill>
            <a:srgbClr val="C1C694"/>
          </a:solidFill>
          <a:ln>
            <a:solidFill>
              <a:srgbClr val="C1C6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a14="http://schemas.microsoft.com/office/drawing/2010/main" Requires="a14">
          <p:sp>
            <p:nvSpPr>
              <p:cNvPr id="55" name="ZoneTexte 54"/>
              <p:cNvSpPr txBox="1"/>
              <p:nvPr/>
            </p:nvSpPr>
            <p:spPr>
              <a:xfrm>
                <a:off x="5051352" y="6149009"/>
                <a:ext cx="788639" cy="374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fr-FR" i="1" smtClean="0">
                              <a:solidFill>
                                <a:schemeClr val="bg2">
                                  <a:lumMod val="50000"/>
                                </a:schemeClr>
                              </a:solidFill>
                              <a:latin typeface="Cambria Math" panose="02040503050406030204" pitchFamily="18" charset="0"/>
                            </a:rPr>
                          </m:ctrlPr>
                        </m:sSupPr>
                        <m:e>
                          <m:r>
                            <a:rPr lang="fr-FR" b="0" i="1" smtClean="0">
                              <a:solidFill>
                                <a:schemeClr val="bg2">
                                  <a:lumMod val="50000"/>
                                </a:schemeClr>
                              </a:solidFill>
                              <a:latin typeface="Cambria Math" panose="02040503050406030204" pitchFamily="18" charset="0"/>
                            </a:rPr>
                            <m:t>𝑍</m:t>
                          </m:r>
                        </m:e>
                        <m:sup>
                          <m:r>
                            <a:rPr lang="fr-FR" b="0" i="1" smtClean="0">
                              <a:solidFill>
                                <a:schemeClr val="bg2">
                                  <a:lumMod val="50000"/>
                                </a:schemeClr>
                              </a:solidFill>
                              <a:latin typeface="Cambria Math" panose="02040503050406030204" pitchFamily="18" charset="0"/>
                            </a:rPr>
                            <m:t>𝑐𝑎𝑙</m:t>
                          </m:r>
                        </m:sup>
                      </m:sSup>
                    </m:oMath>
                  </m:oMathPara>
                </a14:m>
                <a:endParaRPr lang="fr-FR" dirty="0">
                  <a:solidFill>
                    <a:schemeClr val="bg2">
                      <a:lumMod val="50000"/>
                    </a:schemeClr>
                  </a:solidFill>
                </a:endParaRPr>
              </a:p>
            </p:txBody>
          </p:sp>
        </mc:Choice>
        <mc:Fallback>
          <p:sp>
            <p:nvSpPr>
              <p:cNvPr id="55" name="ZoneTexte 54"/>
              <p:cNvSpPr txBox="1">
                <a:spLocks noRot="1" noChangeAspect="1" noMove="1" noResize="1" noEditPoints="1" noAdjustHandles="1" noChangeArrowheads="1" noChangeShapeType="1" noTextEdit="1"/>
              </p:cNvSpPr>
              <p:nvPr/>
            </p:nvSpPr>
            <p:spPr>
              <a:xfrm>
                <a:off x="5051352" y="6149009"/>
                <a:ext cx="788639" cy="374270"/>
              </a:xfrm>
              <a:prstGeom prst="rect">
                <a:avLst/>
              </a:prstGeom>
              <a:blipFill>
                <a:blip r:embed="rId12"/>
                <a:stretch>
                  <a:fillRect/>
                </a:stretch>
              </a:blipFill>
            </p:spPr>
            <p:txBody>
              <a:bodyPr/>
              <a:lstStyle/>
              <a:p>
                <a:r>
                  <a:rPr lang="fr-FR">
                    <a:noFill/>
                  </a:rPr>
                  <a:t> </a:t>
                </a:r>
              </a:p>
            </p:txBody>
          </p:sp>
        </mc:Fallback>
      </mc:AlternateContent>
      <p:cxnSp>
        <p:nvCxnSpPr>
          <p:cNvPr id="56" name="Connecteur droit avec flèche 55"/>
          <p:cNvCxnSpPr/>
          <p:nvPr/>
        </p:nvCxnSpPr>
        <p:spPr>
          <a:xfrm>
            <a:off x="4324970" y="2236266"/>
            <a:ext cx="0" cy="3971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eur droit avec flèche 56"/>
          <p:cNvCxnSpPr/>
          <p:nvPr/>
        </p:nvCxnSpPr>
        <p:spPr>
          <a:xfrm>
            <a:off x="2652726" y="4020527"/>
            <a:ext cx="0" cy="3971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8" name="ZoneTexte 57"/>
              <p:cNvSpPr txBox="1"/>
              <p:nvPr/>
            </p:nvSpPr>
            <p:spPr>
              <a:xfrm>
                <a:off x="2338648" y="3615546"/>
                <a:ext cx="547465" cy="3756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fr-FR" i="1" smtClean="0">
                              <a:latin typeface="Cambria Math" panose="02040503050406030204" pitchFamily="18" charset="0"/>
                            </a:rPr>
                          </m:ctrlPr>
                        </m:sSubSupPr>
                        <m:e>
                          <m:r>
                            <a:rPr lang="fr-FR" i="1" smtClean="0">
                              <a:latin typeface="Cambria Math" panose="02040503050406030204" pitchFamily="18" charset="0"/>
                              <a:ea typeface="Cambria Math" panose="02040503050406030204" pitchFamily="18" charset="0"/>
                            </a:rPr>
                            <m:t>𝛼</m:t>
                          </m:r>
                        </m:e>
                        <m:sub>
                          <m:r>
                            <a:rPr lang="fr-FR" b="0" i="1" smtClean="0">
                              <a:latin typeface="Cambria Math" panose="02040503050406030204" pitchFamily="18" charset="0"/>
                            </a:rPr>
                            <m:t>𝑛</m:t>
                          </m:r>
                          <m:r>
                            <a:rPr lang="fr-FR" b="0" i="1" smtClean="0">
                              <a:latin typeface="Cambria Math" panose="02040503050406030204" pitchFamily="18" charset="0"/>
                            </a:rPr>
                            <m:t>+1</m:t>
                          </m:r>
                        </m:sub>
                        <m:sup>
                          <m:r>
                            <a:rPr lang="fr-FR" b="0" i="1" smtClean="0">
                              <a:latin typeface="Cambria Math" panose="02040503050406030204" pitchFamily="18" charset="0"/>
                            </a:rPr>
                            <m:t>0</m:t>
                          </m:r>
                        </m:sup>
                      </m:sSubSup>
                    </m:oMath>
                  </m:oMathPara>
                </a14:m>
                <a:endParaRPr lang="fr-FR" dirty="0"/>
              </a:p>
            </p:txBody>
          </p:sp>
        </mc:Choice>
        <mc:Fallback>
          <p:sp>
            <p:nvSpPr>
              <p:cNvPr id="58" name="ZoneTexte 57"/>
              <p:cNvSpPr txBox="1">
                <a:spLocks noRot="1" noChangeAspect="1" noMove="1" noResize="1" noEditPoints="1" noAdjustHandles="1" noChangeArrowheads="1" noChangeShapeType="1" noTextEdit="1"/>
              </p:cNvSpPr>
              <p:nvPr/>
            </p:nvSpPr>
            <p:spPr>
              <a:xfrm>
                <a:off x="2338648" y="3615546"/>
                <a:ext cx="547465" cy="375680"/>
              </a:xfrm>
              <a:prstGeom prst="rect">
                <a:avLst/>
              </a:prstGeom>
              <a:blipFill>
                <a:blip r:embed="rId13"/>
                <a:stretch>
                  <a:fillRect r="-13483"/>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59" name="ZoneTexte 58"/>
              <p:cNvSpPr txBox="1"/>
              <p:nvPr/>
            </p:nvSpPr>
            <p:spPr>
              <a:xfrm>
                <a:off x="3980201" y="5225053"/>
                <a:ext cx="547465" cy="3733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fr-FR" i="1" smtClean="0">
                              <a:latin typeface="Cambria Math" panose="02040503050406030204" pitchFamily="18" charset="0"/>
                            </a:rPr>
                          </m:ctrlPr>
                        </m:sSubSupPr>
                        <m:e>
                          <m:r>
                            <a:rPr lang="fr-FR" i="1" smtClean="0">
                              <a:latin typeface="Cambria Math" panose="02040503050406030204" pitchFamily="18" charset="0"/>
                              <a:ea typeface="Cambria Math" panose="02040503050406030204" pitchFamily="18" charset="0"/>
                            </a:rPr>
                            <m:t>𝛼</m:t>
                          </m:r>
                        </m:e>
                        <m:sub>
                          <m:r>
                            <a:rPr lang="fr-FR" b="0" i="1" smtClean="0">
                              <a:latin typeface="Cambria Math" panose="02040503050406030204" pitchFamily="18" charset="0"/>
                            </a:rPr>
                            <m:t>𝑛</m:t>
                          </m:r>
                          <m:r>
                            <a:rPr lang="fr-FR" b="0" i="1" smtClean="0">
                              <a:latin typeface="Cambria Math" panose="02040503050406030204" pitchFamily="18" charset="0"/>
                            </a:rPr>
                            <m:t>+1</m:t>
                          </m:r>
                        </m:sub>
                        <m:sup>
                          <m:r>
                            <a:rPr lang="fr-FR" b="0" i="1" smtClean="0">
                              <a:latin typeface="Cambria Math" panose="02040503050406030204" pitchFamily="18" charset="0"/>
                            </a:rPr>
                            <m:t>1</m:t>
                          </m:r>
                        </m:sup>
                      </m:sSubSup>
                    </m:oMath>
                  </m:oMathPara>
                </a14:m>
                <a:endParaRPr lang="fr-FR" dirty="0"/>
              </a:p>
            </p:txBody>
          </p:sp>
        </mc:Choice>
        <mc:Fallback>
          <p:sp>
            <p:nvSpPr>
              <p:cNvPr id="59" name="ZoneTexte 58"/>
              <p:cNvSpPr txBox="1">
                <a:spLocks noRot="1" noChangeAspect="1" noMove="1" noResize="1" noEditPoints="1" noAdjustHandles="1" noChangeArrowheads="1" noChangeShapeType="1" noTextEdit="1"/>
              </p:cNvSpPr>
              <p:nvPr/>
            </p:nvSpPr>
            <p:spPr>
              <a:xfrm>
                <a:off x="3980201" y="5225053"/>
                <a:ext cx="547465" cy="373372"/>
              </a:xfrm>
              <a:prstGeom prst="rect">
                <a:avLst/>
              </a:prstGeom>
              <a:blipFill>
                <a:blip r:embed="rId14"/>
                <a:stretch>
                  <a:fillRect r="-12222" b="-1639"/>
                </a:stretch>
              </a:blipFill>
            </p:spPr>
            <p:txBody>
              <a:bodyPr/>
              <a:lstStyle/>
              <a:p>
                <a:r>
                  <a:rPr lang="fr-FR">
                    <a:noFill/>
                  </a:rPr>
                  <a:t> </a:t>
                </a:r>
              </a:p>
            </p:txBody>
          </p:sp>
        </mc:Fallback>
      </mc:AlternateContent>
      <p:cxnSp>
        <p:nvCxnSpPr>
          <p:cNvPr id="60" name="Connecteur droit avec flèche 59"/>
          <p:cNvCxnSpPr/>
          <p:nvPr/>
        </p:nvCxnSpPr>
        <p:spPr>
          <a:xfrm>
            <a:off x="4324970" y="5630794"/>
            <a:ext cx="0" cy="3971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ZoneTexte 60"/>
          <p:cNvSpPr txBox="1"/>
          <p:nvPr/>
        </p:nvSpPr>
        <p:spPr>
          <a:xfrm>
            <a:off x="0" y="255641"/>
            <a:ext cx="12192000" cy="338554"/>
          </a:xfrm>
          <a:prstGeom prst="rect">
            <a:avLst/>
          </a:prstGeom>
          <a:solidFill>
            <a:srgbClr val="082439"/>
          </a:solidFill>
          <a:ln>
            <a:solidFill>
              <a:srgbClr val="082439"/>
            </a:solidFill>
          </a:ln>
        </p:spPr>
        <p:txBody>
          <a:bodyPr wrap="square" rtlCol="0">
            <a:spAutoFit/>
          </a:bodyPr>
          <a:lstStyle/>
          <a:p>
            <a:pPr algn="ctr"/>
            <a:r>
              <a:rPr lang="fr-FR" sz="1600" dirty="0">
                <a:solidFill>
                  <a:schemeClr val="bg2">
                    <a:lumMod val="90000"/>
                  </a:schemeClr>
                </a:solidFill>
              </a:rPr>
              <a:t>Introduction</a:t>
            </a:r>
            <a:r>
              <a:rPr lang="fr-FR" sz="1600" dirty="0" smtClean="0">
                <a:solidFill>
                  <a:schemeClr val="bg2">
                    <a:lumMod val="90000"/>
                  </a:schemeClr>
                </a:solidFill>
              </a:rPr>
              <a:t>       </a:t>
            </a:r>
            <a:r>
              <a:rPr lang="fr-FR" sz="1600" dirty="0" smtClean="0">
                <a:solidFill>
                  <a:schemeClr val="bg2">
                    <a:lumMod val="90000"/>
                  </a:schemeClr>
                </a:solidFill>
              </a:rPr>
              <a:t>      </a:t>
            </a:r>
            <a:r>
              <a:rPr lang="fr-FR" sz="1600" dirty="0" smtClean="0">
                <a:solidFill>
                  <a:schemeClr val="bg2">
                    <a:lumMod val="90000"/>
                  </a:schemeClr>
                </a:solidFill>
              </a:rPr>
              <a:t>&gt;        </a:t>
            </a:r>
            <a:r>
              <a:rPr lang="fr-FR" sz="1600" dirty="0" smtClean="0">
                <a:solidFill>
                  <a:schemeClr val="bg2">
                    <a:lumMod val="90000"/>
                  </a:schemeClr>
                </a:solidFill>
              </a:rPr>
              <a:t>     </a:t>
            </a:r>
            <a:r>
              <a:rPr lang="fr-FR" sz="1600" dirty="0">
                <a:solidFill>
                  <a:schemeClr val="bg2">
                    <a:lumMod val="90000"/>
                  </a:schemeClr>
                </a:solidFill>
              </a:rPr>
              <a:t>Disk </a:t>
            </a:r>
            <a:r>
              <a:rPr lang="fr-FR" sz="1600" dirty="0" err="1">
                <a:solidFill>
                  <a:schemeClr val="bg2">
                    <a:lumMod val="90000"/>
                  </a:schemeClr>
                </a:solidFill>
              </a:rPr>
              <a:t>Scrubbing</a:t>
            </a:r>
            <a:r>
              <a:rPr lang="fr-FR" sz="1600" dirty="0" smtClean="0">
                <a:solidFill>
                  <a:schemeClr val="bg2">
                    <a:lumMod val="90000"/>
                  </a:schemeClr>
                </a:solidFill>
              </a:rPr>
              <a:t>	          &gt;           </a:t>
            </a:r>
            <a:r>
              <a:rPr lang="fr-FR" sz="1600" b="1" dirty="0" err="1">
                <a:solidFill>
                  <a:schemeClr val="bg1"/>
                </a:solidFill>
              </a:rPr>
              <a:t>Approach</a:t>
            </a:r>
            <a:r>
              <a:rPr lang="fr-FR" sz="1600" dirty="0" smtClean="0">
                <a:solidFill>
                  <a:schemeClr val="bg2">
                    <a:lumMod val="90000"/>
                  </a:schemeClr>
                </a:solidFill>
              </a:rPr>
              <a:t>           </a:t>
            </a:r>
            <a:r>
              <a:rPr lang="fr-FR" sz="1600" dirty="0" smtClean="0">
                <a:solidFill>
                  <a:schemeClr val="bg2">
                    <a:lumMod val="90000"/>
                  </a:schemeClr>
                </a:solidFill>
              </a:rPr>
              <a:t>&gt;      </a:t>
            </a:r>
            <a:r>
              <a:rPr lang="fr-FR" sz="1600" dirty="0" smtClean="0">
                <a:solidFill>
                  <a:schemeClr val="bg2">
                    <a:lumMod val="90000"/>
                  </a:schemeClr>
                </a:solidFill>
              </a:rPr>
              <a:t>     </a:t>
            </a:r>
            <a:r>
              <a:rPr lang="fr-FR" sz="1600" dirty="0" err="1" smtClean="0">
                <a:solidFill>
                  <a:schemeClr val="bg2">
                    <a:lumMod val="90000"/>
                  </a:schemeClr>
                </a:solidFill>
              </a:rPr>
              <a:t>Experiments</a:t>
            </a:r>
            <a:r>
              <a:rPr lang="fr-FR" sz="1600" dirty="0" smtClean="0">
                <a:solidFill>
                  <a:schemeClr val="bg2">
                    <a:lumMod val="90000"/>
                  </a:schemeClr>
                </a:solidFill>
              </a:rPr>
              <a:t>           &gt;           Conclusions and perspectives</a:t>
            </a:r>
            <a:endParaRPr lang="fr-FR" sz="1600" dirty="0">
              <a:solidFill>
                <a:schemeClr val="bg2">
                  <a:lumMod val="90000"/>
                </a:schemeClr>
              </a:solidFill>
            </a:endParaRPr>
          </a:p>
        </p:txBody>
      </p:sp>
    </p:spTree>
    <p:extLst>
      <p:ext uri="{BB962C8B-B14F-4D97-AF65-F5344CB8AC3E}">
        <p14:creationId xmlns:p14="http://schemas.microsoft.com/office/powerpoint/2010/main" val="380892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fade">
                                      <p:cBhvr>
                                        <p:cTn id="18" dur="500"/>
                                        <p:tgtEl>
                                          <p:spTgt spid="9">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500"/>
                                        <p:tgtEl>
                                          <p:spTgt spid="2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fade">
                                      <p:cBhvr>
                                        <p:cTn id="62" dur="500"/>
                                        <p:tgtEl>
                                          <p:spTgt spid="3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fade">
                                      <p:cBhvr>
                                        <p:cTn id="65" dur="500"/>
                                        <p:tgtEl>
                                          <p:spTgt spid="2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fade">
                                      <p:cBhvr>
                                        <p:cTn id="68" dur="500"/>
                                        <p:tgtEl>
                                          <p:spTgt spid="2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500"/>
                                        <p:tgtEl>
                                          <p:spTgt spid="3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wipe(up)">
                                      <p:cBhvr>
                                        <p:cTn id="76" dur="500"/>
                                        <p:tgtEl>
                                          <p:spTgt spid="31"/>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wipe(up)">
                                      <p:cBhvr>
                                        <p:cTn id="79" dur="500"/>
                                        <p:tgtEl>
                                          <p:spTgt spid="32"/>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wipe(up)">
                                      <p:cBhvr>
                                        <p:cTn id="82" dur="500"/>
                                        <p:tgtEl>
                                          <p:spTgt spid="33"/>
                                        </p:tgtEl>
                                      </p:cBhvr>
                                    </p:animEffect>
                                  </p:childTnLst>
                                </p:cTn>
                              </p:par>
                              <p:par>
                                <p:cTn id="83" presetID="22" presetClass="entr" presetSubtype="1" fill="hold" nodeType="withEffect">
                                  <p:stCondLst>
                                    <p:cond delay="0"/>
                                  </p:stCondLst>
                                  <p:childTnLst>
                                    <p:set>
                                      <p:cBhvr>
                                        <p:cTn id="84" dur="1" fill="hold">
                                          <p:stCondLst>
                                            <p:cond delay="0"/>
                                          </p:stCondLst>
                                        </p:cTn>
                                        <p:tgtEl>
                                          <p:spTgt spid="56"/>
                                        </p:tgtEl>
                                        <p:attrNameLst>
                                          <p:attrName>style.visibility</p:attrName>
                                        </p:attrNameLst>
                                      </p:cBhvr>
                                      <p:to>
                                        <p:strVal val="visible"/>
                                      </p:to>
                                    </p:set>
                                    <p:animEffect transition="in" filter="wipe(up)">
                                      <p:cBhvr>
                                        <p:cTn id="85" dur="500"/>
                                        <p:tgtEl>
                                          <p:spTgt spid="56"/>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10"/>
                                        </p:tgtEl>
                                        <p:attrNameLst>
                                          <p:attrName>style.visibility</p:attrName>
                                        </p:attrNameLst>
                                      </p:cBhvr>
                                      <p:to>
                                        <p:strVal val="visible"/>
                                      </p:to>
                                    </p:set>
                                    <p:animEffect transition="in" filter="fade">
                                      <p:cBhvr>
                                        <p:cTn id="90" dur="500"/>
                                        <p:tgtEl>
                                          <p:spTgt spid="10"/>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9">
                                            <p:txEl>
                                              <p:pRg st="6" end="6"/>
                                            </p:txEl>
                                          </p:spTgt>
                                        </p:tgtEl>
                                        <p:attrNameLst>
                                          <p:attrName>style.visibility</p:attrName>
                                        </p:attrNameLst>
                                      </p:cBhvr>
                                      <p:to>
                                        <p:strVal val="visible"/>
                                      </p:to>
                                    </p:set>
                                    <p:animEffect transition="in" filter="fade">
                                      <p:cBhvr>
                                        <p:cTn id="95" dur="500"/>
                                        <p:tgtEl>
                                          <p:spTgt spid="9">
                                            <p:txEl>
                                              <p:pRg st="6" end="6"/>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8"/>
                                        </p:tgtEl>
                                        <p:attrNameLst>
                                          <p:attrName>style.visibility</p:attrName>
                                        </p:attrNameLst>
                                      </p:cBhvr>
                                      <p:to>
                                        <p:strVal val="visible"/>
                                      </p:to>
                                    </p:set>
                                    <p:animEffect transition="in" filter="fade">
                                      <p:cBhvr>
                                        <p:cTn id="100" dur="500"/>
                                        <p:tgtEl>
                                          <p:spTgt spid="8"/>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fade">
                                      <p:cBhvr>
                                        <p:cTn id="103" dur="500"/>
                                        <p:tgtEl>
                                          <p:spTgt spid="39"/>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40"/>
                                        </p:tgtEl>
                                        <p:attrNameLst>
                                          <p:attrName>style.visibility</p:attrName>
                                        </p:attrNameLst>
                                      </p:cBhvr>
                                      <p:to>
                                        <p:strVal val="visible"/>
                                      </p:to>
                                    </p:set>
                                    <p:animEffect transition="in" filter="fade">
                                      <p:cBhvr>
                                        <p:cTn id="106" dur="500"/>
                                        <p:tgtEl>
                                          <p:spTgt spid="40"/>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41"/>
                                        </p:tgtEl>
                                        <p:attrNameLst>
                                          <p:attrName>style.visibility</p:attrName>
                                        </p:attrNameLst>
                                      </p:cBhvr>
                                      <p:to>
                                        <p:strVal val="visible"/>
                                      </p:to>
                                    </p:set>
                                    <p:animEffect transition="in" filter="fade">
                                      <p:cBhvr>
                                        <p:cTn id="109" dur="500"/>
                                        <p:tgtEl>
                                          <p:spTgt spid="41"/>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2"/>
                                        </p:tgtEl>
                                        <p:attrNameLst>
                                          <p:attrName>style.visibility</p:attrName>
                                        </p:attrNameLst>
                                      </p:cBhvr>
                                      <p:to>
                                        <p:strVal val="visible"/>
                                      </p:to>
                                    </p:set>
                                    <p:animEffect transition="in" filter="fade">
                                      <p:cBhvr>
                                        <p:cTn id="112" dur="500"/>
                                        <p:tgtEl>
                                          <p:spTgt spid="42"/>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3"/>
                                        </p:tgtEl>
                                        <p:attrNameLst>
                                          <p:attrName>style.visibility</p:attrName>
                                        </p:attrNameLst>
                                      </p:cBhvr>
                                      <p:to>
                                        <p:strVal val="visible"/>
                                      </p:to>
                                    </p:set>
                                    <p:animEffect transition="in" filter="fade">
                                      <p:cBhvr>
                                        <p:cTn id="115" dur="500"/>
                                        <p:tgtEl>
                                          <p:spTgt spid="43"/>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44"/>
                                        </p:tgtEl>
                                        <p:attrNameLst>
                                          <p:attrName>style.visibility</p:attrName>
                                        </p:attrNameLst>
                                      </p:cBhvr>
                                      <p:to>
                                        <p:strVal val="visible"/>
                                      </p:to>
                                    </p:set>
                                    <p:animEffect transition="in" filter="fade">
                                      <p:cBhvr>
                                        <p:cTn id="118" dur="500"/>
                                        <p:tgtEl>
                                          <p:spTgt spid="44"/>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45"/>
                                        </p:tgtEl>
                                        <p:attrNameLst>
                                          <p:attrName>style.visibility</p:attrName>
                                        </p:attrNameLst>
                                      </p:cBhvr>
                                      <p:to>
                                        <p:strVal val="visible"/>
                                      </p:to>
                                    </p:set>
                                    <p:animEffect transition="in" filter="fade">
                                      <p:cBhvr>
                                        <p:cTn id="121" dur="500"/>
                                        <p:tgtEl>
                                          <p:spTgt spid="45"/>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46"/>
                                        </p:tgtEl>
                                        <p:attrNameLst>
                                          <p:attrName>style.visibility</p:attrName>
                                        </p:attrNameLst>
                                      </p:cBhvr>
                                      <p:to>
                                        <p:strVal val="visible"/>
                                      </p:to>
                                    </p:set>
                                    <p:animEffect transition="in" filter="fade">
                                      <p:cBhvr>
                                        <p:cTn id="124" dur="500"/>
                                        <p:tgtEl>
                                          <p:spTgt spid="46"/>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47"/>
                                        </p:tgtEl>
                                        <p:attrNameLst>
                                          <p:attrName>style.visibility</p:attrName>
                                        </p:attrNameLst>
                                      </p:cBhvr>
                                      <p:to>
                                        <p:strVal val="visible"/>
                                      </p:to>
                                    </p:set>
                                    <p:animEffect transition="in" filter="fade">
                                      <p:cBhvr>
                                        <p:cTn id="127" dur="500"/>
                                        <p:tgtEl>
                                          <p:spTgt spid="47"/>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48"/>
                                        </p:tgtEl>
                                        <p:attrNameLst>
                                          <p:attrName>style.visibility</p:attrName>
                                        </p:attrNameLst>
                                      </p:cBhvr>
                                      <p:to>
                                        <p:strVal val="visible"/>
                                      </p:to>
                                    </p:set>
                                    <p:animEffect transition="in" filter="fade">
                                      <p:cBhvr>
                                        <p:cTn id="130" dur="500"/>
                                        <p:tgtEl>
                                          <p:spTgt spid="48"/>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34"/>
                                        </p:tgtEl>
                                        <p:attrNameLst>
                                          <p:attrName>style.visibility</p:attrName>
                                        </p:attrNameLst>
                                      </p:cBhvr>
                                      <p:to>
                                        <p:strVal val="visible"/>
                                      </p:to>
                                    </p:set>
                                    <p:animEffect transition="in" filter="fade">
                                      <p:cBhvr>
                                        <p:cTn id="133" dur="500"/>
                                        <p:tgtEl>
                                          <p:spTgt spid="34"/>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7"/>
                                        </p:tgtEl>
                                        <p:attrNameLst>
                                          <p:attrName>style.visibility</p:attrName>
                                        </p:attrNameLst>
                                      </p:cBhvr>
                                      <p:to>
                                        <p:strVal val="visible"/>
                                      </p:to>
                                    </p:set>
                                    <p:animEffect transition="in" filter="fade">
                                      <p:cBhvr>
                                        <p:cTn id="138" dur="500"/>
                                        <p:tgtEl>
                                          <p:spTgt spid="7"/>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9"/>
                                        </p:tgtEl>
                                        <p:attrNameLst>
                                          <p:attrName>style.visibility</p:attrName>
                                        </p:attrNameLst>
                                      </p:cBhvr>
                                      <p:to>
                                        <p:strVal val="visible"/>
                                      </p:to>
                                    </p:set>
                                    <p:animEffect transition="in" filter="fade">
                                      <p:cBhvr>
                                        <p:cTn id="141" dur="500"/>
                                        <p:tgtEl>
                                          <p:spTgt spid="49"/>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0"/>
                                        </p:tgtEl>
                                        <p:attrNameLst>
                                          <p:attrName>style.visibility</p:attrName>
                                        </p:attrNameLst>
                                      </p:cBhvr>
                                      <p:to>
                                        <p:strVal val="visible"/>
                                      </p:to>
                                    </p:set>
                                    <p:animEffect transition="in" filter="fade">
                                      <p:cBhvr>
                                        <p:cTn id="144" dur="500"/>
                                        <p:tgtEl>
                                          <p:spTgt spid="50"/>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35"/>
                                        </p:tgtEl>
                                        <p:attrNameLst>
                                          <p:attrName>style.visibility</p:attrName>
                                        </p:attrNameLst>
                                      </p:cBhvr>
                                      <p:to>
                                        <p:strVal val="visible"/>
                                      </p:to>
                                    </p:set>
                                    <p:animEffect transition="in" filter="fade">
                                      <p:cBhvr>
                                        <p:cTn id="147" dur="500"/>
                                        <p:tgtEl>
                                          <p:spTgt spid="35"/>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51"/>
                                        </p:tgtEl>
                                        <p:attrNameLst>
                                          <p:attrName>style.visibility</p:attrName>
                                        </p:attrNameLst>
                                      </p:cBhvr>
                                      <p:to>
                                        <p:strVal val="visible"/>
                                      </p:to>
                                    </p:set>
                                    <p:animEffect transition="in" filter="fade">
                                      <p:cBhvr>
                                        <p:cTn id="150" dur="500"/>
                                        <p:tgtEl>
                                          <p:spTgt spid="51"/>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52"/>
                                        </p:tgtEl>
                                        <p:attrNameLst>
                                          <p:attrName>style.visibility</p:attrName>
                                        </p:attrNameLst>
                                      </p:cBhvr>
                                      <p:to>
                                        <p:strVal val="visible"/>
                                      </p:to>
                                    </p:set>
                                    <p:animEffect transition="in" filter="fade">
                                      <p:cBhvr>
                                        <p:cTn id="153" dur="500"/>
                                        <p:tgtEl>
                                          <p:spTgt spid="52"/>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53"/>
                                        </p:tgtEl>
                                        <p:attrNameLst>
                                          <p:attrName>style.visibility</p:attrName>
                                        </p:attrNameLst>
                                      </p:cBhvr>
                                      <p:to>
                                        <p:strVal val="visible"/>
                                      </p:to>
                                    </p:set>
                                    <p:animEffect transition="in" filter="fade">
                                      <p:cBhvr>
                                        <p:cTn id="156" dur="500"/>
                                        <p:tgtEl>
                                          <p:spTgt spid="5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54"/>
                                        </p:tgtEl>
                                        <p:attrNameLst>
                                          <p:attrName>style.visibility</p:attrName>
                                        </p:attrNameLst>
                                      </p:cBhvr>
                                      <p:to>
                                        <p:strVal val="visible"/>
                                      </p:to>
                                    </p:set>
                                    <p:animEffect transition="in" filter="fade">
                                      <p:cBhvr>
                                        <p:cTn id="159" dur="500"/>
                                        <p:tgtEl>
                                          <p:spTgt spid="54"/>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55"/>
                                        </p:tgtEl>
                                        <p:attrNameLst>
                                          <p:attrName>style.visibility</p:attrName>
                                        </p:attrNameLst>
                                      </p:cBhvr>
                                      <p:to>
                                        <p:strVal val="visible"/>
                                      </p:to>
                                    </p:set>
                                    <p:animEffect transition="in" filter="fade">
                                      <p:cBhvr>
                                        <p:cTn id="162" dur="500"/>
                                        <p:tgtEl>
                                          <p:spTgt spid="55"/>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1" fill="hold" nodeType="clickEffect">
                                  <p:stCondLst>
                                    <p:cond delay="0"/>
                                  </p:stCondLst>
                                  <p:childTnLst>
                                    <p:set>
                                      <p:cBhvr>
                                        <p:cTn id="166" dur="1" fill="hold">
                                          <p:stCondLst>
                                            <p:cond delay="0"/>
                                          </p:stCondLst>
                                        </p:cTn>
                                        <p:tgtEl>
                                          <p:spTgt spid="57"/>
                                        </p:tgtEl>
                                        <p:attrNameLst>
                                          <p:attrName>style.visibility</p:attrName>
                                        </p:attrNameLst>
                                      </p:cBhvr>
                                      <p:to>
                                        <p:strVal val="visible"/>
                                      </p:to>
                                    </p:set>
                                    <p:animEffect transition="in" filter="wipe(up)">
                                      <p:cBhvr>
                                        <p:cTn id="167" dur="500"/>
                                        <p:tgtEl>
                                          <p:spTgt spid="57"/>
                                        </p:tgtEl>
                                      </p:cBhvr>
                                    </p:animEffect>
                                  </p:childTnLst>
                                </p:cTn>
                              </p:par>
                              <p:par>
                                <p:cTn id="168" presetID="22" presetClass="entr" presetSubtype="1" fill="hold" grpId="0" nodeType="withEffect">
                                  <p:stCondLst>
                                    <p:cond delay="0"/>
                                  </p:stCondLst>
                                  <p:childTnLst>
                                    <p:set>
                                      <p:cBhvr>
                                        <p:cTn id="169" dur="1" fill="hold">
                                          <p:stCondLst>
                                            <p:cond delay="0"/>
                                          </p:stCondLst>
                                        </p:cTn>
                                        <p:tgtEl>
                                          <p:spTgt spid="58"/>
                                        </p:tgtEl>
                                        <p:attrNameLst>
                                          <p:attrName>style.visibility</p:attrName>
                                        </p:attrNameLst>
                                      </p:cBhvr>
                                      <p:to>
                                        <p:strVal val="visible"/>
                                      </p:to>
                                    </p:set>
                                    <p:animEffect transition="in" filter="wipe(up)">
                                      <p:cBhvr>
                                        <p:cTn id="170" dur="500"/>
                                        <p:tgtEl>
                                          <p:spTgt spid="58"/>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1" fill="hold" grpId="0" nodeType="clickEffect">
                                  <p:stCondLst>
                                    <p:cond delay="0"/>
                                  </p:stCondLst>
                                  <p:childTnLst>
                                    <p:set>
                                      <p:cBhvr>
                                        <p:cTn id="174" dur="1" fill="hold">
                                          <p:stCondLst>
                                            <p:cond delay="0"/>
                                          </p:stCondLst>
                                        </p:cTn>
                                        <p:tgtEl>
                                          <p:spTgt spid="59"/>
                                        </p:tgtEl>
                                        <p:attrNameLst>
                                          <p:attrName>style.visibility</p:attrName>
                                        </p:attrNameLst>
                                      </p:cBhvr>
                                      <p:to>
                                        <p:strVal val="visible"/>
                                      </p:to>
                                    </p:set>
                                    <p:animEffect transition="in" filter="wipe(up)">
                                      <p:cBhvr>
                                        <p:cTn id="175" dur="500"/>
                                        <p:tgtEl>
                                          <p:spTgt spid="59"/>
                                        </p:tgtEl>
                                      </p:cBhvr>
                                    </p:animEffect>
                                  </p:childTnLst>
                                </p:cTn>
                              </p:par>
                              <p:par>
                                <p:cTn id="176" presetID="22" presetClass="entr" presetSubtype="1" fill="hold" nodeType="withEffect">
                                  <p:stCondLst>
                                    <p:cond delay="0"/>
                                  </p:stCondLst>
                                  <p:childTnLst>
                                    <p:set>
                                      <p:cBhvr>
                                        <p:cTn id="177" dur="1" fill="hold">
                                          <p:stCondLst>
                                            <p:cond delay="0"/>
                                          </p:stCondLst>
                                        </p:cTn>
                                        <p:tgtEl>
                                          <p:spTgt spid="60"/>
                                        </p:tgtEl>
                                        <p:attrNameLst>
                                          <p:attrName>style.visibility</p:attrName>
                                        </p:attrNameLst>
                                      </p:cBhvr>
                                      <p:to>
                                        <p:strVal val="visible"/>
                                      </p:to>
                                    </p:set>
                                    <p:animEffect transition="in" filter="wipe(up)">
                                      <p:cBhvr>
                                        <p:cTn id="178" dur="500"/>
                                        <p:tgtEl>
                                          <p:spTgt spid="60"/>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nodeType="clickEffect">
                                  <p:stCondLst>
                                    <p:cond delay="0"/>
                                  </p:stCondLst>
                                  <p:childTnLst>
                                    <p:set>
                                      <p:cBhvr>
                                        <p:cTn id="182" dur="1" fill="hold">
                                          <p:stCondLst>
                                            <p:cond delay="0"/>
                                          </p:stCondLst>
                                        </p:cTn>
                                        <p:tgtEl>
                                          <p:spTgt spid="11"/>
                                        </p:tgtEl>
                                        <p:attrNameLst>
                                          <p:attrName>style.visibility</p:attrName>
                                        </p:attrNameLst>
                                      </p:cBhvr>
                                      <p:to>
                                        <p:strVal val="visible"/>
                                      </p:to>
                                    </p:set>
                                    <p:animEffect transition="in" filter="fade">
                                      <p:cBhvr>
                                        <p:cTn id="18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6" grpId="0" animBg="1"/>
      <p:bldP spid="17"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2" grpId="0"/>
      <p:bldP spid="33" grpId="0"/>
      <p:bldP spid="34" grpId="0"/>
      <p:bldP spid="35" grpId="0"/>
      <p:bldP spid="36" grpId="0" animBg="1"/>
      <p:bldP spid="37" grpId="0" animBg="1"/>
      <p:bldP spid="38" grpId="0"/>
      <p:bldP spid="39" grpId="0" animBg="1"/>
      <p:bldP spid="40" grpId="0" animBg="1"/>
      <p:bldP spid="41" grpId="0" animBg="1"/>
      <p:bldP spid="42" grpId="0" animBg="1"/>
      <p:bldP spid="43" grpId="0" animBg="1"/>
      <p:bldP spid="44" grpId="0" animBg="1"/>
      <p:bldP spid="45" grpId="0" animBg="1"/>
      <p:bldP spid="46" grpId="0" animBg="1"/>
      <p:bldP spid="47" grpId="0" animBg="1"/>
      <p:bldP spid="48" grpId="0"/>
      <p:bldP spid="49" grpId="0" animBg="1"/>
      <p:bldP spid="50" grpId="0" animBg="1"/>
      <p:bldP spid="51" grpId="0" animBg="1"/>
      <p:bldP spid="52" grpId="0" animBg="1"/>
      <p:bldP spid="53" grpId="0" animBg="1"/>
      <p:bldP spid="54" grpId="0" animBg="1"/>
      <p:bldP spid="55" grpId="0"/>
      <p:bldP spid="58" grpId="0"/>
      <p:bldP spid="5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
          <p:cNvSpPr txBox="1">
            <a:spLocks/>
          </p:cNvSpPr>
          <p:nvPr/>
        </p:nvSpPr>
        <p:spPr>
          <a:xfrm>
            <a:off x="0" y="604004"/>
            <a:ext cx="12192000" cy="553303"/>
          </a:xfrm>
          <a:prstGeom prst="rect">
            <a:avLst/>
          </a:prstGeom>
          <a:solidFill>
            <a:srgbClr val="40155A"/>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3600" b="0" i="0" kern="1200">
                <a:solidFill>
                  <a:srgbClr val="562F72"/>
                </a:solidFill>
                <a:latin typeface="Arial" panose="020B0604020202020204" pitchFamily="34" charset="0"/>
                <a:ea typeface="+mj-ea"/>
                <a:cs typeface="Arial" panose="020B0604020202020204" pitchFamily="34" charset="0"/>
              </a:defRPr>
            </a:lvl1pPr>
          </a:lstStyle>
          <a:p>
            <a:pPr marL="358775"/>
            <a:r>
              <a:rPr lang="en-US" sz="4000" dirty="0" smtClean="0">
                <a:solidFill>
                  <a:schemeClr val="bg1"/>
                </a:solidFill>
              </a:rPr>
              <a:t>Mondrian Conformal Prediction</a:t>
            </a:r>
            <a:endParaRPr lang="fr-FR" sz="4000" dirty="0">
              <a:solidFill>
                <a:schemeClr val="bg1"/>
              </a:solidFill>
              <a:cs typeface="Aharoni" panose="02010803020104030203" pitchFamily="2" charset="-79"/>
            </a:endParaRPr>
          </a:p>
        </p:txBody>
      </p:sp>
      <p:sp>
        <p:nvSpPr>
          <p:cNvPr id="18" name="Espace réservé du numéro de diapositive 3"/>
          <p:cNvSpPr>
            <a:spLocks noGrp="1"/>
          </p:cNvSpPr>
          <p:nvPr>
            <p:ph type="sldNum" sz="quarter" idx="4"/>
          </p:nvPr>
        </p:nvSpPr>
        <p:spPr>
          <a:xfrm>
            <a:off x="11677650" y="6508101"/>
            <a:ext cx="342188" cy="345870"/>
          </a:xfrm>
          <a:prstGeom prst="foldedCorner">
            <a:avLst/>
          </a:prstGeom>
        </p:spPr>
        <p:txBody>
          <a:bodyPr/>
          <a:lstStyle/>
          <a:p>
            <a:fld id="{57898AA3-E6BA-4CD6-9104-A3E97E85252D}" type="slidenum">
              <a:rPr lang="fr-FR" sz="900" b="1" smtClean="0"/>
              <a:t>12</a:t>
            </a:fld>
            <a:endParaRPr lang="fr-FR" sz="900" b="1" dirty="0"/>
          </a:p>
        </p:txBody>
      </p:sp>
      <p:sp>
        <p:nvSpPr>
          <p:cNvPr id="62" name="Content Placeholder 2">
            <a:extLst>
              <a:ext uri="{FF2B5EF4-FFF2-40B4-BE49-F238E27FC236}">
                <a16:creationId xmlns:a16="http://schemas.microsoft.com/office/drawing/2014/main" id="{67F3E88E-1966-4691-ABE5-373FC17B5503}"/>
              </a:ext>
            </a:extLst>
          </p:cNvPr>
          <p:cNvSpPr>
            <a:spLocks noGrp="1"/>
          </p:cNvSpPr>
          <p:nvPr>
            <p:ph idx="1"/>
          </p:nvPr>
        </p:nvSpPr>
        <p:spPr>
          <a:xfrm>
            <a:off x="254975" y="1248698"/>
            <a:ext cx="11562651" cy="5112773"/>
          </a:xfrm>
        </p:spPr>
        <p:txBody>
          <a:bodyPr>
            <a:noAutofit/>
          </a:bodyPr>
          <a:lstStyle/>
          <a:p>
            <a:pPr>
              <a:lnSpc>
                <a:spcPct val="150000"/>
              </a:lnSpc>
            </a:pPr>
            <a:r>
              <a:rPr lang="en-US" sz="2000" b="1" dirty="0" smtClean="0"/>
              <a:t>Why ?</a:t>
            </a:r>
            <a:endParaRPr lang="en-US" sz="2000" b="1" dirty="0"/>
          </a:p>
          <a:p>
            <a:pPr lvl="1"/>
            <a:r>
              <a:rPr lang="en-US" sz="1800" dirty="0" smtClean="0">
                <a:solidFill>
                  <a:schemeClr val="tx1"/>
                </a:solidFill>
              </a:rPr>
              <a:t>In most cases, drive health prediction is highly imbalanced.</a:t>
            </a:r>
            <a:endParaRPr lang="en-US" sz="1800" dirty="0">
              <a:solidFill>
                <a:schemeClr val="tx1"/>
              </a:solidFill>
            </a:endParaRPr>
          </a:p>
          <a:p>
            <a:pPr lvl="1"/>
            <a:r>
              <a:rPr lang="en-US" sz="1800" dirty="0" smtClean="0">
                <a:solidFill>
                  <a:schemeClr val="tx1"/>
                </a:solidFill>
              </a:rPr>
              <a:t>We want to maintain the same error rate for both classes.</a:t>
            </a:r>
            <a:endParaRPr lang="en-US" sz="1800" dirty="0">
              <a:solidFill>
                <a:schemeClr val="tx1"/>
              </a:solidFill>
            </a:endParaRPr>
          </a:p>
          <a:p>
            <a:pPr>
              <a:lnSpc>
                <a:spcPct val="150000"/>
              </a:lnSpc>
            </a:pPr>
            <a:r>
              <a:rPr lang="en-US" sz="2000" b="1" dirty="0" smtClean="0"/>
              <a:t>How ?</a:t>
            </a:r>
            <a:endParaRPr lang="en-US" sz="2000" b="1" dirty="0"/>
          </a:p>
          <a:p>
            <a:pPr lvl="1"/>
            <a:r>
              <a:rPr lang="en-US" sz="1800" dirty="0" smtClean="0">
                <a:solidFill>
                  <a:schemeClr val="tx1"/>
                </a:solidFill>
              </a:rPr>
              <a:t>Binary classification : concern / no concern.</a:t>
            </a:r>
          </a:p>
          <a:p>
            <a:pPr lvl="1"/>
            <a:r>
              <a:rPr lang="en-US" sz="1800" dirty="0" smtClean="0">
                <a:solidFill>
                  <a:schemeClr val="tx1"/>
                </a:solidFill>
              </a:rPr>
              <a:t>Confidence score </a:t>
            </a:r>
            <a:r>
              <a:rPr lang="en-US" sz="1800" dirty="0">
                <a:solidFill>
                  <a:schemeClr val="tx1"/>
                </a:solidFill>
              </a:rPr>
              <a:t>as a health score, </a:t>
            </a:r>
            <a:r>
              <a:rPr lang="en-US" sz="1800" dirty="0" smtClean="0">
                <a:solidFill>
                  <a:schemeClr val="tx1"/>
                </a:solidFill>
              </a:rPr>
              <a:t>which </a:t>
            </a:r>
            <a:r>
              <a:rPr lang="en-US" sz="1800" dirty="0">
                <a:solidFill>
                  <a:schemeClr val="tx1"/>
                </a:solidFill>
              </a:rPr>
              <a:t>then </a:t>
            </a:r>
            <a:r>
              <a:rPr lang="en-US" sz="1800" dirty="0" smtClean="0">
                <a:solidFill>
                  <a:schemeClr val="tx1"/>
                </a:solidFill>
              </a:rPr>
              <a:t>is </a:t>
            </a:r>
            <a:r>
              <a:rPr lang="en-US" sz="1800" dirty="0">
                <a:solidFill>
                  <a:schemeClr val="tx1"/>
                </a:solidFill>
              </a:rPr>
              <a:t>turned into </a:t>
            </a:r>
            <a:r>
              <a:rPr lang="en-US" sz="1800" dirty="0" smtClean="0">
                <a:solidFill>
                  <a:schemeClr val="tx1"/>
                </a:solidFill>
              </a:rPr>
              <a:t>a scrubbing frequency.</a:t>
            </a:r>
            <a:endParaRPr lang="en-US" sz="1800" dirty="0">
              <a:solidFill>
                <a:schemeClr val="tx1"/>
              </a:solidFill>
            </a:endParaRPr>
          </a:p>
        </p:txBody>
      </p:sp>
      <p:pic>
        <p:nvPicPr>
          <p:cNvPr id="3" name="Image 2"/>
          <p:cNvPicPr>
            <a:picLocks noChangeAspect="1"/>
          </p:cNvPicPr>
          <p:nvPr/>
        </p:nvPicPr>
        <p:blipFill>
          <a:blip r:embed="rId3"/>
          <a:stretch>
            <a:fillRect/>
          </a:stretch>
        </p:blipFill>
        <p:spPr>
          <a:xfrm>
            <a:off x="3586161" y="4422150"/>
            <a:ext cx="5019675" cy="1371600"/>
          </a:xfrm>
          <a:prstGeom prst="rect">
            <a:avLst/>
          </a:prstGeom>
        </p:spPr>
      </p:pic>
      <p:sp>
        <p:nvSpPr>
          <p:cNvPr id="63" name="TextBox 11">
            <a:extLst>
              <a:ext uri="{FF2B5EF4-FFF2-40B4-BE49-F238E27FC236}">
                <a16:creationId xmlns:a16="http://schemas.microsoft.com/office/drawing/2014/main" id="{E85994CD-58A9-E1FC-33CE-ECB0C0848300}"/>
              </a:ext>
            </a:extLst>
          </p:cNvPr>
          <p:cNvSpPr txBox="1"/>
          <p:nvPr/>
        </p:nvSpPr>
        <p:spPr>
          <a:xfrm>
            <a:off x="2875914" y="5903844"/>
            <a:ext cx="6440170" cy="307777"/>
          </a:xfrm>
          <a:prstGeom prst="rect">
            <a:avLst/>
          </a:prstGeom>
          <a:noFill/>
        </p:spPr>
        <p:txBody>
          <a:bodyPr wrap="square">
            <a:spAutoFit/>
          </a:bodyPr>
          <a:lstStyle/>
          <a:p>
            <a:pPr algn="r"/>
            <a:r>
              <a:rPr lang="en-US" sz="1400" dirty="0">
                <a:solidFill>
                  <a:schemeClr val="tx1">
                    <a:lumMod val="50000"/>
                    <a:lumOff val="50000"/>
                  </a:schemeClr>
                </a:solidFill>
                <a:latin typeface="Arial" panose="020B0604020202020204" pitchFamily="34" charset="0"/>
                <a:cs typeface="Arial" panose="020B0604020202020204" pitchFamily="34" charset="0"/>
              </a:rPr>
              <a:t>Mapping of the disk health with the scrubbing frequency based on health </a:t>
            </a:r>
            <a:r>
              <a:rPr lang="en-US" sz="1400" dirty="0" smtClean="0">
                <a:solidFill>
                  <a:schemeClr val="tx1">
                    <a:lumMod val="50000"/>
                    <a:lumOff val="50000"/>
                  </a:schemeClr>
                </a:solidFill>
                <a:latin typeface="Arial" panose="020B0604020202020204" pitchFamily="34" charset="0"/>
                <a:cs typeface="Arial" panose="020B0604020202020204" pitchFamily="34" charset="0"/>
              </a:rPr>
              <a:t>score.</a:t>
            </a:r>
            <a:r>
              <a:rPr lang="en-US" sz="1400" dirty="0" smtClean="0">
                <a:solidFill>
                  <a:schemeClr val="tx1">
                    <a:lumMod val="50000"/>
                    <a:lumOff val="50000"/>
                  </a:schemeClr>
                </a:solidFill>
                <a:effectLst/>
                <a:latin typeface="Arial" panose="020B0604020202020204" pitchFamily="34" charset="0"/>
                <a:cs typeface="Arial" panose="020B0604020202020204" pitchFamily="34" charset="0"/>
              </a:rPr>
              <a:t> </a:t>
            </a:r>
            <a:endParaRPr lang="en-US" sz="14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8" name="Picture 6">
            <a:extLst>
              <a:ext uri="{FF2B5EF4-FFF2-40B4-BE49-F238E27FC236}">
                <a16:creationId xmlns:a16="http://schemas.microsoft.com/office/drawing/2014/main" id="{06527E0D-544E-C084-3D7E-55BA9D482491}"/>
              </a:ext>
            </a:extLst>
          </p:cNvPr>
          <p:cNvPicPr>
            <a:picLocks noChangeAspect="1"/>
          </p:cNvPicPr>
          <p:nvPr/>
        </p:nvPicPr>
        <p:blipFill>
          <a:blip r:embed="rId4"/>
          <a:stretch>
            <a:fillRect/>
          </a:stretch>
        </p:blipFill>
        <p:spPr>
          <a:xfrm>
            <a:off x="4073356" y="3763460"/>
            <a:ext cx="3925888" cy="444619"/>
          </a:xfrm>
          <a:prstGeom prst="rect">
            <a:avLst/>
          </a:prstGeom>
        </p:spPr>
      </p:pic>
      <p:sp>
        <p:nvSpPr>
          <p:cNvPr id="9" name="ZoneTexte 8"/>
          <p:cNvSpPr txBox="1"/>
          <p:nvPr/>
        </p:nvSpPr>
        <p:spPr>
          <a:xfrm>
            <a:off x="0" y="255641"/>
            <a:ext cx="12192000" cy="338554"/>
          </a:xfrm>
          <a:prstGeom prst="rect">
            <a:avLst/>
          </a:prstGeom>
          <a:solidFill>
            <a:srgbClr val="082439"/>
          </a:solidFill>
          <a:ln>
            <a:solidFill>
              <a:srgbClr val="082439"/>
            </a:solidFill>
          </a:ln>
        </p:spPr>
        <p:txBody>
          <a:bodyPr wrap="square" rtlCol="0">
            <a:spAutoFit/>
          </a:bodyPr>
          <a:lstStyle/>
          <a:p>
            <a:pPr algn="ctr"/>
            <a:r>
              <a:rPr lang="fr-FR" sz="1600" dirty="0">
                <a:solidFill>
                  <a:schemeClr val="bg2">
                    <a:lumMod val="90000"/>
                  </a:schemeClr>
                </a:solidFill>
              </a:rPr>
              <a:t>Introduction</a:t>
            </a:r>
            <a:r>
              <a:rPr lang="fr-FR" sz="1600" dirty="0" smtClean="0">
                <a:solidFill>
                  <a:schemeClr val="bg2">
                    <a:lumMod val="90000"/>
                  </a:schemeClr>
                </a:solidFill>
              </a:rPr>
              <a:t>       </a:t>
            </a:r>
            <a:r>
              <a:rPr lang="fr-FR" sz="1600" dirty="0" smtClean="0">
                <a:solidFill>
                  <a:schemeClr val="bg2">
                    <a:lumMod val="90000"/>
                  </a:schemeClr>
                </a:solidFill>
              </a:rPr>
              <a:t>      </a:t>
            </a:r>
            <a:r>
              <a:rPr lang="fr-FR" sz="1600" dirty="0" smtClean="0">
                <a:solidFill>
                  <a:schemeClr val="bg2">
                    <a:lumMod val="90000"/>
                  </a:schemeClr>
                </a:solidFill>
              </a:rPr>
              <a:t>&gt;        </a:t>
            </a:r>
            <a:r>
              <a:rPr lang="fr-FR" sz="1600" dirty="0" smtClean="0">
                <a:solidFill>
                  <a:schemeClr val="bg2">
                    <a:lumMod val="90000"/>
                  </a:schemeClr>
                </a:solidFill>
              </a:rPr>
              <a:t>     </a:t>
            </a:r>
            <a:r>
              <a:rPr lang="fr-FR" sz="1600" dirty="0">
                <a:solidFill>
                  <a:schemeClr val="bg2">
                    <a:lumMod val="90000"/>
                  </a:schemeClr>
                </a:solidFill>
              </a:rPr>
              <a:t>Disk </a:t>
            </a:r>
            <a:r>
              <a:rPr lang="fr-FR" sz="1600" dirty="0" err="1">
                <a:solidFill>
                  <a:schemeClr val="bg2">
                    <a:lumMod val="90000"/>
                  </a:schemeClr>
                </a:solidFill>
              </a:rPr>
              <a:t>Scrubbing</a:t>
            </a:r>
            <a:r>
              <a:rPr lang="fr-FR" sz="1600" dirty="0" smtClean="0">
                <a:solidFill>
                  <a:schemeClr val="bg2">
                    <a:lumMod val="90000"/>
                  </a:schemeClr>
                </a:solidFill>
              </a:rPr>
              <a:t>	          &gt;           </a:t>
            </a:r>
            <a:r>
              <a:rPr lang="fr-FR" sz="1600" b="1" dirty="0" err="1">
                <a:solidFill>
                  <a:schemeClr val="bg1"/>
                </a:solidFill>
              </a:rPr>
              <a:t>Approach</a:t>
            </a:r>
            <a:r>
              <a:rPr lang="fr-FR" sz="1600" dirty="0" smtClean="0">
                <a:solidFill>
                  <a:schemeClr val="bg2">
                    <a:lumMod val="90000"/>
                  </a:schemeClr>
                </a:solidFill>
              </a:rPr>
              <a:t>           </a:t>
            </a:r>
            <a:r>
              <a:rPr lang="fr-FR" sz="1600" dirty="0" smtClean="0">
                <a:solidFill>
                  <a:schemeClr val="bg2">
                    <a:lumMod val="90000"/>
                  </a:schemeClr>
                </a:solidFill>
              </a:rPr>
              <a:t>&gt;      </a:t>
            </a:r>
            <a:r>
              <a:rPr lang="fr-FR" sz="1600" dirty="0" smtClean="0">
                <a:solidFill>
                  <a:schemeClr val="bg2">
                    <a:lumMod val="90000"/>
                  </a:schemeClr>
                </a:solidFill>
              </a:rPr>
              <a:t>     </a:t>
            </a:r>
            <a:r>
              <a:rPr lang="fr-FR" sz="1600" dirty="0" err="1" smtClean="0">
                <a:solidFill>
                  <a:schemeClr val="bg2">
                    <a:lumMod val="90000"/>
                  </a:schemeClr>
                </a:solidFill>
              </a:rPr>
              <a:t>Experiments</a:t>
            </a:r>
            <a:r>
              <a:rPr lang="fr-FR" sz="1600" dirty="0" smtClean="0">
                <a:solidFill>
                  <a:schemeClr val="bg2">
                    <a:lumMod val="90000"/>
                  </a:schemeClr>
                </a:solidFill>
              </a:rPr>
              <a:t>           &gt;           Conclusions and perspectives</a:t>
            </a:r>
            <a:endParaRPr lang="fr-FR" sz="1600" dirty="0">
              <a:solidFill>
                <a:schemeClr val="bg2">
                  <a:lumMod val="90000"/>
                </a:schemeClr>
              </a:solidFill>
            </a:endParaRPr>
          </a:p>
        </p:txBody>
      </p:sp>
    </p:spTree>
    <p:extLst>
      <p:ext uri="{BB962C8B-B14F-4D97-AF65-F5344CB8AC3E}">
        <p14:creationId xmlns:p14="http://schemas.microsoft.com/office/powerpoint/2010/main" val="4130333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82B5E-481B-4546-A88F-AB2F591A3EBF}"/>
              </a:ext>
            </a:extLst>
          </p:cNvPr>
          <p:cNvSpPr>
            <a:spLocks noGrp="1"/>
          </p:cNvSpPr>
          <p:nvPr>
            <p:ph type="title"/>
          </p:nvPr>
        </p:nvSpPr>
        <p:spPr>
          <a:xfrm>
            <a:off x="186886" y="2670790"/>
            <a:ext cx="11873850" cy="1911350"/>
          </a:xfrm>
        </p:spPr>
        <p:txBody>
          <a:bodyPr/>
          <a:lstStyle/>
          <a:p>
            <a:r>
              <a:rPr lang="en-US" dirty="0" smtClean="0"/>
              <a:t>Experiments</a:t>
            </a:r>
            <a:endParaRPr lang="en-US" dirty="0"/>
          </a:p>
        </p:txBody>
      </p:sp>
      <p:pic>
        <p:nvPicPr>
          <p:cNvPr id="4" name="Image 3"/>
          <p:cNvPicPr>
            <a:picLocks noChangeAspect="1"/>
          </p:cNvPicPr>
          <p:nvPr/>
        </p:nvPicPr>
        <p:blipFill>
          <a:blip r:embed="rId2"/>
          <a:stretch>
            <a:fillRect/>
          </a:stretch>
        </p:blipFill>
        <p:spPr>
          <a:xfrm>
            <a:off x="-481780" y="6196835"/>
            <a:ext cx="12673780" cy="571500"/>
          </a:xfrm>
          <a:prstGeom prst="rect">
            <a:avLst/>
          </a:prstGeom>
        </p:spPr>
      </p:pic>
      <p:pic>
        <p:nvPicPr>
          <p:cNvPr id="5" name="Image 4"/>
          <p:cNvPicPr>
            <a:picLocks noChangeAspect="1"/>
          </p:cNvPicPr>
          <p:nvPr/>
        </p:nvPicPr>
        <p:blipFill>
          <a:blip r:embed="rId3"/>
          <a:stretch>
            <a:fillRect/>
          </a:stretch>
        </p:blipFill>
        <p:spPr>
          <a:xfrm>
            <a:off x="-273921" y="216000"/>
            <a:ext cx="410402" cy="3343275"/>
          </a:xfrm>
          <a:prstGeom prst="rect">
            <a:avLst/>
          </a:prstGeom>
        </p:spPr>
      </p:pic>
    </p:spTree>
    <p:extLst>
      <p:ext uri="{BB962C8B-B14F-4D97-AF65-F5344CB8AC3E}">
        <p14:creationId xmlns:p14="http://schemas.microsoft.com/office/powerpoint/2010/main" val="17297937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
          <p:cNvSpPr txBox="1">
            <a:spLocks/>
          </p:cNvSpPr>
          <p:nvPr/>
        </p:nvSpPr>
        <p:spPr>
          <a:xfrm>
            <a:off x="0" y="604004"/>
            <a:ext cx="12192000" cy="553303"/>
          </a:xfrm>
          <a:prstGeom prst="rect">
            <a:avLst/>
          </a:prstGeom>
          <a:solidFill>
            <a:srgbClr val="40155A"/>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3600" b="0" i="0" kern="1200">
                <a:solidFill>
                  <a:srgbClr val="562F72"/>
                </a:solidFill>
                <a:latin typeface="Arial" panose="020B0604020202020204" pitchFamily="34" charset="0"/>
                <a:ea typeface="+mj-ea"/>
                <a:cs typeface="Arial" panose="020B0604020202020204" pitchFamily="34" charset="0"/>
              </a:defRPr>
            </a:lvl1pPr>
          </a:lstStyle>
          <a:p>
            <a:pPr marL="358775"/>
            <a:r>
              <a:rPr lang="fr-FR" sz="4000" dirty="0">
                <a:solidFill>
                  <a:schemeClr val="bg1"/>
                </a:solidFill>
              </a:rPr>
              <a:t>Open-source </a:t>
            </a:r>
            <a:r>
              <a:rPr lang="fr-FR" sz="4000" dirty="0" err="1">
                <a:solidFill>
                  <a:schemeClr val="bg1"/>
                </a:solidFill>
              </a:rPr>
              <a:t>Baidu</a:t>
            </a:r>
            <a:r>
              <a:rPr lang="fr-FR" sz="4000" dirty="0">
                <a:solidFill>
                  <a:schemeClr val="bg1"/>
                </a:solidFill>
              </a:rPr>
              <a:t> </a:t>
            </a:r>
            <a:r>
              <a:rPr lang="fr-FR" sz="4000" dirty="0" err="1" smtClean="0">
                <a:solidFill>
                  <a:schemeClr val="bg1"/>
                </a:solidFill>
              </a:rPr>
              <a:t>dataset</a:t>
            </a:r>
            <a:endParaRPr lang="fr-FR" sz="4000" dirty="0">
              <a:solidFill>
                <a:schemeClr val="bg1"/>
              </a:solidFill>
              <a:cs typeface="Aharoni" panose="02010803020104030203" pitchFamily="2" charset="-79"/>
            </a:endParaRPr>
          </a:p>
        </p:txBody>
      </p:sp>
      <p:sp>
        <p:nvSpPr>
          <p:cNvPr id="18" name="Espace réservé du numéro de diapositive 3"/>
          <p:cNvSpPr>
            <a:spLocks noGrp="1"/>
          </p:cNvSpPr>
          <p:nvPr>
            <p:ph type="sldNum" sz="quarter" idx="4"/>
          </p:nvPr>
        </p:nvSpPr>
        <p:spPr>
          <a:xfrm>
            <a:off x="11677650" y="6508101"/>
            <a:ext cx="342188" cy="345870"/>
          </a:xfrm>
          <a:prstGeom prst="foldedCorner">
            <a:avLst/>
          </a:prstGeom>
        </p:spPr>
        <p:txBody>
          <a:bodyPr/>
          <a:lstStyle/>
          <a:p>
            <a:fld id="{57898AA3-E6BA-4CD6-9104-A3E97E85252D}" type="slidenum">
              <a:rPr lang="fr-FR" sz="900" b="1" smtClean="0"/>
              <a:t>14</a:t>
            </a:fld>
            <a:endParaRPr lang="fr-FR" sz="900" b="1" dirty="0"/>
          </a:p>
        </p:txBody>
      </p:sp>
      <p:sp>
        <p:nvSpPr>
          <p:cNvPr id="62" name="Content Placeholder 2">
            <a:extLst>
              <a:ext uri="{FF2B5EF4-FFF2-40B4-BE49-F238E27FC236}">
                <a16:creationId xmlns:a16="http://schemas.microsoft.com/office/drawing/2014/main" id="{67F3E88E-1966-4691-ABE5-373FC17B5503}"/>
              </a:ext>
            </a:extLst>
          </p:cNvPr>
          <p:cNvSpPr>
            <a:spLocks noGrp="1"/>
          </p:cNvSpPr>
          <p:nvPr>
            <p:ph idx="1"/>
          </p:nvPr>
        </p:nvSpPr>
        <p:spPr>
          <a:xfrm>
            <a:off x="254975" y="1248698"/>
            <a:ext cx="8787425" cy="5112773"/>
          </a:xfrm>
        </p:spPr>
        <p:txBody>
          <a:bodyPr>
            <a:noAutofit/>
          </a:bodyPr>
          <a:lstStyle/>
          <a:p>
            <a:pPr>
              <a:lnSpc>
                <a:spcPct val="150000"/>
              </a:lnSpc>
            </a:pPr>
            <a:r>
              <a:rPr lang="en-US" sz="2000" dirty="0">
                <a:solidFill>
                  <a:srgbClr val="000000"/>
                </a:solidFill>
              </a:rPr>
              <a:t>Seagate ST31000524NS</a:t>
            </a:r>
            <a:r>
              <a:rPr lang="en-US" sz="2000" baseline="30000" dirty="0">
                <a:solidFill>
                  <a:schemeClr val="accent2">
                    <a:lumMod val="75000"/>
                  </a:schemeClr>
                </a:solidFill>
              </a:rPr>
              <a:t>✻</a:t>
            </a:r>
            <a:r>
              <a:rPr lang="en-US" sz="2000" dirty="0">
                <a:solidFill>
                  <a:srgbClr val="000000"/>
                </a:solidFill>
              </a:rPr>
              <a:t> (HDD</a:t>
            </a:r>
            <a:r>
              <a:rPr lang="en-US" sz="2000" dirty="0" smtClean="0">
                <a:solidFill>
                  <a:srgbClr val="000000"/>
                </a:solidFill>
              </a:rPr>
              <a:t>) : </a:t>
            </a:r>
            <a:r>
              <a:rPr lang="en-US" sz="2000" dirty="0">
                <a:solidFill>
                  <a:srgbClr val="000000"/>
                </a:solidFill>
              </a:rPr>
              <a:t>23395 units and 13 SMART </a:t>
            </a:r>
            <a:r>
              <a:rPr lang="en-US" sz="2000" dirty="0" smtClean="0">
                <a:solidFill>
                  <a:srgbClr val="000000"/>
                </a:solidFill>
              </a:rPr>
              <a:t>attributes.</a:t>
            </a:r>
            <a:endParaRPr lang="en-US" sz="2000" dirty="0"/>
          </a:p>
        </p:txBody>
      </p:sp>
      <p:pic>
        <p:nvPicPr>
          <p:cNvPr id="64" name="Picture 3">
            <a:extLst>
              <a:ext uri="{FF2B5EF4-FFF2-40B4-BE49-F238E27FC236}">
                <a16:creationId xmlns:a16="http://schemas.microsoft.com/office/drawing/2014/main" id="{5F9B5A92-06A7-65E8-6802-302C19543F67}"/>
              </a:ext>
            </a:extLst>
          </p:cNvPr>
          <p:cNvPicPr>
            <a:picLocks noChangeAspect="1"/>
          </p:cNvPicPr>
          <p:nvPr/>
        </p:nvPicPr>
        <p:blipFill>
          <a:blip r:embed="rId3"/>
          <a:stretch>
            <a:fillRect/>
          </a:stretch>
        </p:blipFill>
        <p:spPr>
          <a:xfrm>
            <a:off x="2658039" y="1964413"/>
            <a:ext cx="6384361" cy="3504971"/>
          </a:xfrm>
          <a:prstGeom prst="rect">
            <a:avLst/>
          </a:prstGeom>
        </p:spPr>
      </p:pic>
      <p:sp>
        <p:nvSpPr>
          <p:cNvPr id="65" name="TextBox 5">
            <a:extLst>
              <a:ext uri="{FF2B5EF4-FFF2-40B4-BE49-F238E27FC236}">
                <a16:creationId xmlns:a16="http://schemas.microsoft.com/office/drawing/2014/main" id="{C971A225-50A6-0B56-700B-7F91C6252E50}"/>
              </a:ext>
            </a:extLst>
          </p:cNvPr>
          <p:cNvSpPr txBox="1"/>
          <p:nvPr/>
        </p:nvSpPr>
        <p:spPr>
          <a:xfrm>
            <a:off x="1" y="6185098"/>
            <a:ext cx="12192000" cy="307777"/>
          </a:xfrm>
          <a:prstGeom prst="rect">
            <a:avLst/>
          </a:prstGeom>
          <a:noFill/>
        </p:spPr>
        <p:txBody>
          <a:bodyPr wrap="square">
            <a:spAutoFit/>
          </a:bodyPr>
          <a:lstStyle/>
          <a:p>
            <a:r>
              <a:rPr lang="en-US" sz="1400" b="0" i="0" u="none" strike="noStrike" baseline="30000" dirty="0">
                <a:solidFill>
                  <a:schemeClr val="accent2">
                    <a:lumMod val="75000"/>
                  </a:schemeClr>
                </a:solidFill>
                <a:effectLst/>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Hdds</a:t>
            </a:r>
            <a:r>
              <a:rPr lang="en-US" sz="1400" dirty="0">
                <a:latin typeface="Arial" panose="020B0604020202020204" pitchFamily="34" charset="0"/>
                <a:cs typeface="Arial" panose="020B0604020202020204" pitchFamily="34" charset="0"/>
              </a:rPr>
              <a:t> dataset (</a:t>
            </a:r>
            <a:r>
              <a:rPr lang="en-US" sz="1400" dirty="0" err="1">
                <a:latin typeface="Arial" panose="020B0604020202020204" pitchFamily="34" charset="0"/>
                <a:cs typeface="Arial" panose="020B0604020202020204" pitchFamily="34" charset="0"/>
              </a:rPr>
              <a:t>baidu</a:t>
            </a:r>
            <a:r>
              <a:rPr lang="en-US" sz="1400" dirty="0">
                <a:latin typeface="Arial" panose="020B0604020202020204" pitchFamily="34" charset="0"/>
                <a:cs typeface="Arial" panose="020B0604020202020204" pitchFamily="34" charset="0"/>
              </a:rPr>
              <a:t> inc..), Jan 2023. https://</a:t>
            </a:r>
            <a:r>
              <a:rPr lang="en-US" sz="1400" dirty="0" err="1">
                <a:latin typeface="Arial" panose="020B0604020202020204" pitchFamily="34" charset="0"/>
                <a:cs typeface="Arial" panose="020B0604020202020204" pitchFamily="34" charset="0"/>
              </a:rPr>
              <a:t>www.kaggle.com</a:t>
            </a:r>
            <a:r>
              <a:rPr lang="en-US" sz="1400" dirty="0">
                <a:latin typeface="Arial" panose="020B0604020202020204" pitchFamily="34" charset="0"/>
                <a:cs typeface="Arial" panose="020B0604020202020204" pitchFamily="34" charset="0"/>
              </a:rPr>
              <a:t>/ datasets/</a:t>
            </a:r>
            <a:r>
              <a:rPr lang="en-US" sz="1400" dirty="0" err="1">
                <a:latin typeface="Arial" panose="020B0604020202020204" pitchFamily="34" charset="0"/>
                <a:cs typeface="Arial" panose="020B0604020202020204" pitchFamily="34" charset="0"/>
              </a:rPr>
              <a:t>drtycoon</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hdds</a:t>
            </a:r>
            <a:r>
              <a:rPr lang="en-US" sz="1400" dirty="0">
                <a:latin typeface="Arial" panose="020B0604020202020204" pitchFamily="34" charset="0"/>
                <a:cs typeface="Arial" panose="020B0604020202020204" pitchFamily="34" charset="0"/>
              </a:rPr>
              <a:t>-dataset-</a:t>
            </a:r>
            <a:r>
              <a:rPr lang="en-US" sz="1400" dirty="0" err="1">
                <a:latin typeface="Arial" panose="020B0604020202020204" pitchFamily="34" charset="0"/>
                <a:cs typeface="Arial" panose="020B0604020202020204" pitchFamily="34" charset="0"/>
              </a:rPr>
              <a:t>baidu</a:t>
            </a:r>
            <a:r>
              <a:rPr lang="en-US" sz="1400" dirty="0">
                <a:latin typeface="Arial" panose="020B0604020202020204" pitchFamily="34" charset="0"/>
                <a:cs typeface="Arial" panose="020B0604020202020204" pitchFamily="34" charset="0"/>
              </a:rPr>
              <a:t>-inc.</a:t>
            </a:r>
          </a:p>
        </p:txBody>
      </p:sp>
      <p:sp>
        <p:nvSpPr>
          <p:cNvPr id="66" name="TextBox 11">
            <a:extLst>
              <a:ext uri="{FF2B5EF4-FFF2-40B4-BE49-F238E27FC236}">
                <a16:creationId xmlns:a16="http://schemas.microsoft.com/office/drawing/2014/main" id="{E85994CD-58A9-E1FC-33CE-ECB0C0848300}"/>
              </a:ext>
            </a:extLst>
          </p:cNvPr>
          <p:cNvSpPr txBox="1"/>
          <p:nvPr/>
        </p:nvSpPr>
        <p:spPr>
          <a:xfrm>
            <a:off x="2658039" y="5560775"/>
            <a:ext cx="6440170" cy="307777"/>
          </a:xfrm>
          <a:prstGeom prst="rect">
            <a:avLst/>
          </a:prstGeom>
          <a:noFill/>
        </p:spPr>
        <p:txBody>
          <a:bodyPr wrap="square">
            <a:spAutoFit/>
          </a:bodyPr>
          <a:lstStyle/>
          <a:p>
            <a:pPr algn="ctr"/>
            <a:r>
              <a:rPr lang="en-US" sz="1400" dirty="0">
                <a:solidFill>
                  <a:schemeClr val="tx1">
                    <a:lumMod val="50000"/>
                    <a:lumOff val="50000"/>
                  </a:schemeClr>
                </a:solidFill>
                <a:latin typeface="Arial" panose="020B0604020202020204" pitchFamily="34" charset="0"/>
                <a:cs typeface="Arial" panose="020B0604020202020204" pitchFamily="34" charset="0"/>
              </a:rPr>
              <a:t>Features’ description for the Open-source Baidu dataset</a:t>
            </a:r>
            <a:r>
              <a:rPr lang="en-US" sz="1400" dirty="0">
                <a:solidFill>
                  <a:schemeClr val="tx1">
                    <a:lumMod val="50000"/>
                    <a:lumOff val="50000"/>
                  </a:schemeClr>
                </a:solidFill>
                <a:latin typeface="Arial" panose="020B0604020202020204" pitchFamily="34" charset="0"/>
                <a:cs typeface="Arial" panose="020B0604020202020204" pitchFamily="34" charset="0"/>
              </a:rPr>
              <a:t>. </a:t>
            </a:r>
            <a:endParaRPr lang="en-US" sz="14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67" name="ZoneTexte 66"/>
          <p:cNvSpPr txBox="1"/>
          <p:nvPr/>
        </p:nvSpPr>
        <p:spPr>
          <a:xfrm>
            <a:off x="0" y="255641"/>
            <a:ext cx="12192000" cy="338554"/>
          </a:xfrm>
          <a:prstGeom prst="rect">
            <a:avLst/>
          </a:prstGeom>
          <a:solidFill>
            <a:srgbClr val="082439"/>
          </a:solidFill>
          <a:ln>
            <a:solidFill>
              <a:srgbClr val="082439"/>
            </a:solidFill>
          </a:ln>
        </p:spPr>
        <p:txBody>
          <a:bodyPr wrap="square" rtlCol="0">
            <a:spAutoFit/>
          </a:bodyPr>
          <a:lstStyle/>
          <a:p>
            <a:pPr algn="ctr"/>
            <a:r>
              <a:rPr lang="fr-FR" sz="1600" dirty="0">
                <a:solidFill>
                  <a:schemeClr val="bg2">
                    <a:lumMod val="90000"/>
                  </a:schemeClr>
                </a:solidFill>
              </a:rPr>
              <a:t>Introduction</a:t>
            </a:r>
            <a:r>
              <a:rPr lang="fr-FR" sz="1600" dirty="0" smtClean="0">
                <a:solidFill>
                  <a:schemeClr val="bg2">
                    <a:lumMod val="90000"/>
                  </a:schemeClr>
                </a:solidFill>
              </a:rPr>
              <a:t>       </a:t>
            </a:r>
            <a:r>
              <a:rPr lang="fr-FR" sz="1600" dirty="0" smtClean="0">
                <a:solidFill>
                  <a:schemeClr val="bg2">
                    <a:lumMod val="90000"/>
                  </a:schemeClr>
                </a:solidFill>
              </a:rPr>
              <a:t>      </a:t>
            </a:r>
            <a:r>
              <a:rPr lang="fr-FR" sz="1600" dirty="0" smtClean="0">
                <a:solidFill>
                  <a:schemeClr val="bg2">
                    <a:lumMod val="90000"/>
                  </a:schemeClr>
                </a:solidFill>
              </a:rPr>
              <a:t>&gt;        </a:t>
            </a:r>
            <a:r>
              <a:rPr lang="fr-FR" sz="1600" dirty="0" smtClean="0">
                <a:solidFill>
                  <a:schemeClr val="bg2">
                    <a:lumMod val="90000"/>
                  </a:schemeClr>
                </a:solidFill>
              </a:rPr>
              <a:t>     </a:t>
            </a:r>
            <a:r>
              <a:rPr lang="fr-FR" sz="1600" dirty="0">
                <a:solidFill>
                  <a:schemeClr val="bg2">
                    <a:lumMod val="90000"/>
                  </a:schemeClr>
                </a:solidFill>
              </a:rPr>
              <a:t>Disk </a:t>
            </a:r>
            <a:r>
              <a:rPr lang="fr-FR" sz="1600" dirty="0" err="1">
                <a:solidFill>
                  <a:schemeClr val="bg2">
                    <a:lumMod val="90000"/>
                  </a:schemeClr>
                </a:solidFill>
              </a:rPr>
              <a:t>Scrubbing</a:t>
            </a:r>
            <a:r>
              <a:rPr lang="fr-FR" sz="1600" dirty="0" smtClean="0">
                <a:solidFill>
                  <a:schemeClr val="bg2">
                    <a:lumMod val="90000"/>
                  </a:schemeClr>
                </a:solidFill>
              </a:rPr>
              <a:t>	          &gt;           </a:t>
            </a:r>
            <a:r>
              <a:rPr lang="fr-FR" sz="1600" dirty="0" err="1">
                <a:solidFill>
                  <a:schemeClr val="bg2">
                    <a:lumMod val="90000"/>
                  </a:schemeClr>
                </a:solidFill>
              </a:rPr>
              <a:t>Approach</a:t>
            </a:r>
            <a:r>
              <a:rPr lang="fr-FR" sz="1600" dirty="0">
                <a:solidFill>
                  <a:schemeClr val="bg2">
                    <a:lumMod val="90000"/>
                  </a:schemeClr>
                </a:solidFill>
              </a:rPr>
              <a:t> </a:t>
            </a:r>
            <a:r>
              <a:rPr lang="fr-FR" sz="1600" dirty="0" smtClean="0">
                <a:solidFill>
                  <a:schemeClr val="bg2">
                    <a:lumMod val="90000"/>
                  </a:schemeClr>
                </a:solidFill>
              </a:rPr>
              <a:t>          </a:t>
            </a:r>
            <a:r>
              <a:rPr lang="fr-FR" sz="1600" dirty="0" smtClean="0">
                <a:solidFill>
                  <a:schemeClr val="bg2">
                    <a:lumMod val="90000"/>
                  </a:schemeClr>
                </a:solidFill>
              </a:rPr>
              <a:t>&gt;      </a:t>
            </a:r>
            <a:r>
              <a:rPr lang="fr-FR" sz="1600" dirty="0" smtClean="0">
                <a:solidFill>
                  <a:schemeClr val="bg2">
                    <a:lumMod val="90000"/>
                  </a:schemeClr>
                </a:solidFill>
              </a:rPr>
              <a:t>     </a:t>
            </a:r>
            <a:r>
              <a:rPr lang="fr-FR" sz="1600" b="1" dirty="0" err="1">
                <a:solidFill>
                  <a:schemeClr val="bg1"/>
                </a:solidFill>
              </a:rPr>
              <a:t>E</a:t>
            </a:r>
            <a:r>
              <a:rPr lang="fr-FR" sz="1600" b="1" dirty="0" err="1">
                <a:solidFill>
                  <a:schemeClr val="bg1"/>
                </a:solidFill>
              </a:rPr>
              <a:t>x</a:t>
            </a:r>
            <a:r>
              <a:rPr lang="fr-FR" sz="1600" b="1" dirty="0" err="1">
                <a:solidFill>
                  <a:schemeClr val="bg1"/>
                </a:solidFill>
              </a:rPr>
              <a:t>periments</a:t>
            </a:r>
            <a:r>
              <a:rPr lang="fr-FR" sz="1600" b="1" dirty="0">
                <a:solidFill>
                  <a:schemeClr val="bg1"/>
                </a:solidFill>
              </a:rPr>
              <a:t> </a:t>
            </a:r>
            <a:r>
              <a:rPr lang="fr-FR" sz="1600" dirty="0" smtClean="0">
                <a:solidFill>
                  <a:schemeClr val="bg2">
                    <a:lumMod val="90000"/>
                  </a:schemeClr>
                </a:solidFill>
              </a:rPr>
              <a:t>          &gt;           Conclusions and perspectives</a:t>
            </a:r>
            <a:endParaRPr lang="fr-FR" sz="1600" dirty="0">
              <a:solidFill>
                <a:schemeClr val="bg2">
                  <a:lumMod val="90000"/>
                </a:schemeClr>
              </a:solidFill>
            </a:endParaRPr>
          </a:p>
        </p:txBody>
      </p:sp>
    </p:spTree>
    <p:extLst>
      <p:ext uri="{BB962C8B-B14F-4D97-AF65-F5344CB8AC3E}">
        <p14:creationId xmlns:p14="http://schemas.microsoft.com/office/powerpoint/2010/main" val="32657759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67F3E88E-1966-4691-ABE5-373FC17B5503}"/>
              </a:ext>
            </a:extLst>
          </p:cNvPr>
          <p:cNvSpPr>
            <a:spLocks noGrp="1"/>
          </p:cNvSpPr>
          <p:nvPr>
            <p:ph idx="1"/>
          </p:nvPr>
        </p:nvSpPr>
        <p:spPr>
          <a:xfrm>
            <a:off x="254975" y="1248698"/>
            <a:ext cx="11652103" cy="5112773"/>
          </a:xfrm>
        </p:spPr>
        <p:txBody>
          <a:bodyPr>
            <a:noAutofit/>
          </a:bodyPr>
          <a:lstStyle/>
          <a:p>
            <a:pPr>
              <a:lnSpc>
                <a:spcPct val="150000"/>
              </a:lnSpc>
            </a:pPr>
            <a:r>
              <a:rPr lang="en-US" sz="2000" dirty="0"/>
              <a:t>MCP </a:t>
            </a:r>
            <a:r>
              <a:rPr lang="en-US" sz="2000" dirty="0" smtClean="0"/>
              <a:t>identifies </a:t>
            </a:r>
            <a:r>
              <a:rPr lang="en-US" sz="2000" dirty="0"/>
              <a:t>more disks of the minority class, but with </a:t>
            </a:r>
            <a:r>
              <a:rPr lang="en-US" sz="2000" dirty="0" smtClean="0"/>
              <a:t>a </a:t>
            </a:r>
            <a:r>
              <a:rPr lang="en-US" sz="2000" dirty="0"/>
              <a:t>decrease in the number of disks correctly classified as </a:t>
            </a:r>
            <a:r>
              <a:rPr lang="en-US" sz="2000" dirty="0" smtClean="0"/>
              <a:t>healthy…</a:t>
            </a:r>
          </a:p>
          <a:p>
            <a:pPr>
              <a:lnSpc>
                <a:spcPct val="150000"/>
              </a:lnSpc>
            </a:pPr>
            <a:endParaRPr lang="en-US" sz="2000" dirty="0"/>
          </a:p>
          <a:p>
            <a:pPr>
              <a:lnSpc>
                <a:spcPct val="150000"/>
              </a:lnSpc>
            </a:pPr>
            <a:endParaRPr lang="en-US" sz="2000" dirty="0" smtClean="0"/>
          </a:p>
          <a:p>
            <a:pPr>
              <a:lnSpc>
                <a:spcPct val="150000"/>
              </a:lnSpc>
            </a:pPr>
            <a:endParaRPr lang="en-US" sz="2000" dirty="0" smtClean="0"/>
          </a:p>
          <a:p>
            <a:pPr>
              <a:lnSpc>
                <a:spcPct val="150000"/>
              </a:lnSpc>
            </a:pPr>
            <a:r>
              <a:rPr lang="en-US" sz="2000" dirty="0" smtClean="0"/>
              <a:t>But this can be solved by considering the health score.</a:t>
            </a:r>
            <a:endParaRPr lang="en-US" sz="1800" dirty="0">
              <a:solidFill>
                <a:schemeClr val="tx1"/>
              </a:solidFill>
            </a:endParaRPr>
          </a:p>
        </p:txBody>
      </p:sp>
      <p:sp>
        <p:nvSpPr>
          <p:cNvPr id="14" name="Titre 1"/>
          <p:cNvSpPr txBox="1">
            <a:spLocks/>
          </p:cNvSpPr>
          <p:nvPr/>
        </p:nvSpPr>
        <p:spPr>
          <a:xfrm>
            <a:off x="0" y="604004"/>
            <a:ext cx="12192000" cy="553303"/>
          </a:xfrm>
          <a:prstGeom prst="rect">
            <a:avLst/>
          </a:prstGeom>
          <a:solidFill>
            <a:srgbClr val="40155A"/>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3600" b="0" i="0" kern="1200">
                <a:solidFill>
                  <a:srgbClr val="562F72"/>
                </a:solidFill>
                <a:latin typeface="Arial" panose="020B0604020202020204" pitchFamily="34" charset="0"/>
                <a:ea typeface="+mj-ea"/>
                <a:cs typeface="Arial" panose="020B0604020202020204" pitchFamily="34" charset="0"/>
              </a:defRPr>
            </a:lvl1pPr>
          </a:lstStyle>
          <a:p>
            <a:pPr marL="358775"/>
            <a:r>
              <a:rPr lang="fr-FR" sz="4000" dirty="0" err="1" smtClean="0">
                <a:solidFill>
                  <a:schemeClr val="bg1"/>
                </a:solidFill>
              </a:rPr>
              <a:t>Results</a:t>
            </a:r>
            <a:endParaRPr lang="fr-FR" sz="4000" dirty="0">
              <a:solidFill>
                <a:schemeClr val="bg1"/>
              </a:solidFill>
              <a:cs typeface="Aharoni" panose="02010803020104030203" pitchFamily="2" charset="-79"/>
            </a:endParaRPr>
          </a:p>
        </p:txBody>
      </p:sp>
      <p:sp>
        <p:nvSpPr>
          <p:cNvPr id="18" name="Espace réservé du numéro de diapositive 3"/>
          <p:cNvSpPr>
            <a:spLocks noGrp="1"/>
          </p:cNvSpPr>
          <p:nvPr>
            <p:ph type="sldNum" sz="quarter" idx="4"/>
          </p:nvPr>
        </p:nvSpPr>
        <p:spPr>
          <a:xfrm>
            <a:off x="11677650" y="6508101"/>
            <a:ext cx="342188" cy="345870"/>
          </a:xfrm>
          <a:prstGeom prst="foldedCorner">
            <a:avLst/>
          </a:prstGeom>
        </p:spPr>
        <p:txBody>
          <a:bodyPr/>
          <a:lstStyle/>
          <a:p>
            <a:fld id="{57898AA3-E6BA-4CD6-9104-A3E97E85252D}" type="slidenum">
              <a:rPr lang="fr-FR" sz="900" b="1" smtClean="0"/>
              <a:t>15</a:t>
            </a:fld>
            <a:endParaRPr lang="fr-FR" sz="900" b="1" dirty="0"/>
          </a:p>
        </p:txBody>
      </p:sp>
      <p:sp>
        <p:nvSpPr>
          <p:cNvPr id="66" name="TextBox 11">
            <a:extLst>
              <a:ext uri="{FF2B5EF4-FFF2-40B4-BE49-F238E27FC236}">
                <a16:creationId xmlns:a16="http://schemas.microsoft.com/office/drawing/2014/main" id="{E85994CD-58A9-E1FC-33CE-ECB0C0848300}"/>
              </a:ext>
            </a:extLst>
          </p:cNvPr>
          <p:cNvSpPr txBox="1"/>
          <p:nvPr/>
        </p:nvSpPr>
        <p:spPr>
          <a:xfrm>
            <a:off x="0" y="5133389"/>
            <a:ext cx="12191999" cy="307777"/>
          </a:xfrm>
          <a:prstGeom prst="rect">
            <a:avLst/>
          </a:prstGeom>
          <a:noFill/>
        </p:spPr>
        <p:txBody>
          <a:bodyPr wrap="square">
            <a:spAutoFit/>
          </a:bodyPr>
          <a:lstStyle/>
          <a:p>
            <a:pPr algn="ctr"/>
            <a:r>
              <a:rPr lang="en-US" sz="1400" dirty="0">
                <a:solidFill>
                  <a:schemeClr val="tx1">
                    <a:lumMod val="50000"/>
                    <a:lumOff val="50000"/>
                  </a:schemeClr>
                </a:solidFill>
                <a:latin typeface="Arial" panose="020B0604020202020204" pitchFamily="34" charset="0"/>
                <a:cs typeface="Arial" panose="020B0604020202020204" pitchFamily="34" charset="0"/>
              </a:rPr>
              <a:t>The number of relatively healthy drives based on the health score </a:t>
            </a:r>
            <a:r>
              <a:rPr lang="en-US" sz="1400" dirty="0" smtClean="0">
                <a:solidFill>
                  <a:schemeClr val="tx1">
                    <a:lumMod val="50000"/>
                    <a:lumOff val="50000"/>
                  </a:schemeClr>
                </a:solidFill>
                <a:latin typeface="Arial" panose="020B0604020202020204" pitchFamily="34" charset="0"/>
                <a:cs typeface="Arial" panose="020B0604020202020204" pitchFamily="34" charset="0"/>
              </a:rPr>
              <a:t>intervals.</a:t>
            </a:r>
            <a:endParaRPr lang="en-US" sz="14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3" name="Image 2"/>
          <p:cNvPicPr>
            <a:picLocks noChangeAspect="1"/>
          </p:cNvPicPr>
          <p:nvPr/>
        </p:nvPicPr>
        <p:blipFill>
          <a:blip r:embed="rId3"/>
          <a:stretch>
            <a:fillRect/>
          </a:stretch>
        </p:blipFill>
        <p:spPr>
          <a:xfrm>
            <a:off x="3657600" y="2325797"/>
            <a:ext cx="4876800" cy="1209675"/>
          </a:xfrm>
          <a:prstGeom prst="rect">
            <a:avLst/>
          </a:prstGeom>
        </p:spPr>
      </p:pic>
      <p:pic>
        <p:nvPicPr>
          <p:cNvPr id="4" name="Image 3"/>
          <p:cNvPicPr>
            <a:picLocks noChangeAspect="1"/>
          </p:cNvPicPr>
          <p:nvPr/>
        </p:nvPicPr>
        <p:blipFill>
          <a:blip r:embed="rId4"/>
          <a:stretch>
            <a:fillRect/>
          </a:stretch>
        </p:blipFill>
        <p:spPr>
          <a:xfrm>
            <a:off x="2714625" y="4405655"/>
            <a:ext cx="6762750" cy="723900"/>
          </a:xfrm>
          <a:prstGeom prst="rect">
            <a:avLst/>
          </a:prstGeom>
        </p:spPr>
      </p:pic>
      <p:sp>
        <p:nvSpPr>
          <p:cNvPr id="12" name="TextBox 11">
            <a:extLst>
              <a:ext uri="{FF2B5EF4-FFF2-40B4-BE49-F238E27FC236}">
                <a16:creationId xmlns:a16="http://schemas.microsoft.com/office/drawing/2014/main" id="{E85994CD-58A9-E1FC-33CE-ECB0C0848300}"/>
              </a:ext>
            </a:extLst>
          </p:cNvPr>
          <p:cNvSpPr txBox="1"/>
          <p:nvPr/>
        </p:nvSpPr>
        <p:spPr>
          <a:xfrm>
            <a:off x="3314" y="3535134"/>
            <a:ext cx="12191999" cy="307777"/>
          </a:xfrm>
          <a:prstGeom prst="rect">
            <a:avLst/>
          </a:prstGeom>
          <a:noFill/>
        </p:spPr>
        <p:txBody>
          <a:bodyPr wrap="square">
            <a:spAutoFit/>
          </a:bodyPr>
          <a:lstStyle/>
          <a:p>
            <a:pPr algn="ctr"/>
            <a:r>
              <a:rPr lang="en-US" sz="1400" dirty="0">
                <a:solidFill>
                  <a:schemeClr val="tx1">
                    <a:lumMod val="50000"/>
                    <a:lumOff val="50000"/>
                  </a:schemeClr>
                </a:solidFill>
                <a:latin typeface="Arial" panose="020B0604020202020204" pitchFamily="34" charset="0"/>
                <a:cs typeface="Arial" panose="020B0604020202020204" pitchFamily="34" charset="0"/>
              </a:rPr>
              <a:t>Comparison of confusion matrix results for disk drive classification using </a:t>
            </a:r>
            <a:r>
              <a:rPr lang="en-US" sz="1400" dirty="0" err="1">
                <a:solidFill>
                  <a:schemeClr val="tx1">
                    <a:lumMod val="50000"/>
                    <a:lumOff val="50000"/>
                  </a:schemeClr>
                </a:solidFill>
                <a:latin typeface="Arial" panose="020B0604020202020204" pitchFamily="34" charset="0"/>
                <a:cs typeface="Arial" panose="020B0604020202020204" pitchFamily="34" charset="0"/>
              </a:rPr>
              <a:t>kNN</a:t>
            </a:r>
            <a:r>
              <a:rPr lang="en-US" sz="1400" dirty="0">
                <a:solidFill>
                  <a:schemeClr val="tx1">
                    <a:lumMod val="50000"/>
                    <a:lumOff val="50000"/>
                  </a:schemeClr>
                </a:solidFill>
                <a:latin typeface="Arial" panose="020B0604020202020204" pitchFamily="34" charset="0"/>
                <a:cs typeface="Arial" panose="020B0604020202020204" pitchFamily="34" charset="0"/>
              </a:rPr>
              <a:t> and MCP</a:t>
            </a:r>
            <a:r>
              <a:rPr lang="en-US" sz="1400" dirty="0" smtClean="0">
                <a:solidFill>
                  <a:schemeClr val="tx1">
                    <a:lumMod val="50000"/>
                    <a:lumOff val="50000"/>
                  </a:schemeClr>
                </a:solidFill>
                <a:latin typeface="Arial" panose="020B0604020202020204" pitchFamily="34" charset="0"/>
                <a:cs typeface="Arial" panose="020B0604020202020204" pitchFamily="34" charset="0"/>
              </a:rPr>
              <a:t>.</a:t>
            </a:r>
            <a:endParaRPr lang="en-US" sz="14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6" name="ZoneTexte 15"/>
          <p:cNvSpPr txBox="1"/>
          <p:nvPr/>
        </p:nvSpPr>
        <p:spPr>
          <a:xfrm>
            <a:off x="-2510619" y="5723184"/>
            <a:ext cx="12191999" cy="400110"/>
          </a:xfrm>
          <a:prstGeom prst="rect">
            <a:avLst/>
          </a:prstGeom>
          <a:noFill/>
        </p:spPr>
        <p:txBody>
          <a:bodyPr wrap="square" rtlCol="0">
            <a:spAutoFit/>
          </a:bodyPr>
          <a:lstStyle/>
          <a:p>
            <a:pPr algn="ctr"/>
            <a:r>
              <a:rPr lang="en-US" sz="2000" dirty="0" smtClean="0"/>
              <a:t>Only 22.7% of the number of disks is scrubbed.</a:t>
            </a:r>
            <a:endParaRPr lang="fr-FR" sz="2000" dirty="0"/>
          </a:p>
        </p:txBody>
      </p:sp>
      <p:sp>
        <p:nvSpPr>
          <p:cNvPr id="17" name="Flèche droite 16"/>
          <p:cNvSpPr/>
          <p:nvPr/>
        </p:nvSpPr>
        <p:spPr>
          <a:xfrm>
            <a:off x="372222" y="5755834"/>
            <a:ext cx="552118" cy="320033"/>
          </a:xfrm>
          <a:prstGeom prst="rightArrow">
            <a:avLst/>
          </a:prstGeom>
          <a:solidFill>
            <a:srgbClr val="40155A"/>
          </a:solidFill>
          <a:ln>
            <a:solidFill>
              <a:srgbClr val="0824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p:cNvSpPr txBox="1"/>
          <p:nvPr/>
        </p:nvSpPr>
        <p:spPr>
          <a:xfrm>
            <a:off x="0" y="255641"/>
            <a:ext cx="12192000" cy="338554"/>
          </a:xfrm>
          <a:prstGeom prst="rect">
            <a:avLst/>
          </a:prstGeom>
          <a:solidFill>
            <a:srgbClr val="082439"/>
          </a:solidFill>
          <a:ln>
            <a:solidFill>
              <a:srgbClr val="082439"/>
            </a:solidFill>
          </a:ln>
        </p:spPr>
        <p:txBody>
          <a:bodyPr wrap="square" rtlCol="0">
            <a:spAutoFit/>
          </a:bodyPr>
          <a:lstStyle/>
          <a:p>
            <a:pPr algn="ctr"/>
            <a:r>
              <a:rPr lang="fr-FR" sz="1600" dirty="0">
                <a:solidFill>
                  <a:schemeClr val="bg2">
                    <a:lumMod val="90000"/>
                  </a:schemeClr>
                </a:solidFill>
              </a:rPr>
              <a:t>Introduction</a:t>
            </a:r>
            <a:r>
              <a:rPr lang="fr-FR" sz="1600" dirty="0" smtClean="0">
                <a:solidFill>
                  <a:schemeClr val="bg2">
                    <a:lumMod val="90000"/>
                  </a:schemeClr>
                </a:solidFill>
              </a:rPr>
              <a:t>       </a:t>
            </a:r>
            <a:r>
              <a:rPr lang="fr-FR" sz="1600" dirty="0" smtClean="0">
                <a:solidFill>
                  <a:schemeClr val="bg2">
                    <a:lumMod val="90000"/>
                  </a:schemeClr>
                </a:solidFill>
              </a:rPr>
              <a:t>      </a:t>
            </a:r>
            <a:r>
              <a:rPr lang="fr-FR" sz="1600" dirty="0" smtClean="0">
                <a:solidFill>
                  <a:schemeClr val="bg2">
                    <a:lumMod val="90000"/>
                  </a:schemeClr>
                </a:solidFill>
              </a:rPr>
              <a:t>&gt;        </a:t>
            </a:r>
            <a:r>
              <a:rPr lang="fr-FR" sz="1600" dirty="0" smtClean="0">
                <a:solidFill>
                  <a:schemeClr val="bg2">
                    <a:lumMod val="90000"/>
                  </a:schemeClr>
                </a:solidFill>
              </a:rPr>
              <a:t>     </a:t>
            </a:r>
            <a:r>
              <a:rPr lang="fr-FR" sz="1600" dirty="0">
                <a:solidFill>
                  <a:schemeClr val="bg2">
                    <a:lumMod val="90000"/>
                  </a:schemeClr>
                </a:solidFill>
              </a:rPr>
              <a:t>Disk </a:t>
            </a:r>
            <a:r>
              <a:rPr lang="fr-FR" sz="1600" dirty="0" err="1">
                <a:solidFill>
                  <a:schemeClr val="bg2">
                    <a:lumMod val="90000"/>
                  </a:schemeClr>
                </a:solidFill>
              </a:rPr>
              <a:t>Scrubbing</a:t>
            </a:r>
            <a:r>
              <a:rPr lang="fr-FR" sz="1600" dirty="0" smtClean="0">
                <a:solidFill>
                  <a:schemeClr val="bg2">
                    <a:lumMod val="90000"/>
                  </a:schemeClr>
                </a:solidFill>
              </a:rPr>
              <a:t>	          &gt;           </a:t>
            </a:r>
            <a:r>
              <a:rPr lang="fr-FR" sz="1600" dirty="0" err="1">
                <a:solidFill>
                  <a:schemeClr val="bg2">
                    <a:lumMod val="90000"/>
                  </a:schemeClr>
                </a:solidFill>
              </a:rPr>
              <a:t>Approach</a:t>
            </a:r>
            <a:r>
              <a:rPr lang="fr-FR" sz="1600" dirty="0">
                <a:solidFill>
                  <a:schemeClr val="bg2">
                    <a:lumMod val="90000"/>
                  </a:schemeClr>
                </a:solidFill>
              </a:rPr>
              <a:t> </a:t>
            </a:r>
            <a:r>
              <a:rPr lang="fr-FR" sz="1600" dirty="0" smtClean="0">
                <a:solidFill>
                  <a:schemeClr val="bg2">
                    <a:lumMod val="90000"/>
                  </a:schemeClr>
                </a:solidFill>
              </a:rPr>
              <a:t>          </a:t>
            </a:r>
            <a:r>
              <a:rPr lang="fr-FR" sz="1600" dirty="0" smtClean="0">
                <a:solidFill>
                  <a:schemeClr val="bg2">
                    <a:lumMod val="90000"/>
                  </a:schemeClr>
                </a:solidFill>
              </a:rPr>
              <a:t>&gt;      </a:t>
            </a:r>
            <a:r>
              <a:rPr lang="fr-FR" sz="1600" dirty="0" smtClean="0">
                <a:solidFill>
                  <a:schemeClr val="bg2">
                    <a:lumMod val="90000"/>
                  </a:schemeClr>
                </a:solidFill>
              </a:rPr>
              <a:t>     </a:t>
            </a:r>
            <a:r>
              <a:rPr lang="fr-FR" sz="1600" b="1" dirty="0" err="1">
                <a:solidFill>
                  <a:schemeClr val="bg1"/>
                </a:solidFill>
              </a:rPr>
              <a:t>E</a:t>
            </a:r>
            <a:r>
              <a:rPr lang="fr-FR" sz="1600" b="1" dirty="0" err="1">
                <a:solidFill>
                  <a:schemeClr val="bg1"/>
                </a:solidFill>
              </a:rPr>
              <a:t>x</a:t>
            </a:r>
            <a:r>
              <a:rPr lang="fr-FR" sz="1600" b="1" dirty="0" err="1">
                <a:solidFill>
                  <a:schemeClr val="bg1"/>
                </a:solidFill>
              </a:rPr>
              <a:t>periments</a:t>
            </a:r>
            <a:r>
              <a:rPr lang="fr-FR" sz="1600" b="1" dirty="0">
                <a:solidFill>
                  <a:schemeClr val="bg1"/>
                </a:solidFill>
              </a:rPr>
              <a:t> </a:t>
            </a:r>
            <a:r>
              <a:rPr lang="fr-FR" sz="1600" dirty="0" smtClean="0">
                <a:solidFill>
                  <a:schemeClr val="bg2">
                    <a:lumMod val="90000"/>
                  </a:schemeClr>
                </a:solidFill>
              </a:rPr>
              <a:t>          &gt;           Conclusions and perspectives</a:t>
            </a:r>
            <a:endParaRPr lang="fr-FR" sz="1600" dirty="0">
              <a:solidFill>
                <a:schemeClr val="bg2">
                  <a:lumMod val="90000"/>
                </a:schemeClr>
              </a:solidFill>
            </a:endParaRPr>
          </a:p>
        </p:txBody>
      </p:sp>
    </p:spTree>
    <p:extLst>
      <p:ext uri="{BB962C8B-B14F-4D97-AF65-F5344CB8AC3E}">
        <p14:creationId xmlns:p14="http://schemas.microsoft.com/office/powerpoint/2010/main" val="20897471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67F3E88E-1966-4691-ABE5-373FC17B5503}"/>
              </a:ext>
            </a:extLst>
          </p:cNvPr>
          <p:cNvSpPr>
            <a:spLocks noGrp="1"/>
          </p:cNvSpPr>
          <p:nvPr>
            <p:ph idx="1"/>
          </p:nvPr>
        </p:nvSpPr>
        <p:spPr>
          <a:xfrm>
            <a:off x="254975" y="1248698"/>
            <a:ext cx="11652103" cy="5112773"/>
          </a:xfrm>
        </p:spPr>
        <p:txBody>
          <a:bodyPr>
            <a:noAutofit/>
          </a:bodyPr>
          <a:lstStyle/>
          <a:p>
            <a:r>
              <a:rPr lang="en-US" sz="2000" b="1" dirty="0"/>
              <a:t>Data 1: </a:t>
            </a:r>
            <a:r>
              <a:rPr lang="en-US" sz="2000" dirty="0"/>
              <a:t>2015-01-01</a:t>
            </a:r>
            <a:r>
              <a:rPr lang="en-US" altLang="zh-CN" sz="2000" dirty="0"/>
              <a:t>——</a:t>
            </a:r>
            <a:r>
              <a:rPr lang="en-US" sz="2000" dirty="0"/>
              <a:t>2019-07-01, Hitachi drives</a:t>
            </a:r>
          </a:p>
          <a:p>
            <a:r>
              <a:rPr lang="en-US" sz="2000" b="1" dirty="0"/>
              <a:t>Data 2: </a:t>
            </a:r>
            <a:r>
              <a:rPr lang="en-US" sz="2000" dirty="0"/>
              <a:t>2015-01-01</a:t>
            </a:r>
            <a:r>
              <a:rPr lang="en-US" altLang="zh-CN" sz="2000" dirty="0"/>
              <a:t>——</a:t>
            </a:r>
            <a:r>
              <a:rPr lang="en-US" sz="2000" dirty="0"/>
              <a:t>2019-07-01, 3T ST330006CLAR3000</a:t>
            </a:r>
          </a:p>
          <a:p>
            <a:pPr marL="0" indent="0">
              <a:lnSpc>
                <a:spcPct val="150000"/>
              </a:lnSpc>
              <a:buNone/>
            </a:pPr>
            <a:endParaRPr lang="en-US" sz="2000" dirty="0"/>
          </a:p>
          <a:p>
            <a:pPr>
              <a:lnSpc>
                <a:spcPct val="150000"/>
              </a:lnSpc>
            </a:pPr>
            <a:endParaRPr lang="en-US" sz="2000" dirty="0" smtClean="0"/>
          </a:p>
          <a:p>
            <a:pPr>
              <a:lnSpc>
                <a:spcPct val="150000"/>
              </a:lnSpc>
            </a:pPr>
            <a:endParaRPr lang="en-US" sz="2000" dirty="0" smtClean="0"/>
          </a:p>
          <a:p>
            <a:pPr marL="0" indent="0">
              <a:lnSpc>
                <a:spcPct val="150000"/>
              </a:lnSpc>
              <a:buNone/>
            </a:pPr>
            <a:endParaRPr lang="en-US" sz="1800" dirty="0">
              <a:solidFill>
                <a:schemeClr val="tx1"/>
              </a:solidFill>
            </a:endParaRPr>
          </a:p>
        </p:txBody>
      </p:sp>
      <p:sp>
        <p:nvSpPr>
          <p:cNvPr id="14" name="Titre 1"/>
          <p:cNvSpPr txBox="1">
            <a:spLocks/>
          </p:cNvSpPr>
          <p:nvPr/>
        </p:nvSpPr>
        <p:spPr>
          <a:xfrm>
            <a:off x="0" y="604004"/>
            <a:ext cx="12192000" cy="553303"/>
          </a:xfrm>
          <a:prstGeom prst="rect">
            <a:avLst/>
          </a:prstGeom>
          <a:solidFill>
            <a:srgbClr val="40155A"/>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3600" b="0" i="0" kern="1200">
                <a:solidFill>
                  <a:srgbClr val="562F72"/>
                </a:solidFill>
                <a:latin typeface="Arial" panose="020B0604020202020204" pitchFamily="34" charset="0"/>
                <a:ea typeface="+mj-ea"/>
                <a:cs typeface="Arial" panose="020B0604020202020204" pitchFamily="34" charset="0"/>
              </a:defRPr>
            </a:lvl1pPr>
          </a:lstStyle>
          <a:p>
            <a:pPr marL="358775"/>
            <a:r>
              <a:rPr lang="fr-FR" sz="4000" dirty="0" smtClean="0">
                <a:solidFill>
                  <a:schemeClr val="bg1"/>
                </a:solidFill>
              </a:rPr>
              <a:t>Real life </a:t>
            </a:r>
            <a:r>
              <a:rPr lang="fr-FR" sz="4000" dirty="0" err="1" smtClean="0">
                <a:solidFill>
                  <a:schemeClr val="bg1"/>
                </a:solidFill>
              </a:rPr>
              <a:t>datasets</a:t>
            </a:r>
            <a:endParaRPr lang="fr-FR" sz="4000" dirty="0">
              <a:solidFill>
                <a:schemeClr val="bg1"/>
              </a:solidFill>
              <a:cs typeface="Aharoni" panose="02010803020104030203" pitchFamily="2" charset="-79"/>
            </a:endParaRPr>
          </a:p>
        </p:txBody>
      </p:sp>
      <p:sp>
        <p:nvSpPr>
          <p:cNvPr id="18" name="Espace réservé du numéro de diapositive 3"/>
          <p:cNvSpPr>
            <a:spLocks noGrp="1"/>
          </p:cNvSpPr>
          <p:nvPr>
            <p:ph type="sldNum" sz="quarter" idx="4"/>
          </p:nvPr>
        </p:nvSpPr>
        <p:spPr>
          <a:xfrm>
            <a:off x="11677650" y="6508101"/>
            <a:ext cx="342188" cy="345870"/>
          </a:xfrm>
          <a:prstGeom prst="foldedCorner">
            <a:avLst/>
          </a:prstGeom>
        </p:spPr>
        <p:txBody>
          <a:bodyPr/>
          <a:lstStyle/>
          <a:p>
            <a:fld id="{57898AA3-E6BA-4CD6-9104-A3E97E85252D}" type="slidenum">
              <a:rPr lang="fr-FR" sz="900" b="1" smtClean="0"/>
              <a:t>16</a:t>
            </a:fld>
            <a:endParaRPr lang="fr-FR" sz="900" b="1" dirty="0"/>
          </a:p>
        </p:txBody>
      </p:sp>
      <p:pic>
        <p:nvPicPr>
          <p:cNvPr id="3" name="Image 2"/>
          <p:cNvPicPr>
            <a:picLocks noChangeAspect="1"/>
          </p:cNvPicPr>
          <p:nvPr/>
        </p:nvPicPr>
        <p:blipFill>
          <a:blip r:embed="rId3"/>
          <a:stretch>
            <a:fillRect/>
          </a:stretch>
        </p:blipFill>
        <p:spPr>
          <a:xfrm>
            <a:off x="3657600" y="2325797"/>
            <a:ext cx="4876800" cy="1209675"/>
          </a:xfrm>
          <a:prstGeom prst="rect">
            <a:avLst/>
          </a:prstGeom>
        </p:spPr>
      </p:pic>
      <p:pic>
        <p:nvPicPr>
          <p:cNvPr id="4" name="Image 3"/>
          <p:cNvPicPr>
            <a:picLocks noChangeAspect="1"/>
          </p:cNvPicPr>
          <p:nvPr/>
        </p:nvPicPr>
        <p:blipFill>
          <a:blip r:embed="rId4"/>
          <a:stretch>
            <a:fillRect/>
          </a:stretch>
        </p:blipFill>
        <p:spPr>
          <a:xfrm>
            <a:off x="2714625" y="4405655"/>
            <a:ext cx="6762750" cy="723900"/>
          </a:xfrm>
          <a:prstGeom prst="rect">
            <a:avLst/>
          </a:prstGeom>
        </p:spPr>
      </p:pic>
      <p:sp>
        <p:nvSpPr>
          <p:cNvPr id="12" name="TextBox 11">
            <a:extLst>
              <a:ext uri="{FF2B5EF4-FFF2-40B4-BE49-F238E27FC236}">
                <a16:creationId xmlns:a16="http://schemas.microsoft.com/office/drawing/2014/main" id="{E85994CD-58A9-E1FC-33CE-ECB0C0848300}"/>
              </a:ext>
            </a:extLst>
          </p:cNvPr>
          <p:cNvSpPr txBox="1"/>
          <p:nvPr/>
        </p:nvSpPr>
        <p:spPr>
          <a:xfrm>
            <a:off x="3314" y="3535134"/>
            <a:ext cx="12191999" cy="307777"/>
          </a:xfrm>
          <a:prstGeom prst="rect">
            <a:avLst/>
          </a:prstGeom>
          <a:noFill/>
        </p:spPr>
        <p:txBody>
          <a:bodyPr wrap="square">
            <a:spAutoFit/>
          </a:bodyPr>
          <a:lstStyle/>
          <a:p>
            <a:pPr algn="ctr"/>
            <a:r>
              <a:rPr lang="en-US" sz="1400" dirty="0">
                <a:solidFill>
                  <a:schemeClr val="tx1">
                    <a:lumMod val="50000"/>
                    <a:lumOff val="50000"/>
                  </a:schemeClr>
                </a:solidFill>
                <a:latin typeface="Arial" panose="020B0604020202020204" pitchFamily="34" charset="0"/>
                <a:cs typeface="Arial" panose="020B0604020202020204" pitchFamily="34" charset="0"/>
              </a:rPr>
              <a:t>Comparison of confusion matrix results for disk drive classification using </a:t>
            </a:r>
            <a:r>
              <a:rPr lang="en-US" sz="1400" dirty="0" err="1">
                <a:solidFill>
                  <a:schemeClr val="tx1">
                    <a:lumMod val="50000"/>
                    <a:lumOff val="50000"/>
                  </a:schemeClr>
                </a:solidFill>
                <a:latin typeface="Arial" panose="020B0604020202020204" pitchFamily="34" charset="0"/>
                <a:cs typeface="Arial" panose="020B0604020202020204" pitchFamily="34" charset="0"/>
              </a:rPr>
              <a:t>kNN</a:t>
            </a:r>
            <a:r>
              <a:rPr lang="en-US" sz="1400" dirty="0">
                <a:solidFill>
                  <a:schemeClr val="tx1">
                    <a:lumMod val="50000"/>
                    <a:lumOff val="50000"/>
                  </a:schemeClr>
                </a:solidFill>
                <a:latin typeface="Arial" panose="020B0604020202020204" pitchFamily="34" charset="0"/>
                <a:cs typeface="Arial" panose="020B0604020202020204" pitchFamily="34" charset="0"/>
              </a:rPr>
              <a:t> and MCP</a:t>
            </a:r>
            <a:r>
              <a:rPr lang="en-US" sz="1400" dirty="0" smtClean="0">
                <a:solidFill>
                  <a:schemeClr val="tx1">
                    <a:lumMod val="50000"/>
                    <a:lumOff val="50000"/>
                  </a:schemeClr>
                </a:solidFill>
                <a:latin typeface="Arial" panose="020B0604020202020204" pitchFamily="34" charset="0"/>
                <a:cs typeface="Arial" panose="020B0604020202020204" pitchFamily="34" charset="0"/>
              </a:rPr>
              <a:t>.</a:t>
            </a:r>
            <a:endParaRPr lang="en-US" sz="14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6" name="ZoneTexte 15"/>
          <p:cNvSpPr txBox="1"/>
          <p:nvPr/>
        </p:nvSpPr>
        <p:spPr>
          <a:xfrm>
            <a:off x="-85481" y="6021357"/>
            <a:ext cx="12191999" cy="400110"/>
          </a:xfrm>
          <a:prstGeom prst="rect">
            <a:avLst/>
          </a:prstGeom>
          <a:noFill/>
        </p:spPr>
        <p:txBody>
          <a:bodyPr wrap="square" rtlCol="0">
            <a:spAutoFit/>
          </a:bodyPr>
          <a:lstStyle/>
          <a:p>
            <a:pPr algn="ctr"/>
            <a:r>
              <a:rPr lang="en-US" sz="2000" dirty="0" smtClean="0"/>
              <a:t>Only  12600 (data 1) and 253 (data 2) disks are scrubbed, with different frequencies of scrubbing.</a:t>
            </a:r>
            <a:endParaRPr lang="fr-FR" sz="2000" dirty="0"/>
          </a:p>
        </p:txBody>
      </p:sp>
      <p:sp>
        <p:nvSpPr>
          <p:cNvPr id="17" name="Flèche droite 16"/>
          <p:cNvSpPr/>
          <p:nvPr/>
        </p:nvSpPr>
        <p:spPr>
          <a:xfrm>
            <a:off x="372222" y="6054007"/>
            <a:ext cx="552118" cy="320033"/>
          </a:xfrm>
          <a:prstGeom prst="rightArrow">
            <a:avLst/>
          </a:prstGeom>
          <a:solidFill>
            <a:srgbClr val="40155A"/>
          </a:solidFill>
          <a:ln>
            <a:solidFill>
              <a:srgbClr val="0824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9" name="Picture 6">
            <a:extLst>
              <a:ext uri="{FF2B5EF4-FFF2-40B4-BE49-F238E27FC236}">
                <a16:creationId xmlns:a16="http://schemas.microsoft.com/office/drawing/2014/main" id="{8F64A400-F2AB-4A01-8C53-CCBD151B2035}"/>
              </a:ext>
            </a:extLst>
          </p:cNvPr>
          <p:cNvPicPr>
            <a:picLocks noChangeAspect="1"/>
          </p:cNvPicPr>
          <p:nvPr/>
        </p:nvPicPr>
        <p:blipFill>
          <a:blip r:embed="rId5"/>
          <a:stretch>
            <a:fillRect/>
          </a:stretch>
        </p:blipFill>
        <p:spPr>
          <a:xfrm>
            <a:off x="1709530" y="2029945"/>
            <a:ext cx="9144000" cy="3550278"/>
          </a:xfrm>
          <a:prstGeom prst="rect">
            <a:avLst/>
          </a:prstGeom>
        </p:spPr>
      </p:pic>
      <p:sp>
        <p:nvSpPr>
          <p:cNvPr id="22" name="TextBox 11">
            <a:extLst>
              <a:ext uri="{FF2B5EF4-FFF2-40B4-BE49-F238E27FC236}">
                <a16:creationId xmlns:a16="http://schemas.microsoft.com/office/drawing/2014/main" id="{E85994CD-58A9-E1FC-33CE-ECB0C0848300}"/>
              </a:ext>
            </a:extLst>
          </p:cNvPr>
          <p:cNvSpPr txBox="1"/>
          <p:nvPr/>
        </p:nvSpPr>
        <p:spPr>
          <a:xfrm>
            <a:off x="2658039" y="5560775"/>
            <a:ext cx="6440170" cy="307777"/>
          </a:xfrm>
          <a:prstGeom prst="rect">
            <a:avLst/>
          </a:prstGeom>
          <a:noFill/>
        </p:spPr>
        <p:txBody>
          <a:bodyPr wrap="square">
            <a:spAutoFit/>
          </a:bodyPr>
          <a:lstStyle/>
          <a:p>
            <a:pPr algn="ctr"/>
            <a:r>
              <a:rPr lang="en-US" sz="1400" dirty="0" smtClean="0">
                <a:solidFill>
                  <a:schemeClr val="tx1">
                    <a:lumMod val="50000"/>
                    <a:lumOff val="50000"/>
                  </a:schemeClr>
                </a:solidFill>
                <a:latin typeface="Arial" panose="020B0604020202020204" pitchFamily="34" charset="0"/>
                <a:cs typeface="Arial" panose="020B0604020202020204" pitchFamily="34" charset="0"/>
              </a:rPr>
              <a:t>Experiments on real life data centers.</a:t>
            </a:r>
            <a:endParaRPr lang="en-US" sz="14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23" name="ZoneTexte 22"/>
          <p:cNvSpPr txBox="1"/>
          <p:nvPr/>
        </p:nvSpPr>
        <p:spPr>
          <a:xfrm>
            <a:off x="0" y="255641"/>
            <a:ext cx="12192000" cy="338554"/>
          </a:xfrm>
          <a:prstGeom prst="rect">
            <a:avLst/>
          </a:prstGeom>
          <a:solidFill>
            <a:srgbClr val="082439"/>
          </a:solidFill>
          <a:ln>
            <a:solidFill>
              <a:srgbClr val="082439"/>
            </a:solidFill>
          </a:ln>
        </p:spPr>
        <p:txBody>
          <a:bodyPr wrap="square" rtlCol="0">
            <a:spAutoFit/>
          </a:bodyPr>
          <a:lstStyle/>
          <a:p>
            <a:pPr algn="ctr"/>
            <a:r>
              <a:rPr lang="fr-FR" sz="1600" dirty="0">
                <a:solidFill>
                  <a:schemeClr val="bg2">
                    <a:lumMod val="90000"/>
                  </a:schemeClr>
                </a:solidFill>
              </a:rPr>
              <a:t>Introduction</a:t>
            </a:r>
            <a:r>
              <a:rPr lang="fr-FR" sz="1600" dirty="0" smtClean="0">
                <a:solidFill>
                  <a:schemeClr val="bg2">
                    <a:lumMod val="90000"/>
                  </a:schemeClr>
                </a:solidFill>
              </a:rPr>
              <a:t>       </a:t>
            </a:r>
            <a:r>
              <a:rPr lang="fr-FR" sz="1600" dirty="0" smtClean="0">
                <a:solidFill>
                  <a:schemeClr val="bg2">
                    <a:lumMod val="90000"/>
                  </a:schemeClr>
                </a:solidFill>
              </a:rPr>
              <a:t>      </a:t>
            </a:r>
            <a:r>
              <a:rPr lang="fr-FR" sz="1600" dirty="0" smtClean="0">
                <a:solidFill>
                  <a:schemeClr val="bg2">
                    <a:lumMod val="90000"/>
                  </a:schemeClr>
                </a:solidFill>
              </a:rPr>
              <a:t>&gt;        </a:t>
            </a:r>
            <a:r>
              <a:rPr lang="fr-FR" sz="1600" dirty="0" smtClean="0">
                <a:solidFill>
                  <a:schemeClr val="bg2">
                    <a:lumMod val="90000"/>
                  </a:schemeClr>
                </a:solidFill>
              </a:rPr>
              <a:t>     </a:t>
            </a:r>
            <a:r>
              <a:rPr lang="fr-FR" sz="1600" dirty="0">
                <a:solidFill>
                  <a:schemeClr val="bg2">
                    <a:lumMod val="90000"/>
                  </a:schemeClr>
                </a:solidFill>
              </a:rPr>
              <a:t>Disk </a:t>
            </a:r>
            <a:r>
              <a:rPr lang="fr-FR" sz="1600" dirty="0" err="1">
                <a:solidFill>
                  <a:schemeClr val="bg2">
                    <a:lumMod val="90000"/>
                  </a:schemeClr>
                </a:solidFill>
              </a:rPr>
              <a:t>Scrubbing</a:t>
            </a:r>
            <a:r>
              <a:rPr lang="fr-FR" sz="1600" dirty="0" smtClean="0">
                <a:solidFill>
                  <a:schemeClr val="bg2">
                    <a:lumMod val="90000"/>
                  </a:schemeClr>
                </a:solidFill>
              </a:rPr>
              <a:t>	          &gt;           </a:t>
            </a:r>
            <a:r>
              <a:rPr lang="fr-FR" sz="1600" dirty="0" err="1">
                <a:solidFill>
                  <a:schemeClr val="bg2">
                    <a:lumMod val="90000"/>
                  </a:schemeClr>
                </a:solidFill>
              </a:rPr>
              <a:t>Approach</a:t>
            </a:r>
            <a:r>
              <a:rPr lang="fr-FR" sz="1600" dirty="0">
                <a:solidFill>
                  <a:schemeClr val="bg2">
                    <a:lumMod val="90000"/>
                  </a:schemeClr>
                </a:solidFill>
              </a:rPr>
              <a:t> </a:t>
            </a:r>
            <a:r>
              <a:rPr lang="fr-FR" sz="1600" dirty="0" smtClean="0">
                <a:solidFill>
                  <a:schemeClr val="bg2">
                    <a:lumMod val="90000"/>
                  </a:schemeClr>
                </a:solidFill>
              </a:rPr>
              <a:t>          </a:t>
            </a:r>
            <a:r>
              <a:rPr lang="fr-FR" sz="1600" dirty="0" smtClean="0">
                <a:solidFill>
                  <a:schemeClr val="bg2">
                    <a:lumMod val="90000"/>
                  </a:schemeClr>
                </a:solidFill>
              </a:rPr>
              <a:t>&gt;      </a:t>
            </a:r>
            <a:r>
              <a:rPr lang="fr-FR" sz="1600" dirty="0" smtClean="0">
                <a:solidFill>
                  <a:schemeClr val="bg2">
                    <a:lumMod val="90000"/>
                  </a:schemeClr>
                </a:solidFill>
              </a:rPr>
              <a:t>     </a:t>
            </a:r>
            <a:r>
              <a:rPr lang="fr-FR" sz="1600" b="1" dirty="0" err="1">
                <a:solidFill>
                  <a:schemeClr val="bg1"/>
                </a:solidFill>
              </a:rPr>
              <a:t>E</a:t>
            </a:r>
            <a:r>
              <a:rPr lang="fr-FR" sz="1600" b="1" dirty="0" err="1">
                <a:solidFill>
                  <a:schemeClr val="bg1"/>
                </a:solidFill>
              </a:rPr>
              <a:t>x</a:t>
            </a:r>
            <a:r>
              <a:rPr lang="fr-FR" sz="1600" b="1" dirty="0" err="1">
                <a:solidFill>
                  <a:schemeClr val="bg1"/>
                </a:solidFill>
              </a:rPr>
              <a:t>periments</a:t>
            </a:r>
            <a:r>
              <a:rPr lang="fr-FR" sz="1600" b="1" dirty="0">
                <a:solidFill>
                  <a:schemeClr val="bg1"/>
                </a:solidFill>
              </a:rPr>
              <a:t> </a:t>
            </a:r>
            <a:r>
              <a:rPr lang="fr-FR" sz="1600" dirty="0" smtClean="0">
                <a:solidFill>
                  <a:schemeClr val="bg2">
                    <a:lumMod val="90000"/>
                  </a:schemeClr>
                </a:solidFill>
              </a:rPr>
              <a:t>          &gt;           Conclusions and perspectives</a:t>
            </a:r>
            <a:endParaRPr lang="fr-FR" sz="1600" dirty="0">
              <a:solidFill>
                <a:schemeClr val="bg2">
                  <a:lumMod val="90000"/>
                </a:schemeClr>
              </a:solidFill>
            </a:endParaRPr>
          </a:p>
        </p:txBody>
      </p:sp>
    </p:spTree>
    <p:extLst>
      <p:ext uri="{BB962C8B-B14F-4D97-AF65-F5344CB8AC3E}">
        <p14:creationId xmlns:p14="http://schemas.microsoft.com/office/powerpoint/2010/main" val="32433241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82B5E-481B-4546-A88F-AB2F591A3EBF}"/>
              </a:ext>
            </a:extLst>
          </p:cNvPr>
          <p:cNvSpPr>
            <a:spLocks noGrp="1"/>
          </p:cNvSpPr>
          <p:nvPr>
            <p:ph type="title"/>
          </p:nvPr>
        </p:nvSpPr>
        <p:spPr>
          <a:xfrm>
            <a:off x="186886" y="2670790"/>
            <a:ext cx="11873850" cy="1911350"/>
          </a:xfrm>
        </p:spPr>
        <p:txBody>
          <a:bodyPr/>
          <a:lstStyle/>
          <a:p>
            <a:r>
              <a:rPr lang="en-US" dirty="0" smtClean="0"/>
              <a:t>Conclusions and perspectives</a:t>
            </a:r>
            <a:endParaRPr lang="en-US" dirty="0"/>
          </a:p>
        </p:txBody>
      </p:sp>
      <p:pic>
        <p:nvPicPr>
          <p:cNvPr id="4" name="Image 3"/>
          <p:cNvPicPr>
            <a:picLocks noChangeAspect="1"/>
          </p:cNvPicPr>
          <p:nvPr/>
        </p:nvPicPr>
        <p:blipFill>
          <a:blip r:embed="rId2"/>
          <a:stretch>
            <a:fillRect/>
          </a:stretch>
        </p:blipFill>
        <p:spPr>
          <a:xfrm>
            <a:off x="-481780" y="6196835"/>
            <a:ext cx="12673780" cy="571500"/>
          </a:xfrm>
          <a:prstGeom prst="rect">
            <a:avLst/>
          </a:prstGeom>
        </p:spPr>
      </p:pic>
      <p:pic>
        <p:nvPicPr>
          <p:cNvPr id="5" name="Image 4"/>
          <p:cNvPicPr>
            <a:picLocks noChangeAspect="1"/>
          </p:cNvPicPr>
          <p:nvPr/>
        </p:nvPicPr>
        <p:blipFill>
          <a:blip r:embed="rId3"/>
          <a:stretch>
            <a:fillRect/>
          </a:stretch>
        </p:blipFill>
        <p:spPr>
          <a:xfrm>
            <a:off x="-273921" y="216000"/>
            <a:ext cx="410402" cy="3343275"/>
          </a:xfrm>
          <a:prstGeom prst="rect">
            <a:avLst/>
          </a:prstGeom>
        </p:spPr>
      </p:pic>
    </p:spTree>
    <p:extLst>
      <p:ext uri="{BB962C8B-B14F-4D97-AF65-F5344CB8AC3E}">
        <p14:creationId xmlns:p14="http://schemas.microsoft.com/office/powerpoint/2010/main" val="11084350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
          <p:cNvSpPr txBox="1">
            <a:spLocks/>
          </p:cNvSpPr>
          <p:nvPr/>
        </p:nvSpPr>
        <p:spPr>
          <a:xfrm>
            <a:off x="0" y="604004"/>
            <a:ext cx="12192000" cy="553303"/>
          </a:xfrm>
          <a:prstGeom prst="rect">
            <a:avLst/>
          </a:prstGeom>
          <a:solidFill>
            <a:srgbClr val="40155A"/>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3600" b="0" i="0" kern="1200">
                <a:solidFill>
                  <a:srgbClr val="562F72"/>
                </a:solidFill>
                <a:latin typeface="Arial" panose="020B0604020202020204" pitchFamily="34" charset="0"/>
                <a:ea typeface="+mj-ea"/>
                <a:cs typeface="Arial" panose="020B0604020202020204" pitchFamily="34" charset="0"/>
              </a:defRPr>
            </a:lvl1pPr>
          </a:lstStyle>
          <a:p>
            <a:pPr marL="358775"/>
            <a:r>
              <a:rPr lang="en-US" sz="4000" dirty="0" smtClean="0">
                <a:solidFill>
                  <a:schemeClr val="bg1"/>
                </a:solidFill>
              </a:rPr>
              <a:t>Conclusions</a:t>
            </a:r>
            <a:endParaRPr lang="fr-FR" sz="4000" dirty="0">
              <a:solidFill>
                <a:schemeClr val="bg1"/>
              </a:solidFill>
              <a:cs typeface="Aharoni" panose="02010803020104030203" pitchFamily="2" charset="-79"/>
            </a:endParaRPr>
          </a:p>
        </p:txBody>
      </p:sp>
      <p:sp>
        <p:nvSpPr>
          <p:cNvPr id="18" name="Espace réservé du numéro de diapositive 3"/>
          <p:cNvSpPr>
            <a:spLocks noGrp="1"/>
          </p:cNvSpPr>
          <p:nvPr>
            <p:ph type="sldNum" sz="quarter" idx="4"/>
          </p:nvPr>
        </p:nvSpPr>
        <p:spPr>
          <a:xfrm>
            <a:off x="11677650" y="6508101"/>
            <a:ext cx="342188" cy="345870"/>
          </a:xfrm>
          <a:prstGeom prst="foldedCorner">
            <a:avLst/>
          </a:prstGeom>
        </p:spPr>
        <p:txBody>
          <a:bodyPr/>
          <a:lstStyle/>
          <a:p>
            <a:fld id="{57898AA3-E6BA-4CD6-9104-A3E97E85252D}" type="slidenum">
              <a:rPr lang="fr-FR" sz="900" b="1" smtClean="0"/>
              <a:t>18</a:t>
            </a:fld>
            <a:endParaRPr lang="fr-FR" sz="900" b="1" dirty="0"/>
          </a:p>
        </p:txBody>
      </p:sp>
      <p:sp>
        <p:nvSpPr>
          <p:cNvPr id="9" name="Content Placeholder 2">
            <a:extLst>
              <a:ext uri="{FF2B5EF4-FFF2-40B4-BE49-F238E27FC236}">
                <a16:creationId xmlns:a16="http://schemas.microsoft.com/office/drawing/2014/main" id="{67F3E88E-1966-4691-ABE5-373FC17B5503}"/>
              </a:ext>
            </a:extLst>
          </p:cNvPr>
          <p:cNvSpPr>
            <a:spLocks noGrp="1"/>
          </p:cNvSpPr>
          <p:nvPr>
            <p:ph idx="1"/>
          </p:nvPr>
        </p:nvSpPr>
        <p:spPr>
          <a:xfrm>
            <a:off x="254975" y="1109552"/>
            <a:ext cx="11602408" cy="5112773"/>
          </a:xfrm>
        </p:spPr>
        <p:txBody>
          <a:bodyPr>
            <a:noAutofit/>
          </a:bodyPr>
          <a:lstStyle/>
          <a:p>
            <a:pPr>
              <a:lnSpc>
                <a:spcPct val="150000"/>
              </a:lnSpc>
            </a:pPr>
            <a:r>
              <a:rPr lang="en-US" sz="2000" b="1" dirty="0"/>
              <a:t>New </a:t>
            </a:r>
            <a:r>
              <a:rPr lang="en-US" sz="2000" b="1" dirty="0"/>
              <a:t>Scrubbing </a:t>
            </a:r>
            <a:r>
              <a:rPr lang="en-US" sz="2000" b="1" dirty="0" smtClean="0"/>
              <a:t>Approach</a:t>
            </a:r>
            <a:endParaRPr lang="en-US" sz="2000" b="1" dirty="0"/>
          </a:p>
          <a:p>
            <a:pPr lvl="1"/>
            <a:r>
              <a:rPr lang="en-US" sz="1800" dirty="0">
                <a:solidFill>
                  <a:schemeClr val="tx1"/>
                </a:solidFill>
              </a:rPr>
              <a:t>Introduces </a:t>
            </a:r>
            <a:r>
              <a:rPr lang="en-US" sz="1800" dirty="0">
                <a:solidFill>
                  <a:schemeClr val="tx1"/>
                </a:solidFill>
              </a:rPr>
              <a:t>a fine-grained method for selecting drives to be </a:t>
            </a:r>
            <a:r>
              <a:rPr lang="en-US" sz="1800" dirty="0">
                <a:solidFill>
                  <a:schemeClr val="tx1"/>
                </a:solidFill>
              </a:rPr>
              <a:t>scrubbed.</a:t>
            </a:r>
          </a:p>
          <a:p>
            <a:pPr lvl="1"/>
            <a:r>
              <a:rPr lang="en-US" sz="1800" dirty="0">
                <a:solidFill>
                  <a:schemeClr val="tx1"/>
                </a:solidFill>
              </a:rPr>
              <a:t>Enhances </a:t>
            </a:r>
            <a:r>
              <a:rPr lang="en-US" sz="1800" dirty="0">
                <a:solidFill>
                  <a:schemeClr val="tx1"/>
                </a:solidFill>
              </a:rPr>
              <a:t>the existing failure analysis engine with an algorithm-agnostic Mondrian conformal </a:t>
            </a:r>
            <a:r>
              <a:rPr lang="en-US" sz="1800" dirty="0" smtClean="0">
                <a:solidFill>
                  <a:schemeClr val="tx1"/>
                </a:solidFill>
              </a:rPr>
              <a:t>predictor.</a:t>
            </a:r>
          </a:p>
          <a:p>
            <a:pPr lvl="1"/>
            <a:endParaRPr lang="en-US" sz="1800" dirty="0"/>
          </a:p>
          <a:p>
            <a:pPr>
              <a:lnSpc>
                <a:spcPct val="150000"/>
              </a:lnSpc>
            </a:pPr>
            <a:r>
              <a:rPr lang="en-US" sz="2000" b="1" dirty="0" smtClean="0"/>
              <a:t>Confidence-Based Health Ranking</a:t>
            </a:r>
            <a:endParaRPr lang="en-US" sz="2000" b="1" dirty="0"/>
          </a:p>
          <a:p>
            <a:pPr lvl="1"/>
            <a:r>
              <a:rPr lang="en-US" sz="1800" dirty="0" smtClean="0">
                <a:solidFill>
                  <a:schemeClr val="tx1"/>
                </a:solidFill>
              </a:rPr>
              <a:t>Translates </a:t>
            </a:r>
            <a:r>
              <a:rPr lang="en-US" sz="1800" dirty="0">
                <a:solidFill>
                  <a:schemeClr val="tx1"/>
                </a:solidFill>
              </a:rPr>
              <a:t>prediction confidence into a </a:t>
            </a:r>
            <a:r>
              <a:rPr lang="en-US" sz="1800" dirty="0" smtClean="0">
                <a:solidFill>
                  <a:schemeClr val="tx1"/>
                </a:solidFill>
              </a:rPr>
              <a:t>disk health ranking </a:t>
            </a:r>
            <a:r>
              <a:rPr lang="en-US" sz="1800" dirty="0">
                <a:solidFill>
                  <a:schemeClr val="tx1"/>
                </a:solidFill>
              </a:rPr>
              <a:t>mechanism.</a:t>
            </a:r>
          </a:p>
          <a:p>
            <a:pPr lvl="1"/>
            <a:r>
              <a:rPr lang="en-US" sz="1800" dirty="0" smtClean="0">
                <a:solidFill>
                  <a:schemeClr val="tx1"/>
                </a:solidFill>
              </a:rPr>
              <a:t>Transforms this ranking into a scrubbing frequency depending on the user’s preferences.</a:t>
            </a:r>
          </a:p>
          <a:p>
            <a:pPr lvl="1"/>
            <a:endParaRPr lang="en-US" sz="2000" dirty="0"/>
          </a:p>
          <a:p>
            <a:pPr>
              <a:lnSpc>
                <a:spcPct val="150000"/>
              </a:lnSpc>
            </a:pPr>
            <a:r>
              <a:rPr lang="en-US" sz="2000" b="1" dirty="0" smtClean="0"/>
              <a:t>Optimized </a:t>
            </a:r>
            <a:r>
              <a:rPr lang="en-US" sz="2000" b="1" dirty="0"/>
              <a:t>Scrubbing </a:t>
            </a:r>
            <a:r>
              <a:rPr lang="en-US" sz="2000" b="1" dirty="0"/>
              <a:t>Schedule</a:t>
            </a:r>
            <a:endParaRPr lang="en-US" sz="2000" b="1" dirty="0"/>
          </a:p>
          <a:p>
            <a:pPr lvl="1"/>
            <a:r>
              <a:rPr lang="en-US" sz="1800" dirty="0" smtClean="0">
                <a:solidFill>
                  <a:schemeClr val="tx1"/>
                </a:solidFill>
              </a:rPr>
              <a:t>Uses n-step </a:t>
            </a:r>
            <a:r>
              <a:rPr lang="en-US" sz="1800" dirty="0">
                <a:solidFill>
                  <a:schemeClr val="tx1"/>
                </a:solidFill>
              </a:rPr>
              <a:t>ahead system load prediction.</a:t>
            </a:r>
            <a:endParaRPr lang="en-US" sz="1800" dirty="0">
              <a:solidFill>
                <a:schemeClr val="tx1"/>
              </a:solidFill>
            </a:endParaRPr>
          </a:p>
          <a:p>
            <a:pPr lvl="1"/>
            <a:r>
              <a:rPr lang="en-US" sz="1800" dirty="0" smtClean="0">
                <a:solidFill>
                  <a:schemeClr val="tx1"/>
                </a:solidFill>
              </a:rPr>
              <a:t>Optimizes </a:t>
            </a:r>
            <a:r>
              <a:rPr lang="en-US" sz="1800" dirty="0">
                <a:solidFill>
                  <a:schemeClr val="tx1"/>
                </a:solidFill>
              </a:rPr>
              <a:t>disk scrubbing for improved efficiency</a:t>
            </a:r>
            <a:r>
              <a:rPr lang="en-US" sz="1800" dirty="0" smtClean="0">
                <a:solidFill>
                  <a:schemeClr val="tx1"/>
                </a:solidFill>
              </a:rPr>
              <a:t>.</a:t>
            </a:r>
          </a:p>
          <a:p>
            <a:pPr lvl="1"/>
            <a:endParaRPr lang="en-US" sz="2000" dirty="0"/>
          </a:p>
          <a:p>
            <a:pPr>
              <a:lnSpc>
                <a:spcPct val="150000"/>
              </a:lnSpc>
            </a:pPr>
            <a:r>
              <a:rPr lang="en-US" sz="2000" b="1" dirty="0" smtClean="0"/>
              <a:t>Energy saving and reduced carbon footprint for data centers</a:t>
            </a:r>
            <a:endParaRPr lang="en-US" sz="1800" dirty="0">
              <a:solidFill>
                <a:schemeClr val="tx1"/>
              </a:solidFill>
            </a:endParaRPr>
          </a:p>
        </p:txBody>
      </p:sp>
      <p:sp>
        <p:nvSpPr>
          <p:cNvPr id="10" name="ZoneTexte 9"/>
          <p:cNvSpPr txBox="1"/>
          <p:nvPr/>
        </p:nvSpPr>
        <p:spPr>
          <a:xfrm>
            <a:off x="0" y="255641"/>
            <a:ext cx="12192000" cy="338554"/>
          </a:xfrm>
          <a:prstGeom prst="rect">
            <a:avLst/>
          </a:prstGeom>
          <a:solidFill>
            <a:srgbClr val="082439"/>
          </a:solidFill>
          <a:ln>
            <a:solidFill>
              <a:srgbClr val="082439"/>
            </a:solidFill>
          </a:ln>
        </p:spPr>
        <p:txBody>
          <a:bodyPr wrap="square" rtlCol="0">
            <a:spAutoFit/>
          </a:bodyPr>
          <a:lstStyle/>
          <a:p>
            <a:pPr algn="ctr"/>
            <a:r>
              <a:rPr lang="fr-FR" sz="1600" dirty="0">
                <a:solidFill>
                  <a:schemeClr val="bg2">
                    <a:lumMod val="90000"/>
                  </a:schemeClr>
                </a:solidFill>
              </a:rPr>
              <a:t>Introduction</a:t>
            </a:r>
            <a:r>
              <a:rPr lang="fr-FR" sz="1600" dirty="0" smtClean="0">
                <a:solidFill>
                  <a:schemeClr val="bg2">
                    <a:lumMod val="90000"/>
                  </a:schemeClr>
                </a:solidFill>
              </a:rPr>
              <a:t>       </a:t>
            </a:r>
            <a:r>
              <a:rPr lang="fr-FR" sz="1600" dirty="0" smtClean="0">
                <a:solidFill>
                  <a:schemeClr val="bg2">
                    <a:lumMod val="90000"/>
                  </a:schemeClr>
                </a:solidFill>
              </a:rPr>
              <a:t>      </a:t>
            </a:r>
            <a:r>
              <a:rPr lang="fr-FR" sz="1600" dirty="0" smtClean="0">
                <a:solidFill>
                  <a:schemeClr val="bg2">
                    <a:lumMod val="90000"/>
                  </a:schemeClr>
                </a:solidFill>
              </a:rPr>
              <a:t>&gt;        </a:t>
            </a:r>
            <a:r>
              <a:rPr lang="fr-FR" sz="1600" dirty="0" smtClean="0">
                <a:solidFill>
                  <a:schemeClr val="bg2">
                    <a:lumMod val="90000"/>
                  </a:schemeClr>
                </a:solidFill>
              </a:rPr>
              <a:t>     </a:t>
            </a:r>
            <a:r>
              <a:rPr lang="fr-FR" sz="1600" dirty="0">
                <a:solidFill>
                  <a:schemeClr val="bg2">
                    <a:lumMod val="90000"/>
                  </a:schemeClr>
                </a:solidFill>
              </a:rPr>
              <a:t>Disk </a:t>
            </a:r>
            <a:r>
              <a:rPr lang="fr-FR" sz="1600" dirty="0" err="1">
                <a:solidFill>
                  <a:schemeClr val="bg2">
                    <a:lumMod val="90000"/>
                  </a:schemeClr>
                </a:solidFill>
              </a:rPr>
              <a:t>Scrubbing</a:t>
            </a:r>
            <a:r>
              <a:rPr lang="fr-FR" sz="1600" dirty="0" smtClean="0">
                <a:solidFill>
                  <a:schemeClr val="bg2">
                    <a:lumMod val="90000"/>
                  </a:schemeClr>
                </a:solidFill>
              </a:rPr>
              <a:t>	          &gt;           </a:t>
            </a:r>
            <a:r>
              <a:rPr lang="fr-FR" sz="1600" dirty="0" err="1">
                <a:solidFill>
                  <a:schemeClr val="bg2">
                    <a:lumMod val="90000"/>
                  </a:schemeClr>
                </a:solidFill>
              </a:rPr>
              <a:t>Approach</a:t>
            </a:r>
            <a:r>
              <a:rPr lang="fr-FR" sz="1600" dirty="0">
                <a:solidFill>
                  <a:schemeClr val="bg2">
                    <a:lumMod val="90000"/>
                  </a:schemeClr>
                </a:solidFill>
              </a:rPr>
              <a:t> </a:t>
            </a:r>
            <a:r>
              <a:rPr lang="fr-FR" sz="1600" dirty="0" smtClean="0">
                <a:solidFill>
                  <a:schemeClr val="bg2">
                    <a:lumMod val="90000"/>
                  </a:schemeClr>
                </a:solidFill>
              </a:rPr>
              <a:t>          </a:t>
            </a:r>
            <a:r>
              <a:rPr lang="fr-FR" sz="1600" dirty="0" smtClean="0">
                <a:solidFill>
                  <a:schemeClr val="bg2">
                    <a:lumMod val="90000"/>
                  </a:schemeClr>
                </a:solidFill>
              </a:rPr>
              <a:t>&gt;      </a:t>
            </a:r>
            <a:r>
              <a:rPr lang="fr-FR" sz="1600" dirty="0" smtClean="0">
                <a:solidFill>
                  <a:schemeClr val="bg2">
                    <a:lumMod val="90000"/>
                  </a:schemeClr>
                </a:solidFill>
              </a:rPr>
              <a:t>     </a:t>
            </a:r>
            <a:r>
              <a:rPr lang="fr-FR" sz="1600" dirty="0" err="1">
                <a:solidFill>
                  <a:schemeClr val="bg2">
                    <a:lumMod val="90000"/>
                  </a:schemeClr>
                </a:solidFill>
              </a:rPr>
              <a:t>Experiments</a:t>
            </a:r>
            <a:r>
              <a:rPr lang="fr-FR" sz="1600" b="1" dirty="0">
                <a:solidFill>
                  <a:schemeClr val="bg1"/>
                </a:solidFill>
              </a:rPr>
              <a:t> </a:t>
            </a:r>
            <a:r>
              <a:rPr lang="fr-FR" sz="1600" dirty="0" smtClean="0">
                <a:solidFill>
                  <a:schemeClr val="bg2">
                    <a:lumMod val="90000"/>
                  </a:schemeClr>
                </a:solidFill>
              </a:rPr>
              <a:t>          &gt;           </a:t>
            </a:r>
            <a:r>
              <a:rPr lang="fr-FR" sz="1600" b="1" dirty="0">
                <a:solidFill>
                  <a:schemeClr val="bg1"/>
                </a:solidFill>
              </a:rPr>
              <a:t>Conclusions and perspectives</a:t>
            </a:r>
            <a:endParaRPr lang="fr-FR" sz="1600" b="1" dirty="0">
              <a:solidFill>
                <a:schemeClr val="bg1"/>
              </a:solidFill>
            </a:endParaRPr>
          </a:p>
        </p:txBody>
      </p:sp>
    </p:spTree>
    <p:extLst>
      <p:ext uri="{BB962C8B-B14F-4D97-AF65-F5344CB8AC3E}">
        <p14:creationId xmlns:p14="http://schemas.microsoft.com/office/powerpoint/2010/main" val="34855018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
          <p:cNvSpPr txBox="1">
            <a:spLocks/>
          </p:cNvSpPr>
          <p:nvPr/>
        </p:nvSpPr>
        <p:spPr>
          <a:xfrm>
            <a:off x="0" y="604004"/>
            <a:ext cx="12192000" cy="553303"/>
          </a:xfrm>
          <a:prstGeom prst="rect">
            <a:avLst/>
          </a:prstGeom>
          <a:solidFill>
            <a:srgbClr val="40155A"/>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3600" b="0" i="0" kern="1200">
                <a:solidFill>
                  <a:srgbClr val="562F72"/>
                </a:solidFill>
                <a:latin typeface="Arial" panose="020B0604020202020204" pitchFamily="34" charset="0"/>
                <a:ea typeface="+mj-ea"/>
                <a:cs typeface="Arial" panose="020B0604020202020204" pitchFamily="34" charset="0"/>
              </a:defRPr>
            </a:lvl1pPr>
          </a:lstStyle>
          <a:p>
            <a:pPr marL="358775"/>
            <a:r>
              <a:rPr lang="en-US" sz="4000" dirty="0" smtClean="0">
                <a:solidFill>
                  <a:schemeClr val="bg1"/>
                </a:solidFill>
              </a:rPr>
              <a:t>Perspectives</a:t>
            </a:r>
            <a:endParaRPr lang="fr-FR" sz="4000" dirty="0">
              <a:solidFill>
                <a:schemeClr val="bg1"/>
              </a:solidFill>
              <a:cs typeface="Aharoni" panose="02010803020104030203" pitchFamily="2" charset="-79"/>
            </a:endParaRPr>
          </a:p>
        </p:txBody>
      </p:sp>
      <p:sp>
        <p:nvSpPr>
          <p:cNvPr id="18" name="Espace réservé du numéro de diapositive 3"/>
          <p:cNvSpPr>
            <a:spLocks noGrp="1"/>
          </p:cNvSpPr>
          <p:nvPr>
            <p:ph type="sldNum" sz="quarter" idx="4"/>
          </p:nvPr>
        </p:nvSpPr>
        <p:spPr>
          <a:xfrm>
            <a:off x="11677650" y="6508101"/>
            <a:ext cx="342188" cy="345870"/>
          </a:xfrm>
          <a:prstGeom prst="foldedCorner">
            <a:avLst/>
          </a:prstGeom>
        </p:spPr>
        <p:txBody>
          <a:bodyPr/>
          <a:lstStyle/>
          <a:p>
            <a:fld id="{57898AA3-E6BA-4CD6-9104-A3E97E85252D}" type="slidenum">
              <a:rPr lang="fr-FR" sz="900" b="1" smtClean="0"/>
              <a:t>19</a:t>
            </a:fld>
            <a:endParaRPr lang="fr-FR" sz="900" b="1" dirty="0"/>
          </a:p>
        </p:txBody>
      </p:sp>
      <p:sp>
        <p:nvSpPr>
          <p:cNvPr id="9" name="Content Placeholder 2">
            <a:extLst>
              <a:ext uri="{FF2B5EF4-FFF2-40B4-BE49-F238E27FC236}">
                <a16:creationId xmlns:a16="http://schemas.microsoft.com/office/drawing/2014/main" id="{67F3E88E-1966-4691-ABE5-373FC17B5503}"/>
              </a:ext>
            </a:extLst>
          </p:cNvPr>
          <p:cNvSpPr>
            <a:spLocks noGrp="1"/>
          </p:cNvSpPr>
          <p:nvPr>
            <p:ph idx="1"/>
          </p:nvPr>
        </p:nvSpPr>
        <p:spPr>
          <a:xfrm>
            <a:off x="324613" y="2382412"/>
            <a:ext cx="11602408" cy="2885327"/>
          </a:xfrm>
        </p:spPr>
        <p:txBody>
          <a:bodyPr>
            <a:noAutofit/>
          </a:bodyPr>
          <a:lstStyle/>
          <a:p>
            <a:pPr>
              <a:lnSpc>
                <a:spcPct val="150000"/>
              </a:lnSpc>
            </a:pPr>
            <a:r>
              <a:rPr lang="en-US" sz="2000" dirty="0" smtClean="0"/>
              <a:t>Improve the current approach by exploring other non-conformity measures.</a:t>
            </a:r>
          </a:p>
          <a:p>
            <a:pPr>
              <a:lnSpc>
                <a:spcPct val="150000"/>
              </a:lnSpc>
            </a:pPr>
            <a:endParaRPr lang="en-US" sz="2000" dirty="0"/>
          </a:p>
          <a:p>
            <a:pPr>
              <a:lnSpc>
                <a:spcPct val="150000"/>
              </a:lnSpc>
            </a:pPr>
            <a:r>
              <a:rPr lang="en-US" sz="2000" dirty="0" smtClean="0"/>
              <a:t>Apply the approach in large-scale data centers, preferably in real-life cases.</a:t>
            </a:r>
            <a:endParaRPr lang="en-US" sz="2000" dirty="0"/>
          </a:p>
          <a:p>
            <a:pPr>
              <a:lnSpc>
                <a:spcPct val="150000"/>
              </a:lnSpc>
            </a:pPr>
            <a:endParaRPr lang="en-US" sz="2000" dirty="0" smtClean="0"/>
          </a:p>
          <a:p>
            <a:pPr>
              <a:lnSpc>
                <a:spcPct val="150000"/>
              </a:lnSpc>
            </a:pPr>
            <a:r>
              <a:rPr lang="en-US" sz="2000" dirty="0" smtClean="0"/>
              <a:t>Consider Venn-</a:t>
            </a:r>
            <a:r>
              <a:rPr lang="en-US" sz="2000" dirty="0" err="1" smtClean="0"/>
              <a:t>Abers</a:t>
            </a:r>
            <a:r>
              <a:rPr lang="en-US" sz="2000" dirty="0" smtClean="0"/>
              <a:t> predictors with calibrated probabilities for predictions.</a:t>
            </a:r>
          </a:p>
        </p:txBody>
      </p:sp>
      <p:sp>
        <p:nvSpPr>
          <p:cNvPr id="6" name="ZoneTexte 5"/>
          <p:cNvSpPr txBox="1"/>
          <p:nvPr/>
        </p:nvSpPr>
        <p:spPr>
          <a:xfrm>
            <a:off x="0" y="255641"/>
            <a:ext cx="12192000" cy="338554"/>
          </a:xfrm>
          <a:prstGeom prst="rect">
            <a:avLst/>
          </a:prstGeom>
          <a:solidFill>
            <a:srgbClr val="082439"/>
          </a:solidFill>
          <a:ln>
            <a:solidFill>
              <a:srgbClr val="082439"/>
            </a:solidFill>
          </a:ln>
        </p:spPr>
        <p:txBody>
          <a:bodyPr wrap="square" rtlCol="0">
            <a:spAutoFit/>
          </a:bodyPr>
          <a:lstStyle/>
          <a:p>
            <a:pPr algn="ctr"/>
            <a:r>
              <a:rPr lang="fr-FR" sz="1600" dirty="0">
                <a:solidFill>
                  <a:schemeClr val="bg2">
                    <a:lumMod val="90000"/>
                  </a:schemeClr>
                </a:solidFill>
              </a:rPr>
              <a:t>Introduction</a:t>
            </a:r>
            <a:r>
              <a:rPr lang="fr-FR" sz="1600" dirty="0" smtClean="0">
                <a:solidFill>
                  <a:schemeClr val="bg2">
                    <a:lumMod val="90000"/>
                  </a:schemeClr>
                </a:solidFill>
              </a:rPr>
              <a:t>       </a:t>
            </a:r>
            <a:r>
              <a:rPr lang="fr-FR" sz="1600" dirty="0" smtClean="0">
                <a:solidFill>
                  <a:schemeClr val="bg2">
                    <a:lumMod val="90000"/>
                  </a:schemeClr>
                </a:solidFill>
              </a:rPr>
              <a:t>      </a:t>
            </a:r>
            <a:r>
              <a:rPr lang="fr-FR" sz="1600" dirty="0" smtClean="0">
                <a:solidFill>
                  <a:schemeClr val="bg2">
                    <a:lumMod val="90000"/>
                  </a:schemeClr>
                </a:solidFill>
              </a:rPr>
              <a:t>&gt;        </a:t>
            </a:r>
            <a:r>
              <a:rPr lang="fr-FR" sz="1600" dirty="0" smtClean="0">
                <a:solidFill>
                  <a:schemeClr val="bg2">
                    <a:lumMod val="90000"/>
                  </a:schemeClr>
                </a:solidFill>
              </a:rPr>
              <a:t>     </a:t>
            </a:r>
            <a:r>
              <a:rPr lang="fr-FR" sz="1600" dirty="0">
                <a:solidFill>
                  <a:schemeClr val="bg2">
                    <a:lumMod val="90000"/>
                  </a:schemeClr>
                </a:solidFill>
              </a:rPr>
              <a:t>Disk </a:t>
            </a:r>
            <a:r>
              <a:rPr lang="fr-FR" sz="1600" dirty="0" err="1">
                <a:solidFill>
                  <a:schemeClr val="bg2">
                    <a:lumMod val="90000"/>
                  </a:schemeClr>
                </a:solidFill>
              </a:rPr>
              <a:t>Scrubbing</a:t>
            </a:r>
            <a:r>
              <a:rPr lang="fr-FR" sz="1600" dirty="0" smtClean="0">
                <a:solidFill>
                  <a:schemeClr val="bg2">
                    <a:lumMod val="90000"/>
                  </a:schemeClr>
                </a:solidFill>
              </a:rPr>
              <a:t>	          &gt;           </a:t>
            </a:r>
            <a:r>
              <a:rPr lang="fr-FR" sz="1600" dirty="0" err="1">
                <a:solidFill>
                  <a:schemeClr val="bg2">
                    <a:lumMod val="90000"/>
                  </a:schemeClr>
                </a:solidFill>
              </a:rPr>
              <a:t>Approach</a:t>
            </a:r>
            <a:r>
              <a:rPr lang="fr-FR" sz="1600" dirty="0">
                <a:solidFill>
                  <a:schemeClr val="bg2">
                    <a:lumMod val="90000"/>
                  </a:schemeClr>
                </a:solidFill>
              </a:rPr>
              <a:t> </a:t>
            </a:r>
            <a:r>
              <a:rPr lang="fr-FR" sz="1600" dirty="0" smtClean="0">
                <a:solidFill>
                  <a:schemeClr val="bg2">
                    <a:lumMod val="90000"/>
                  </a:schemeClr>
                </a:solidFill>
              </a:rPr>
              <a:t>          </a:t>
            </a:r>
            <a:r>
              <a:rPr lang="fr-FR" sz="1600" dirty="0" smtClean="0">
                <a:solidFill>
                  <a:schemeClr val="bg2">
                    <a:lumMod val="90000"/>
                  </a:schemeClr>
                </a:solidFill>
              </a:rPr>
              <a:t>&gt;      </a:t>
            </a:r>
            <a:r>
              <a:rPr lang="fr-FR" sz="1600" dirty="0" smtClean="0">
                <a:solidFill>
                  <a:schemeClr val="bg2">
                    <a:lumMod val="90000"/>
                  </a:schemeClr>
                </a:solidFill>
              </a:rPr>
              <a:t>     </a:t>
            </a:r>
            <a:r>
              <a:rPr lang="fr-FR" sz="1600" dirty="0" err="1">
                <a:solidFill>
                  <a:schemeClr val="bg2">
                    <a:lumMod val="90000"/>
                  </a:schemeClr>
                </a:solidFill>
              </a:rPr>
              <a:t>Experiments</a:t>
            </a:r>
            <a:r>
              <a:rPr lang="fr-FR" sz="1600" b="1" dirty="0">
                <a:solidFill>
                  <a:schemeClr val="bg1"/>
                </a:solidFill>
              </a:rPr>
              <a:t> </a:t>
            </a:r>
            <a:r>
              <a:rPr lang="fr-FR" sz="1600" dirty="0" smtClean="0">
                <a:solidFill>
                  <a:schemeClr val="bg2">
                    <a:lumMod val="90000"/>
                  </a:schemeClr>
                </a:solidFill>
              </a:rPr>
              <a:t>          &gt;           </a:t>
            </a:r>
            <a:r>
              <a:rPr lang="fr-FR" sz="1600" b="1" dirty="0">
                <a:solidFill>
                  <a:schemeClr val="bg1"/>
                </a:solidFill>
              </a:rPr>
              <a:t>Conclusions and perspectives</a:t>
            </a:r>
            <a:endParaRPr lang="fr-FR" sz="1600" b="1" dirty="0">
              <a:solidFill>
                <a:schemeClr val="bg1"/>
              </a:solidFill>
            </a:endParaRPr>
          </a:p>
        </p:txBody>
      </p:sp>
    </p:spTree>
    <p:extLst>
      <p:ext uri="{BB962C8B-B14F-4D97-AF65-F5344CB8AC3E}">
        <p14:creationId xmlns:p14="http://schemas.microsoft.com/office/powerpoint/2010/main" val="1130667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82B5E-481B-4546-A88F-AB2F591A3EBF}"/>
              </a:ext>
            </a:extLst>
          </p:cNvPr>
          <p:cNvSpPr>
            <a:spLocks noGrp="1"/>
          </p:cNvSpPr>
          <p:nvPr>
            <p:ph type="title"/>
          </p:nvPr>
        </p:nvSpPr>
        <p:spPr>
          <a:xfrm>
            <a:off x="186886" y="2670790"/>
            <a:ext cx="11873850" cy="1911350"/>
          </a:xfrm>
        </p:spPr>
        <p:txBody>
          <a:bodyPr/>
          <a:lstStyle/>
          <a:p>
            <a:r>
              <a:rPr lang="en-US" dirty="0" smtClean="0"/>
              <a:t>Introduction</a:t>
            </a:r>
            <a:endParaRPr lang="en-US" dirty="0"/>
          </a:p>
        </p:txBody>
      </p:sp>
      <p:pic>
        <p:nvPicPr>
          <p:cNvPr id="4" name="Image 3"/>
          <p:cNvPicPr>
            <a:picLocks noChangeAspect="1"/>
          </p:cNvPicPr>
          <p:nvPr/>
        </p:nvPicPr>
        <p:blipFill>
          <a:blip r:embed="rId2"/>
          <a:stretch>
            <a:fillRect/>
          </a:stretch>
        </p:blipFill>
        <p:spPr>
          <a:xfrm>
            <a:off x="-481780" y="6196835"/>
            <a:ext cx="12673780" cy="571500"/>
          </a:xfrm>
          <a:prstGeom prst="rect">
            <a:avLst/>
          </a:prstGeom>
        </p:spPr>
      </p:pic>
      <p:pic>
        <p:nvPicPr>
          <p:cNvPr id="5" name="Image 4"/>
          <p:cNvPicPr>
            <a:picLocks noChangeAspect="1"/>
          </p:cNvPicPr>
          <p:nvPr/>
        </p:nvPicPr>
        <p:blipFill>
          <a:blip r:embed="rId3"/>
          <a:stretch>
            <a:fillRect/>
          </a:stretch>
        </p:blipFill>
        <p:spPr>
          <a:xfrm>
            <a:off x="-273921" y="216000"/>
            <a:ext cx="410402" cy="3343275"/>
          </a:xfrm>
          <a:prstGeom prst="rect">
            <a:avLst/>
          </a:prstGeom>
        </p:spPr>
      </p:pic>
    </p:spTree>
    <p:extLst>
      <p:ext uri="{BB962C8B-B14F-4D97-AF65-F5344CB8AC3E}">
        <p14:creationId xmlns:p14="http://schemas.microsoft.com/office/powerpoint/2010/main" val="14510320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82B5E-481B-4546-A88F-AB2F591A3EBF}"/>
              </a:ext>
            </a:extLst>
          </p:cNvPr>
          <p:cNvSpPr>
            <a:spLocks noGrp="1"/>
          </p:cNvSpPr>
          <p:nvPr>
            <p:ph type="title"/>
          </p:nvPr>
        </p:nvSpPr>
        <p:spPr>
          <a:xfrm>
            <a:off x="186886" y="2670790"/>
            <a:ext cx="11873850" cy="1911350"/>
          </a:xfrm>
        </p:spPr>
        <p:txBody>
          <a:bodyPr/>
          <a:lstStyle/>
          <a:p>
            <a:r>
              <a:rPr lang="en-US" dirty="0"/>
              <a:t>Thank you for your attention</a:t>
            </a:r>
            <a:endParaRPr lang="en-US" dirty="0"/>
          </a:p>
        </p:txBody>
      </p:sp>
      <p:pic>
        <p:nvPicPr>
          <p:cNvPr id="4" name="Image 3"/>
          <p:cNvPicPr>
            <a:picLocks noChangeAspect="1"/>
          </p:cNvPicPr>
          <p:nvPr/>
        </p:nvPicPr>
        <p:blipFill>
          <a:blip r:embed="rId2"/>
          <a:stretch>
            <a:fillRect/>
          </a:stretch>
        </p:blipFill>
        <p:spPr>
          <a:xfrm>
            <a:off x="-550606" y="6196835"/>
            <a:ext cx="12742605" cy="571500"/>
          </a:xfrm>
          <a:prstGeom prst="rect">
            <a:avLst/>
          </a:prstGeom>
        </p:spPr>
      </p:pic>
      <p:pic>
        <p:nvPicPr>
          <p:cNvPr id="5" name="Image 4"/>
          <p:cNvPicPr>
            <a:picLocks noChangeAspect="1"/>
          </p:cNvPicPr>
          <p:nvPr/>
        </p:nvPicPr>
        <p:blipFill>
          <a:blip r:embed="rId3"/>
          <a:stretch>
            <a:fillRect/>
          </a:stretch>
        </p:blipFill>
        <p:spPr>
          <a:xfrm>
            <a:off x="-273921" y="216000"/>
            <a:ext cx="410402" cy="3343275"/>
          </a:xfrm>
          <a:prstGeom prst="rect">
            <a:avLst/>
          </a:prstGeom>
        </p:spPr>
      </p:pic>
    </p:spTree>
    <p:extLst>
      <p:ext uri="{BB962C8B-B14F-4D97-AF65-F5344CB8AC3E}">
        <p14:creationId xmlns:p14="http://schemas.microsoft.com/office/powerpoint/2010/main" val="547488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0" y="5496232"/>
            <a:ext cx="12191999" cy="954107"/>
          </a:xfrm>
          <a:prstGeom prst="rect">
            <a:avLst/>
          </a:prstGeom>
          <a:noFill/>
        </p:spPr>
        <p:txBody>
          <a:bodyPr wrap="square" rtlCol="0">
            <a:spAutoFit/>
          </a:bodyPr>
          <a:lstStyle/>
          <a:p>
            <a:pPr algn="ctr"/>
            <a:r>
              <a:rPr lang="en-US" sz="2800" b="1" dirty="0" smtClean="0"/>
              <a:t>Which </a:t>
            </a:r>
            <a:r>
              <a:rPr lang="en-US" sz="2800" b="1" dirty="0"/>
              <a:t>disk to scrub </a:t>
            </a:r>
            <a:r>
              <a:rPr lang="en-US" sz="2800" b="1" dirty="0" smtClean="0"/>
              <a:t>? </a:t>
            </a:r>
            <a:r>
              <a:rPr lang="en-US" sz="2800" b="1" dirty="0"/>
              <a:t>When to scrub ? </a:t>
            </a:r>
          </a:p>
          <a:p>
            <a:pPr algn="ctr"/>
            <a:endParaRPr lang="fr-FR" sz="2800" dirty="0"/>
          </a:p>
        </p:txBody>
      </p:sp>
      <p:sp>
        <p:nvSpPr>
          <p:cNvPr id="9" name="Content Placeholder 2">
            <a:extLst>
              <a:ext uri="{FF2B5EF4-FFF2-40B4-BE49-F238E27FC236}">
                <a16:creationId xmlns:a16="http://schemas.microsoft.com/office/drawing/2014/main" id="{67F3E88E-1966-4691-ABE5-373FC17B5503}"/>
              </a:ext>
            </a:extLst>
          </p:cNvPr>
          <p:cNvSpPr>
            <a:spLocks noGrp="1"/>
          </p:cNvSpPr>
          <p:nvPr>
            <p:ph idx="1"/>
          </p:nvPr>
        </p:nvSpPr>
        <p:spPr>
          <a:xfrm>
            <a:off x="254976" y="1248698"/>
            <a:ext cx="7332509" cy="5112773"/>
          </a:xfrm>
        </p:spPr>
        <p:txBody>
          <a:bodyPr>
            <a:normAutofit/>
          </a:bodyPr>
          <a:lstStyle/>
          <a:p>
            <a:r>
              <a:rPr lang="en-US" sz="2000" dirty="0"/>
              <a:t>Data centers are intricate ecosystems with diverse storage devices </a:t>
            </a:r>
            <a:r>
              <a:rPr lang="en-US" sz="2000" dirty="0" smtClean="0"/>
              <a:t>spread </a:t>
            </a:r>
            <a:r>
              <a:rPr lang="en-US" sz="2000" dirty="0"/>
              <a:t>across multiple locations</a:t>
            </a:r>
            <a:r>
              <a:rPr lang="en-US" sz="2000" dirty="0" smtClean="0"/>
              <a:t>.</a:t>
            </a:r>
          </a:p>
          <a:p>
            <a:endParaRPr lang="fr-FR" sz="2000" dirty="0"/>
          </a:p>
          <a:p>
            <a:r>
              <a:rPr lang="en-US" sz="2000" dirty="0" smtClean="0"/>
              <a:t>Managing </a:t>
            </a:r>
            <a:r>
              <a:rPr lang="en-US" sz="2000" dirty="0"/>
              <a:t>business </a:t>
            </a:r>
            <a:r>
              <a:rPr lang="en-US" sz="2000" dirty="0" smtClean="0"/>
              <a:t>becomes </a:t>
            </a:r>
            <a:r>
              <a:rPr lang="en-US" sz="2000" dirty="0"/>
              <a:t>challenging due to the complexity </a:t>
            </a:r>
            <a:r>
              <a:rPr lang="en-US" sz="2000" dirty="0" smtClean="0"/>
              <a:t>of each </a:t>
            </a:r>
            <a:r>
              <a:rPr lang="en-US" sz="2000" dirty="0"/>
              <a:t>individual storage </a:t>
            </a:r>
            <a:r>
              <a:rPr lang="en-US" sz="2000" dirty="0" smtClean="0"/>
              <a:t>component.</a:t>
            </a:r>
            <a:endParaRPr lang="fr-FR" sz="2000" dirty="0"/>
          </a:p>
          <a:p>
            <a:endParaRPr lang="en-US" sz="2000" dirty="0" smtClean="0"/>
          </a:p>
          <a:p>
            <a:r>
              <a:rPr lang="en-US" sz="2000" dirty="0" smtClean="0"/>
              <a:t>Inadequate </a:t>
            </a:r>
            <a:r>
              <a:rPr lang="en-US" sz="2000" dirty="0"/>
              <a:t>management of storage components can lead to data </a:t>
            </a:r>
            <a:r>
              <a:rPr lang="en-US" sz="2000" dirty="0" smtClean="0"/>
              <a:t>loss </a:t>
            </a:r>
            <a:r>
              <a:rPr lang="en-US" sz="2000" dirty="0"/>
              <a:t>and business </a:t>
            </a:r>
            <a:r>
              <a:rPr lang="en-US" sz="2000" dirty="0" smtClean="0"/>
              <a:t>disruption.</a:t>
            </a:r>
          </a:p>
          <a:p>
            <a:endParaRPr lang="en-US" sz="2000" dirty="0"/>
          </a:p>
          <a:p>
            <a:r>
              <a:rPr lang="en-US" sz="2000" dirty="0" smtClean="0"/>
              <a:t>Proactive </a:t>
            </a:r>
            <a:r>
              <a:rPr lang="en-US" sz="2000" dirty="0"/>
              <a:t>monitoring of storage component health </a:t>
            </a:r>
            <a:r>
              <a:rPr lang="en-US" sz="2000" dirty="0" smtClean="0"/>
              <a:t>is essential, with e.g. </a:t>
            </a:r>
            <a:r>
              <a:rPr lang="en-US" sz="2000" b="1" dirty="0" smtClean="0"/>
              <a:t>disk drive scrubbing</a:t>
            </a:r>
            <a:r>
              <a:rPr lang="en-US" sz="2000" dirty="0" smtClean="0"/>
              <a:t>.</a:t>
            </a:r>
          </a:p>
        </p:txBody>
      </p:sp>
      <p:sp>
        <p:nvSpPr>
          <p:cNvPr id="14" name="Titre 1"/>
          <p:cNvSpPr txBox="1">
            <a:spLocks/>
          </p:cNvSpPr>
          <p:nvPr/>
        </p:nvSpPr>
        <p:spPr>
          <a:xfrm>
            <a:off x="0" y="604004"/>
            <a:ext cx="12192000" cy="553303"/>
          </a:xfrm>
          <a:prstGeom prst="rect">
            <a:avLst/>
          </a:prstGeom>
          <a:solidFill>
            <a:srgbClr val="40155A"/>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3600" b="0" i="0" kern="1200">
                <a:solidFill>
                  <a:srgbClr val="562F72"/>
                </a:solidFill>
                <a:latin typeface="Arial" panose="020B0604020202020204" pitchFamily="34" charset="0"/>
                <a:ea typeface="+mj-ea"/>
                <a:cs typeface="Arial" panose="020B0604020202020204" pitchFamily="34" charset="0"/>
              </a:defRPr>
            </a:lvl1pPr>
          </a:lstStyle>
          <a:p>
            <a:pPr marL="358775"/>
            <a:r>
              <a:rPr lang="en-US" sz="4000" dirty="0" smtClean="0">
                <a:solidFill>
                  <a:schemeClr val="bg1"/>
                </a:solidFill>
              </a:rPr>
              <a:t>Introduction</a:t>
            </a:r>
            <a:endParaRPr lang="fr-FR" sz="4000" dirty="0">
              <a:solidFill>
                <a:schemeClr val="bg1"/>
              </a:solidFill>
              <a:cs typeface="Aharoni" panose="02010803020104030203" pitchFamily="2" charset="-79"/>
            </a:endParaRPr>
          </a:p>
        </p:txBody>
      </p:sp>
      <p:sp>
        <p:nvSpPr>
          <p:cNvPr id="15" name="ZoneTexte 14"/>
          <p:cNvSpPr txBox="1"/>
          <p:nvPr/>
        </p:nvSpPr>
        <p:spPr>
          <a:xfrm>
            <a:off x="0" y="255641"/>
            <a:ext cx="12192000" cy="338554"/>
          </a:xfrm>
          <a:prstGeom prst="rect">
            <a:avLst/>
          </a:prstGeom>
          <a:solidFill>
            <a:srgbClr val="082439"/>
          </a:solidFill>
          <a:ln>
            <a:solidFill>
              <a:srgbClr val="082439"/>
            </a:solidFill>
          </a:ln>
        </p:spPr>
        <p:txBody>
          <a:bodyPr wrap="square" rtlCol="0">
            <a:spAutoFit/>
          </a:bodyPr>
          <a:lstStyle/>
          <a:p>
            <a:pPr algn="ctr"/>
            <a:r>
              <a:rPr lang="fr-FR" sz="1600" b="1" dirty="0" smtClean="0">
                <a:solidFill>
                  <a:schemeClr val="bg1"/>
                </a:solidFill>
              </a:rPr>
              <a:t>Introduction</a:t>
            </a:r>
            <a:r>
              <a:rPr lang="fr-FR" sz="1600" dirty="0" smtClean="0">
                <a:solidFill>
                  <a:schemeClr val="bg2">
                    <a:lumMod val="90000"/>
                  </a:schemeClr>
                </a:solidFill>
              </a:rPr>
              <a:t>       </a:t>
            </a:r>
            <a:r>
              <a:rPr lang="fr-FR" sz="1600" dirty="0" smtClean="0">
                <a:solidFill>
                  <a:schemeClr val="bg2">
                    <a:lumMod val="90000"/>
                  </a:schemeClr>
                </a:solidFill>
              </a:rPr>
              <a:t>      </a:t>
            </a:r>
            <a:r>
              <a:rPr lang="fr-FR" sz="1600" dirty="0" smtClean="0">
                <a:solidFill>
                  <a:schemeClr val="bg2">
                    <a:lumMod val="90000"/>
                  </a:schemeClr>
                </a:solidFill>
              </a:rPr>
              <a:t>&gt;        </a:t>
            </a:r>
            <a:r>
              <a:rPr lang="fr-FR" sz="1600" dirty="0" smtClean="0">
                <a:solidFill>
                  <a:schemeClr val="bg2">
                    <a:lumMod val="90000"/>
                  </a:schemeClr>
                </a:solidFill>
              </a:rPr>
              <a:t>     </a:t>
            </a:r>
            <a:r>
              <a:rPr lang="fr-FR" sz="1600" dirty="0" smtClean="0">
                <a:solidFill>
                  <a:schemeClr val="bg2">
                    <a:lumMod val="90000"/>
                  </a:schemeClr>
                </a:solidFill>
              </a:rPr>
              <a:t>Disk </a:t>
            </a:r>
            <a:r>
              <a:rPr lang="fr-FR" sz="1600" dirty="0" err="1" smtClean="0">
                <a:solidFill>
                  <a:schemeClr val="bg2">
                    <a:lumMod val="90000"/>
                  </a:schemeClr>
                </a:solidFill>
              </a:rPr>
              <a:t>Scrubbing</a:t>
            </a:r>
            <a:r>
              <a:rPr lang="fr-FR" sz="1600" dirty="0" smtClean="0">
                <a:solidFill>
                  <a:schemeClr val="bg2">
                    <a:lumMod val="90000"/>
                  </a:schemeClr>
                </a:solidFill>
              </a:rPr>
              <a:t>	          &gt;           </a:t>
            </a:r>
            <a:r>
              <a:rPr lang="fr-FR" sz="1600" dirty="0" err="1" smtClean="0">
                <a:solidFill>
                  <a:schemeClr val="bg2">
                    <a:lumMod val="90000"/>
                  </a:schemeClr>
                </a:solidFill>
              </a:rPr>
              <a:t>Approach</a:t>
            </a:r>
            <a:r>
              <a:rPr lang="fr-FR" sz="1600" dirty="0" smtClean="0">
                <a:solidFill>
                  <a:schemeClr val="bg2">
                    <a:lumMod val="90000"/>
                  </a:schemeClr>
                </a:solidFill>
              </a:rPr>
              <a:t>           </a:t>
            </a:r>
            <a:r>
              <a:rPr lang="fr-FR" sz="1600" dirty="0" smtClean="0">
                <a:solidFill>
                  <a:schemeClr val="bg2">
                    <a:lumMod val="90000"/>
                  </a:schemeClr>
                </a:solidFill>
              </a:rPr>
              <a:t>&gt;      </a:t>
            </a:r>
            <a:r>
              <a:rPr lang="fr-FR" sz="1600" dirty="0" smtClean="0">
                <a:solidFill>
                  <a:schemeClr val="bg2">
                    <a:lumMod val="90000"/>
                  </a:schemeClr>
                </a:solidFill>
              </a:rPr>
              <a:t>     </a:t>
            </a:r>
            <a:r>
              <a:rPr lang="fr-FR" sz="1600" dirty="0" err="1" smtClean="0">
                <a:solidFill>
                  <a:schemeClr val="bg2">
                    <a:lumMod val="90000"/>
                  </a:schemeClr>
                </a:solidFill>
              </a:rPr>
              <a:t>Experiments</a:t>
            </a:r>
            <a:r>
              <a:rPr lang="fr-FR" sz="1600" dirty="0" smtClean="0">
                <a:solidFill>
                  <a:schemeClr val="bg2">
                    <a:lumMod val="90000"/>
                  </a:schemeClr>
                </a:solidFill>
              </a:rPr>
              <a:t>           &gt;           Conclusions and perspectives</a:t>
            </a:r>
            <a:endParaRPr lang="fr-FR" sz="1600" dirty="0">
              <a:solidFill>
                <a:schemeClr val="bg2">
                  <a:lumMod val="90000"/>
                </a:schemeClr>
              </a:solidFill>
            </a:endParaRPr>
          </a:p>
        </p:txBody>
      </p:sp>
      <p:pic>
        <p:nvPicPr>
          <p:cNvPr id="2" name="Image 1"/>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7587485" y="1859756"/>
            <a:ext cx="4261256" cy="2819673"/>
          </a:xfrm>
          <a:prstGeom prst="rect">
            <a:avLst/>
          </a:prstGeom>
        </p:spPr>
      </p:pic>
      <p:sp>
        <p:nvSpPr>
          <p:cNvPr id="16" name="TextBox 6">
            <a:extLst>
              <a:ext uri="{FF2B5EF4-FFF2-40B4-BE49-F238E27FC236}">
                <a16:creationId xmlns:a16="http://schemas.microsoft.com/office/drawing/2014/main" id="{56DE36C3-DD04-BBF8-61A8-227245DF92FE}"/>
              </a:ext>
            </a:extLst>
          </p:cNvPr>
          <p:cNvSpPr txBox="1"/>
          <p:nvPr/>
        </p:nvSpPr>
        <p:spPr>
          <a:xfrm>
            <a:off x="7758582" y="4679429"/>
            <a:ext cx="4261256" cy="315358"/>
          </a:xfrm>
          <a:prstGeom prst="rect">
            <a:avLst/>
          </a:prstGeom>
          <a:noFill/>
        </p:spPr>
        <p:txBody>
          <a:bodyPr wrap="square">
            <a:spAutoFit/>
          </a:bodyPr>
          <a:lstStyle/>
          <a:p>
            <a:pPr algn="ctr"/>
            <a:r>
              <a:rPr lang="en-US" sz="1400" i="0" u="none" strike="noStrike" dirty="0" smtClean="0">
                <a:solidFill>
                  <a:schemeClr val="tx1">
                    <a:lumMod val="50000"/>
                    <a:lumOff val="50000"/>
                  </a:schemeClr>
                </a:solidFill>
                <a:effectLst/>
                <a:latin typeface="Arial" panose="020B0604020202020204" pitchFamily="34" charset="0"/>
                <a:cs typeface="Arial" panose="020B0604020202020204" pitchFamily="34" charset="0"/>
              </a:rPr>
              <a:t>Data center illustration</a:t>
            </a:r>
            <a:endParaRPr lang="en-US" sz="14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8" name="Espace réservé du numéro de diapositive 3"/>
          <p:cNvSpPr>
            <a:spLocks noGrp="1"/>
          </p:cNvSpPr>
          <p:nvPr>
            <p:ph type="sldNum" sz="quarter" idx="4"/>
          </p:nvPr>
        </p:nvSpPr>
        <p:spPr>
          <a:xfrm>
            <a:off x="11677650" y="6508101"/>
            <a:ext cx="342188" cy="345870"/>
          </a:xfrm>
          <a:prstGeom prst="foldedCorner">
            <a:avLst/>
          </a:prstGeom>
        </p:spPr>
        <p:txBody>
          <a:bodyPr/>
          <a:lstStyle/>
          <a:p>
            <a:fld id="{57898AA3-E6BA-4CD6-9104-A3E97E85252D}" type="slidenum">
              <a:rPr lang="fr-FR" sz="900" b="1" smtClean="0"/>
              <a:t>3</a:t>
            </a:fld>
            <a:endParaRPr lang="fr-FR" sz="900" b="1" dirty="0"/>
          </a:p>
        </p:txBody>
      </p:sp>
      <p:sp>
        <p:nvSpPr>
          <p:cNvPr id="5" name="Flèche droite 4"/>
          <p:cNvSpPr/>
          <p:nvPr/>
        </p:nvSpPr>
        <p:spPr>
          <a:xfrm>
            <a:off x="1681316" y="5561862"/>
            <a:ext cx="1317523" cy="481780"/>
          </a:xfrm>
          <a:prstGeom prst="rightArrow">
            <a:avLst/>
          </a:prstGeom>
          <a:solidFill>
            <a:srgbClr val="40155A"/>
          </a:solidFill>
          <a:ln>
            <a:solidFill>
              <a:srgbClr val="0824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72388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82B5E-481B-4546-A88F-AB2F591A3EBF}"/>
              </a:ext>
            </a:extLst>
          </p:cNvPr>
          <p:cNvSpPr>
            <a:spLocks noGrp="1"/>
          </p:cNvSpPr>
          <p:nvPr>
            <p:ph type="title"/>
          </p:nvPr>
        </p:nvSpPr>
        <p:spPr>
          <a:xfrm>
            <a:off x="186886" y="2670790"/>
            <a:ext cx="11873850" cy="1911350"/>
          </a:xfrm>
        </p:spPr>
        <p:txBody>
          <a:bodyPr/>
          <a:lstStyle/>
          <a:p>
            <a:r>
              <a:rPr lang="en-US" dirty="0" smtClean="0"/>
              <a:t>Disk Scrubbing</a:t>
            </a:r>
            <a:endParaRPr lang="en-US" dirty="0"/>
          </a:p>
        </p:txBody>
      </p:sp>
      <p:pic>
        <p:nvPicPr>
          <p:cNvPr id="4" name="Image 3"/>
          <p:cNvPicPr>
            <a:picLocks noChangeAspect="1"/>
          </p:cNvPicPr>
          <p:nvPr/>
        </p:nvPicPr>
        <p:blipFill>
          <a:blip r:embed="rId2"/>
          <a:stretch>
            <a:fillRect/>
          </a:stretch>
        </p:blipFill>
        <p:spPr>
          <a:xfrm>
            <a:off x="-481780" y="6196835"/>
            <a:ext cx="12673780" cy="571500"/>
          </a:xfrm>
          <a:prstGeom prst="rect">
            <a:avLst/>
          </a:prstGeom>
        </p:spPr>
      </p:pic>
      <p:pic>
        <p:nvPicPr>
          <p:cNvPr id="5" name="Image 4"/>
          <p:cNvPicPr>
            <a:picLocks noChangeAspect="1"/>
          </p:cNvPicPr>
          <p:nvPr/>
        </p:nvPicPr>
        <p:blipFill>
          <a:blip r:embed="rId3"/>
          <a:stretch>
            <a:fillRect/>
          </a:stretch>
        </p:blipFill>
        <p:spPr>
          <a:xfrm>
            <a:off x="-273921" y="216000"/>
            <a:ext cx="410402" cy="3343275"/>
          </a:xfrm>
          <a:prstGeom prst="rect">
            <a:avLst/>
          </a:prstGeom>
        </p:spPr>
      </p:pic>
    </p:spTree>
    <p:extLst>
      <p:ext uri="{BB962C8B-B14F-4D97-AF65-F5344CB8AC3E}">
        <p14:creationId xmlns:p14="http://schemas.microsoft.com/office/powerpoint/2010/main" val="1607932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67F3E88E-1966-4691-ABE5-373FC17B5503}"/>
              </a:ext>
            </a:extLst>
          </p:cNvPr>
          <p:cNvSpPr>
            <a:spLocks noGrp="1"/>
          </p:cNvSpPr>
          <p:nvPr>
            <p:ph idx="1"/>
          </p:nvPr>
        </p:nvSpPr>
        <p:spPr>
          <a:xfrm>
            <a:off x="254975" y="1703070"/>
            <a:ext cx="11547867" cy="4658401"/>
          </a:xfrm>
        </p:spPr>
        <p:txBody>
          <a:bodyPr>
            <a:noAutofit/>
          </a:bodyPr>
          <a:lstStyle/>
          <a:p>
            <a:pPr>
              <a:lnSpc>
                <a:spcPct val="150000"/>
              </a:lnSpc>
            </a:pPr>
            <a:r>
              <a:rPr lang="en-US" sz="2000" dirty="0" smtClean="0"/>
              <a:t>Error </a:t>
            </a:r>
            <a:r>
              <a:rPr lang="en-US" sz="2000" dirty="0"/>
              <a:t>correction </a:t>
            </a:r>
            <a:r>
              <a:rPr lang="en-US" sz="2000" dirty="0" smtClean="0"/>
              <a:t>technique :</a:t>
            </a:r>
            <a:endParaRPr lang="en-US" sz="2000" dirty="0"/>
          </a:p>
          <a:p>
            <a:pPr lvl="1"/>
            <a:r>
              <a:rPr lang="en-US" sz="1800" dirty="0" smtClean="0">
                <a:solidFill>
                  <a:schemeClr val="tx1"/>
                </a:solidFill>
              </a:rPr>
              <a:t>Periodically checks for </a:t>
            </a:r>
            <a:r>
              <a:rPr lang="en-US" sz="1800" dirty="0">
                <a:solidFill>
                  <a:schemeClr val="tx1"/>
                </a:solidFill>
              </a:rPr>
              <a:t>inconsistencies in </a:t>
            </a:r>
            <a:r>
              <a:rPr lang="en-US" sz="1800" dirty="0" smtClean="0">
                <a:solidFill>
                  <a:schemeClr val="tx1"/>
                </a:solidFill>
              </a:rPr>
              <a:t>data, then corrects them.</a:t>
            </a:r>
          </a:p>
          <a:p>
            <a:pPr lvl="1"/>
            <a:r>
              <a:rPr lang="en-US" sz="1800" dirty="0" smtClean="0">
                <a:solidFill>
                  <a:schemeClr val="tx1"/>
                </a:solidFill>
              </a:rPr>
              <a:t> Applied to </a:t>
            </a:r>
            <a:r>
              <a:rPr lang="en-US" sz="1800" b="1" dirty="0" smtClean="0">
                <a:solidFill>
                  <a:schemeClr val="tx1"/>
                </a:solidFill>
              </a:rPr>
              <a:t>disk </a:t>
            </a:r>
            <a:r>
              <a:rPr lang="en-US" sz="1800" b="1" dirty="0">
                <a:solidFill>
                  <a:schemeClr val="tx1"/>
                </a:solidFill>
              </a:rPr>
              <a:t>arrays</a:t>
            </a:r>
            <a:r>
              <a:rPr lang="en-US" sz="1800" dirty="0">
                <a:solidFill>
                  <a:schemeClr val="tx1"/>
                </a:solidFill>
              </a:rPr>
              <a:t>, </a:t>
            </a:r>
            <a:r>
              <a:rPr lang="en-US" sz="1800" dirty="0" smtClean="0">
                <a:solidFill>
                  <a:schemeClr val="tx1"/>
                </a:solidFill>
              </a:rPr>
              <a:t>memory, file </a:t>
            </a:r>
            <a:r>
              <a:rPr lang="en-US" sz="1800" dirty="0">
                <a:solidFill>
                  <a:schemeClr val="tx1"/>
                </a:solidFill>
              </a:rPr>
              <a:t>systems, </a:t>
            </a:r>
            <a:r>
              <a:rPr lang="en-US" sz="1800" dirty="0" smtClean="0">
                <a:solidFill>
                  <a:schemeClr val="tx1"/>
                </a:solidFill>
              </a:rPr>
              <a:t>…</a:t>
            </a:r>
          </a:p>
          <a:p>
            <a:pPr lvl="1">
              <a:lnSpc>
                <a:spcPct val="150000"/>
              </a:lnSpc>
            </a:pPr>
            <a:endParaRPr lang="en-US" sz="2000" dirty="0"/>
          </a:p>
          <a:p>
            <a:pPr>
              <a:lnSpc>
                <a:spcPct val="150000"/>
              </a:lnSpc>
            </a:pPr>
            <a:r>
              <a:rPr lang="en-US" sz="2000" dirty="0" smtClean="0"/>
              <a:t>Targeted problems :</a:t>
            </a:r>
            <a:endParaRPr lang="en-US" sz="2000" dirty="0"/>
          </a:p>
          <a:p>
            <a:pPr lvl="1"/>
            <a:r>
              <a:rPr lang="en-US" sz="1800" dirty="0" smtClean="0">
                <a:solidFill>
                  <a:schemeClr val="tx1"/>
                </a:solidFill>
              </a:rPr>
              <a:t>Data integrity issues.</a:t>
            </a:r>
          </a:p>
          <a:p>
            <a:pPr lvl="1"/>
            <a:r>
              <a:rPr lang="en-US" sz="1800" dirty="0" smtClean="0">
                <a:solidFill>
                  <a:schemeClr val="tx1"/>
                </a:solidFill>
              </a:rPr>
              <a:t>Degraded system performance.</a:t>
            </a:r>
          </a:p>
          <a:p>
            <a:pPr lvl="1"/>
            <a:r>
              <a:rPr lang="en-US" sz="1800" dirty="0" smtClean="0">
                <a:solidFill>
                  <a:schemeClr val="tx1"/>
                </a:solidFill>
              </a:rPr>
              <a:t>Reduced drive lifespan.</a:t>
            </a:r>
          </a:p>
          <a:p>
            <a:pPr lvl="1"/>
            <a:r>
              <a:rPr lang="en-US" sz="1800" dirty="0" smtClean="0">
                <a:solidFill>
                  <a:schemeClr val="tx1"/>
                </a:solidFill>
              </a:rPr>
              <a:t>Regulatory and compliance issues.</a:t>
            </a:r>
            <a:endParaRPr lang="en-US" sz="1800" dirty="0">
              <a:solidFill>
                <a:schemeClr val="tx1"/>
              </a:solidFill>
            </a:endParaRPr>
          </a:p>
        </p:txBody>
      </p:sp>
      <p:sp>
        <p:nvSpPr>
          <p:cNvPr id="14" name="Titre 1"/>
          <p:cNvSpPr txBox="1">
            <a:spLocks/>
          </p:cNvSpPr>
          <p:nvPr/>
        </p:nvSpPr>
        <p:spPr>
          <a:xfrm>
            <a:off x="0" y="604004"/>
            <a:ext cx="12192000" cy="553303"/>
          </a:xfrm>
          <a:prstGeom prst="rect">
            <a:avLst/>
          </a:prstGeom>
          <a:solidFill>
            <a:srgbClr val="40155A"/>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3600" b="0" i="0" kern="1200">
                <a:solidFill>
                  <a:srgbClr val="562F72"/>
                </a:solidFill>
                <a:latin typeface="Arial" panose="020B0604020202020204" pitchFamily="34" charset="0"/>
                <a:ea typeface="+mj-ea"/>
                <a:cs typeface="Arial" panose="020B0604020202020204" pitchFamily="34" charset="0"/>
              </a:defRPr>
            </a:lvl1pPr>
          </a:lstStyle>
          <a:p>
            <a:pPr marL="358775"/>
            <a:r>
              <a:rPr lang="en-US" sz="4000" dirty="0" smtClean="0">
                <a:solidFill>
                  <a:schemeClr val="bg1"/>
                </a:solidFill>
              </a:rPr>
              <a:t>What is Disk Scrubbing ?</a:t>
            </a:r>
            <a:endParaRPr lang="fr-FR" sz="4000" dirty="0">
              <a:solidFill>
                <a:schemeClr val="bg1"/>
              </a:solidFill>
              <a:cs typeface="Aharoni" panose="02010803020104030203" pitchFamily="2" charset="-79"/>
            </a:endParaRPr>
          </a:p>
        </p:txBody>
      </p:sp>
      <p:sp>
        <p:nvSpPr>
          <p:cNvPr id="18" name="Espace réservé du numéro de diapositive 3"/>
          <p:cNvSpPr>
            <a:spLocks noGrp="1"/>
          </p:cNvSpPr>
          <p:nvPr>
            <p:ph type="sldNum" sz="quarter" idx="4"/>
          </p:nvPr>
        </p:nvSpPr>
        <p:spPr>
          <a:xfrm>
            <a:off x="11677650" y="6508101"/>
            <a:ext cx="342188" cy="345870"/>
          </a:xfrm>
          <a:prstGeom prst="foldedCorner">
            <a:avLst/>
          </a:prstGeom>
        </p:spPr>
        <p:txBody>
          <a:bodyPr/>
          <a:lstStyle/>
          <a:p>
            <a:fld id="{57898AA3-E6BA-4CD6-9104-A3E97E85252D}" type="slidenum">
              <a:rPr lang="fr-FR" sz="900" b="1" smtClean="0"/>
              <a:t>5</a:t>
            </a:fld>
            <a:endParaRPr lang="fr-FR" sz="900" b="1" dirty="0"/>
          </a:p>
        </p:txBody>
      </p:sp>
      <p:pic>
        <p:nvPicPr>
          <p:cNvPr id="10" name="Picture 6">
            <a:extLst>
              <a:ext uri="{FF2B5EF4-FFF2-40B4-BE49-F238E27FC236}">
                <a16:creationId xmlns:a16="http://schemas.microsoft.com/office/drawing/2014/main" id="{FE21B147-6399-8655-6970-9EA74C98DEAE}"/>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9665274" y="1413790"/>
            <a:ext cx="1435345" cy="150274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A close-up of a computer hard drive&#10;&#10;Description automatically generated">
            <a:extLst>
              <a:ext uri="{FF2B5EF4-FFF2-40B4-BE49-F238E27FC236}">
                <a16:creationId xmlns:a16="http://schemas.microsoft.com/office/drawing/2014/main" id="{2B9ADC7B-FD06-8952-AB63-066DA297717A}"/>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9295592" y="3530481"/>
            <a:ext cx="1805027" cy="1885250"/>
          </a:xfrm>
          <a:prstGeom prst="rect">
            <a:avLst/>
          </a:prstGeom>
        </p:spPr>
      </p:pic>
      <p:sp>
        <p:nvSpPr>
          <p:cNvPr id="12" name="TextBox 6">
            <a:extLst>
              <a:ext uri="{FF2B5EF4-FFF2-40B4-BE49-F238E27FC236}">
                <a16:creationId xmlns:a16="http://schemas.microsoft.com/office/drawing/2014/main" id="{56DE36C3-DD04-BBF8-61A8-227245DF92FE}"/>
              </a:ext>
            </a:extLst>
          </p:cNvPr>
          <p:cNvSpPr txBox="1"/>
          <p:nvPr/>
        </p:nvSpPr>
        <p:spPr>
          <a:xfrm>
            <a:off x="9665274" y="2805271"/>
            <a:ext cx="1805027" cy="307777"/>
          </a:xfrm>
          <a:prstGeom prst="rect">
            <a:avLst/>
          </a:prstGeom>
          <a:noFill/>
        </p:spPr>
        <p:txBody>
          <a:bodyPr wrap="square">
            <a:spAutoFit/>
          </a:bodyPr>
          <a:lstStyle/>
          <a:p>
            <a:r>
              <a:rPr lang="en-US" sz="1400" i="0" u="none" strike="noStrike" dirty="0">
                <a:solidFill>
                  <a:schemeClr val="tx1">
                    <a:lumMod val="50000"/>
                    <a:lumOff val="50000"/>
                  </a:schemeClr>
                </a:solidFill>
                <a:effectLst/>
                <a:latin typeface="Arial" panose="020B0604020202020204" pitchFamily="34" charset="0"/>
                <a:cs typeface="Arial" panose="020B0604020202020204" pitchFamily="34" charset="0"/>
              </a:rPr>
              <a:t>Hard Disk Drive</a:t>
            </a:r>
            <a:endParaRPr lang="en-US" sz="14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3" name="TextBox 3">
            <a:extLst>
              <a:ext uri="{FF2B5EF4-FFF2-40B4-BE49-F238E27FC236}">
                <a16:creationId xmlns:a16="http://schemas.microsoft.com/office/drawing/2014/main" id="{213B1D34-4102-364B-EE70-822FA1F68C95}"/>
              </a:ext>
            </a:extLst>
          </p:cNvPr>
          <p:cNvSpPr txBox="1"/>
          <p:nvPr/>
        </p:nvSpPr>
        <p:spPr>
          <a:xfrm>
            <a:off x="9566002" y="5261842"/>
            <a:ext cx="1805027" cy="307777"/>
          </a:xfrm>
          <a:prstGeom prst="rect">
            <a:avLst/>
          </a:prstGeom>
          <a:noFill/>
        </p:spPr>
        <p:txBody>
          <a:bodyPr wrap="square">
            <a:spAutoFit/>
          </a:bodyPr>
          <a:lstStyle/>
          <a:p>
            <a:r>
              <a:rPr lang="en-US" sz="1400" i="0" u="none" strike="noStrike" dirty="0">
                <a:solidFill>
                  <a:schemeClr val="tx1">
                    <a:lumMod val="50000"/>
                    <a:lumOff val="50000"/>
                  </a:schemeClr>
                </a:solidFill>
                <a:effectLst/>
                <a:latin typeface="Arial" panose="020B0604020202020204" pitchFamily="34" charset="0"/>
                <a:cs typeface="Arial" panose="020B0604020202020204" pitchFamily="34" charset="0"/>
              </a:rPr>
              <a:t>Solid State Drive</a:t>
            </a:r>
            <a:endParaRPr lang="en-US" sz="14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9" name="ZoneTexte 18"/>
          <p:cNvSpPr txBox="1"/>
          <p:nvPr/>
        </p:nvSpPr>
        <p:spPr>
          <a:xfrm>
            <a:off x="0" y="255641"/>
            <a:ext cx="12192000" cy="338554"/>
          </a:xfrm>
          <a:prstGeom prst="rect">
            <a:avLst/>
          </a:prstGeom>
          <a:solidFill>
            <a:srgbClr val="082439"/>
          </a:solidFill>
          <a:ln>
            <a:solidFill>
              <a:srgbClr val="082439"/>
            </a:solidFill>
          </a:ln>
        </p:spPr>
        <p:txBody>
          <a:bodyPr wrap="square" rtlCol="0">
            <a:spAutoFit/>
          </a:bodyPr>
          <a:lstStyle/>
          <a:p>
            <a:pPr algn="ctr"/>
            <a:r>
              <a:rPr lang="fr-FR" sz="1600" dirty="0">
                <a:solidFill>
                  <a:schemeClr val="bg2">
                    <a:lumMod val="90000"/>
                  </a:schemeClr>
                </a:solidFill>
              </a:rPr>
              <a:t>Introduction</a:t>
            </a:r>
            <a:r>
              <a:rPr lang="fr-FR" sz="1600" dirty="0" smtClean="0">
                <a:solidFill>
                  <a:schemeClr val="bg2">
                    <a:lumMod val="90000"/>
                  </a:schemeClr>
                </a:solidFill>
              </a:rPr>
              <a:t>       </a:t>
            </a:r>
            <a:r>
              <a:rPr lang="fr-FR" sz="1600" dirty="0" smtClean="0">
                <a:solidFill>
                  <a:schemeClr val="bg2">
                    <a:lumMod val="90000"/>
                  </a:schemeClr>
                </a:solidFill>
              </a:rPr>
              <a:t>      </a:t>
            </a:r>
            <a:r>
              <a:rPr lang="fr-FR" sz="1600" dirty="0" smtClean="0">
                <a:solidFill>
                  <a:schemeClr val="bg2">
                    <a:lumMod val="90000"/>
                  </a:schemeClr>
                </a:solidFill>
              </a:rPr>
              <a:t>&gt;        </a:t>
            </a:r>
            <a:r>
              <a:rPr lang="fr-FR" sz="1600" dirty="0" smtClean="0">
                <a:solidFill>
                  <a:schemeClr val="bg2">
                    <a:lumMod val="90000"/>
                  </a:schemeClr>
                </a:solidFill>
              </a:rPr>
              <a:t>     </a:t>
            </a:r>
            <a:r>
              <a:rPr lang="fr-FR" sz="1600" b="1" dirty="0">
                <a:solidFill>
                  <a:schemeClr val="bg1"/>
                </a:solidFill>
              </a:rPr>
              <a:t>Disk </a:t>
            </a:r>
            <a:r>
              <a:rPr lang="fr-FR" sz="1600" b="1" dirty="0" err="1">
                <a:solidFill>
                  <a:schemeClr val="bg1"/>
                </a:solidFill>
              </a:rPr>
              <a:t>Scrubbing</a:t>
            </a:r>
            <a:r>
              <a:rPr lang="fr-FR" sz="1600" dirty="0" smtClean="0">
                <a:solidFill>
                  <a:schemeClr val="bg2">
                    <a:lumMod val="90000"/>
                  </a:schemeClr>
                </a:solidFill>
              </a:rPr>
              <a:t>	          &gt;           </a:t>
            </a:r>
            <a:r>
              <a:rPr lang="fr-FR" sz="1600" dirty="0" err="1" smtClean="0">
                <a:solidFill>
                  <a:schemeClr val="bg2">
                    <a:lumMod val="90000"/>
                  </a:schemeClr>
                </a:solidFill>
              </a:rPr>
              <a:t>Approach</a:t>
            </a:r>
            <a:r>
              <a:rPr lang="fr-FR" sz="1600" dirty="0" smtClean="0">
                <a:solidFill>
                  <a:schemeClr val="bg2">
                    <a:lumMod val="90000"/>
                  </a:schemeClr>
                </a:solidFill>
              </a:rPr>
              <a:t>           </a:t>
            </a:r>
            <a:r>
              <a:rPr lang="fr-FR" sz="1600" dirty="0" smtClean="0">
                <a:solidFill>
                  <a:schemeClr val="bg2">
                    <a:lumMod val="90000"/>
                  </a:schemeClr>
                </a:solidFill>
              </a:rPr>
              <a:t>&gt;      </a:t>
            </a:r>
            <a:r>
              <a:rPr lang="fr-FR" sz="1600" dirty="0" smtClean="0">
                <a:solidFill>
                  <a:schemeClr val="bg2">
                    <a:lumMod val="90000"/>
                  </a:schemeClr>
                </a:solidFill>
              </a:rPr>
              <a:t>     </a:t>
            </a:r>
            <a:r>
              <a:rPr lang="fr-FR" sz="1600" dirty="0" err="1" smtClean="0">
                <a:solidFill>
                  <a:schemeClr val="bg2">
                    <a:lumMod val="90000"/>
                  </a:schemeClr>
                </a:solidFill>
              </a:rPr>
              <a:t>Experiments</a:t>
            </a:r>
            <a:r>
              <a:rPr lang="fr-FR" sz="1600" dirty="0" smtClean="0">
                <a:solidFill>
                  <a:schemeClr val="bg2">
                    <a:lumMod val="90000"/>
                  </a:schemeClr>
                </a:solidFill>
              </a:rPr>
              <a:t>           &gt;           Conclusions and perspectives</a:t>
            </a:r>
            <a:endParaRPr lang="fr-FR" sz="1600" dirty="0">
              <a:solidFill>
                <a:schemeClr val="bg2">
                  <a:lumMod val="90000"/>
                </a:schemeClr>
              </a:solidFill>
            </a:endParaRPr>
          </a:p>
        </p:txBody>
      </p:sp>
    </p:spTree>
    <p:extLst>
      <p:ext uri="{BB962C8B-B14F-4D97-AF65-F5344CB8AC3E}">
        <p14:creationId xmlns:p14="http://schemas.microsoft.com/office/powerpoint/2010/main" val="1792603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
          <p:cNvSpPr txBox="1">
            <a:spLocks/>
          </p:cNvSpPr>
          <p:nvPr/>
        </p:nvSpPr>
        <p:spPr>
          <a:xfrm>
            <a:off x="0" y="604004"/>
            <a:ext cx="12192000" cy="553303"/>
          </a:xfrm>
          <a:prstGeom prst="rect">
            <a:avLst/>
          </a:prstGeom>
          <a:solidFill>
            <a:srgbClr val="40155A"/>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3600" b="0" i="0" kern="1200">
                <a:solidFill>
                  <a:srgbClr val="562F72"/>
                </a:solidFill>
                <a:latin typeface="Arial" panose="020B0604020202020204" pitchFamily="34" charset="0"/>
                <a:ea typeface="+mj-ea"/>
                <a:cs typeface="Arial" panose="020B0604020202020204" pitchFamily="34" charset="0"/>
              </a:defRPr>
            </a:lvl1pPr>
          </a:lstStyle>
          <a:p>
            <a:pPr marL="358775"/>
            <a:r>
              <a:rPr lang="en-US" sz="4000" dirty="0" smtClean="0">
                <a:solidFill>
                  <a:schemeClr val="bg1"/>
                </a:solidFill>
              </a:rPr>
              <a:t>Disk Scrubbing challenges</a:t>
            </a:r>
            <a:endParaRPr lang="fr-FR" sz="4000" dirty="0">
              <a:solidFill>
                <a:schemeClr val="bg1"/>
              </a:solidFill>
              <a:cs typeface="Aharoni" panose="02010803020104030203" pitchFamily="2" charset="-79"/>
            </a:endParaRPr>
          </a:p>
        </p:txBody>
      </p:sp>
      <p:sp>
        <p:nvSpPr>
          <p:cNvPr id="18" name="Espace réservé du numéro de diapositive 3"/>
          <p:cNvSpPr>
            <a:spLocks noGrp="1"/>
          </p:cNvSpPr>
          <p:nvPr>
            <p:ph type="sldNum" sz="quarter" idx="4"/>
          </p:nvPr>
        </p:nvSpPr>
        <p:spPr>
          <a:xfrm>
            <a:off x="11677650" y="6508101"/>
            <a:ext cx="342188" cy="345870"/>
          </a:xfrm>
          <a:prstGeom prst="foldedCorner">
            <a:avLst/>
          </a:prstGeom>
        </p:spPr>
        <p:txBody>
          <a:bodyPr/>
          <a:lstStyle/>
          <a:p>
            <a:fld id="{57898AA3-E6BA-4CD6-9104-A3E97E85252D}" type="slidenum">
              <a:rPr lang="fr-FR" sz="900" b="1" smtClean="0"/>
              <a:t>6</a:t>
            </a:fld>
            <a:endParaRPr lang="fr-FR" sz="900" b="1" dirty="0"/>
          </a:p>
        </p:txBody>
      </p:sp>
      <p:sp>
        <p:nvSpPr>
          <p:cNvPr id="2" name="Accolade fermante 1"/>
          <p:cNvSpPr/>
          <p:nvPr/>
        </p:nvSpPr>
        <p:spPr>
          <a:xfrm>
            <a:off x="9086160" y="1248697"/>
            <a:ext cx="563418" cy="5112773"/>
          </a:xfrm>
          <a:prstGeom prst="rightBrace">
            <a:avLst/>
          </a:prstGeom>
          <a:ln>
            <a:solidFill>
              <a:srgbClr val="40155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Content Placeholder 2">
            <a:extLst>
              <a:ext uri="{FF2B5EF4-FFF2-40B4-BE49-F238E27FC236}">
                <a16:creationId xmlns:a16="http://schemas.microsoft.com/office/drawing/2014/main" id="{67F3E88E-1966-4691-ABE5-373FC17B5503}"/>
              </a:ext>
            </a:extLst>
          </p:cNvPr>
          <p:cNvSpPr>
            <a:spLocks noGrp="1"/>
          </p:cNvSpPr>
          <p:nvPr>
            <p:ph idx="1"/>
          </p:nvPr>
        </p:nvSpPr>
        <p:spPr>
          <a:xfrm>
            <a:off x="254975" y="1248698"/>
            <a:ext cx="9212295" cy="5112773"/>
          </a:xfrm>
        </p:spPr>
        <p:txBody>
          <a:bodyPr>
            <a:noAutofit/>
          </a:bodyPr>
          <a:lstStyle/>
          <a:p>
            <a:pPr>
              <a:lnSpc>
                <a:spcPct val="150000"/>
              </a:lnSpc>
            </a:pPr>
            <a:r>
              <a:rPr lang="en-US" sz="2000" b="1" dirty="0" smtClean="0"/>
              <a:t>Resource Consumption</a:t>
            </a:r>
            <a:endParaRPr lang="en-US" sz="2000" b="1" dirty="0"/>
          </a:p>
          <a:p>
            <a:pPr lvl="1"/>
            <a:r>
              <a:rPr lang="en-US" sz="1800" dirty="0">
                <a:solidFill>
                  <a:schemeClr val="tx1"/>
                </a:solidFill>
              </a:rPr>
              <a:t>Data scrubbing </a:t>
            </a:r>
            <a:r>
              <a:rPr lang="en-US" sz="1800" dirty="0" smtClean="0">
                <a:solidFill>
                  <a:schemeClr val="tx1"/>
                </a:solidFill>
              </a:rPr>
              <a:t>is resource-intensive</a:t>
            </a:r>
            <a:r>
              <a:rPr lang="en-US" sz="1800" dirty="0">
                <a:solidFill>
                  <a:schemeClr val="tx1"/>
                </a:solidFill>
              </a:rPr>
              <a:t>, consuming CPU, memory, and storage I/O.</a:t>
            </a:r>
          </a:p>
          <a:p>
            <a:pPr lvl="1"/>
            <a:r>
              <a:rPr lang="en-US" sz="1800" dirty="0">
                <a:solidFill>
                  <a:schemeClr val="tx1"/>
                </a:solidFill>
              </a:rPr>
              <a:t>Frequent scrubbing strains system resources, impacting system performance.</a:t>
            </a:r>
            <a:endParaRPr lang="en-US" sz="1600" dirty="0">
              <a:solidFill>
                <a:schemeClr val="tx1"/>
              </a:solidFill>
            </a:endParaRPr>
          </a:p>
          <a:p>
            <a:pPr>
              <a:lnSpc>
                <a:spcPct val="150000"/>
              </a:lnSpc>
            </a:pPr>
            <a:r>
              <a:rPr lang="en-US" sz="2000" b="1" dirty="0" smtClean="0"/>
              <a:t>Drive </a:t>
            </a:r>
            <a:r>
              <a:rPr lang="en-US" sz="2000" b="1" dirty="0"/>
              <a:t>Lifespan </a:t>
            </a:r>
            <a:r>
              <a:rPr lang="en-US" sz="2000" b="1" dirty="0" smtClean="0"/>
              <a:t>Impact</a:t>
            </a:r>
            <a:endParaRPr lang="en-US" sz="2000" b="1" dirty="0"/>
          </a:p>
          <a:p>
            <a:pPr lvl="1"/>
            <a:r>
              <a:rPr lang="en-US" sz="1800" dirty="0">
                <a:solidFill>
                  <a:schemeClr val="tx1"/>
                </a:solidFill>
              </a:rPr>
              <a:t>Frequent scrubbing can accelerate wear and tear on disk drives.</a:t>
            </a:r>
          </a:p>
          <a:p>
            <a:pPr lvl="1"/>
            <a:r>
              <a:rPr lang="en-US" sz="1800" dirty="0">
                <a:solidFill>
                  <a:schemeClr val="tx1"/>
                </a:solidFill>
              </a:rPr>
              <a:t>Counterproductive </a:t>
            </a:r>
            <a:r>
              <a:rPr lang="en-US" sz="1800" dirty="0" smtClean="0">
                <a:solidFill>
                  <a:schemeClr val="tx1"/>
                </a:solidFill>
              </a:rPr>
              <a:t>if it accelerates </a:t>
            </a:r>
            <a:r>
              <a:rPr lang="en-US" sz="1800" dirty="0">
                <a:solidFill>
                  <a:schemeClr val="tx1"/>
                </a:solidFill>
              </a:rPr>
              <a:t>drive degradation instead of preventing it.</a:t>
            </a:r>
          </a:p>
          <a:p>
            <a:pPr>
              <a:lnSpc>
                <a:spcPct val="150000"/>
              </a:lnSpc>
            </a:pPr>
            <a:r>
              <a:rPr lang="en-US" sz="2000" b="1" dirty="0" smtClean="0"/>
              <a:t>Workload Impact</a:t>
            </a:r>
            <a:endParaRPr lang="en-US" sz="2000" b="1" dirty="0"/>
          </a:p>
          <a:p>
            <a:pPr lvl="1"/>
            <a:r>
              <a:rPr lang="en-US" sz="1800" dirty="0">
                <a:solidFill>
                  <a:schemeClr val="tx1"/>
                </a:solidFill>
              </a:rPr>
              <a:t>Excessive </a:t>
            </a:r>
            <a:r>
              <a:rPr lang="en-US" sz="1800" dirty="0">
                <a:solidFill>
                  <a:schemeClr val="tx1"/>
                </a:solidFill>
              </a:rPr>
              <a:t>scrubbing can affect the performance of concurrent </a:t>
            </a:r>
            <a:r>
              <a:rPr lang="en-US" sz="1800" dirty="0">
                <a:solidFill>
                  <a:schemeClr val="tx1"/>
                </a:solidFill>
              </a:rPr>
              <a:t>workloads.</a:t>
            </a:r>
          </a:p>
          <a:p>
            <a:pPr lvl="1"/>
            <a:r>
              <a:rPr lang="en-US" sz="1800" dirty="0">
                <a:solidFill>
                  <a:schemeClr val="tx1"/>
                </a:solidFill>
              </a:rPr>
              <a:t>May </a:t>
            </a:r>
            <a:r>
              <a:rPr lang="en-US" sz="1800" dirty="0">
                <a:solidFill>
                  <a:schemeClr val="tx1"/>
                </a:solidFill>
              </a:rPr>
              <a:t>lead to slowdowns or interruptions in critical operations</a:t>
            </a:r>
            <a:r>
              <a:rPr lang="en-US" sz="1800" dirty="0" smtClean="0">
                <a:solidFill>
                  <a:schemeClr val="tx1"/>
                </a:solidFill>
              </a:rPr>
              <a:t>.</a:t>
            </a:r>
            <a:endParaRPr lang="en-US" sz="1800" dirty="0">
              <a:solidFill>
                <a:schemeClr val="tx1"/>
              </a:solidFill>
            </a:endParaRPr>
          </a:p>
          <a:p>
            <a:pPr>
              <a:lnSpc>
                <a:spcPct val="150000"/>
              </a:lnSpc>
            </a:pPr>
            <a:r>
              <a:rPr lang="en-US" sz="2000" b="1" dirty="0"/>
              <a:t>Uncertainty in Adaptive Approaches</a:t>
            </a:r>
          </a:p>
          <a:p>
            <a:pPr lvl="1"/>
            <a:r>
              <a:rPr lang="en-US" sz="1800" dirty="0">
                <a:solidFill>
                  <a:schemeClr val="tx1"/>
                </a:solidFill>
              </a:rPr>
              <a:t>Existing adaptive scrubbing approaches raise questions about their effectiveness.</a:t>
            </a:r>
          </a:p>
          <a:p>
            <a:pPr lvl="1"/>
            <a:r>
              <a:rPr lang="en-US" sz="1800" dirty="0">
                <a:solidFill>
                  <a:schemeClr val="tx1"/>
                </a:solidFill>
              </a:rPr>
              <a:t>No room for error, as all data is crucial.</a:t>
            </a:r>
          </a:p>
          <a:p>
            <a:pPr lvl="1"/>
            <a:endParaRPr lang="en-US" sz="1600" dirty="0" smtClean="0">
              <a:solidFill>
                <a:schemeClr val="tx1"/>
              </a:solidFill>
            </a:endParaRPr>
          </a:p>
        </p:txBody>
      </p:sp>
      <p:cxnSp>
        <p:nvCxnSpPr>
          <p:cNvPr id="6" name="Connecteur droit avec flèche 5"/>
          <p:cNvCxnSpPr/>
          <p:nvPr/>
        </p:nvCxnSpPr>
        <p:spPr>
          <a:xfrm>
            <a:off x="9488170" y="3805083"/>
            <a:ext cx="286327" cy="2"/>
          </a:xfrm>
          <a:prstGeom prst="straightConnector1">
            <a:avLst/>
          </a:prstGeom>
          <a:ln>
            <a:solidFill>
              <a:srgbClr val="40155A"/>
            </a:solidFill>
            <a:tailEnd type="triangle"/>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9844460" y="3223104"/>
            <a:ext cx="2364513" cy="1200329"/>
          </a:xfrm>
          <a:prstGeom prst="rect">
            <a:avLst/>
          </a:prstGeom>
          <a:noFill/>
        </p:spPr>
        <p:txBody>
          <a:bodyPr wrap="square" rtlCol="0">
            <a:spAutoFit/>
          </a:bodyPr>
          <a:lstStyle/>
          <a:p>
            <a:r>
              <a:rPr lang="en-US" dirty="0" smtClean="0"/>
              <a:t>Quest for a fine balance </a:t>
            </a:r>
            <a:r>
              <a:rPr lang="en-US" dirty="0"/>
              <a:t>between </a:t>
            </a:r>
            <a:r>
              <a:rPr lang="en-US" b="1" dirty="0"/>
              <a:t>scrubbing frequency </a:t>
            </a:r>
            <a:r>
              <a:rPr lang="en-US" dirty="0"/>
              <a:t>and </a:t>
            </a:r>
            <a:r>
              <a:rPr lang="en-US" b="1" dirty="0"/>
              <a:t>system reliability</a:t>
            </a:r>
            <a:r>
              <a:rPr lang="en-US" dirty="0"/>
              <a:t>.</a:t>
            </a:r>
            <a:endParaRPr lang="fr-FR" dirty="0"/>
          </a:p>
        </p:txBody>
      </p:sp>
      <p:sp>
        <p:nvSpPr>
          <p:cNvPr id="17" name="ZoneTexte 16"/>
          <p:cNvSpPr txBox="1"/>
          <p:nvPr/>
        </p:nvSpPr>
        <p:spPr>
          <a:xfrm>
            <a:off x="0" y="255641"/>
            <a:ext cx="12192000" cy="338554"/>
          </a:xfrm>
          <a:prstGeom prst="rect">
            <a:avLst/>
          </a:prstGeom>
          <a:solidFill>
            <a:srgbClr val="082439"/>
          </a:solidFill>
          <a:ln>
            <a:solidFill>
              <a:srgbClr val="082439"/>
            </a:solidFill>
          </a:ln>
        </p:spPr>
        <p:txBody>
          <a:bodyPr wrap="square" rtlCol="0">
            <a:spAutoFit/>
          </a:bodyPr>
          <a:lstStyle/>
          <a:p>
            <a:pPr algn="ctr"/>
            <a:r>
              <a:rPr lang="fr-FR" sz="1600" dirty="0">
                <a:solidFill>
                  <a:schemeClr val="bg2">
                    <a:lumMod val="90000"/>
                  </a:schemeClr>
                </a:solidFill>
              </a:rPr>
              <a:t>Introduction</a:t>
            </a:r>
            <a:r>
              <a:rPr lang="fr-FR" sz="1600" dirty="0" smtClean="0">
                <a:solidFill>
                  <a:schemeClr val="bg2">
                    <a:lumMod val="90000"/>
                  </a:schemeClr>
                </a:solidFill>
              </a:rPr>
              <a:t>       </a:t>
            </a:r>
            <a:r>
              <a:rPr lang="fr-FR" sz="1600" dirty="0" smtClean="0">
                <a:solidFill>
                  <a:schemeClr val="bg2">
                    <a:lumMod val="90000"/>
                  </a:schemeClr>
                </a:solidFill>
              </a:rPr>
              <a:t>      </a:t>
            </a:r>
            <a:r>
              <a:rPr lang="fr-FR" sz="1600" dirty="0" smtClean="0">
                <a:solidFill>
                  <a:schemeClr val="bg2">
                    <a:lumMod val="90000"/>
                  </a:schemeClr>
                </a:solidFill>
              </a:rPr>
              <a:t>&gt;        </a:t>
            </a:r>
            <a:r>
              <a:rPr lang="fr-FR" sz="1600" dirty="0" smtClean="0">
                <a:solidFill>
                  <a:schemeClr val="bg2">
                    <a:lumMod val="90000"/>
                  </a:schemeClr>
                </a:solidFill>
              </a:rPr>
              <a:t>     </a:t>
            </a:r>
            <a:r>
              <a:rPr lang="fr-FR" sz="1600" b="1" dirty="0">
                <a:solidFill>
                  <a:schemeClr val="bg1"/>
                </a:solidFill>
              </a:rPr>
              <a:t>Disk </a:t>
            </a:r>
            <a:r>
              <a:rPr lang="fr-FR" sz="1600" b="1" dirty="0" err="1">
                <a:solidFill>
                  <a:schemeClr val="bg1"/>
                </a:solidFill>
              </a:rPr>
              <a:t>Scrubbing</a:t>
            </a:r>
            <a:r>
              <a:rPr lang="fr-FR" sz="1600" dirty="0" smtClean="0">
                <a:solidFill>
                  <a:schemeClr val="bg2">
                    <a:lumMod val="90000"/>
                  </a:schemeClr>
                </a:solidFill>
              </a:rPr>
              <a:t>	          &gt;           </a:t>
            </a:r>
            <a:r>
              <a:rPr lang="fr-FR" sz="1600" dirty="0" err="1" smtClean="0">
                <a:solidFill>
                  <a:schemeClr val="bg2">
                    <a:lumMod val="90000"/>
                  </a:schemeClr>
                </a:solidFill>
              </a:rPr>
              <a:t>Approach</a:t>
            </a:r>
            <a:r>
              <a:rPr lang="fr-FR" sz="1600" dirty="0" smtClean="0">
                <a:solidFill>
                  <a:schemeClr val="bg2">
                    <a:lumMod val="90000"/>
                  </a:schemeClr>
                </a:solidFill>
              </a:rPr>
              <a:t>           </a:t>
            </a:r>
            <a:r>
              <a:rPr lang="fr-FR" sz="1600" dirty="0" smtClean="0">
                <a:solidFill>
                  <a:schemeClr val="bg2">
                    <a:lumMod val="90000"/>
                  </a:schemeClr>
                </a:solidFill>
              </a:rPr>
              <a:t>&gt;      </a:t>
            </a:r>
            <a:r>
              <a:rPr lang="fr-FR" sz="1600" dirty="0" smtClean="0">
                <a:solidFill>
                  <a:schemeClr val="bg2">
                    <a:lumMod val="90000"/>
                  </a:schemeClr>
                </a:solidFill>
              </a:rPr>
              <a:t>     </a:t>
            </a:r>
            <a:r>
              <a:rPr lang="fr-FR" sz="1600" dirty="0" err="1" smtClean="0">
                <a:solidFill>
                  <a:schemeClr val="bg2">
                    <a:lumMod val="90000"/>
                  </a:schemeClr>
                </a:solidFill>
              </a:rPr>
              <a:t>Experiments</a:t>
            </a:r>
            <a:r>
              <a:rPr lang="fr-FR" sz="1600" dirty="0" smtClean="0">
                <a:solidFill>
                  <a:schemeClr val="bg2">
                    <a:lumMod val="90000"/>
                  </a:schemeClr>
                </a:solidFill>
              </a:rPr>
              <a:t>           &gt;           Conclusions and perspectives</a:t>
            </a:r>
            <a:endParaRPr lang="fr-FR" sz="1600" dirty="0">
              <a:solidFill>
                <a:schemeClr val="bg2">
                  <a:lumMod val="90000"/>
                </a:schemeClr>
              </a:solidFill>
            </a:endParaRPr>
          </a:p>
        </p:txBody>
      </p:sp>
    </p:spTree>
    <p:extLst>
      <p:ext uri="{BB962C8B-B14F-4D97-AF65-F5344CB8AC3E}">
        <p14:creationId xmlns:p14="http://schemas.microsoft.com/office/powerpoint/2010/main" val="2492357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82B5E-481B-4546-A88F-AB2F591A3EBF}"/>
              </a:ext>
            </a:extLst>
          </p:cNvPr>
          <p:cNvSpPr>
            <a:spLocks noGrp="1"/>
          </p:cNvSpPr>
          <p:nvPr>
            <p:ph type="title"/>
          </p:nvPr>
        </p:nvSpPr>
        <p:spPr>
          <a:xfrm>
            <a:off x="186886" y="3253720"/>
            <a:ext cx="11873850" cy="1911350"/>
          </a:xfrm>
        </p:spPr>
        <p:txBody>
          <a:bodyPr/>
          <a:lstStyle/>
          <a:p>
            <a:r>
              <a:rPr lang="en-US" dirty="0" smtClean="0"/>
              <a:t>Approach : </a:t>
            </a:r>
            <a:br>
              <a:rPr lang="en-US" dirty="0" smtClean="0"/>
            </a:br>
            <a:r>
              <a:rPr lang="en-US" dirty="0" smtClean="0"/>
              <a:t>Mondrian Conformal Disk Drive Scrubbing </a:t>
            </a:r>
            <a:endParaRPr lang="en-US" dirty="0"/>
          </a:p>
        </p:txBody>
      </p:sp>
      <p:pic>
        <p:nvPicPr>
          <p:cNvPr id="4" name="Image 3"/>
          <p:cNvPicPr>
            <a:picLocks noChangeAspect="1"/>
          </p:cNvPicPr>
          <p:nvPr/>
        </p:nvPicPr>
        <p:blipFill>
          <a:blip r:embed="rId2"/>
          <a:stretch>
            <a:fillRect/>
          </a:stretch>
        </p:blipFill>
        <p:spPr>
          <a:xfrm>
            <a:off x="-481780" y="6196835"/>
            <a:ext cx="12673780" cy="571500"/>
          </a:xfrm>
          <a:prstGeom prst="rect">
            <a:avLst/>
          </a:prstGeom>
        </p:spPr>
      </p:pic>
      <p:pic>
        <p:nvPicPr>
          <p:cNvPr id="5" name="Image 4"/>
          <p:cNvPicPr>
            <a:picLocks noChangeAspect="1"/>
          </p:cNvPicPr>
          <p:nvPr/>
        </p:nvPicPr>
        <p:blipFill>
          <a:blip r:embed="rId3"/>
          <a:stretch>
            <a:fillRect/>
          </a:stretch>
        </p:blipFill>
        <p:spPr>
          <a:xfrm>
            <a:off x="-273921" y="216000"/>
            <a:ext cx="410402" cy="3343275"/>
          </a:xfrm>
          <a:prstGeom prst="rect">
            <a:avLst/>
          </a:prstGeom>
        </p:spPr>
      </p:pic>
    </p:spTree>
    <p:extLst>
      <p:ext uri="{BB962C8B-B14F-4D97-AF65-F5344CB8AC3E}">
        <p14:creationId xmlns:p14="http://schemas.microsoft.com/office/powerpoint/2010/main" val="2877530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
          <p:cNvSpPr txBox="1">
            <a:spLocks/>
          </p:cNvSpPr>
          <p:nvPr/>
        </p:nvSpPr>
        <p:spPr>
          <a:xfrm>
            <a:off x="0" y="604004"/>
            <a:ext cx="12192000" cy="553303"/>
          </a:xfrm>
          <a:prstGeom prst="rect">
            <a:avLst/>
          </a:prstGeom>
          <a:solidFill>
            <a:srgbClr val="40155A"/>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3600" b="0" i="0" kern="1200">
                <a:solidFill>
                  <a:srgbClr val="562F72"/>
                </a:solidFill>
                <a:latin typeface="Arial" panose="020B0604020202020204" pitchFamily="34" charset="0"/>
                <a:ea typeface="+mj-ea"/>
                <a:cs typeface="Arial" panose="020B0604020202020204" pitchFamily="34" charset="0"/>
              </a:defRPr>
            </a:lvl1pPr>
          </a:lstStyle>
          <a:p>
            <a:pPr marL="358775"/>
            <a:r>
              <a:rPr lang="en-US" sz="4000" dirty="0" smtClean="0">
                <a:solidFill>
                  <a:schemeClr val="bg1"/>
                </a:solidFill>
              </a:rPr>
              <a:t>Solution Architecture</a:t>
            </a:r>
            <a:endParaRPr lang="fr-FR" sz="4000" dirty="0">
              <a:solidFill>
                <a:schemeClr val="bg1"/>
              </a:solidFill>
              <a:cs typeface="Aharoni" panose="02010803020104030203" pitchFamily="2" charset="-79"/>
            </a:endParaRPr>
          </a:p>
        </p:txBody>
      </p:sp>
      <p:sp>
        <p:nvSpPr>
          <p:cNvPr id="18" name="Espace réservé du numéro de diapositive 3"/>
          <p:cNvSpPr>
            <a:spLocks noGrp="1"/>
          </p:cNvSpPr>
          <p:nvPr>
            <p:ph type="sldNum" sz="quarter" idx="4"/>
          </p:nvPr>
        </p:nvSpPr>
        <p:spPr>
          <a:xfrm>
            <a:off x="11677650" y="6508101"/>
            <a:ext cx="342188" cy="345870"/>
          </a:xfrm>
          <a:prstGeom prst="foldedCorner">
            <a:avLst/>
          </a:prstGeom>
        </p:spPr>
        <p:txBody>
          <a:bodyPr/>
          <a:lstStyle/>
          <a:p>
            <a:fld id="{57898AA3-E6BA-4CD6-9104-A3E97E85252D}" type="slidenum">
              <a:rPr lang="fr-FR" sz="900" b="1" smtClean="0"/>
              <a:t>8</a:t>
            </a:fld>
            <a:endParaRPr lang="fr-FR" sz="900" b="1" dirty="0"/>
          </a:p>
        </p:txBody>
      </p:sp>
      <p:pic>
        <p:nvPicPr>
          <p:cNvPr id="10" name="Picture 6" descr="A diagram of scrubbing procedure&#10;&#10;Description automatically generated">
            <a:extLst>
              <a:ext uri="{FF2B5EF4-FFF2-40B4-BE49-F238E27FC236}">
                <a16:creationId xmlns:a16="http://schemas.microsoft.com/office/drawing/2014/main" id="{D8B07B96-4877-53F2-E354-B9B07517F699}"/>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2767899" y="1199029"/>
            <a:ext cx="6656202" cy="5267350"/>
          </a:xfrm>
          <a:prstGeom prst="rect">
            <a:avLst/>
          </a:prstGeom>
        </p:spPr>
      </p:pic>
      <p:sp>
        <p:nvSpPr>
          <p:cNvPr id="11" name="TextBox 8">
            <a:extLst>
              <a:ext uri="{FF2B5EF4-FFF2-40B4-BE49-F238E27FC236}">
                <a16:creationId xmlns:a16="http://schemas.microsoft.com/office/drawing/2014/main" id="{F26B67B8-68EE-0B67-F60E-9F94EDD7ACAE}"/>
              </a:ext>
            </a:extLst>
          </p:cNvPr>
          <p:cNvSpPr txBox="1"/>
          <p:nvPr/>
        </p:nvSpPr>
        <p:spPr>
          <a:xfrm>
            <a:off x="6096001" y="6108761"/>
            <a:ext cx="5791200" cy="307777"/>
          </a:xfrm>
          <a:prstGeom prst="rect">
            <a:avLst/>
          </a:prstGeom>
          <a:noFill/>
        </p:spPr>
        <p:txBody>
          <a:bodyPr wrap="square">
            <a:spAutoFit/>
          </a:bodyPr>
          <a:lstStyle/>
          <a:p>
            <a:pPr algn="r"/>
            <a:r>
              <a:rPr lang="en-US" sz="1400" dirty="0">
                <a:solidFill>
                  <a:schemeClr val="tx1">
                    <a:lumMod val="50000"/>
                    <a:lumOff val="50000"/>
                  </a:schemeClr>
                </a:solidFill>
                <a:effectLst/>
                <a:latin typeface="Arial" panose="020B0604020202020204" pitchFamily="34" charset="0"/>
                <a:cs typeface="Arial" panose="020B0604020202020204" pitchFamily="34" charset="0"/>
              </a:rPr>
              <a:t>Solution approach of Mondrian conformal disk drive scrubbing</a:t>
            </a:r>
          </a:p>
        </p:txBody>
      </p:sp>
      <p:sp>
        <p:nvSpPr>
          <p:cNvPr id="12" name="ZoneTexte 11"/>
          <p:cNvSpPr txBox="1"/>
          <p:nvPr/>
        </p:nvSpPr>
        <p:spPr>
          <a:xfrm>
            <a:off x="0" y="255641"/>
            <a:ext cx="12192000" cy="338554"/>
          </a:xfrm>
          <a:prstGeom prst="rect">
            <a:avLst/>
          </a:prstGeom>
          <a:solidFill>
            <a:srgbClr val="082439"/>
          </a:solidFill>
          <a:ln>
            <a:solidFill>
              <a:srgbClr val="082439"/>
            </a:solidFill>
          </a:ln>
        </p:spPr>
        <p:txBody>
          <a:bodyPr wrap="square" rtlCol="0">
            <a:spAutoFit/>
          </a:bodyPr>
          <a:lstStyle/>
          <a:p>
            <a:pPr algn="ctr"/>
            <a:r>
              <a:rPr lang="fr-FR" sz="1600" dirty="0">
                <a:solidFill>
                  <a:schemeClr val="bg2">
                    <a:lumMod val="90000"/>
                  </a:schemeClr>
                </a:solidFill>
              </a:rPr>
              <a:t>Introduction</a:t>
            </a:r>
            <a:r>
              <a:rPr lang="fr-FR" sz="1600" dirty="0" smtClean="0">
                <a:solidFill>
                  <a:schemeClr val="bg2">
                    <a:lumMod val="90000"/>
                  </a:schemeClr>
                </a:solidFill>
              </a:rPr>
              <a:t>       </a:t>
            </a:r>
            <a:r>
              <a:rPr lang="fr-FR" sz="1600" dirty="0" smtClean="0">
                <a:solidFill>
                  <a:schemeClr val="bg2">
                    <a:lumMod val="90000"/>
                  </a:schemeClr>
                </a:solidFill>
              </a:rPr>
              <a:t>      </a:t>
            </a:r>
            <a:r>
              <a:rPr lang="fr-FR" sz="1600" dirty="0" smtClean="0">
                <a:solidFill>
                  <a:schemeClr val="bg2">
                    <a:lumMod val="90000"/>
                  </a:schemeClr>
                </a:solidFill>
              </a:rPr>
              <a:t>&gt;        </a:t>
            </a:r>
            <a:r>
              <a:rPr lang="fr-FR" sz="1600" dirty="0" smtClean="0">
                <a:solidFill>
                  <a:schemeClr val="bg2">
                    <a:lumMod val="90000"/>
                  </a:schemeClr>
                </a:solidFill>
              </a:rPr>
              <a:t>     </a:t>
            </a:r>
            <a:r>
              <a:rPr lang="fr-FR" sz="1600" dirty="0">
                <a:solidFill>
                  <a:schemeClr val="bg2">
                    <a:lumMod val="90000"/>
                  </a:schemeClr>
                </a:solidFill>
              </a:rPr>
              <a:t>Disk </a:t>
            </a:r>
            <a:r>
              <a:rPr lang="fr-FR" sz="1600" dirty="0" err="1">
                <a:solidFill>
                  <a:schemeClr val="bg2">
                    <a:lumMod val="90000"/>
                  </a:schemeClr>
                </a:solidFill>
              </a:rPr>
              <a:t>Scrubbing</a:t>
            </a:r>
            <a:r>
              <a:rPr lang="fr-FR" sz="1600" dirty="0" smtClean="0">
                <a:solidFill>
                  <a:schemeClr val="bg2">
                    <a:lumMod val="90000"/>
                  </a:schemeClr>
                </a:solidFill>
              </a:rPr>
              <a:t>	          &gt;           </a:t>
            </a:r>
            <a:r>
              <a:rPr lang="fr-FR" sz="1600" b="1" dirty="0" err="1">
                <a:solidFill>
                  <a:schemeClr val="bg1"/>
                </a:solidFill>
              </a:rPr>
              <a:t>Approach</a:t>
            </a:r>
            <a:r>
              <a:rPr lang="fr-FR" sz="1600" dirty="0" smtClean="0">
                <a:solidFill>
                  <a:schemeClr val="bg2">
                    <a:lumMod val="90000"/>
                  </a:schemeClr>
                </a:solidFill>
              </a:rPr>
              <a:t>           </a:t>
            </a:r>
            <a:r>
              <a:rPr lang="fr-FR" sz="1600" dirty="0" smtClean="0">
                <a:solidFill>
                  <a:schemeClr val="bg2">
                    <a:lumMod val="90000"/>
                  </a:schemeClr>
                </a:solidFill>
              </a:rPr>
              <a:t>&gt;      </a:t>
            </a:r>
            <a:r>
              <a:rPr lang="fr-FR" sz="1600" dirty="0" smtClean="0">
                <a:solidFill>
                  <a:schemeClr val="bg2">
                    <a:lumMod val="90000"/>
                  </a:schemeClr>
                </a:solidFill>
              </a:rPr>
              <a:t>     </a:t>
            </a:r>
            <a:r>
              <a:rPr lang="fr-FR" sz="1600" dirty="0" err="1" smtClean="0">
                <a:solidFill>
                  <a:schemeClr val="bg2">
                    <a:lumMod val="90000"/>
                  </a:schemeClr>
                </a:solidFill>
              </a:rPr>
              <a:t>Experiments</a:t>
            </a:r>
            <a:r>
              <a:rPr lang="fr-FR" sz="1600" dirty="0" smtClean="0">
                <a:solidFill>
                  <a:schemeClr val="bg2">
                    <a:lumMod val="90000"/>
                  </a:schemeClr>
                </a:solidFill>
              </a:rPr>
              <a:t>           &gt;           Conclusions and perspectives</a:t>
            </a:r>
            <a:endParaRPr lang="fr-FR" sz="1600" dirty="0">
              <a:solidFill>
                <a:schemeClr val="bg2">
                  <a:lumMod val="90000"/>
                </a:schemeClr>
              </a:solidFill>
            </a:endParaRPr>
          </a:p>
        </p:txBody>
      </p:sp>
    </p:spTree>
    <p:extLst>
      <p:ext uri="{BB962C8B-B14F-4D97-AF65-F5344CB8AC3E}">
        <p14:creationId xmlns:p14="http://schemas.microsoft.com/office/powerpoint/2010/main" val="4144201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
          <p:cNvSpPr txBox="1">
            <a:spLocks/>
          </p:cNvSpPr>
          <p:nvPr/>
        </p:nvSpPr>
        <p:spPr>
          <a:xfrm>
            <a:off x="0" y="604004"/>
            <a:ext cx="12192000" cy="553303"/>
          </a:xfrm>
          <a:prstGeom prst="rect">
            <a:avLst/>
          </a:prstGeom>
          <a:solidFill>
            <a:srgbClr val="40155A"/>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3600" b="0" i="0" kern="1200">
                <a:solidFill>
                  <a:srgbClr val="562F72"/>
                </a:solidFill>
                <a:latin typeface="Arial" panose="020B0604020202020204" pitchFamily="34" charset="0"/>
                <a:ea typeface="+mj-ea"/>
                <a:cs typeface="Arial" panose="020B0604020202020204" pitchFamily="34" charset="0"/>
              </a:defRPr>
            </a:lvl1pPr>
          </a:lstStyle>
          <a:p>
            <a:pPr marL="358775"/>
            <a:r>
              <a:rPr lang="en-US" sz="4000" dirty="0" smtClean="0">
                <a:solidFill>
                  <a:schemeClr val="bg1"/>
                </a:solidFill>
              </a:rPr>
              <a:t>When to scrub : Workload Predictor</a:t>
            </a:r>
            <a:endParaRPr lang="fr-FR" sz="4000" dirty="0">
              <a:solidFill>
                <a:schemeClr val="bg1"/>
              </a:solidFill>
              <a:cs typeface="Aharoni" panose="02010803020104030203" pitchFamily="2" charset="-79"/>
            </a:endParaRPr>
          </a:p>
        </p:txBody>
      </p:sp>
      <p:sp>
        <p:nvSpPr>
          <p:cNvPr id="18" name="Espace réservé du numéro de diapositive 3"/>
          <p:cNvSpPr>
            <a:spLocks noGrp="1"/>
          </p:cNvSpPr>
          <p:nvPr>
            <p:ph type="sldNum" sz="quarter" idx="4"/>
          </p:nvPr>
        </p:nvSpPr>
        <p:spPr>
          <a:xfrm>
            <a:off x="11677650" y="6508101"/>
            <a:ext cx="342188" cy="345870"/>
          </a:xfrm>
          <a:prstGeom prst="foldedCorner">
            <a:avLst/>
          </a:prstGeom>
        </p:spPr>
        <p:txBody>
          <a:bodyPr/>
          <a:lstStyle/>
          <a:p>
            <a:fld id="{57898AA3-E6BA-4CD6-9104-A3E97E85252D}" type="slidenum">
              <a:rPr lang="fr-FR" sz="900" b="1" smtClean="0"/>
              <a:t>9</a:t>
            </a:fld>
            <a:endParaRPr lang="fr-FR" sz="900" b="1" dirty="0"/>
          </a:p>
        </p:txBody>
      </p:sp>
      <p:pic>
        <p:nvPicPr>
          <p:cNvPr id="6" name="Picture 9">
            <a:extLst>
              <a:ext uri="{FF2B5EF4-FFF2-40B4-BE49-F238E27FC236}">
                <a16:creationId xmlns:a16="http://schemas.microsoft.com/office/drawing/2014/main" id="{39CB5D23-0DED-D8E2-9751-B61B0C98ED9B}"/>
              </a:ext>
            </a:extLst>
          </p:cNvPr>
          <p:cNvPicPr>
            <a:picLocks noChangeAspect="1"/>
          </p:cNvPicPr>
          <p:nvPr/>
        </p:nvPicPr>
        <p:blipFill>
          <a:blip r:embed="rId3"/>
          <a:stretch>
            <a:fillRect/>
          </a:stretch>
        </p:blipFill>
        <p:spPr>
          <a:xfrm>
            <a:off x="2209800" y="1167116"/>
            <a:ext cx="7772400" cy="5162689"/>
          </a:xfrm>
          <a:prstGeom prst="rect">
            <a:avLst/>
          </a:prstGeom>
        </p:spPr>
      </p:pic>
      <p:sp>
        <p:nvSpPr>
          <p:cNvPr id="7" name="TextBox 11">
            <a:extLst>
              <a:ext uri="{FF2B5EF4-FFF2-40B4-BE49-F238E27FC236}">
                <a16:creationId xmlns:a16="http://schemas.microsoft.com/office/drawing/2014/main" id="{E85994CD-58A9-E1FC-33CE-ECB0C0848300}"/>
              </a:ext>
            </a:extLst>
          </p:cNvPr>
          <p:cNvSpPr txBox="1"/>
          <p:nvPr/>
        </p:nvSpPr>
        <p:spPr>
          <a:xfrm>
            <a:off x="5825490" y="6114226"/>
            <a:ext cx="6096000" cy="307777"/>
          </a:xfrm>
          <a:prstGeom prst="rect">
            <a:avLst/>
          </a:prstGeom>
          <a:noFill/>
        </p:spPr>
        <p:txBody>
          <a:bodyPr wrap="square">
            <a:spAutoFit/>
          </a:bodyPr>
          <a:lstStyle/>
          <a:p>
            <a:pPr algn="r"/>
            <a:r>
              <a:rPr lang="en-US" sz="1400" dirty="0">
                <a:solidFill>
                  <a:schemeClr val="tx1">
                    <a:lumMod val="50000"/>
                    <a:lumOff val="50000"/>
                  </a:schemeClr>
                </a:solidFill>
                <a:effectLst/>
                <a:latin typeface="Arial" panose="020B0604020202020204" pitchFamily="34" charset="0"/>
                <a:cs typeface="Arial" panose="020B0604020202020204" pitchFamily="34" charset="0"/>
              </a:rPr>
              <a:t>Flowchart of the workload predictor using the PWFTS algorithm </a:t>
            </a:r>
            <a:endParaRPr lang="en-US" sz="14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8" name="ZoneTexte 7"/>
          <p:cNvSpPr txBox="1"/>
          <p:nvPr/>
        </p:nvSpPr>
        <p:spPr>
          <a:xfrm>
            <a:off x="0" y="255641"/>
            <a:ext cx="12192000" cy="338554"/>
          </a:xfrm>
          <a:prstGeom prst="rect">
            <a:avLst/>
          </a:prstGeom>
          <a:solidFill>
            <a:srgbClr val="082439"/>
          </a:solidFill>
          <a:ln>
            <a:solidFill>
              <a:srgbClr val="082439"/>
            </a:solidFill>
          </a:ln>
        </p:spPr>
        <p:txBody>
          <a:bodyPr wrap="square" rtlCol="0">
            <a:spAutoFit/>
          </a:bodyPr>
          <a:lstStyle/>
          <a:p>
            <a:pPr algn="ctr"/>
            <a:r>
              <a:rPr lang="fr-FR" sz="1600" dirty="0">
                <a:solidFill>
                  <a:schemeClr val="bg2">
                    <a:lumMod val="90000"/>
                  </a:schemeClr>
                </a:solidFill>
              </a:rPr>
              <a:t>Introduction</a:t>
            </a:r>
            <a:r>
              <a:rPr lang="fr-FR" sz="1600" dirty="0" smtClean="0">
                <a:solidFill>
                  <a:schemeClr val="bg2">
                    <a:lumMod val="90000"/>
                  </a:schemeClr>
                </a:solidFill>
              </a:rPr>
              <a:t>       </a:t>
            </a:r>
            <a:r>
              <a:rPr lang="fr-FR" sz="1600" dirty="0" smtClean="0">
                <a:solidFill>
                  <a:schemeClr val="bg2">
                    <a:lumMod val="90000"/>
                  </a:schemeClr>
                </a:solidFill>
              </a:rPr>
              <a:t>      </a:t>
            </a:r>
            <a:r>
              <a:rPr lang="fr-FR" sz="1600" dirty="0" smtClean="0">
                <a:solidFill>
                  <a:schemeClr val="bg2">
                    <a:lumMod val="90000"/>
                  </a:schemeClr>
                </a:solidFill>
              </a:rPr>
              <a:t>&gt;        </a:t>
            </a:r>
            <a:r>
              <a:rPr lang="fr-FR" sz="1600" dirty="0" smtClean="0">
                <a:solidFill>
                  <a:schemeClr val="bg2">
                    <a:lumMod val="90000"/>
                  </a:schemeClr>
                </a:solidFill>
              </a:rPr>
              <a:t>     </a:t>
            </a:r>
            <a:r>
              <a:rPr lang="fr-FR" sz="1600" dirty="0">
                <a:solidFill>
                  <a:schemeClr val="bg2">
                    <a:lumMod val="90000"/>
                  </a:schemeClr>
                </a:solidFill>
              </a:rPr>
              <a:t>Disk </a:t>
            </a:r>
            <a:r>
              <a:rPr lang="fr-FR" sz="1600" dirty="0" err="1">
                <a:solidFill>
                  <a:schemeClr val="bg2">
                    <a:lumMod val="90000"/>
                  </a:schemeClr>
                </a:solidFill>
              </a:rPr>
              <a:t>Scrubbing</a:t>
            </a:r>
            <a:r>
              <a:rPr lang="fr-FR" sz="1600" dirty="0" smtClean="0">
                <a:solidFill>
                  <a:schemeClr val="bg2">
                    <a:lumMod val="90000"/>
                  </a:schemeClr>
                </a:solidFill>
              </a:rPr>
              <a:t>	          &gt;           </a:t>
            </a:r>
            <a:r>
              <a:rPr lang="fr-FR" sz="1600" b="1" dirty="0" err="1">
                <a:solidFill>
                  <a:schemeClr val="bg1"/>
                </a:solidFill>
              </a:rPr>
              <a:t>Approach</a:t>
            </a:r>
            <a:r>
              <a:rPr lang="fr-FR" sz="1600" dirty="0" smtClean="0">
                <a:solidFill>
                  <a:schemeClr val="bg2">
                    <a:lumMod val="90000"/>
                  </a:schemeClr>
                </a:solidFill>
              </a:rPr>
              <a:t>           </a:t>
            </a:r>
            <a:r>
              <a:rPr lang="fr-FR" sz="1600" dirty="0" smtClean="0">
                <a:solidFill>
                  <a:schemeClr val="bg2">
                    <a:lumMod val="90000"/>
                  </a:schemeClr>
                </a:solidFill>
              </a:rPr>
              <a:t>&gt;      </a:t>
            </a:r>
            <a:r>
              <a:rPr lang="fr-FR" sz="1600" dirty="0" smtClean="0">
                <a:solidFill>
                  <a:schemeClr val="bg2">
                    <a:lumMod val="90000"/>
                  </a:schemeClr>
                </a:solidFill>
              </a:rPr>
              <a:t>     </a:t>
            </a:r>
            <a:r>
              <a:rPr lang="fr-FR" sz="1600" dirty="0" err="1" smtClean="0">
                <a:solidFill>
                  <a:schemeClr val="bg2">
                    <a:lumMod val="90000"/>
                  </a:schemeClr>
                </a:solidFill>
              </a:rPr>
              <a:t>Experiments</a:t>
            </a:r>
            <a:r>
              <a:rPr lang="fr-FR" sz="1600" dirty="0" smtClean="0">
                <a:solidFill>
                  <a:schemeClr val="bg2">
                    <a:lumMod val="90000"/>
                  </a:schemeClr>
                </a:solidFill>
              </a:rPr>
              <a:t>           &gt;           Conclusions and perspectives</a:t>
            </a:r>
            <a:endParaRPr lang="fr-FR" sz="1600" dirty="0">
              <a:solidFill>
                <a:schemeClr val="bg2">
                  <a:lumMod val="90000"/>
                </a:schemeClr>
              </a:solidFill>
            </a:endParaRPr>
          </a:p>
        </p:txBody>
      </p:sp>
    </p:spTree>
    <p:extLst>
      <p:ext uri="{BB962C8B-B14F-4D97-AF65-F5344CB8AC3E}">
        <p14:creationId xmlns:p14="http://schemas.microsoft.com/office/powerpoint/2010/main" val="1080341178"/>
      </p:ext>
    </p:extLst>
  </p:cSld>
  <p:clrMapOvr>
    <a:masterClrMapping/>
  </p:clrMapOvr>
  <p:timing>
    <p:tnLst>
      <p:par>
        <p:cTn id="1" dur="indefinite" restart="never" nodeType="tmRoot"/>
      </p:par>
    </p:tnLst>
  </p:timing>
</p:sld>
</file>

<file path=ppt/theme/theme1.xml><?xml version="1.0" encoding="utf-8"?>
<a:theme xmlns:a="http://schemas.openxmlformats.org/drawingml/2006/main" name="3_Office Theme">
  <a:themeElements>
    <a:clrScheme name="SNIA">
      <a:dk1>
        <a:srgbClr val="000000"/>
      </a:dk1>
      <a:lt1>
        <a:sysClr val="window" lastClr="FFFFFF"/>
      </a:lt1>
      <a:dk2>
        <a:srgbClr val="7030A0"/>
      </a:dk2>
      <a:lt2>
        <a:srgbClr val="E7E6E6"/>
      </a:lt2>
      <a:accent1>
        <a:srgbClr val="006CBD"/>
      </a:accent1>
      <a:accent2>
        <a:srgbClr val="1D9EFF"/>
      </a:accent2>
      <a:accent3>
        <a:srgbClr val="B0DDFF"/>
      </a:accent3>
      <a:accent4>
        <a:srgbClr val="7CC7FF"/>
      </a:accent4>
      <a:accent5>
        <a:srgbClr val="C7A2E3"/>
      </a:accent5>
      <a:accent6>
        <a:srgbClr val="DB258D"/>
      </a:accent6>
      <a:hlink>
        <a:srgbClr val="1D9EFF"/>
      </a:hlink>
      <a:folHlink>
        <a:srgbClr val="B0DD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B248B1AE-59C0-45A8-B35C-0006ED5A7726}" vid="{71228000-56B0-4AB9-B9A9-3EF6097F8E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8218</TotalTime>
  <Words>1586</Words>
  <Application>Microsoft Office PowerPoint</Application>
  <PresentationFormat>Grand écran</PresentationFormat>
  <Paragraphs>194</Paragraphs>
  <Slides>20</Slides>
  <Notes>12</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20</vt:i4>
      </vt:variant>
    </vt:vector>
  </HeadingPairs>
  <TitlesOfParts>
    <vt:vector size="30" baseType="lpstr">
      <vt:lpstr>Aharoni</vt:lpstr>
      <vt:lpstr>Arial</vt:lpstr>
      <vt:lpstr>Calibri</vt:lpstr>
      <vt:lpstr>Cambria Math</vt:lpstr>
      <vt:lpstr>等线</vt:lpstr>
      <vt:lpstr>HelvNeue for IBM</vt:lpstr>
      <vt:lpstr>Inter</vt:lpstr>
      <vt:lpstr>Söhne</vt:lpstr>
      <vt:lpstr>Wingdings</vt:lpstr>
      <vt:lpstr>3_Office Theme</vt:lpstr>
      <vt:lpstr>Enterprise Disk Drive Scrubbing Based on Mondrian Conformal Predictors</vt:lpstr>
      <vt:lpstr>Introduction</vt:lpstr>
      <vt:lpstr>Présentation PowerPoint</vt:lpstr>
      <vt:lpstr>Disk Scrubbing</vt:lpstr>
      <vt:lpstr>Présentation PowerPoint</vt:lpstr>
      <vt:lpstr>Présentation PowerPoint</vt:lpstr>
      <vt:lpstr>Approach :  Mondrian Conformal Disk Drive Scrubbing </vt:lpstr>
      <vt:lpstr>Présentation PowerPoint</vt:lpstr>
      <vt:lpstr>Présentation PowerPoint</vt:lpstr>
      <vt:lpstr>Présentation PowerPoint</vt:lpstr>
      <vt:lpstr>Présentation PowerPoint</vt:lpstr>
      <vt:lpstr>Présentation PowerPoint</vt:lpstr>
      <vt:lpstr>Experiments</vt:lpstr>
      <vt:lpstr>Présentation PowerPoint</vt:lpstr>
      <vt:lpstr>Présentation PowerPoint</vt:lpstr>
      <vt:lpstr>Présentation PowerPoint</vt:lpstr>
      <vt:lpstr>Conclusions and perspectives</vt:lpstr>
      <vt:lpstr>Présentation PowerPoint</vt:lpstr>
      <vt:lpstr>Présentation PowerPoint</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Andee Wilcott</dc:creator>
  <cp:lastModifiedBy>smessoud</cp:lastModifiedBy>
  <cp:revision>216</cp:revision>
  <dcterms:created xsi:type="dcterms:W3CDTF">2020-03-13T20:35:07Z</dcterms:created>
  <dcterms:modified xsi:type="dcterms:W3CDTF">2023-09-13T04:23:38Z</dcterms:modified>
</cp:coreProperties>
</file>