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44" userDrawn="1">
          <p15:clr>
            <a:srgbClr val="A4A3A4"/>
          </p15:clr>
        </p15:guide>
        <p15:guide id="2" pos="13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98"/>
    <p:restoredTop sz="97311"/>
  </p:normalViewPr>
  <p:slideViewPr>
    <p:cSldViewPr snapToGrid="0">
      <p:cViewPr>
        <p:scale>
          <a:sx n="45" d="100"/>
          <a:sy n="45" d="100"/>
        </p:scale>
        <p:origin x="5944" y="-40"/>
      </p:cViewPr>
      <p:guideLst>
        <p:guide orient="horz" pos="10344"/>
        <p:guide pos="13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33559-C41C-6046-86E4-62F765FA69E4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104C4-E5CC-194E-8488-3C74BD4E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7B0B-FA6A-8E4D-8075-A51FD3C81728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4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7B0B-FA6A-8E4D-8075-A51FD3C81728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2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7B0B-FA6A-8E4D-8075-A51FD3C81728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9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7B0B-FA6A-8E4D-8075-A51FD3C81728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7B0B-FA6A-8E4D-8075-A51FD3C81728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7B0B-FA6A-8E4D-8075-A51FD3C81728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7B0B-FA6A-8E4D-8075-A51FD3C81728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5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7B0B-FA6A-8E4D-8075-A51FD3C81728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7B0B-FA6A-8E4D-8075-A51FD3C81728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7B0B-FA6A-8E4D-8075-A51FD3C81728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4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7B0B-FA6A-8E4D-8075-A51FD3C81728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5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C7B0B-FA6A-8E4D-8075-A51FD3C81728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7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6.png"/><Relationship Id="rId17" Type="http://schemas.openxmlformats.org/officeDocument/2006/relationships/image" Target="../media/image8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24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7.png"/><Relationship Id="rId23" Type="http://schemas.openxmlformats.org/officeDocument/2006/relationships/image" Target="../media/image16.png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ounded Rectangle 1044">
            <a:extLst>
              <a:ext uri="{FF2B5EF4-FFF2-40B4-BE49-F238E27FC236}">
                <a16:creationId xmlns:a16="http://schemas.microsoft.com/office/drawing/2014/main" id="{E0F15EA9-17F8-1DEC-33E5-394347FE340B}"/>
              </a:ext>
            </a:extLst>
          </p:cNvPr>
          <p:cNvSpPr/>
          <p:nvPr/>
        </p:nvSpPr>
        <p:spPr>
          <a:xfrm>
            <a:off x="29531142" y="23332816"/>
            <a:ext cx="5891073" cy="98868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6806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4" name="Rounded Rectangle 1043">
            <a:extLst>
              <a:ext uri="{FF2B5EF4-FFF2-40B4-BE49-F238E27FC236}">
                <a16:creationId xmlns:a16="http://schemas.microsoft.com/office/drawing/2014/main" id="{B0EA108F-C5CE-29F9-EC97-ABF5A8864C36}"/>
              </a:ext>
            </a:extLst>
          </p:cNvPr>
          <p:cNvSpPr/>
          <p:nvPr/>
        </p:nvSpPr>
        <p:spPr>
          <a:xfrm>
            <a:off x="29554750" y="22082973"/>
            <a:ext cx="7706287" cy="98868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6806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chedule for Computing to Change the World for the Better: A ...">
            <a:extLst>
              <a:ext uri="{FF2B5EF4-FFF2-40B4-BE49-F238E27FC236}">
                <a16:creationId xmlns:a16="http://schemas.microsoft.com/office/drawing/2014/main" id="{153928E9-30C7-8886-DEE4-43B2EB0DB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47" y="30506774"/>
            <a:ext cx="5295666" cy="215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gital Skills Bootcamps | California State University, Long Beach">
            <a:extLst>
              <a:ext uri="{FF2B5EF4-FFF2-40B4-BE49-F238E27FC236}">
                <a16:creationId xmlns:a16="http://schemas.microsoft.com/office/drawing/2014/main" id="{E651EDD1-BF61-7728-E7C0-93194A4DE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4777" y="1414681"/>
            <a:ext cx="2714048" cy="271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FD5D45-C14E-8D5B-C019-36B35797C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2943" y="30253132"/>
            <a:ext cx="4738255" cy="2665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988895-D230-289D-5DCA-6F5FC81118AE}"/>
              </a:ext>
            </a:extLst>
          </p:cNvPr>
          <p:cNvSpPr txBox="1"/>
          <p:nvPr/>
        </p:nvSpPr>
        <p:spPr>
          <a:xfrm>
            <a:off x="1437037" y="1170841"/>
            <a:ext cx="382926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Enhancing Risk Aware Decision in Healthcare with Uncertainty Quantification 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792C3-BD46-07E4-4E82-8C81D578749C}"/>
              </a:ext>
            </a:extLst>
          </p:cNvPr>
          <p:cNvSpPr txBox="1"/>
          <p:nvPr/>
        </p:nvSpPr>
        <p:spPr>
          <a:xfrm>
            <a:off x="1437037" y="2613280"/>
            <a:ext cx="382926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Rahul Vishwakarma, Jinha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Hwang, Benyamin Ahmadnia</a:t>
            </a:r>
          </a:p>
          <a:p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0892C6-1081-839C-46CD-F4BF6B40928F}"/>
              </a:ext>
            </a:extLst>
          </p:cNvPr>
          <p:cNvGrpSpPr/>
          <p:nvPr/>
        </p:nvGrpSpPr>
        <p:grpSpPr>
          <a:xfrm>
            <a:off x="186581" y="4876458"/>
            <a:ext cx="43632224" cy="236550"/>
            <a:chOff x="1291547" y="7743488"/>
            <a:chExt cx="40867566" cy="2365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51F090-4CED-A17B-B77E-AFEA83D6F422}"/>
                </a:ext>
              </a:extLst>
            </p:cNvPr>
            <p:cNvSpPr/>
            <p:nvPr/>
          </p:nvSpPr>
          <p:spPr>
            <a:xfrm>
              <a:off x="1291547" y="7743488"/>
              <a:ext cx="13622522" cy="236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9DDB28E-5490-17E3-21A8-929E2AFB79FF}"/>
                </a:ext>
              </a:extLst>
            </p:cNvPr>
            <p:cNvSpPr/>
            <p:nvPr/>
          </p:nvSpPr>
          <p:spPr>
            <a:xfrm>
              <a:off x="14914069" y="7743488"/>
              <a:ext cx="13622522" cy="2365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0CAA265-E442-A61F-A13F-C1F0EBFC01CD}"/>
                </a:ext>
              </a:extLst>
            </p:cNvPr>
            <p:cNvSpPr/>
            <p:nvPr/>
          </p:nvSpPr>
          <p:spPr>
            <a:xfrm>
              <a:off x="28536591" y="7743488"/>
              <a:ext cx="13622522" cy="2365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A9ABCDE-CA33-7ED2-5796-9F708463450E}"/>
              </a:ext>
            </a:extLst>
          </p:cNvPr>
          <p:cNvSpPr txBox="1"/>
          <p:nvPr/>
        </p:nvSpPr>
        <p:spPr>
          <a:xfrm>
            <a:off x="830161" y="5715423"/>
            <a:ext cx="133013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Motivation: Unreliable point 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5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rediction 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C922AA-D390-413F-CD17-6BEF9E4B8958}"/>
              </a:ext>
            </a:extLst>
          </p:cNvPr>
          <p:cNvSpPr txBox="1"/>
          <p:nvPr/>
        </p:nvSpPr>
        <p:spPr>
          <a:xfrm>
            <a:off x="830161" y="13006314"/>
            <a:ext cx="1103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Prior Work 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A2A6B7-C4B2-DB49-E228-AC57FD4E7311}"/>
              </a:ext>
            </a:extLst>
          </p:cNvPr>
          <p:cNvGrpSpPr/>
          <p:nvPr/>
        </p:nvGrpSpPr>
        <p:grpSpPr>
          <a:xfrm>
            <a:off x="830161" y="12168364"/>
            <a:ext cx="13021665" cy="236550"/>
            <a:chOff x="1291547" y="7743488"/>
            <a:chExt cx="40867566" cy="2365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3476F6F-39EF-0B00-8F3C-E347A5B4EADC}"/>
                </a:ext>
              </a:extLst>
            </p:cNvPr>
            <p:cNvSpPr/>
            <p:nvPr/>
          </p:nvSpPr>
          <p:spPr>
            <a:xfrm>
              <a:off x="1291547" y="7743488"/>
              <a:ext cx="13622522" cy="236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0163B1-1DE9-27D6-74DA-6D8EA95A4CD1}"/>
                </a:ext>
              </a:extLst>
            </p:cNvPr>
            <p:cNvSpPr/>
            <p:nvPr/>
          </p:nvSpPr>
          <p:spPr>
            <a:xfrm>
              <a:off x="14914069" y="7743488"/>
              <a:ext cx="13622522" cy="2365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25FA927-3E71-1615-CCC1-98F424BCF4E6}"/>
                </a:ext>
              </a:extLst>
            </p:cNvPr>
            <p:cNvSpPr/>
            <p:nvPr/>
          </p:nvSpPr>
          <p:spPr>
            <a:xfrm>
              <a:off x="28536591" y="7743488"/>
              <a:ext cx="13622522" cy="2365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4F818CB-E0E8-390C-392E-C5313746D42C}"/>
              </a:ext>
            </a:extLst>
          </p:cNvPr>
          <p:cNvSpPr txBox="1"/>
          <p:nvPr/>
        </p:nvSpPr>
        <p:spPr>
          <a:xfrm>
            <a:off x="1089297" y="21072231"/>
            <a:ext cx="1103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 Set valued prediction  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1D812B6-6E22-038C-827A-873F5E167585}"/>
              </a:ext>
            </a:extLst>
          </p:cNvPr>
          <p:cNvGrpSpPr/>
          <p:nvPr/>
        </p:nvGrpSpPr>
        <p:grpSpPr>
          <a:xfrm>
            <a:off x="867707" y="20249302"/>
            <a:ext cx="13021665" cy="236550"/>
            <a:chOff x="1291547" y="7743488"/>
            <a:chExt cx="40867566" cy="23655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072B-AE50-8722-CEBB-4B1EB054C26A}"/>
                </a:ext>
              </a:extLst>
            </p:cNvPr>
            <p:cNvSpPr/>
            <p:nvPr/>
          </p:nvSpPr>
          <p:spPr>
            <a:xfrm>
              <a:off x="1291547" y="7743488"/>
              <a:ext cx="13622522" cy="236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E25744A-DF9D-5A5D-F0A5-7CBBBF343A3E}"/>
                </a:ext>
              </a:extLst>
            </p:cNvPr>
            <p:cNvSpPr/>
            <p:nvPr/>
          </p:nvSpPr>
          <p:spPr>
            <a:xfrm>
              <a:off x="14914069" y="7743488"/>
              <a:ext cx="13622522" cy="2365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840489B-ABEC-CDC3-0674-6601466F5BAC}"/>
                </a:ext>
              </a:extLst>
            </p:cNvPr>
            <p:cNvSpPr/>
            <p:nvPr/>
          </p:nvSpPr>
          <p:spPr>
            <a:xfrm>
              <a:off x="28536591" y="7743488"/>
              <a:ext cx="13622522" cy="2365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6FC16A9-3888-C878-817B-FD10118ACFF4}"/>
              </a:ext>
            </a:extLst>
          </p:cNvPr>
          <p:cNvSpPr txBox="1"/>
          <p:nvPr/>
        </p:nvSpPr>
        <p:spPr>
          <a:xfrm>
            <a:off x="29017564" y="5716930"/>
            <a:ext cx="1103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Inference: </a:t>
            </a:r>
            <a:r>
              <a:rPr lang="en-US" sz="5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5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-values 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3" name="Graphic 1032">
            <a:extLst>
              <a:ext uri="{FF2B5EF4-FFF2-40B4-BE49-F238E27FC236}">
                <a16:creationId xmlns:a16="http://schemas.microsoft.com/office/drawing/2014/main" id="{511780E4-0042-BDE4-1F33-B7BFBB243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19670" y="30497141"/>
            <a:ext cx="2177249" cy="21772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44" name="TextBox 1143">
                <a:extLst>
                  <a:ext uri="{FF2B5EF4-FFF2-40B4-BE49-F238E27FC236}">
                    <a16:creationId xmlns:a16="http://schemas.microsoft.com/office/drawing/2014/main" id="{F54F9A0C-BE19-8AC1-2B73-B0B676151ABF}"/>
                  </a:ext>
                </a:extLst>
              </p:cNvPr>
              <p:cNvSpPr txBox="1"/>
              <p:nvPr/>
            </p:nvSpPr>
            <p:spPr>
              <a:xfrm>
                <a:off x="1497832" y="8809169"/>
                <a:ext cx="17122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44" name="TextBox 1143">
                <a:extLst>
                  <a:ext uri="{FF2B5EF4-FFF2-40B4-BE49-F238E27FC236}">
                    <a16:creationId xmlns:a16="http://schemas.microsoft.com/office/drawing/2014/main" id="{F54F9A0C-BE19-8AC1-2B73-B0B676151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832" y="8809169"/>
                <a:ext cx="1712244" cy="492443"/>
              </a:xfrm>
              <a:prstGeom prst="rect">
                <a:avLst/>
              </a:prstGeom>
              <a:blipFill>
                <a:blip r:embed="rId7"/>
                <a:stretch>
                  <a:fillRect l="-8148" r="-518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2" name="Group 1151">
            <a:extLst>
              <a:ext uri="{FF2B5EF4-FFF2-40B4-BE49-F238E27FC236}">
                <a16:creationId xmlns:a16="http://schemas.microsoft.com/office/drawing/2014/main" id="{44CDDDE5-22A0-7567-F30F-54986B9BE5C7}"/>
              </a:ext>
            </a:extLst>
          </p:cNvPr>
          <p:cNvGrpSpPr/>
          <p:nvPr/>
        </p:nvGrpSpPr>
        <p:grpSpPr>
          <a:xfrm>
            <a:off x="1059468" y="7355202"/>
            <a:ext cx="3698902" cy="1151325"/>
            <a:chOff x="1059468" y="8041002"/>
            <a:chExt cx="3698902" cy="1151325"/>
          </a:xfrm>
        </p:grpSpPr>
        <p:sp>
          <p:nvSpPr>
            <p:cNvPr id="1140" name="Rounded Rectangle 1139">
              <a:extLst>
                <a:ext uri="{FF2B5EF4-FFF2-40B4-BE49-F238E27FC236}">
                  <a16:creationId xmlns:a16="http://schemas.microsoft.com/office/drawing/2014/main" id="{0C9F32D0-D074-C7C7-44DD-7DD401B0BBDA}"/>
                </a:ext>
              </a:extLst>
            </p:cNvPr>
            <p:cNvSpPr/>
            <p:nvPr/>
          </p:nvSpPr>
          <p:spPr>
            <a:xfrm>
              <a:off x="1089297" y="8112273"/>
              <a:ext cx="3669073" cy="108005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Medica Text Transcription Data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6" name="TextBox 1145">
                  <a:extLst>
                    <a:ext uri="{FF2B5EF4-FFF2-40B4-BE49-F238E27FC236}">
                      <a16:creationId xmlns:a16="http://schemas.microsoft.com/office/drawing/2014/main" id="{D20B0FB1-5E2C-5C42-84AB-D01396C5B2F2}"/>
                    </a:ext>
                  </a:extLst>
                </p:cNvPr>
                <p:cNvSpPr txBox="1"/>
                <p:nvPr/>
              </p:nvSpPr>
              <p:spPr>
                <a:xfrm>
                  <a:off x="1059468" y="8041002"/>
                  <a:ext cx="567559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46" name="TextBox 1145">
                  <a:extLst>
                    <a:ext uri="{FF2B5EF4-FFF2-40B4-BE49-F238E27FC236}">
                      <a16:creationId xmlns:a16="http://schemas.microsoft.com/office/drawing/2014/main" id="{D20B0FB1-5E2C-5C42-84AB-D01396C5B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468" y="8041002"/>
                  <a:ext cx="567559" cy="5847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403E2C8F-B3F7-47AF-7178-247EC94A4CC9}"/>
              </a:ext>
            </a:extLst>
          </p:cNvPr>
          <p:cNvGrpSpPr/>
          <p:nvPr/>
        </p:nvGrpSpPr>
        <p:grpSpPr>
          <a:xfrm>
            <a:off x="843605" y="9604255"/>
            <a:ext cx="4000105" cy="1198402"/>
            <a:chOff x="6587213" y="8258451"/>
            <a:chExt cx="4000105" cy="1198402"/>
          </a:xfrm>
        </p:grpSpPr>
        <p:sp>
          <p:nvSpPr>
            <p:cNvPr id="1147" name="Rounded Rectangle 1146">
              <a:extLst>
                <a:ext uri="{FF2B5EF4-FFF2-40B4-BE49-F238E27FC236}">
                  <a16:creationId xmlns:a16="http://schemas.microsoft.com/office/drawing/2014/main" id="{4E0B202A-807A-E05F-015D-AF9BDEA50388}"/>
                </a:ext>
              </a:extLst>
            </p:cNvPr>
            <p:cNvSpPr/>
            <p:nvPr/>
          </p:nvSpPr>
          <p:spPr>
            <a:xfrm>
              <a:off x="6803076" y="8376799"/>
              <a:ext cx="3784242" cy="10800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Point Prediction</a:t>
              </a:r>
            </a:p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Lack of Trust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9" name="TextBox 1148">
                  <a:extLst>
                    <a:ext uri="{FF2B5EF4-FFF2-40B4-BE49-F238E27FC236}">
                      <a16:creationId xmlns:a16="http://schemas.microsoft.com/office/drawing/2014/main" id="{F2339EB9-FA5E-01C8-2E96-621F92A25856}"/>
                    </a:ext>
                  </a:extLst>
                </p:cNvPr>
                <p:cNvSpPr txBox="1"/>
                <p:nvPr/>
              </p:nvSpPr>
              <p:spPr>
                <a:xfrm>
                  <a:off x="6587213" y="8258451"/>
                  <a:ext cx="98124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49" name="TextBox 1148">
                  <a:extLst>
                    <a:ext uri="{FF2B5EF4-FFF2-40B4-BE49-F238E27FC236}">
                      <a16:creationId xmlns:a16="http://schemas.microsoft.com/office/drawing/2014/main" id="{F2339EB9-FA5E-01C8-2E96-621F92A258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213" y="8258451"/>
                  <a:ext cx="981240" cy="584775"/>
                </a:xfrm>
                <a:prstGeom prst="rect">
                  <a:avLst/>
                </a:prstGeom>
                <a:blipFill>
                  <a:blip r:embed="rId14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54" name="Straight Arrow Connector 1153">
            <a:extLst>
              <a:ext uri="{FF2B5EF4-FFF2-40B4-BE49-F238E27FC236}">
                <a16:creationId xmlns:a16="http://schemas.microsoft.com/office/drawing/2014/main" id="{A6C00847-B1BD-4964-59E2-A8F5D6F97065}"/>
              </a:ext>
            </a:extLst>
          </p:cNvPr>
          <p:cNvCxnSpPr/>
          <p:nvPr/>
        </p:nvCxnSpPr>
        <p:spPr>
          <a:xfrm>
            <a:off x="3668994" y="8509151"/>
            <a:ext cx="0" cy="12075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5" name="TextBox 1154">
            <a:extLst>
              <a:ext uri="{FF2B5EF4-FFF2-40B4-BE49-F238E27FC236}">
                <a16:creationId xmlns:a16="http://schemas.microsoft.com/office/drawing/2014/main" id="{82169ADC-4C6E-BA06-EED3-2AF991D67103}"/>
              </a:ext>
            </a:extLst>
          </p:cNvPr>
          <p:cNvSpPr txBox="1"/>
          <p:nvPr/>
        </p:nvSpPr>
        <p:spPr>
          <a:xfrm>
            <a:off x="5671158" y="7270180"/>
            <a:ext cx="90524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Most of the Machine Learning model lacks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calibration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No guarantee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for uncertainty estimations for new data.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7" name="TextBox 1156">
            <a:extLst>
              <a:ext uri="{FF2B5EF4-FFF2-40B4-BE49-F238E27FC236}">
                <a16:creationId xmlns:a16="http://schemas.microsoft.com/office/drawing/2014/main" id="{C4FBE770-B8B8-75C8-C67B-F429EDE18A4A}"/>
              </a:ext>
            </a:extLst>
          </p:cNvPr>
          <p:cNvSpPr txBox="1"/>
          <p:nvPr/>
        </p:nvSpPr>
        <p:spPr>
          <a:xfrm>
            <a:off x="1291547" y="14628073"/>
            <a:ext cx="1252008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4400" b="1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Confidence intervals</a:t>
            </a:r>
            <a:r>
              <a:rPr lang="en-US" sz="44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Not be well-suited for complex data and model.</a:t>
            </a: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sz="4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4400" b="1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Bayesian Inference: </a:t>
            </a:r>
            <a:r>
              <a:rPr lang="en-US" sz="44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 careful selection of prior distributions</a:t>
            </a:r>
            <a:r>
              <a:rPr lang="en-US" sz="4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sz="4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4400" b="1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Bootstrap: </a:t>
            </a:r>
            <a:r>
              <a:rPr lang="en-US" sz="44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Computationally expensive. </a:t>
            </a:r>
            <a:endParaRPr lang="en-US" sz="4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9" name="TextBox 1168">
                <a:extLst>
                  <a:ext uri="{FF2B5EF4-FFF2-40B4-BE49-F238E27FC236}">
                    <a16:creationId xmlns:a16="http://schemas.microsoft.com/office/drawing/2014/main" id="{41A46778-A621-C885-20F9-C476022506FD}"/>
                  </a:ext>
                </a:extLst>
              </p:cNvPr>
              <p:cNvSpPr txBox="1"/>
              <p:nvPr/>
            </p:nvSpPr>
            <p:spPr>
              <a:xfrm>
                <a:off x="1291547" y="22740842"/>
                <a:ext cx="12520080" cy="6186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Wingdings" pitchFamily="2" charset="2"/>
                  <a:buChar char="§"/>
                </a:pPr>
                <a:r>
                  <a:rPr lang="en-US" sz="4400" b="1" kern="10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Idea</a:t>
                </a:r>
                <a:r>
                  <a:rPr lang="en-US" sz="4400" kern="100" dirty="0">
                    <a:solidFill>
                      <a:srgbClr val="2222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Instead of calibrating the probabilities for each individual outcome (e.g., Y = 1), apply calibrated probabilities to a set of potential outcomes (e.g., Y </a:t>
                </a:r>
                <a14:m>
                  <m:oMath xmlns:m="http://schemas.openxmlformats.org/officeDocument/2006/math">
                    <m:r>
                      <a:rPr lang="en-US" sz="4400" b="0" i="1" kern="10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en-US" sz="4400" kern="100" dirty="0">
                    <a:solidFill>
                      <a:srgbClr val="2222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{1, 2, 3}).</a:t>
                </a:r>
              </a:p>
              <a:p>
                <a:pPr marL="571500" indent="-571500">
                  <a:buFont typeface="Wingdings" pitchFamily="2" charset="2"/>
                  <a:buChar char="§"/>
                </a:pPr>
                <a:endParaRPr lang="en-US" sz="4400" kern="100" dirty="0">
                  <a:solidFill>
                    <a:srgbClr val="22222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500" marR="0" indent="-571500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§"/>
                </a:pPr>
                <a:r>
                  <a:rPr lang="en-US" sz="4400" b="1" kern="100" dirty="0">
                    <a:solidFill>
                      <a:srgbClr val="2222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Goal</a:t>
                </a:r>
                <a:r>
                  <a:rPr lang="en-US" sz="4400" kern="100" dirty="0">
                    <a:solidFill>
                      <a:srgbClr val="2222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Forecast a limited collection of reasonable responses.</a:t>
                </a:r>
              </a:p>
              <a:p>
                <a:pPr marL="571500" marR="0" indent="-571500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§"/>
                </a:pPr>
                <a:endParaRPr lang="en-US" sz="4400" kern="100" dirty="0">
                  <a:solidFill>
                    <a:srgbClr val="22222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500" marR="0" indent="-571500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§"/>
                </a:pPr>
                <a:r>
                  <a:rPr lang="en-US" sz="4400" b="1" kern="100" dirty="0">
                    <a:solidFill>
                      <a:srgbClr val="2222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Benefit</a:t>
                </a:r>
                <a:r>
                  <a:rPr lang="en-US" sz="4400" kern="100" dirty="0">
                    <a:solidFill>
                      <a:srgbClr val="2222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Model Agnostic. </a:t>
                </a:r>
              </a:p>
            </p:txBody>
          </p:sp>
        </mc:Choice>
        <mc:Fallback>
          <p:sp>
            <p:nvSpPr>
              <p:cNvPr id="1169" name="TextBox 1168">
                <a:extLst>
                  <a:ext uri="{FF2B5EF4-FFF2-40B4-BE49-F238E27FC236}">
                    <a16:creationId xmlns:a16="http://schemas.microsoft.com/office/drawing/2014/main" id="{41A46778-A621-C885-20F9-C47602250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547" y="22740842"/>
                <a:ext cx="12520080" cy="6186309"/>
              </a:xfrm>
              <a:prstGeom prst="rect">
                <a:avLst/>
              </a:prstGeom>
              <a:blipFill>
                <a:blip r:embed="rId15"/>
                <a:stretch>
                  <a:fillRect l="-1722" t="-2049" r="-912" b="-3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29222803-3A84-B338-B2E9-BEB2EC8442E7}"/>
              </a:ext>
            </a:extLst>
          </p:cNvPr>
          <p:cNvGrpSpPr/>
          <p:nvPr/>
        </p:nvGrpSpPr>
        <p:grpSpPr>
          <a:xfrm>
            <a:off x="15046859" y="13708722"/>
            <a:ext cx="13205247" cy="7266152"/>
            <a:chOff x="15361329" y="13120656"/>
            <a:chExt cx="13205247" cy="7266152"/>
          </a:xfrm>
        </p:grpSpPr>
        <p:sp>
          <p:nvSpPr>
            <p:cNvPr id="1171" name="Rounded Rectangle 1170">
              <a:extLst>
                <a:ext uri="{FF2B5EF4-FFF2-40B4-BE49-F238E27FC236}">
                  <a16:creationId xmlns:a16="http://schemas.microsoft.com/office/drawing/2014/main" id="{3B94AFC7-DAB8-E9E4-8878-4BDE402C5A73}"/>
                </a:ext>
              </a:extLst>
            </p:cNvPr>
            <p:cNvSpPr/>
            <p:nvPr/>
          </p:nvSpPr>
          <p:spPr>
            <a:xfrm>
              <a:off x="15565159" y="16862761"/>
              <a:ext cx="4562392" cy="330041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50191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05DBFF2C-C57D-CCBE-358B-6FF0C9520E65}"/>
                </a:ext>
              </a:extLst>
            </p:cNvPr>
            <p:cNvSpPr/>
            <p:nvPr/>
          </p:nvSpPr>
          <p:spPr>
            <a:xfrm>
              <a:off x="18349595" y="13120656"/>
              <a:ext cx="3472435" cy="7400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 Set </a:t>
              </a:r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A5E31B54-9549-DACA-66C0-F94F850222EA}"/>
                </a:ext>
              </a:extLst>
            </p:cNvPr>
            <p:cNvSpPr/>
            <p:nvPr/>
          </p:nvSpPr>
          <p:spPr>
            <a:xfrm>
              <a:off x="24298796" y="13125113"/>
              <a:ext cx="3472445" cy="7400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Set </a:t>
              </a:r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FEA5373B-0AF2-830A-E5C8-8F627E5F14B7}"/>
                </a:ext>
              </a:extLst>
            </p:cNvPr>
            <p:cNvSpPr/>
            <p:nvPr/>
          </p:nvSpPr>
          <p:spPr>
            <a:xfrm>
              <a:off x="25094130" y="14281274"/>
              <a:ext cx="3472446" cy="8860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Calibration Set </a:t>
              </a:r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0A1E0841-C580-7D1F-D98E-B3D516E2579B}"/>
                </a:ext>
              </a:extLst>
            </p:cNvPr>
            <p:cNvSpPr/>
            <p:nvPr/>
          </p:nvSpPr>
          <p:spPr>
            <a:xfrm>
              <a:off x="20858599" y="14281297"/>
              <a:ext cx="3724399" cy="886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Similarity Module</a:t>
              </a:r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4920FBCD-5818-E708-2FF7-54AD3E7BBA5D}"/>
                </a:ext>
              </a:extLst>
            </p:cNvPr>
            <p:cNvSpPr/>
            <p:nvPr/>
          </p:nvSpPr>
          <p:spPr>
            <a:xfrm>
              <a:off x="20853756" y="15705452"/>
              <a:ext cx="3724401" cy="155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Confident Multilabel Classification </a:t>
              </a:r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0EF055C3-E75B-DC79-4BCF-804A131CC293}"/>
                </a:ext>
              </a:extLst>
            </p:cNvPr>
            <p:cNvSpPr/>
            <p:nvPr/>
          </p:nvSpPr>
          <p:spPr>
            <a:xfrm>
              <a:off x="20853756" y="17841453"/>
              <a:ext cx="3724401" cy="11168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Non-Confident Classification </a:t>
              </a:r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1F18E32D-BA8E-DE6E-63A2-6EEACEE06AB7}"/>
                </a:ext>
              </a:extLst>
            </p:cNvPr>
            <p:cNvSpPr/>
            <p:nvPr/>
          </p:nvSpPr>
          <p:spPr>
            <a:xfrm>
              <a:off x="20853756" y="19310505"/>
              <a:ext cx="3724401" cy="1076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 by Domain Expert </a:t>
              </a:r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00C6D41A-7943-6498-78AD-F502BF9F71C3}"/>
                </a:ext>
              </a:extLst>
            </p:cNvPr>
            <p:cNvSpPr/>
            <p:nvPr/>
          </p:nvSpPr>
          <p:spPr>
            <a:xfrm>
              <a:off x="15565159" y="15893694"/>
              <a:ext cx="4554701" cy="800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Classification Algorithm</a:t>
              </a:r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9A9C00B2-A7C9-615D-046D-A82C34726B70}"/>
                </a:ext>
              </a:extLst>
            </p:cNvPr>
            <p:cNvSpPr/>
            <p:nvPr/>
          </p:nvSpPr>
          <p:spPr>
            <a:xfrm>
              <a:off x="15772939" y="17186947"/>
              <a:ext cx="4130682" cy="6661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Non-conformity Score</a:t>
              </a:r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192A4BAE-005E-37BB-068E-CC65709FADA6}"/>
                </a:ext>
              </a:extLst>
            </p:cNvPr>
            <p:cNvSpPr/>
            <p:nvPr/>
          </p:nvSpPr>
          <p:spPr>
            <a:xfrm>
              <a:off x="15746642" y="18010736"/>
              <a:ext cx="4130682" cy="5963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Confidence</a:t>
              </a:r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1DA282A8-1FA9-66B3-8B60-68A45FF2F723}"/>
                </a:ext>
              </a:extLst>
            </p:cNvPr>
            <p:cNvSpPr/>
            <p:nvPr/>
          </p:nvSpPr>
          <p:spPr>
            <a:xfrm>
              <a:off x="15746642" y="18753827"/>
              <a:ext cx="4130682" cy="5963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Credibility</a:t>
              </a:r>
            </a:p>
          </p:txBody>
        </p:sp>
        <p:sp>
          <p:nvSpPr>
            <p:cNvPr id="1183" name="TextBox 1182">
              <a:extLst>
                <a:ext uri="{FF2B5EF4-FFF2-40B4-BE49-F238E27FC236}">
                  <a16:creationId xmlns:a16="http://schemas.microsoft.com/office/drawing/2014/main" id="{B240DD7E-9743-248D-5547-69A3A3A2C9FC}"/>
                </a:ext>
              </a:extLst>
            </p:cNvPr>
            <p:cNvSpPr txBox="1"/>
            <p:nvPr/>
          </p:nvSpPr>
          <p:spPr>
            <a:xfrm>
              <a:off x="16195718" y="19525847"/>
              <a:ext cx="362704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Uncertainty Quantifier</a:t>
              </a:r>
              <a:endPara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B2C4444C-7A21-F453-83A0-0E81B09D95C6}"/>
                </a:ext>
              </a:extLst>
            </p:cNvPr>
            <p:cNvSpPr txBox="1"/>
            <p:nvPr/>
          </p:nvSpPr>
          <p:spPr>
            <a:xfrm>
              <a:off x="15790172" y="15139994"/>
              <a:ext cx="455954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Classification Engine 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368AB72C-DAD5-2EBF-DC40-A16BCD950327}"/>
                </a:ext>
              </a:extLst>
            </p:cNvPr>
            <p:cNvSpPr/>
            <p:nvPr/>
          </p:nvSpPr>
          <p:spPr>
            <a:xfrm>
              <a:off x="15361329" y="14992665"/>
              <a:ext cx="4962362" cy="538412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6" name="Rectangle 1185">
              <a:extLst>
                <a:ext uri="{FF2B5EF4-FFF2-40B4-BE49-F238E27FC236}">
                  <a16:creationId xmlns:a16="http://schemas.microsoft.com/office/drawing/2014/main" id="{35B12A92-7C2C-ACF6-49A0-1528E8562439}"/>
                </a:ext>
              </a:extLst>
            </p:cNvPr>
            <p:cNvSpPr/>
            <p:nvPr/>
          </p:nvSpPr>
          <p:spPr>
            <a:xfrm rot="16200000">
              <a:off x="23193844" y="17535612"/>
              <a:ext cx="4798003" cy="88434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9872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 Prediction </a:t>
              </a:r>
            </a:p>
          </p:txBody>
        </p:sp>
        <p:sp>
          <p:nvSpPr>
            <p:cNvPr id="1187" name="Rectangle 1186">
              <a:extLst>
                <a:ext uri="{FF2B5EF4-FFF2-40B4-BE49-F238E27FC236}">
                  <a16:creationId xmlns:a16="http://schemas.microsoft.com/office/drawing/2014/main" id="{AFA232B2-7319-B80A-147E-FDB1BC76C995}"/>
                </a:ext>
              </a:extLst>
            </p:cNvPr>
            <p:cNvSpPr/>
            <p:nvPr/>
          </p:nvSpPr>
          <p:spPr>
            <a:xfrm rot="16200000">
              <a:off x="24950312" y="17792671"/>
              <a:ext cx="4009490" cy="731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Sensitive Decision</a:t>
              </a:r>
            </a:p>
          </p:txBody>
        </p:sp>
        <p:sp>
          <p:nvSpPr>
            <p:cNvPr id="1188" name="Rectangle 1187">
              <a:extLst>
                <a:ext uri="{FF2B5EF4-FFF2-40B4-BE49-F238E27FC236}">
                  <a16:creationId xmlns:a16="http://schemas.microsoft.com/office/drawing/2014/main" id="{A4AD61B0-BC26-4405-6C34-FB0037E93A9A}"/>
                </a:ext>
              </a:extLst>
            </p:cNvPr>
            <p:cNvSpPr/>
            <p:nvPr/>
          </p:nvSpPr>
          <p:spPr>
            <a:xfrm rot="16200000">
              <a:off x="25932060" y="17792672"/>
              <a:ext cx="4009488" cy="731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Disease Severity Ranking </a:t>
              </a:r>
            </a:p>
          </p:txBody>
        </p:sp>
        <p:sp>
          <p:nvSpPr>
            <p:cNvPr id="1189" name="Rectangle 1188">
              <a:extLst>
                <a:ext uri="{FF2B5EF4-FFF2-40B4-BE49-F238E27FC236}">
                  <a16:creationId xmlns:a16="http://schemas.microsoft.com/office/drawing/2014/main" id="{A87239A2-3D2A-8096-5CCE-763A72137028}"/>
                </a:ext>
              </a:extLst>
            </p:cNvPr>
            <p:cNvSpPr/>
            <p:nvPr/>
          </p:nvSpPr>
          <p:spPr>
            <a:xfrm>
              <a:off x="26344896" y="15485661"/>
              <a:ext cx="2221679" cy="49011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90" name="Straight Arrow Connector 1189">
              <a:extLst>
                <a:ext uri="{FF2B5EF4-FFF2-40B4-BE49-F238E27FC236}">
                  <a16:creationId xmlns:a16="http://schemas.microsoft.com/office/drawing/2014/main" id="{9DF08830-25DE-FD3E-9DAE-17B75303457E}"/>
                </a:ext>
              </a:extLst>
            </p:cNvPr>
            <p:cNvCxnSpPr>
              <a:cxnSpLocks/>
              <a:endCxn id="1176" idx="1"/>
            </p:cNvCxnSpPr>
            <p:nvPr/>
          </p:nvCxnSpPr>
          <p:spPr>
            <a:xfrm>
              <a:off x="20349717" y="16484387"/>
              <a:ext cx="5040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1" name="Straight Arrow Connector 1190">
              <a:extLst>
                <a:ext uri="{FF2B5EF4-FFF2-40B4-BE49-F238E27FC236}">
                  <a16:creationId xmlns:a16="http://schemas.microsoft.com/office/drawing/2014/main" id="{2538CD38-FB99-7E23-4222-A4C7EFEFECC2}"/>
                </a:ext>
              </a:extLst>
            </p:cNvPr>
            <p:cNvCxnSpPr>
              <a:cxnSpLocks/>
              <a:endCxn id="1177" idx="1"/>
            </p:cNvCxnSpPr>
            <p:nvPr/>
          </p:nvCxnSpPr>
          <p:spPr>
            <a:xfrm>
              <a:off x="20323690" y="18399855"/>
              <a:ext cx="5300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2" name="Straight Arrow Connector 1191">
              <a:extLst>
                <a:ext uri="{FF2B5EF4-FFF2-40B4-BE49-F238E27FC236}">
                  <a16:creationId xmlns:a16="http://schemas.microsoft.com/office/drawing/2014/main" id="{3DE135E8-B84C-46E2-D35E-4E45D90D4B54}"/>
                </a:ext>
              </a:extLst>
            </p:cNvPr>
            <p:cNvCxnSpPr>
              <a:cxnSpLocks/>
              <a:stCxn id="1177" idx="2"/>
              <a:endCxn id="1178" idx="0"/>
            </p:cNvCxnSpPr>
            <p:nvPr/>
          </p:nvCxnSpPr>
          <p:spPr>
            <a:xfrm>
              <a:off x="22715957" y="18958256"/>
              <a:ext cx="0" cy="352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3" name="Straight Arrow Connector 1192">
              <a:extLst>
                <a:ext uri="{FF2B5EF4-FFF2-40B4-BE49-F238E27FC236}">
                  <a16:creationId xmlns:a16="http://schemas.microsoft.com/office/drawing/2014/main" id="{3D8C4ACE-4DCF-11CE-47E3-22922E1DD5B1}"/>
                </a:ext>
              </a:extLst>
            </p:cNvPr>
            <p:cNvCxnSpPr>
              <a:cxnSpLocks/>
              <a:stCxn id="1178" idx="3"/>
            </p:cNvCxnSpPr>
            <p:nvPr/>
          </p:nvCxnSpPr>
          <p:spPr>
            <a:xfrm>
              <a:off x="24578157" y="19848657"/>
              <a:ext cx="572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4" name="Straight Arrow Connector 1193">
              <a:extLst>
                <a:ext uri="{FF2B5EF4-FFF2-40B4-BE49-F238E27FC236}">
                  <a16:creationId xmlns:a16="http://schemas.microsoft.com/office/drawing/2014/main" id="{66EB3AB5-1FCC-E2FA-ABF1-E1047477E6D4}"/>
                </a:ext>
              </a:extLst>
            </p:cNvPr>
            <p:cNvCxnSpPr>
              <a:cxnSpLocks/>
              <a:stCxn id="1176" idx="3"/>
            </p:cNvCxnSpPr>
            <p:nvPr/>
          </p:nvCxnSpPr>
          <p:spPr>
            <a:xfrm>
              <a:off x="24578157" y="16484387"/>
              <a:ext cx="572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5" name="Elbow Connector 1194">
              <a:extLst>
                <a:ext uri="{FF2B5EF4-FFF2-40B4-BE49-F238E27FC236}">
                  <a16:creationId xmlns:a16="http://schemas.microsoft.com/office/drawing/2014/main" id="{64A5DBF3-E13A-05AE-18B6-0F99BB3C4DAD}"/>
                </a:ext>
              </a:extLst>
            </p:cNvPr>
            <p:cNvCxnSpPr>
              <a:stCxn id="1175" idx="1"/>
              <a:endCxn id="1185" idx="0"/>
            </p:cNvCxnSpPr>
            <p:nvPr/>
          </p:nvCxnSpPr>
          <p:spPr>
            <a:xfrm rot="10800000" flipV="1">
              <a:off x="17842511" y="14724298"/>
              <a:ext cx="3016089" cy="2683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6" name="Elbow Connector 1195">
              <a:extLst>
                <a:ext uri="{FF2B5EF4-FFF2-40B4-BE49-F238E27FC236}">
                  <a16:creationId xmlns:a16="http://schemas.microsoft.com/office/drawing/2014/main" id="{17583239-208E-98F5-06C9-3574642D8661}"/>
                </a:ext>
              </a:extLst>
            </p:cNvPr>
            <p:cNvCxnSpPr>
              <a:stCxn id="1174" idx="1"/>
              <a:endCxn id="1175" idx="3"/>
            </p:cNvCxnSpPr>
            <p:nvPr/>
          </p:nvCxnSpPr>
          <p:spPr>
            <a:xfrm rot="10800000" flipV="1">
              <a:off x="24582998" y="14724275"/>
              <a:ext cx="511133" cy="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7" name="Elbow Connector 1196">
              <a:extLst>
                <a:ext uri="{FF2B5EF4-FFF2-40B4-BE49-F238E27FC236}">
                  <a16:creationId xmlns:a16="http://schemas.microsoft.com/office/drawing/2014/main" id="{4786CF8E-BD02-6916-6A63-497106A0F970}"/>
                </a:ext>
              </a:extLst>
            </p:cNvPr>
            <p:cNvCxnSpPr>
              <a:cxnSpLocks/>
              <a:stCxn id="1173" idx="1"/>
            </p:cNvCxnSpPr>
            <p:nvPr/>
          </p:nvCxnSpPr>
          <p:spPr>
            <a:xfrm rot="10800000" flipV="1">
              <a:off x="22897084" y="13495137"/>
              <a:ext cx="1401713" cy="781579"/>
            </a:xfrm>
            <a:prstGeom prst="bentConnector3">
              <a:avLst>
                <a:gd name="adj1" fmla="val 10001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Elbow Connector 1197">
              <a:extLst>
                <a:ext uri="{FF2B5EF4-FFF2-40B4-BE49-F238E27FC236}">
                  <a16:creationId xmlns:a16="http://schemas.microsoft.com/office/drawing/2014/main" id="{6969DD20-81D9-2D61-3FFE-00278E9C8E1E}"/>
                </a:ext>
              </a:extLst>
            </p:cNvPr>
            <p:cNvCxnSpPr>
              <a:cxnSpLocks/>
              <a:stCxn id="1172" idx="3"/>
            </p:cNvCxnSpPr>
            <p:nvPr/>
          </p:nvCxnSpPr>
          <p:spPr>
            <a:xfrm>
              <a:off x="21822030" y="13490679"/>
              <a:ext cx="702687" cy="7860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13" name="TextBox 1212">
            <a:extLst>
              <a:ext uri="{FF2B5EF4-FFF2-40B4-BE49-F238E27FC236}">
                <a16:creationId xmlns:a16="http://schemas.microsoft.com/office/drawing/2014/main" id="{48D63DE5-EE6D-D4D2-2B2A-14CA66C4DE30}"/>
              </a:ext>
            </a:extLst>
          </p:cNvPr>
          <p:cNvSpPr txBox="1"/>
          <p:nvPr/>
        </p:nvSpPr>
        <p:spPr>
          <a:xfrm>
            <a:off x="1437037" y="3576430"/>
            <a:ext cx="136370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California State University Long Beach  </a:t>
            </a:r>
          </a:p>
        </p:txBody>
      </p:sp>
      <p:sp>
        <p:nvSpPr>
          <p:cNvPr id="1215" name="TextBox 1214">
            <a:extLst>
              <a:ext uri="{FF2B5EF4-FFF2-40B4-BE49-F238E27FC236}">
                <a16:creationId xmlns:a16="http://schemas.microsoft.com/office/drawing/2014/main" id="{1979CF1D-B8F7-5D9B-ED7D-8130D9146E26}"/>
              </a:ext>
            </a:extLst>
          </p:cNvPr>
          <p:cNvSpPr txBox="1"/>
          <p:nvPr/>
        </p:nvSpPr>
        <p:spPr>
          <a:xfrm>
            <a:off x="15081852" y="5713292"/>
            <a:ext cx="1103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Conformal Prediction 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39" name="Group 1238">
            <a:extLst>
              <a:ext uri="{FF2B5EF4-FFF2-40B4-BE49-F238E27FC236}">
                <a16:creationId xmlns:a16="http://schemas.microsoft.com/office/drawing/2014/main" id="{3D1A0488-37E0-F766-4A1D-C920E62C4679}"/>
              </a:ext>
            </a:extLst>
          </p:cNvPr>
          <p:cNvGrpSpPr/>
          <p:nvPr/>
        </p:nvGrpSpPr>
        <p:grpSpPr>
          <a:xfrm>
            <a:off x="15081852" y="6965664"/>
            <a:ext cx="15278008" cy="3777038"/>
            <a:chOff x="15285573" y="8106615"/>
            <a:chExt cx="15278008" cy="3777038"/>
          </a:xfrm>
        </p:grpSpPr>
        <p:sp>
          <p:nvSpPr>
            <p:cNvPr id="1228" name="Rounded Rectangle 1227">
              <a:extLst>
                <a:ext uri="{FF2B5EF4-FFF2-40B4-BE49-F238E27FC236}">
                  <a16:creationId xmlns:a16="http://schemas.microsoft.com/office/drawing/2014/main" id="{D02301CF-2424-C7A1-15EC-9C44ED8FAC8D}"/>
                </a:ext>
              </a:extLst>
            </p:cNvPr>
            <p:cNvSpPr/>
            <p:nvPr/>
          </p:nvSpPr>
          <p:spPr>
            <a:xfrm>
              <a:off x="19956590" y="8563050"/>
              <a:ext cx="3194681" cy="47552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kern="100" dirty="0">
                  <a:solidFill>
                    <a:srgbClr val="2222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Gastroenterology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C08BA486-9FEC-97CF-692E-41EC95014D48}"/>
                </a:ext>
              </a:extLst>
            </p:cNvPr>
            <p:cNvGrpSpPr/>
            <p:nvPr/>
          </p:nvGrpSpPr>
          <p:grpSpPr>
            <a:xfrm>
              <a:off x="15323236" y="8830240"/>
              <a:ext cx="3475112" cy="1419217"/>
              <a:chOff x="15509269" y="8870838"/>
              <a:chExt cx="3475112" cy="1419217"/>
            </a:xfrm>
          </p:grpSpPr>
          <p:sp>
            <p:nvSpPr>
              <p:cNvPr id="1221" name="Rounded Rectangle 1220">
                <a:extLst>
                  <a:ext uri="{FF2B5EF4-FFF2-40B4-BE49-F238E27FC236}">
                    <a16:creationId xmlns:a16="http://schemas.microsoft.com/office/drawing/2014/main" id="{4B0FE22D-1DFE-70DD-0870-C006B713B6CC}"/>
                  </a:ext>
                </a:extLst>
              </p:cNvPr>
              <p:cNvSpPr/>
              <p:nvPr/>
            </p:nvSpPr>
            <p:spPr>
              <a:xfrm>
                <a:off x="15509269" y="8870838"/>
                <a:ext cx="3472435" cy="1419217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  <a:alpha val="3681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7" name="TextBox 1216">
                <a:extLst>
                  <a:ext uri="{FF2B5EF4-FFF2-40B4-BE49-F238E27FC236}">
                    <a16:creationId xmlns:a16="http://schemas.microsoft.com/office/drawing/2014/main" id="{B8FE1B4D-C54C-2F05-A514-C659D96BE121}"/>
                  </a:ext>
                </a:extLst>
              </p:cNvPr>
              <p:cNvSpPr txBox="1"/>
              <p:nvPr/>
            </p:nvSpPr>
            <p:spPr>
              <a:xfrm>
                <a:off x="15655029" y="8988995"/>
                <a:ext cx="332935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i="0" u="none" strike="noStrike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SUBJECTIVE:, This 23-year-old white female presents with complaint of allergies. She used to have ...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20" name="TextBox 1219">
              <a:extLst>
                <a:ext uri="{FF2B5EF4-FFF2-40B4-BE49-F238E27FC236}">
                  <a16:creationId xmlns:a16="http://schemas.microsoft.com/office/drawing/2014/main" id="{A5B65235-5756-4196-EEBD-69EE5AE632F8}"/>
                </a:ext>
              </a:extLst>
            </p:cNvPr>
            <p:cNvSpPr txBox="1"/>
            <p:nvPr/>
          </p:nvSpPr>
          <p:spPr>
            <a:xfrm>
              <a:off x="15285573" y="8106615"/>
              <a:ext cx="392973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kern="100" dirty="0">
                  <a:solidFill>
                    <a:srgbClr val="222222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Medical Transcription </a:t>
              </a:r>
              <a:endParaRPr lang="en-US" sz="2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4" name="Double Brace 1223">
              <a:extLst>
                <a:ext uri="{FF2B5EF4-FFF2-40B4-BE49-F238E27FC236}">
                  <a16:creationId xmlns:a16="http://schemas.microsoft.com/office/drawing/2014/main" id="{47076008-908F-18D4-DCE2-0B08222F1809}"/>
                </a:ext>
              </a:extLst>
            </p:cNvPr>
            <p:cNvSpPr/>
            <p:nvPr/>
          </p:nvSpPr>
          <p:spPr>
            <a:xfrm>
              <a:off x="19482034" y="8441979"/>
              <a:ext cx="4104168" cy="2205582"/>
            </a:xfrm>
            <a:prstGeom prst="brace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6" name="Straight Arrow Connector 1225">
              <a:extLst>
                <a:ext uri="{FF2B5EF4-FFF2-40B4-BE49-F238E27FC236}">
                  <a16:creationId xmlns:a16="http://schemas.microsoft.com/office/drawing/2014/main" id="{8A67C0C3-D0F0-B99F-59DB-107384AC1588}"/>
                </a:ext>
              </a:extLst>
            </p:cNvPr>
            <p:cNvCxnSpPr>
              <a:cxnSpLocks/>
              <a:stCxn id="1217" idx="3"/>
            </p:cNvCxnSpPr>
            <p:nvPr/>
          </p:nvCxnSpPr>
          <p:spPr>
            <a:xfrm flipV="1">
              <a:off x="18798348" y="9548560"/>
              <a:ext cx="59698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9" name="Rounded Rectangle 1228">
              <a:extLst>
                <a:ext uri="{FF2B5EF4-FFF2-40B4-BE49-F238E27FC236}">
                  <a16:creationId xmlns:a16="http://schemas.microsoft.com/office/drawing/2014/main" id="{4D7EC580-C5F1-9338-A54E-6EC7DB3CE27B}"/>
                </a:ext>
              </a:extLst>
            </p:cNvPr>
            <p:cNvSpPr/>
            <p:nvPr/>
          </p:nvSpPr>
          <p:spPr>
            <a:xfrm>
              <a:off x="19956590" y="9245900"/>
              <a:ext cx="3194681" cy="4959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Neurology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0" name="Rounded Rectangle 1229">
              <a:extLst>
                <a:ext uri="{FF2B5EF4-FFF2-40B4-BE49-F238E27FC236}">
                  <a16:creationId xmlns:a16="http://schemas.microsoft.com/office/drawing/2014/main" id="{222D6962-A4FC-4712-5F9D-EA3B394CD3B5}"/>
                </a:ext>
              </a:extLst>
            </p:cNvPr>
            <p:cNvSpPr/>
            <p:nvPr/>
          </p:nvSpPr>
          <p:spPr>
            <a:xfrm>
              <a:off x="19936777" y="9948691"/>
              <a:ext cx="3194681" cy="4959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Surgery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1" name="TextBox 1230">
              <a:extLst>
                <a:ext uri="{FF2B5EF4-FFF2-40B4-BE49-F238E27FC236}">
                  <a16:creationId xmlns:a16="http://schemas.microsoft.com/office/drawing/2014/main" id="{FC93285B-0C90-7D7B-A726-885044B9CCCF}"/>
                </a:ext>
              </a:extLst>
            </p:cNvPr>
            <p:cNvSpPr txBox="1"/>
            <p:nvPr/>
          </p:nvSpPr>
          <p:spPr>
            <a:xfrm>
              <a:off x="23672904" y="8428435"/>
              <a:ext cx="392973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 kern="100" dirty="0">
                  <a:solidFill>
                    <a:srgbClr val="222222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Fo</a:t>
              </a:r>
              <a:r>
                <a:rPr lang="en-US" sz="2400" kern="100" dirty="0">
                  <a:solidFill>
                    <a:srgbClr val="222222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 at least one of these answers to be correct with guaranteed probability</a:t>
              </a:r>
              <a:endParaRPr lang="en-US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2" name="TextBox 1231">
                  <a:extLst>
                    <a:ext uri="{FF2B5EF4-FFF2-40B4-BE49-F238E27FC236}">
                      <a16:creationId xmlns:a16="http://schemas.microsoft.com/office/drawing/2014/main" id="{8241FD55-F385-2EF3-E0C3-2BF672A7ACCB}"/>
                    </a:ext>
                  </a:extLst>
                </p:cNvPr>
                <p:cNvSpPr txBox="1"/>
                <p:nvPr/>
              </p:nvSpPr>
              <p:spPr>
                <a:xfrm>
                  <a:off x="23075071" y="9837114"/>
                  <a:ext cx="4810302" cy="4863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℘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 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  <m:d>
                              <m:d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232" name="TextBox 1231">
                  <a:extLst>
                    <a:ext uri="{FF2B5EF4-FFF2-40B4-BE49-F238E27FC236}">
                      <a16:creationId xmlns:a16="http://schemas.microsoft.com/office/drawing/2014/main" id="{8241FD55-F385-2EF3-E0C3-2BF672A7A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5071" y="9837114"/>
                  <a:ext cx="4810302" cy="486352"/>
                </a:xfrm>
                <a:prstGeom prst="rect">
                  <a:avLst/>
                </a:prstGeom>
                <a:blipFill>
                  <a:blip r:embed="rId16"/>
                  <a:stretch>
                    <a:fillRect b="-2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8" name="Group 1237">
              <a:extLst>
                <a:ext uri="{FF2B5EF4-FFF2-40B4-BE49-F238E27FC236}">
                  <a16:creationId xmlns:a16="http://schemas.microsoft.com/office/drawing/2014/main" id="{35AC320F-0AE2-B30A-523E-08259ED89AE6}"/>
                </a:ext>
              </a:extLst>
            </p:cNvPr>
            <p:cNvGrpSpPr/>
            <p:nvPr/>
          </p:nvGrpSpPr>
          <p:grpSpPr>
            <a:xfrm>
              <a:off x="15285573" y="10901598"/>
              <a:ext cx="15278008" cy="982055"/>
              <a:chOff x="15285573" y="10901598"/>
              <a:chExt cx="15278008" cy="982055"/>
            </a:xfrm>
          </p:grpSpPr>
          <p:sp>
            <p:nvSpPr>
              <p:cNvPr id="1235" name="Rounded Rectangle 1234">
                <a:extLst>
                  <a:ext uri="{FF2B5EF4-FFF2-40B4-BE49-F238E27FC236}">
                    <a16:creationId xmlns:a16="http://schemas.microsoft.com/office/drawing/2014/main" id="{DB68A524-F112-D498-5DBF-358BCAF395B1}"/>
                  </a:ext>
                </a:extLst>
              </p:cNvPr>
              <p:cNvSpPr/>
              <p:nvPr/>
            </p:nvSpPr>
            <p:spPr>
              <a:xfrm>
                <a:off x="15285573" y="10901598"/>
                <a:ext cx="12050492" cy="98205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236" name="Group 1235">
                <a:extLst>
                  <a:ext uri="{FF2B5EF4-FFF2-40B4-BE49-F238E27FC236}">
                    <a16:creationId xmlns:a16="http://schemas.microsoft.com/office/drawing/2014/main" id="{FFB172E6-7819-05EA-FD95-F83B13C48B04}"/>
                  </a:ext>
                </a:extLst>
              </p:cNvPr>
              <p:cNvGrpSpPr/>
              <p:nvPr/>
            </p:nvGrpSpPr>
            <p:grpSpPr>
              <a:xfrm>
                <a:off x="15310091" y="11182581"/>
                <a:ext cx="15253490" cy="430810"/>
                <a:chOff x="15223078" y="12503188"/>
                <a:chExt cx="15480021" cy="430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33" name="TextBox 1232">
                      <a:extLst>
                        <a:ext uri="{FF2B5EF4-FFF2-40B4-BE49-F238E27FC236}">
                          <a16:creationId xmlns:a16="http://schemas.microsoft.com/office/drawing/2014/main" id="{5AE1125B-A722-A845-3D66-05BCBB9724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34278" y="12503188"/>
                      <a:ext cx="1406882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800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={“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𝐺𝑎𝑠𝑡𝑟𝑜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”, “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𝑁𝑒𝑢𝑟𝑜𝑙𝑜𝑔𝑦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”, “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𝑆𝑢𝑟𝑔𝑒𝑟𝑦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”}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>
                <p:sp>
                  <p:nvSpPr>
                    <p:cNvPr id="1233" name="TextBox 1232">
                      <a:extLst>
                        <a:ext uri="{FF2B5EF4-FFF2-40B4-BE49-F238E27FC236}">
                          <a16:creationId xmlns:a16="http://schemas.microsoft.com/office/drawing/2014/main" id="{5AE1125B-A722-A845-3D66-05BCBB9724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634278" y="12503188"/>
                      <a:ext cx="14068821" cy="43088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3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4" name="TextBox 1233">
                      <a:extLst>
                        <a:ext uri="{FF2B5EF4-FFF2-40B4-BE49-F238E27FC236}">
                          <a16:creationId xmlns:a16="http://schemas.microsoft.com/office/drawing/2014/main" id="{D5D9B16F-3D29-45CA-027B-679166D715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223078" y="12503188"/>
                      <a:ext cx="5172602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𝑆𝑖𝑔𝑛𝑖𝑓𝑖𝑐𝑎𝑛𝑐𝑒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𝐿𝑒𝑣𝑒𝑙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=0.75→ 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234" name="TextBox 1233">
                      <a:extLst>
                        <a:ext uri="{FF2B5EF4-FFF2-40B4-BE49-F238E27FC236}">
                          <a16:creationId xmlns:a16="http://schemas.microsoft.com/office/drawing/2014/main" id="{D5D9B16F-3D29-45CA-027B-679166D715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23078" y="12503188"/>
                      <a:ext cx="5172602" cy="43088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t="-8571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240" name="Group 1239">
            <a:extLst>
              <a:ext uri="{FF2B5EF4-FFF2-40B4-BE49-F238E27FC236}">
                <a16:creationId xmlns:a16="http://schemas.microsoft.com/office/drawing/2014/main" id="{BD52A014-0CD7-0EAB-4F72-AC0BBBACBF80}"/>
              </a:ext>
            </a:extLst>
          </p:cNvPr>
          <p:cNvGrpSpPr/>
          <p:nvPr/>
        </p:nvGrpSpPr>
        <p:grpSpPr>
          <a:xfrm>
            <a:off x="28968229" y="15580696"/>
            <a:ext cx="14323832" cy="236550"/>
            <a:chOff x="1291547" y="7743488"/>
            <a:chExt cx="40867566" cy="236550"/>
          </a:xfrm>
        </p:grpSpPr>
        <p:sp>
          <p:nvSpPr>
            <p:cNvPr id="1241" name="Rectangle 1240">
              <a:extLst>
                <a:ext uri="{FF2B5EF4-FFF2-40B4-BE49-F238E27FC236}">
                  <a16:creationId xmlns:a16="http://schemas.microsoft.com/office/drawing/2014/main" id="{337C6EBA-BDDA-8FA0-A121-CE37AE6895E7}"/>
                </a:ext>
              </a:extLst>
            </p:cNvPr>
            <p:cNvSpPr/>
            <p:nvPr/>
          </p:nvSpPr>
          <p:spPr>
            <a:xfrm>
              <a:off x="1291547" y="7743488"/>
              <a:ext cx="13622522" cy="236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Rectangle 1241">
              <a:extLst>
                <a:ext uri="{FF2B5EF4-FFF2-40B4-BE49-F238E27FC236}">
                  <a16:creationId xmlns:a16="http://schemas.microsoft.com/office/drawing/2014/main" id="{81B1B388-A570-FC3A-9566-7CD85881B7C7}"/>
                </a:ext>
              </a:extLst>
            </p:cNvPr>
            <p:cNvSpPr/>
            <p:nvPr/>
          </p:nvSpPr>
          <p:spPr>
            <a:xfrm>
              <a:off x="14914069" y="7743488"/>
              <a:ext cx="13622522" cy="2365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3" name="Rectangle 1242">
              <a:extLst>
                <a:ext uri="{FF2B5EF4-FFF2-40B4-BE49-F238E27FC236}">
                  <a16:creationId xmlns:a16="http://schemas.microsoft.com/office/drawing/2014/main" id="{C077AECC-CCD8-CE32-4F92-42A556954FCD}"/>
                </a:ext>
              </a:extLst>
            </p:cNvPr>
            <p:cNvSpPr/>
            <p:nvPr/>
          </p:nvSpPr>
          <p:spPr>
            <a:xfrm>
              <a:off x="28536591" y="7743488"/>
              <a:ext cx="13622522" cy="2365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4" name="TextBox 1243">
            <a:extLst>
              <a:ext uri="{FF2B5EF4-FFF2-40B4-BE49-F238E27FC236}">
                <a16:creationId xmlns:a16="http://schemas.microsoft.com/office/drawing/2014/main" id="{5E76ADA4-AC89-ADA6-2848-0A26510BD93D}"/>
              </a:ext>
            </a:extLst>
          </p:cNvPr>
          <p:cNvSpPr txBox="1"/>
          <p:nvPr/>
        </p:nvSpPr>
        <p:spPr>
          <a:xfrm>
            <a:off x="14991281" y="12095738"/>
            <a:ext cx="1103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5" name="Group 1244">
            <a:extLst>
              <a:ext uri="{FF2B5EF4-FFF2-40B4-BE49-F238E27FC236}">
                <a16:creationId xmlns:a16="http://schemas.microsoft.com/office/drawing/2014/main" id="{C039ABBE-E291-9AD4-09A9-FC44841C6483}"/>
              </a:ext>
            </a:extLst>
          </p:cNvPr>
          <p:cNvGrpSpPr/>
          <p:nvPr/>
        </p:nvGrpSpPr>
        <p:grpSpPr>
          <a:xfrm>
            <a:off x="15149167" y="21697600"/>
            <a:ext cx="13021665" cy="236550"/>
            <a:chOff x="1291547" y="7743488"/>
            <a:chExt cx="40867566" cy="236550"/>
          </a:xfrm>
        </p:grpSpPr>
        <p:sp>
          <p:nvSpPr>
            <p:cNvPr id="1246" name="Rectangle 1245">
              <a:extLst>
                <a:ext uri="{FF2B5EF4-FFF2-40B4-BE49-F238E27FC236}">
                  <a16:creationId xmlns:a16="http://schemas.microsoft.com/office/drawing/2014/main" id="{B1859826-2DFB-97FA-FAF5-9F2FEBEE9C46}"/>
                </a:ext>
              </a:extLst>
            </p:cNvPr>
            <p:cNvSpPr/>
            <p:nvPr/>
          </p:nvSpPr>
          <p:spPr>
            <a:xfrm>
              <a:off x="1291547" y="7743488"/>
              <a:ext cx="13622522" cy="236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Rectangle 1246">
              <a:extLst>
                <a:ext uri="{FF2B5EF4-FFF2-40B4-BE49-F238E27FC236}">
                  <a16:creationId xmlns:a16="http://schemas.microsoft.com/office/drawing/2014/main" id="{B9533219-1466-FBAA-7339-027D75D25F8C}"/>
                </a:ext>
              </a:extLst>
            </p:cNvPr>
            <p:cNvSpPr/>
            <p:nvPr/>
          </p:nvSpPr>
          <p:spPr>
            <a:xfrm>
              <a:off x="14914069" y="7743488"/>
              <a:ext cx="13622522" cy="2365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8" name="Rectangle 1247">
              <a:extLst>
                <a:ext uri="{FF2B5EF4-FFF2-40B4-BE49-F238E27FC236}">
                  <a16:creationId xmlns:a16="http://schemas.microsoft.com/office/drawing/2014/main" id="{36457E2C-E1BC-E17E-8698-7DA352E09D6D}"/>
                </a:ext>
              </a:extLst>
            </p:cNvPr>
            <p:cNvSpPr/>
            <p:nvPr/>
          </p:nvSpPr>
          <p:spPr>
            <a:xfrm>
              <a:off x="28536591" y="7743488"/>
              <a:ext cx="13622522" cy="2365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9" name="TextBox 1248">
            <a:extLst>
              <a:ext uri="{FF2B5EF4-FFF2-40B4-BE49-F238E27FC236}">
                <a16:creationId xmlns:a16="http://schemas.microsoft.com/office/drawing/2014/main" id="{02811580-D2B9-1D42-AE78-45A7FD00C59A}"/>
              </a:ext>
            </a:extLst>
          </p:cNvPr>
          <p:cNvSpPr txBox="1"/>
          <p:nvPr/>
        </p:nvSpPr>
        <p:spPr>
          <a:xfrm>
            <a:off x="15025651" y="22256000"/>
            <a:ext cx="1103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Experiment 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454BB8AB-8810-1733-3725-A65E5C6733BC}"/>
              </a:ext>
            </a:extLst>
          </p:cNvPr>
          <p:cNvSpPr txBox="1"/>
          <p:nvPr/>
        </p:nvSpPr>
        <p:spPr>
          <a:xfrm>
            <a:off x="29047439" y="10159623"/>
            <a:ext cx="1103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Performance Metrics 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73B508CE-787A-16B4-ABA8-6464A886AE8B}"/>
              </a:ext>
            </a:extLst>
          </p:cNvPr>
          <p:cNvSpPr txBox="1"/>
          <p:nvPr/>
        </p:nvSpPr>
        <p:spPr>
          <a:xfrm>
            <a:off x="29185505" y="16166949"/>
            <a:ext cx="1103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Reject Predictions: </a:t>
            </a:r>
            <a:r>
              <a:rPr lang="en-US" sz="5400" b="1" i="1" dirty="0">
                <a:latin typeface="Arial" panose="020B0604020202020204" pitchFamily="34" charset="0"/>
                <a:cs typeface="Arial" panose="020B0604020202020204" pitchFamily="34" charset="0"/>
              </a:rPr>
              <a:t>null set </a:t>
            </a: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8572FB56-F3B4-E97A-2F9A-A7985E8E3786}"/>
              </a:ext>
            </a:extLst>
          </p:cNvPr>
          <p:cNvSpPr txBox="1"/>
          <p:nvPr/>
        </p:nvSpPr>
        <p:spPr>
          <a:xfrm>
            <a:off x="29475688" y="20797844"/>
            <a:ext cx="1103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Disease Severity Ranking </a:t>
            </a:r>
          </a:p>
        </p:txBody>
      </p:sp>
      <p:grpSp>
        <p:nvGrpSpPr>
          <p:cNvPr id="1254" name="Group 1253">
            <a:extLst>
              <a:ext uri="{FF2B5EF4-FFF2-40B4-BE49-F238E27FC236}">
                <a16:creationId xmlns:a16="http://schemas.microsoft.com/office/drawing/2014/main" id="{6022C22B-FC99-0A88-1E8D-3F510BC7659F}"/>
              </a:ext>
            </a:extLst>
          </p:cNvPr>
          <p:cNvGrpSpPr/>
          <p:nvPr/>
        </p:nvGrpSpPr>
        <p:grpSpPr>
          <a:xfrm>
            <a:off x="28966939" y="9475915"/>
            <a:ext cx="14323832" cy="236550"/>
            <a:chOff x="1291547" y="7743488"/>
            <a:chExt cx="40867566" cy="236550"/>
          </a:xfrm>
        </p:grpSpPr>
        <p:sp>
          <p:nvSpPr>
            <p:cNvPr id="1255" name="Rectangle 1254">
              <a:extLst>
                <a:ext uri="{FF2B5EF4-FFF2-40B4-BE49-F238E27FC236}">
                  <a16:creationId xmlns:a16="http://schemas.microsoft.com/office/drawing/2014/main" id="{62FD400C-BE5B-3E0C-243C-57A874144DFF}"/>
                </a:ext>
              </a:extLst>
            </p:cNvPr>
            <p:cNvSpPr/>
            <p:nvPr/>
          </p:nvSpPr>
          <p:spPr>
            <a:xfrm>
              <a:off x="1291547" y="7743488"/>
              <a:ext cx="13622522" cy="236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6" name="Rectangle 1255">
              <a:extLst>
                <a:ext uri="{FF2B5EF4-FFF2-40B4-BE49-F238E27FC236}">
                  <a16:creationId xmlns:a16="http://schemas.microsoft.com/office/drawing/2014/main" id="{EBAC3629-0F90-82CB-9CB8-079AC158B8A0}"/>
                </a:ext>
              </a:extLst>
            </p:cNvPr>
            <p:cNvSpPr/>
            <p:nvPr/>
          </p:nvSpPr>
          <p:spPr>
            <a:xfrm>
              <a:off x="14914069" y="7743488"/>
              <a:ext cx="13622522" cy="2365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7" name="Rectangle 1256">
              <a:extLst>
                <a:ext uri="{FF2B5EF4-FFF2-40B4-BE49-F238E27FC236}">
                  <a16:creationId xmlns:a16="http://schemas.microsoft.com/office/drawing/2014/main" id="{BBA8FB5B-2446-B1D6-BDB9-FF2189EEA70A}"/>
                </a:ext>
              </a:extLst>
            </p:cNvPr>
            <p:cNvSpPr/>
            <p:nvPr/>
          </p:nvSpPr>
          <p:spPr>
            <a:xfrm>
              <a:off x="28536591" y="7743488"/>
              <a:ext cx="13622522" cy="2365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8" name="Group 1257">
            <a:extLst>
              <a:ext uri="{FF2B5EF4-FFF2-40B4-BE49-F238E27FC236}">
                <a16:creationId xmlns:a16="http://schemas.microsoft.com/office/drawing/2014/main" id="{258C6480-BA43-78F1-532B-19C502373F65}"/>
              </a:ext>
            </a:extLst>
          </p:cNvPr>
          <p:cNvGrpSpPr/>
          <p:nvPr/>
        </p:nvGrpSpPr>
        <p:grpSpPr>
          <a:xfrm>
            <a:off x="29024435" y="20401662"/>
            <a:ext cx="14323832" cy="236550"/>
            <a:chOff x="1291547" y="7743488"/>
            <a:chExt cx="40867566" cy="236550"/>
          </a:xfrm>
        </p:grpSpPr>
        <p:sp>
          <p:nvSpPr>
            <p:cNvPr id="1259" name="Rectangle 1258">
              <a:extLst>
                <a:ext uri="{FF2B5EF4-FFF2-40B4-BE49-F238E27FC236}">
                  <a16:creationId xmlns:a16="http://schemas.microsoft.com/office/drawing/2014/main" id="{E656F7DE-E1CE-760A-1BD3-EB303DF69898}"/>
                </a:ext>
              </a:extLst>
            </p:cNvPr>
            <p:cNvSpPr/>
            <p:nvPr/>
          </p:nvSpPr>
          <p:spPr>
            <a:xfrm>
              <a:off x="1291547" y="7743488"/>
              <a:ext cx="13622522" cy="236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Rectangle 1259">
              <a:extLst>
                <a:ext uri="{FF2B5EF4-FFF2-40B4-BE49-F238E27FC236}">
                  <a16:creationId xmlns:a16="http://schemas.microsoft.com/office/drawing/2014/main" id="{C6A4C291-08D3-964A-4AB5-41A8C9AD392B}"/>
                </a:ext>
              </a:extLst>
            </p:cNvPr>
            <p:cNvSpPr/>
            <p:nvPr/>
          </p:nvSpPr>
          <p:spPr>
            <a:xfrm>
              <a:off x="14914069" y="7743488"/>
              <a:ext cx="13622522" cy="2365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1" name="Rectangle 1260">
              <a:extLst>
                <a:ext uri="{FF2B5EF4-FFF2-40B4-BE49-F238E27FC236}">
                  <a16:creationId xmlns:a16="http://schemas.microsoft.com/office/drawing/2014/main" id="{5E3772E2-3F08-41FD-DA91-B6015F48C1D1}"/>
                </a:ext>
              </a:extLst>
            </p:cNvPr>
            <p:cNvSpPr/>
            <p:nvPr/>
          </p:nvSpPr>
          <p:spPr>
            <a:xfrm>
              <a:off x="28536591" y="7743488"/>
              <a:ext cx="13622522" cy="2365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C4F87A71-B52B-8A18-D8BE-431B28F315F2}"/>
              </a:ext>
            </a:extLst>
          </p:cNvPr>
          <p:cNvGrpSpPr/>
          <p:nvPr/>
        </p:nvGrpSpPr>
        <p:grpSpPr>
          <a:xfrm>
            <a:off x="15025651" y="11389488"/>
            <a:ext cx="13021665" cy="236550"/>
            <a:chOff x="1291547" y="7743488"/>
            <a:chExt cx="40867566" cy="236550"/>
          </a:xfrm>
        </p:grpSpPr>
        <p:sp>
          <p:nvSpPr>
            <p:cNvPr id="1263" name="Rectangle 1262">
              <a:extLst>
                <a:ext uri="{FF2B5EF4-FFF2-40B4-BE49-F238E27FC236}">
                  <a16:creationId xmlns:a16="http://schemas.microsoft.com/office/drawing/2014/main" id="{BC053B23-7B0B-D46E-DBF4-F4044B48C80D}"/>
                </a:ext>
              </a:extLst>
            </p:cNvPr>
            <p:cNvSpPr/>
            <p:nvPr/>
          </p:nvSpPr>
          <p:spPr>
            <a:xfrm>
              <a:off x="1291547" y="7743488"/>
              <a:ext cx="13622522" cy="236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4" name="Rectangle 1263">
              <a:extLst>
                <a:ext uri="{FF2B5EF4-FFF2-40B4-BE49-F238E27FC236}">
                  <a16:creationId xmlns:a16="http://schemas.microsoft.com/office/drawing/2014/main" id="{7755982D-4145-7C58-88F8-393674BCDE7D}"/>
                </a:ext>
              </a:extLst>
            </p:cNvPr>
            <p:cNvSpPr/>
            <p:nvPr/>
          </p:nvSpPr>
          <p:spPr>
            <a:xfrm>
              <a:off x="14914069" y="7743488"/>
              <a:ext cx="13622522" cy="2365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5" name="Rectangle 1264">
              <a:extLst>
                <a:ext uri="{FF2B5EF4-FFF2-40B4-BE49-F238E27FC236}">
                  <a16:creationId xmlns:a16="http://schemas.microsoft.com/office/drawing/2014/main" id="{A3088CC3-2AFF-1A06-C154-400468066A57}"/>
                </a:ext>
              </a:extLst>
            </p:cNvPr>
            <p:cNvSpPr/>
            <p:nvPr/>
          </p:nvSpPr>
          <p:spPr>
            <a:xfrm>
              <a:off x="28536591" y="7743488"/>
              <a:ext cx="13622522" cy="2365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ue diamond with text on a black background&#10;&#10;Description automatically generated">
            <a:extLst>
              <a:ext uri="{FF2B5EF4-FFF2-40B4-BE49-F238E27FC236}">
                <a16:creationId xmlns:a16="http://schemas.microsoft.com/office/drawing/2014/main" id="{4E0D82F2-FF11-5065-7BDA-10E42DC00AB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221771" y="28618899"/>
            <a:ext cx="9602632" cy="540148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131CB9C-D711-BE6F-F474-044A1A7631A5}"/>
              </a:ext>
            </a:extLst>
          </p:cNvPr>
          <p:cNvGrpSpPr/>
          <p:nvPr/>
        </p:nvGrpSpPr>
        <p:grpSpPr>
          <a:xfrm>
            <a:off x="14691916" y="24697383"/>
            <a:ext cx="13978275" cy="4929918"/>
            <a:chOff x="14923799" y="25807672"/>
            <a:chExt cx="13037113" cy="3965559"/>
          </a:xfrm>
        </p:grpSpPr>
        <p:pic>
          <p:nvPicPr>
            <p:cNvPr id="16" name="Picture 15" descr="A number on a black background&#10;&#10;Description automatically generated">
              <a:extLst>
                <a:ext uri="{FF2B5EF4-FFF2-40B4-BE49-F238E27FC236}">
                  <a16:creationId xmlns:a16="http://schemas.microsoft.com/office/drawing/2014/main" id="{403603AF-1EB8-89A9-71E4-85BE12531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4923799" y="25807672"/>
              <a:ext cx="6179435" cy="3965559"/>
            </a:xfrm>
            <a:prstGeom prst="rect">
              <a:avLst/>
            </a:prstGeom>
          </p:spPr>
        </p:pic>
        <p:pic>
          <p:nvPicPr>
            <p:cNvPr id="18" name="Picture 17" descr="A number on a black background&#10;&#10;Description automatically generated">
              <a:extLst>
                <a:ext uri="{FF2B5EF4-FFF2-40B4-BE49-F238E27FC236}">
                  <a16:creationId xmlns:a16="http://schemas.microsoft.com/office/drawing/2014/main" id="{0AD62A66-44DF-4B6A-EE4E-1BC291434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1781477" y="25807672"/>
              <a:ext cx="6179435" cy="3965559"/>
            </a:xfrm>
            <a:prstGeom prst="rect">
              <a:avLst/>
            </a:prstGeom>
          </p:spPr>
        </p:pic>
      </p:grpSp>
      <p:pic>
        <p:nvPicPr>
          <p:cNvPr id="25" name="Picture 24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BCEE2095-238D-4510-3DBB-160B572CC54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8929256" y="6715385"/>
            <a:ext cx="13902476" cy="22821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4C2A53-405C-9FB3-3D82-96D5D5C92711}"/>
              </a:ext>
            </a:extLst>
          </p:cNvPr>
          <p:cNvSpPr txBox="1"/>
          <p:nvPr/>
        </p:nvSpPr>
        <p:spPr>
          <a:xfrm>
            <a:off x="15025651" y="23322959"/>
            <a:ext cx="134747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MTSamples Medical Transcription</a:t>
            </a:r>
          </a:p>
          <a:p>
            <a:endParaRPr lang="en-US" sz="2400" kern="1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4800" kern="1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FC816E-A895-3EE4-C695-6330226F3B8F}"/>
              </a:ext>
            </a:extLst>
          </p:cNvPr>
          <p:cNvSpPr txBox="1"/>
          <p:nvPr/>
        </p:nvSpPr>
        <p:spPr>
          <a:xfrm>
            <a:off x="15028882" y="23759856"/>
            <a:ext cx="12652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 Labels</a:t>
            </a:r>
            <a:r>
              <a:rPr lang="en-US" sz="2000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{0} Cardiovascular/Pulmonary, {1} Consult History and Phy, {2} Gastroenterology, {3} General Medicine, {4} Neurology, {5} Obstetrics/ Gynecology, {6} Surgery, {7} Others 	</a:t>
            </a:r>
            <a:endParaRPr 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64A273-8084-B612-B95D-8C2E7E2D2BF6}"/>
              </a:ext>
            </a:extLst>
          </p:cNvPr>
          <p:cNvSpPr txBox="1"/>
          <p:nvPr/>
        </p:nvSpPr>
        <p:spPr>
          <a:xfrm>
            <a:off x="36583287" y="11417346"/>
            <a:ext cx="64510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Coverage: proportion of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true target values that fall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within the pred intervals.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4D9E7A-5697-6ED2-36AD-C4D773751754}"/>
              </a:ext>
            </a:extLst>
          </p:cNvPr>
          <p:cNvSpPr txBox="1"/>
          <p:nvPr/>
        </p:nvSpPr>
        <p:spPr>
          <a:xfrm>
            <a:off x="36468996" y="13490285"/>
            <a:ext cx="73413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Efficiency: how tight the prediction intervals are.</a:t>
            </a:r>
          </a:p>
        </p:txBody>
      </p:sp>
      <p:pic>
        <p:nvPicPr>
          <p:cNvPr id="62" name="Picture 6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4EE83E-2CAA-DED1-DDE9-9354438F0A8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8982324" y="11132957"/>
            <a:ext cx="7166272" cy="3883632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8A50BDD-4D43-28F5-E6E1-9BF3F47BC9BA}"/>
              </a:ext>
            </a:extLst>
          </p:cNvPr>
          <p:cNvGrpSpPr/>
          <p:nvPr/>
        </p:nvGrpSpPr>
        <p:grpSpPr>
          <a:xfrm>
            <a:off x="29161921" y="25119477"/>
            <a:ext cx="14323832" cy="236550"/>
            <a:chOff x="1291547" y="7743488"/>
            <a:chExt cx="40867566" cy="236550"/>
          </a:xfrm>
        </p:grpSpPr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69B40687-9271-A2F5-4A52-266700C6B860}"/>
                </a:ext>
              </a:extLst>
            </p:cNvPr>
            <p:cNvSpPr/>
            <p:nvPr/>
          </p:nvSpPr>
          <p:spPr>
            <a:xfrm>
              <a:off x="1291547" y="7743488"/>
              <a:ext cx="13622522" cy="236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6C815EB1-3F45-762A-F24D-6CB61D16A039}"/>
                </a:ext>
              </a:extLst>
            </p:cNvPr>
            <p:cNvSpPr/>
            <p:nvPr/>
          </p:nvSpPr>
          <p:spPr>
            <a:xfrm>
              <a:off x="14914069" y="7743488"/>
              <a:ext cx="13622522" cy="2365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9FAF52A0-D280-2ED1-592C-F7E62A1DD495}"/>
                </a:ext>
              </a:extLst>
            </p:cNvPr>
            <p:cNvSpPr/>
            <p:nvPr/>
          </p:nvSpPr>
          <p:spPr>
            <a:xfrm>
              <a:off x="28536591" y="7743488"/>
              <a:ext cx="13622522" cy="2365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9" name="TextBox 1028">
            <a:extLst>
              <a:ext uri="{FF2B5EF4-FFF2-40B4-BE49-F238E27FC236}">
                <a16:creationId xmlns:a16="http://schemas.microsoft.com/office/drawing/2014/main" id="{951A29E7-7B58-9D3C-9042-8A3EB322DC84}"/>
              </a:ext>
            </a:extLst>
          </p:cNvPr>
          <p:cNvSpPr txBox="1"/>
          <p:nvPr/>
        </p:nvSpPr>
        <p:spPr>
          <a:xfrm>
            <a:off x="29519912" y="25705730"/>
            <a:ext cx="110375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endParaRPr lang="en-US" sz="5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Google Shape;405;g20a265e3772_0_25">
            <a:extLst>
              <a:ext uri="{FF2B5EF4-FFF2-40B4-BE49-F238E27FC236}">
                <a16:creationId xmlns:a16="http://schemas.microsoft.com/office/drawing/2014/main" id="{F2D432B7-3985-D58B-9AC8-1F3D9B66DA09}"/>
              </a:ext>
            </a:extLst>
          </p:cNvPr>
          <p:cNvSpPr txBox="1"/>
          <p:nvPr/>
        </p:nvSpPr>
        <p:spPr>
          <a:xfrm>
            <a:off x="36767924" y="17232454"/>
            <a:ext cx="584752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Algorithm agnostic method for </a:t>
            </a:r>
            <a:r>
              <a:rPr lang="en-US" sz="3600" b="1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“</a:t>
            </a:r>
            <a:r>
              <a:rPr lang="en-US" sz="3600" b="1" i="1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reject</a:t>
            </a:r>
            <a:r>
              <a:rPr lang="en-US" sz="3600" b="1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’ – </a:t>
            </a:r>
            <a:r>
              <a:rPr lang="en-US" sz="3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cannot provide a confident prediction for this input.</a:t>
            </a:r>
            <a:endParaRPr sz="3600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6EE04DB5-A8DE-5341-4BEA-756008B8731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553224" y="22237799"/>
            <a:ext cx="7772400" cy="8272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4B743FE7-1C25-1C7D-A8FE-3838F2000568}"/>
                  </a:ext>
                </a:extLst>
              </p:cNvPr>
              <p:cNvSpPr txBox="1"/>
              <p:nvPr/>
            </p:nvSpPr>
            <p:spPr>
              <a:xfrm>
                <a:off x="29712902" y="23536811"/>
                <a:ext cx="552850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  <m:r>
                            <a:rPr lang="en-US" sz="40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&gt;, …,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  <m:r>
                            <a:rPr lang="en-US" sz="4000" b="0" i="1" baseline="-25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4B743FE7-1C25-1C7D-A8FE-3838F2000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2902" y="23536811"/>
                <a:ext cx="5528500" cy="615553"/>
              </a:xfrm>
              <a:prstGeom prst="rect">
                <a:avLst/>
              </a:prstGeom>
              <a:blipFill>
                <a:blip r:embed="rId25"/>
                <a:stretch>
                  <a:fillRect l="-688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2" name="TextBox 1041">
            <a:extLst>
              <a:ext uri="{FF2B5EF4-FFF2-40B4-BE49-F238E27FC236}">
                <a16:creationId xmlns:a16="http://schemas.microsoft.com/office/drawing/2014/main" id="{9B4270F5-C0A9-3AC0-94A8-E8194F76A584}"/>
              </a:ext>
            </a:extLst>
          </p:cNvPr>
          <p:cNvSpPr txBox="1"/>
          <p:nvPr/>
        </p:nvSpPr>
        <p:spPr>
          <a:xfrm>
            <a:off x="37390863" y="21978567"/>
            <a:ext cx="5837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6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Derive the confidence of each predicted label. </a:t>
            </a:r>
            <a:endParaRPr lang="en-US" sz="3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1EB43C7E-705F-A6CF-3E39-32EA62CCA4D0}"/>
              </a:ext>
            </a:extLst>
          </p:cNvPr>
          <p:cNvSpPr txBox="1"/>
          <p:nvPr/>
        </p:nvSpPr>
        <p:spPr>
          <a:xfrm>
            <a:off x="35607031" y="23293808"/>
            <a:ext cx="73674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6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Rank the instances of same label based on the confidence score.</a:t>
            </a:r>
            <a:endParaRPr lang="en-US" sz="3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47" name="Picture 104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9DB69D7-E839-F7EB-CFB7-B06787B20BA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9091136" y="17097515"/>
            <a:ext cx="7604241" cy="2864021"/>
          </a:xfrm>
          <a:prstGeom prst="rect">
            <a:avLst/>
          </a:prstGeom>
        </p:spPr>
      </p:pic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AA124E6A-2A49-43C8-9AC7-9A5B40483F07}"/>
              </a:ext>
            </a:extLst>
          </p:cNvPr>
          <p:cNvGrpSpPr/>
          <p:nvPr/>
        </p:nvGrpSpPr>
        <p:grpSpPr>
          <a:xfrm>
            <a:off x="29477214" y="26824897"/>
            <a:ext cx="14019232" cy="2776182"/>
            <a:chOff x="29485518" y="27112472"/>
            <a:chExt cx="14019232" cy="2776182"/>
          </a:xfrm>
        </p:grpSpPr>
        <p:sp>
          <p:nvSpPr>
            <p:cNvPr id="1050" name="Google Shape;252;g21193b0a913_0_50">
              <a:extLst>
                <a:ext uri="{FF2B5EF4-FFF2-40B4-BE49-F238E27FC236}">
                  <a16:creationId xmlns:a16="http://schemas.microsoft.com/office/drawing/2014/main" id="{7609ABBC-1A54-A597-47F2-71025DD47224}"/>
                </a:ext>
              </a:extLst>
            </p:cNvPr>
            <p:cNvSpPr txBox="1"/>
            <p:nvPr/>
          </p:nvSpPr>
          <p:spPr>
            <a:xfrm>
              <a:off x="29511304" y="27112472"/>
              <a:ext cx="13993446" cy="76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457200" marR="0" lvl="0" indent="-406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Wingdings" pitchFamily="2" charset="2"/>
                <a:buChar char="§"/>
              </a:pPr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Reject option (null set) for more trustworthy model.</a:t>
              </a:r>
            </a:p>
          </p:txBody>
        </p:sp>
        <p:sp>
          <p:nvSpPr>
            <p:cNvPr id="1051" name="Google Shape;252;g21193b0a913_0_50">
              <a:extLst>
                <a:ext uri="{FF2B5EF4-FFF2-40B4-BE49-F238E27FC236}">
                  <a16:creationId xmlns:a16="http://schemas.microsoft.com/office/drawing/2014/main" id="{B1B08677-4318-E2DF-BD15-6BFBD4E6E9FD}"/>
                </a:ext>
              </a:extLst>
            </p:cNvPr>
            <p:cNvSpPr txBox="1"/>
            <p:nvPr/>
          </p:nvSpPr>
          <p:spPr>
            <a:xfrm>
              <a:off x="29511304" y="28442145"/>
              <a:ext cx="13993446" cy="14465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508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800"/>
              </a:pPr>
              <a:endParaRPr lang="en-US" sz="44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endParaRPr>
            </a:p>
            <a:p>
              <a:pPr marL="457200" marR="0" lvl="0" indent="-406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800"/>
                <a:buFont typeface="Wingdings" pitchFamily="2" charset="2"/>
                <a:buChar char="§"/>
              </a:pPr>
              <a:r>
                <a:rPr lang="en-US" sz="4400" dirty="0">
                  <a:latin typeface="Arial" panose="020B0604020202020204" pitchFamily="34" charset="0"/>
                  <a:ea typeface="Helvetica Neue"/>
                  <a:cs typeface="Arial" panose="020B0604020202020204" pitchFamily="34" charset="0"/>
                  <a:sym typeface="Helvetica Neue"/>
                </a:rPr>
                <a:t>Refine classification decisions based on ranking.  </a:t>
              </a:r>
              <a:endParaRPr sz="44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endParaRPr>
            </a:p>
          </p:txBody>
        </p:sp>
        <p:sp>
          <p:nvSpPr>
            <p:cNvPr id="1052" name="Google Shape;252;g21193b0a913_0_50">
              <a:extLst>
                <a:ext uri="{FF2B5EF4-FFF2-40B4-BE49-F238E27FC236}">
                  <a16:creationId xmlns:a16="http://schemas.microsoft.com/office/drawing/2014/main" id="{45938981-6281-0C1B-8942-665C36FCA3B8}"/>
                </a:ext>
              </a:extLst>
            </p:cNvPr>
            <p:cNvSpPr txBox="1"/>
            <p:nvPr/>
          </p:nvSpPr>
          <p:spPr>
            <a:xfrm>
              <a:off x="29485518" y="27429719"/>
              <a:ext cx="13993446" cy="14465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457200" marR="0" lvl="0" indent="-406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Wingdings" pitchFamily="2" charset="2"/>
                <a:buChar char="§"/>
              </a:pPr>
              <a:endParaRPr lang="en-US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marR="0" lvl="0" indent="-406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800"/>
                <a:buFont typeface="Wingdings" pitchFamily="2" charset="2"/>
                <a:buChar char="§"/>
              </a:pPr>
              <a:r>
                <a:rPr lang="en-US" sz="4400" dirty="0">
                  <a:latin typeface="Arial" panose="020B0604020202020204" pitchFamily="34" charset="0"/>
                  <a:ea typeface="Helvetica Neue"/>
                  <a:cs typeface="Arial" panose="020B0604020202020204" pitchFamily="34" charset="0"/>
                  <a:sym typeface="Helvetica Neue"/>
                </a:rPr>
                <a:t>NCM  based on Lesk Score for conformal prediction.</a:t>
              </a:r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2B392D55-4873-D8A1-0422-5EAF76C6BCB4}"/>
              </a:ext>
            </a:extLst>
          </p:cNvPr>
          <p:cNvGrpSpPr/>
          <p:nvPr/>
        </p:nvGrpSpPr>
        <p:grpSpPr>
          <a:xfrm>
            <a:off x="129488" y="29975256"/>
            <a:ext cx="43632224" cy="236550"/>
            <a:chOff x="1291547" y="7743488"/>
            <a:chExt cx="40867566" cy="236550"/>
          </a:xfrm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84E8428F-F4C0-8C39-DA0F-4609897A1503}"/>
                </a:ext>
              </a:extLst>
            </p:cNvPr>
            <p:cNvSpPr/>
            <p:nvPr/>
          </p:nvSpPr>
          <p:spPr>
            <a:xfrm>
              <a:off x="1291547" y="7743488"/>
              <a:ext cx="13622522" cy="236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E21D7FCB-3AC0-35A9-27A8-65C05F211C75}"/>
                </a:ext>
              </a:extLst>
            </p:cNvPr>
            <p:cNvSpPr/>
            <p:nvPr/>
          </p:nvSpPr>
          <p:spPr>
            <a:xfrm>
              <a:off x="14914069" y="7743488"/>
              <a:ext cx="13622522" cy="2365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B2BA6069-109B-50B1-ADA6-51D29FAF335A}"/>
                </a:ext>
              </a:extLst>
            </p:cNvPr>
            <p:cNvSpPr/>
            <p:nvPr/>
          </p:nvSpPr>
          <p:spPr>
            <a:xfrm>
              <a:off x="28536591" y="7743488"/>
              <a:ext cx="13622522" cy="2365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96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2988</TotalTime>
  <Words>416</Words>
  <Application>Microsoft Macintosh PowerPoint</Application>
  <PresentationFormat>Custom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Deo Vishwakarma</dc:creator>
  <cp:lastModifiedBy>Rahul Deo Vishwakarma</cp:lastModifiedBy>
  <cp:revision>53</cp:revision>
  <dcterms:created xsi:type="dcterms:W3CDTF">2023-07-31T22:05:02Z</dcterms:created>
  <dcterms:modified xsi:type="dcterms:W3CDTF">2023-08-04T01:25:09Z</dcterms:modified>
</cp:coreProperties>
</file>