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12192000"/>
  <p:notesSz cx="6858000" cy="9144000"/>
  <p:embeddedFontLst>
    <p:embeddedFont>
      <p:font typeface="Libre Franklin"/>
      <p:regular r:id="rId34"/>
      <p:bold r:id="rId35"/>
      <p:italic r:id="rId36"/>
      <p:boldItalic r:id="rId37"/>
    </p:embeddedFont>
    <p:embeddedFont>
      <p:font typeface="Helvetica Neue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2" roundtripDataSignature="AMtx7mjDErrhvaYmhtFpkaJERlmJLuRe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862A459-7504-4DC4-AFD9-00D28B4A89A8}">
  <a:tblStyle styleId="{9862A459-7504-4DC4-AFD9-00D28B4A89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italic.fntdata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font" Target="fonts/HelveticaNeue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LibreFranklin-bold.fntdata"/><Relationship Id="rId12" Type="http://schemas.openxmlformats.org/officeDocument/2006/relationships/slide" Target="slides/slide7.xml"/><Relationship Id="rId34" Type="http://schemas.openxmlformats.org/officeDocument/2006/relationships/font" Target="fonts/LibreFranklin-regular.fntdata"/><Relationship Id="rId15" Type="http://schemas.openxmlformats.org/officeDocument/2006/relationships/slide" Target="slides/slide10.xml"/><Relationship Id="rId37" Type="http://schemas.openxmlformats.org/officeDocument/2006/relationships/font" Target="fonts/LibreFranklin-boldItalic.fntdata"/><Relationship Id="rId14" Type="http://schemas.openxmlformats.org/officeDocument/2006/relationships/slide" Target="slides/slide9.xml"/><Relationship Id="rId36" Type="http://schemas.openxmlformats.org/officeDocument/2006/relationships/font" Target="fonts/LibreFranklin-italic.fntdata"/><Relationship Id="rId17" Type="http://schemas.openxmlformats.org/officeDocument/2006/relationships/slide" Target="slides/slide12.xml"/><Relationship Id="rId39" Type="http://schemas.openxmlformats.org/officeDocument/2006/relationships/font" Target="fonts/HelveticaNeue-bold.fntdata"/><Relationship Id="rId16" Type="http://schemas.openxmlformats.org/officeDocument/2006/relationships/slide" Target="slides/slide11.xml"/><Relationship Id="rId38" Type="http://schemas.openxmlformats.org/officeDocument/2006/relationships/font" Target="fonts/HelveticaNeue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193b0a913_0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g21193b0a913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128dafb56e_0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g2128dafb56e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1193b0a913_0_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g21193b0a913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128dafb843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g2128dafb843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3ac2c70d28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g23ac2c70d2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3abeeff4f4_20_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g23abeeff4f4_2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3ac2c70d28_0_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g23ac2c70d28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3abeeff4f4_27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g23abeeff4f4_27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3abeeff4f4_2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g23abeeff4f4_2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3ac2c70d28_0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2" name="Google Shape;332;g23ac2c70d28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0a265e3772_2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0a265e3772_2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0a265e3772_7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0a265e3772_7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0a265e3772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0" name="Google Shape;380;g20a265e3772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0a265e3772_2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0a265e3772_2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0a265e3772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8" name="Google Shape;418;g20a265e377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0a265e3772_2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9" name="Google Shape;439;g20a265e3772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2" name="Google Shape;45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f479b72f8c_1_1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5" name="Google Shape;465;g1f479b72f8c_1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28dafb56e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2128dafb56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479b72f8c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1f479b72f8c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abeeff4f4_2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23abeeff4f4_2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193b0a913_0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21193b0a913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128dafb56e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2128dafb56e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1193b0a913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21193b0a913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1193b0a913_0_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g21193b0a913_0_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7"/>
          <p:cNvGrpSpPr/>
          <p:nvPr/>
        </p:nvGrpSpPr>
        <p:grpSpPr>
          <a:xfrm>
            <a:off x="0" y="6103973"/>
            <a:ext cx="12192000" cy="754029"/>
            <a:chOff x="0" y="0"/>
            <a:chExt cx="12192000" cy="754027"/>
          </a:xfrm>
        </p:grpSpPr>
        <p:sp>
          <p:nvSpPr>
            <p:cNvPr id="21" name="Google Shape;21;p7"/>
            <p:cNvSpPr/>
            <p:nvPr/>
          </p:nvSpPr>
          <p:spPr>
            <a:xfrm>
              <a:off x="0" y="249573"/>
              <a:ext cx="12192000" cy="5044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2" name="Google Shape;22;p7"/>
            <p:cNvSpPr/>
            <p:nvPr/>
          </p:nvSpPr>
          <p:spPr>
            <a:xfrm>
              <a:off x="399809" y="0"/>
              <a:ext cx="1057837" cy="541129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pic>
          <p:nvPicPr>
            <p:cNvPr descr="Picture 9" id="23" name="Google Shape;23;p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168476" y="458023"/>
              <a:ext cx="1800225" cy="1251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0" id="24" name="Google Shape;24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9175" y="405495"/>
              <a:ext cx="2248721" cy="23018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" name="Google Shape;25;p7"/>
          <p:cNvGrpSpPr/>
          <p:nvPr/>
        </p:nvGrpSpPr>
        <p:grpSpPr>
          <a:xfrm>
            <a:off x="-2" y="6121400"/>
            <a:ext cx="12192003" cy="736601"/>
            <a:chOff x="-1" y="0"/>
            <a:chExt cx="12192001" cy="736600"/>
          </a:xfrm>
        </p:grpSpPr>
        <p:sp>
          <p:nvSpPr>
            <p:cNvPr id="26" name="Google Shape;26;p7"/>
            <p:cNvSpPr/>
            <p:nvPr/>
          </p:nvSpPr>
          <p:spPr>
            <a:xfrm>
              <a:off x="-1" y="243805"/>
              <a:ext cx="12192001" cy="4927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7"/>
            <p:cNvSpPr/>
            <p:nvPr/>
          </p:nvSpPr>
          <p:spPr>
            <a:xfrm>
              <a:off x="399810" y="0"/>
              <a:ext cx="1057836" cy="528622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pic>
          <p:nvPicPr>
            <p:cNvPr descr="Picture 14" id="28" name="Google Shape;28;p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168475" y="447438"/>
              <a:ext cx="1800225" cy="1222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5" id="29" name="Google Shape;29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9176" y="396124"/>
              <a:ext cx="2248720" cy="2248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" name="Google Shape;30;p7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1pPr>
            <a:lvl2pPr indent="-228600" lvl="1" marL="9144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2pPr>
            <a:lvl3pPr indent="-228600" lvl="2" marL="1371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3pPr>
            <a:lvl4pPr indent="-228600" lvl="3" marL="18288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4pPr>
            <a:lvl5pPr indent="-228600" lvl="4" marL="22860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8"/>
          <p:cNvGrpSpPr/>
          <p:nvPr/>
        </p:nvGrpSpPr>
        <p:grpSpPr>
          <a:xfrm>
            <a:off x="0" y="6103973"/>
            <a:ext cx="12192000" cy="754029"/>
            <a:chOff x="0" y="0"/>
            <a:chExt cx="12192000" cy="754027"/>
          </a:xfrm>
        </p:grpSpPr>
        <p:sp>
          <p:nvSpPr>
            <p:cNvPr id="35" name="Google Shape;35;p8"/>
            <p:cNvSpPr/>
            <p:nvPr/>
          </p:nvSpPr>
          <p:spPr>
            <a:xfrm>
              <a:off x="0" y="249573"/>
              <a:ext cx="12192000" cy="5044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6" name="Google Shape;36;p8"/>
            <p:cNvSpPr/>
            <p:nvPr/>
          </p:nvSpPr>
          <p:spPr>
            <a:xfrm>
              <a:off x="399809" y="0"/>
              <a:ext cx="1057837" cy="541129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pic>
          <p:nvPicPr>
            <p:cNvPr descr="Picture 9" id="37" name="Google Shape;37;p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168476" y="458023"/>
              <a:ext cx="1800225" cy="1251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0" id="38" name="Google Shape;38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9175" y="405495"/>
              <a:ext cx="2248721" cy="23018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" name="Google Shape;39;p8"/>
          <p:cNvGrpSpPr/>
          <p:nvPr/>
        </p:nvGrpSpPr>
        <p:grpSpPr>
          <a:xfrm>
            <a:off x="-2" y="6121400"/>
            <a:ext cx="12192003" cy="736601"/>
            <a:chOff x="-1" y="0"/>
            <a:chExt cx="12192001" cy="736600"/>
          </a:xfrm>
        </p:grpSpPr>
        <p:sp>
          <p:nvSpPr>
            <p:cNvPr id="40" name="Google Shape;40;p8"/>
            <p:cNvSpPr/>
            <p:nvPr/>
          </p:nvSpPr>
          <p:spPr>
            <a:xfrm>
              <a:off x="-1" y="243805"/>
              <a:ext cx="12192001" cy="4927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8"/>
            <p:cNvSpPr/>
            <p:nvPr/>
          </p:nvSpPr>
          <p:spPr>
            <a:xfrm>
              <a:off x="399810" y="0"/>
              <a:ext cx="1057836" cy="528622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pic>
          <p:nvPicPr>
            <p:cNvPr descr="Picture 14" id="42" name="Google Shape;42;p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168475" y="447438"/>
              <a:ext cx="1800225" cy="1222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5" id="43" name="Google Shape;43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9176" y="396124"/>
              <a:ext cx="2248720" cy="2248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" name="Google Shape;44;p8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indent="-4318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2pPr>
            <a:lvl3pPr indent="-4318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3pPr>
            <a:lvl4pPr indent="-4318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4pPr>
            <a:lvl5pPr indent="-4318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7" name="Google Shape;47;p8"/>
          <p:cNvGrpSpPr/>
          <p:nvPr/>
        </p:nvGrpSpPr>
        <p:grpSpPr>
          <a:xfrm>
            <a:off x="0" y="6103973"/>
            <a:ext cx="12192000" cy="754029"/>
            <a:chOff x="0" y="0"/>
            <a:chExt cx="12192000" cy="754027"/>
          </a:xfrm>
        </p:grpSpPr>
        <p:sp>
          <p:nvSpPr>
            <p:cNvPr id="48" name="Google Shape;48;p8"/>
            <p:cNvSpPr/>
            <p:nvPr/>
          </p:nvSpPr>
          <p:spPr>
            <a:xfrm>
              <a:off x="0" y="249573"/>
              <a:ext cx="12192000" cy="5044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9" name="Google Shape;49;p8"/>
            <p:cNvSpPr/>
            <p:nvPr/>
          </p:nvSpPr>
          <p:spPr>
            <a:xfrm>
              <a:off x="399809" y="0"/>
              <a:ext cx="1057837" cy="541129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pic>
          <p:nvPicPr>
            <p:cNvPr descr="Picture 11" id="50" name="Google Shape;50;p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168476" y="458023"/>
              <a:ext cx="1800225" cy="1251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2" id="51" name="Google Shape;51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9175" y="405495"/>
              <a:ext cx="2248721" cy="23018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" name="Google Shape;52;p8"/>
          <p:cNvGrpSpPr/>
          <p:nvPr/>
        </p:nvGrpSpPr>
        <p:grpSpPr>
          <a:xfrm>
            <a:off x="0" y="6103973"/>
            <a:ext cx="12192000" cy="754029"/>
            <a:chOff x="0" y="0"/>
            <a:chExt cx="12192000" cy="754027"/>
          </a:xfrm>
        </p:grpSpPr>
        <p:sp>
          <p:nvSpPr>
            <p:cNvPr id="53" name="Google Shape;53;p8"/>
            <p:cNvSpPr/>
            <p:nvPr/>
          </p:nvSpPr>
          <p:spPr>
            <a:xfrm>
              <a:off x="0" y="249573"/>
              <a:ext cx="12192000" cy="5044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4" name="Google Shape;54;p8"/>
            <p:cNvSpPr/>
            <p:nvPr/>
          </p:nvSpPr>
          <p:spPr>
            <a:xfrm>
              <a:off x="399809" y="0"/>
              <a:ext cx="1057837" cy="541129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pic>
          <p:nvPicPr>
            <p:cNvPr descr="Picture 16" id="55" name="Google Shape;55;p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168476" y="458023"/>
              <a:ext cx="1800225" cy="1251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7" id="56" name="Google Shape;56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9175" y="405495"/>
              <a:ext cx="2248721" cy="2301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8200" y="736600"/>
            <a:ext cx="10515600" cy="954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838200" y="1825625"/>
            <a:ext cx="10515600" cy="390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838200" y="736600"/>
            <a:ext cx="10515600" cy="954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b="1" sz="24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b="1" sz="24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b="1" sz="24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2" type="body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838200" y="736600"/>
            <a:ext cx="10515600" cy="954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0" name="Google Shape;80;p14"/>
          <p:cNvSpPr/>
          <p:nvPr>
            <p:ph idx="2" type="pic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chemeClr val="lt1">
            <a:alpha val="0"/>
          </a:schemeClr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0"/>
          </a:scheme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6"/>
          <p:cNvGrpSpPr/>
          <p:nvPr/>
        </p:nvGrpSpPr>
        <p:grpSpPr>
          <a:xfrm>
            <a:off x="0" y="6103973"/>
            <a:ext cx="12192000" cy="754029"/>
            <a:chOff x="0" y="0"/>
            <a:chExt cx="12192000" cy="754027"/>
          </a:xfrm>
        </p:grpSpPr>
        <p:sp>
          <p:nvSpPr>
            <p:cNvPr id="7" name="Google Shape;7;p6"/>
            <p:cNvSpPr/>
            <p:nvPr/>
          </p:nvSpPr>
          <p:spPr>
            <a:xfrm>
              <a:off x="0" y="249573"/>
              <a:ext cx="12192000" cy="5044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" name="Google Shape;8;p6"/>
            <p:cNvSpPr/>
            <p:nvPr/>
          </p:nvSpPr>
          <p:spPr>
            <a:xfrm>
              <a:off x="399809" y="0"/>
              <a:ext cx="1057837" cy="541129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pic>
          <p:nvPicPr>
            <p:cNvPr descr="Picture 9" id="9" name="Google Shape;9;p6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10168476" y="458023"/>
              <a:ext cx="1800225" cy="1251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0" id="10" name="Google Shape;10;p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19175" y="405495"/>
              <a:ext cx="2248721" cy="23018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" name="Google Shape;11;p6"/>
          <p:cNvGrpSpPr/>
          <p:nvPr/>
        </p:nvGrpSpPr>
        <p:grpSpPr>
          <a:xfrm>
            <a:off x="-2" y="6121400"/>
            <a:ext cx="12192003" cy="736601"/>
            <a:chOff x="-1" y="0"/>
            <a:chExt cx="12192001" cy="736600"/>
          </a:xfrm>
        </p:grpSpPr>
        <p:sp>
          <p:nvSpPr>
            <p:cNvPr id="12" name="Google Shape;12;p6"/>
            <p:cNvSpPr/>
            <p:nvPr/>
          </p:nvSpPr>
          <p:spPr>
            <a:xfrm>
              <a:off x="-1" y="243805"/>
              <a:ext cx="12192001" cy="4927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" name="Google Shape;13;p6"/>
            <p:cNvSpPr/>
            <p:nvPr/>
          </p:nvSpPr>
          <p:spPr>
            <a:xfrm>
              <a:off x="399810" y="0"/>
              <a:ext cx="1057836" cy="528622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pic>
          <p:nvPicPr>
            <p:cNvPr descr="Picture 14" id="14" name="Google Shape;14;p6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10168475" y="447438"/>
              <a:ext cx="1800225" cy="1222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5" id="15" name="Google Shape;15;p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19176" y="396124"/>
              <a:ext cx="2248720" cy="2248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Google Shape;16;p6"/>
          <p:cNvSpPr txBox="1"/>
          <p:nvPr>
            <p:ph type="title"/>
          </p:nvPr>
        </p:nvSpPr>
        <p:spPr>
          <a:xfrm>
            <a:off x="838200" y="736600"/>
            <a:ext cx="10515600" cy="954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b="1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b="1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b="1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b="1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b="1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b="1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b="1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b="1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b="1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" name="Google Shape;17;p6"/>
          <p:cNvSpPr txBox="1"/>
          <p:nvPr>
            <p:ph idx="1"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8" name="Google Shape;18;p6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18.png"/><Relationship Id="rId7" Type="http://schemas.openxmlformats.org/officeDocument/2006/relationships/hyperlink" Target="https://www.kaggle.com/datasets/tboyle10/medicaltranscription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27.png"/><Relationship Id="rId6" Type="http://schemas.openxmlformats.org/officeDocument/2006/relationships/image" Target="../media/image7.png"/><Relationship Id="rId7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16.png"/><Relationship Id="rId7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3.png"/><Relationship Id="rId6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9.png"/><Relationship Id="rId6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25.png"/><Relationship Id="rId6" Type="http://schemas.openxmlformats.org/officeDocument/2006/relationships/image" Target="../media/image21.png"/><Relationship Id="rId7" Type="http://schemas.openxmlformats.org/officeDocument/2006/relationships/image" Target="../media/image23.png"/><Relationship Id="rId8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33.png"/><Relationship Id="rId5" Type="http://schemas.openxmlformats.org/officeDocument/2006/relationships/image" Target="../media/image31.png"/><Relationship Id="rId6" Type="http://schemas.openxmlformats.org/officeDocument/2006/relationships/image" Target="../media/image30.png"/><Relationship Id="rId7" Type="http://schemas.openxmlformats.org/officeDocument/2006/relationships/image" Target="../media/image29.png"/><Relationship Id="rId8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idx="4294967295" type="ctrTitle"/>
          </p:nvPr>
        </p:nvSpPr>
        <p:spPr>
          <a:xfrm>
            <a:off x="1020150" y="464562"/>
            <a:ext cx="9773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19"/>
              <a:buFont typeface="Helvetica Neue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Uncertainty Quantification of </a:t>
            </a:r>
            <a:br>
              <a:rPr b="1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 Classification in </a:t>
            </a:r>
            <a:r>
              <a:rPr lang="en-US" sz="4000">
                <a:latin typeface="Arial"/>
                <a:ea typeface="Arial"/>
                <a:cs typeface="Arial"/>
                <a:sym typeface="Arial"/>
              </a:rPr>
              <a:t>Multi Labels</a:t>
            </a:r>
            <a:r>
              <a:rPr b="1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19"/>
              <a:buFont typeface="Helvetica Neue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Risk Sensitive Systems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>
            <p:ph idx="4294967295" type="subTitle"/>
          </p:nvPr>
        </p:nvSpPr>
        <p:spPr>
          <a:xfrm>
            <a:off x="1020150" y="4997549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Jinha Hwang 	    	Rahul Vishwakarma		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Carol Gudumotu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>
            <p:ph idx="4294967295" type="subTitle"/>
          </p:nvPr>
        </p:nvSpPr>
        <p:spPr>
          <a:xfrm>
            <a:off x="1020150" y="3480525"/>
            <a:ext cx="91440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0"/>
              <a:buFont typeface="Arial"/>
              <a:buNone/>
            </a:pPr>
            <a:r>
              <a:rPr b="0" i="0" lang="en-US" sz="284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CECS 590 Natural language Processing</a:t>
            </a:r>
            <a:r>
              <a:rPr b="0" i="0" lang="en-US" sz="204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2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1020150" y="3927063"/>
            <a:ext cx="5593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0"/>
              <a:buFont typeface="Arial"/>
              <a:buNone/>
            </a:pPr>
            <a:r>
              <a:rPr b="0" i="0" lang="en-US" sz="194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Instructor - Dr. Benyamin Ahmadnia</a:t>
            </a:r>
            <a:endParaRPr b="0" i="0" sz="977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1193b0a913_0_35"/>
          <p:cNvSpPr txBox="1"/>
          <p:nvPr/>
        </p:nvSpPr>
        <p:spPr>
          <a:xfrm>
            <a:off x="2574254" y="6180447"/>
            <a:ext cx="7039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1: Proposed solution for risk aware decision making for natural language processing classifier </a:t>
            </a:r>
            <a:endParaRPr/>
          </a:p>
        </p:txBody>
      </p:sp>
      <p:pic>
        <p:nvPicPr>
          <p:cNvPr id="206" name="Google Shape;206;g21193b0a913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775" y="361600"/>
            <a:ext cx="6761286" cy="5723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128dafb56e_0_36"/>
          <p:cNvSpPr txBox="1"/>
          <p:nvPr>
            <p:ph type="title"/>
          </p:nvPr>
        </p:nvSpPr>
        <p:spPr>
          <a:xfrm>
            <a:off x="839787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lang="en-US" sz="3200"/>
              <a:t> </a:t>
            </a:r>
            <a:endParaRPr/>
          </a:p>
        </p:txBody>
      </p:sp>
      <p:sp>
        <p:nvSpPr>
          <p:cNvPr id="212" name="Google Shape;212;g2128dafb56e_0_36"/>
          <p:cNvSpPr txBox="1"/>
          <p:nvPr/>
        </p:nvSpPr>
        <p:spPr>
          <a:xfrm>
            <a:off x="885507" y="2479067"/>
            <a:ext cx="8714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rPr b="1" i="0" lang="en-US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Novelty</a:t>
            </a:r>
            <a:endParaRPr b="0" i="0" sz="6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2128dafb56e_0_36"/>
          <p:cNvSpPr txBox="1"/>
          <p:nvPr/>
        </p:nvSpPr>
        <p:spPr>
          <a:xfrm>
            <a:off x="885507" y="2134184"/>
            <a:ext cx="520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2128dafb56e_0_36"/>
          <p:cNvSpPr txBox="1"/>
          <p:nvPr/>
        </p:nvSpPr>
        <p:spPr>
          <a:xfrm>
            <a:off x="885496" y="1768175"/>
            <a:ext cx="1043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15" name="Google Shape;215;g2128dafb56e_0_36"/>
          <p:cNvGrpSpPr/>
          <p:nvPr/>
        </p:nvGrpSpPr>
        <p:grpSpPr>
          <a:xfrm>
            <a:off x="0" y="6103973"/>
            <a:ext cx="12192000" cy="754173"/>
            <a:chOff x="0" y="0"/>
            <a:chExt cx="12192000" cy="754173"/>
          </a:xfrm>
        </p:grpSpPr>
        <p:sp>
          <p:nvSpPr>
            <p:cNvPr id="216" name="Google Shape;216;g2128dafb56e_0_36"/>
            <p:cNvSpPr/>
            <p:nvPr/>
          </p:nvSpPr>
          <p:spPr>
            <a:xfrm>
              <a:off x="0" y="249573"/>
              <a:ext cx="12192000" cy="504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17" name="Google Shape;217;g2128dafb56e_0_36"/>
            <p:cNvSpPr/>
            <p:nvPr/>
          </p:nvSpPr>
          <p:spPr>
            <a:xfrm>
              <a:off x="399809" y="0"/>
              <a:ext cx="1057800" cy="5412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pic>
          <p:nvPicPr>
            <p:cNvPr descr="Picture 13" id="218" name="Google Shape;218;g2128dafb56e_0_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168476" y="458023"/>
              <a:ext cx="1800226" cy="1251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4" id="219" name="Google Shape;219;g2128dafb56e_0_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19175" y="405495"/>
              <a:ext cx="2248722" cy="23018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1193b0a913_0_50"/>
          <p:cNvSpPr txBox="1"/>
          <p:nvPr>
            <p:ph type="title"/>
          </p:nvPr>
        </p:nvSpPr>
        <p:spPr>
          <a:xfrm>
            <a:off x="839787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5" name="Google Shape;225;g21193b0a913_0_50"/>
          <p:cNvSpPr txBox="1"/>
          <p:nvPr/>
        </p:nvSpPr>
        <p:spPr>
          <a:xfrm>
            <a:off x="885507" y="707142"/>
            <a:ext cx="8714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Novelty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21193b0a913_0_50"/>
          <p:cNvSpPr txBox="1"/>
          <p:nvPr/>
        </p:nvSpPr>
        <p:spPr>
          <a:xfrm>
            <a:off x="885507" y="2134184"/>
            <a:ext cx="520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21193b0a913_0_50"/>
          <p:cNvSpPr txBox="1"/>
          <p:nvPr/>
        </p:nvSpPr>
        <p:spPr>
          <a:xfrm>
            <a:off x="885499" y="1962775"/>
            <a:ext cx="109827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Char char="●"/>
            </a:pPr>
            <a:r>
              <a:rPr lang="en-US" sz="2400">
                <a:solidFill>
                  <a:schemeClr val="dk1"/>
                </a:solidFill>
              </a:rPr>
              <a:t>Incorporates </a:t>
            </a:r>
            <a:r>
              <a:rPr b="1" lang="en-US" sz="2400">
                <a:solidFill>
                  <a:schemeClr val="dk1"/>
                </a:solidFill>
              </a:rPr>
              <a:t>significance level</a:t>
            </a:r>
            <a:r>
              <a:rPr lang="en-US" sz="2400">
                <a:solidFill>
                  <a:schemeClr val="dk1"/>
                </a:solidFill>
              </a:rPr>
              <a:t> parameter in conformal prediction for </a:t>
            </a:r>
            <a:r>
              <a:rPr b="1" lang="en-US" sz="2400">
                <a:solidFill>
                  <a:schemeClr val="dk1"/>
                </a:solidFill>
              </a:rPr>
              <a:t>guaranteed coverage</a:t>
            </a:r>
            <a:endParaRPr i="0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Char char="●"/>
            </a:pPr>
            <a:r>
              <a:rPr lang="en-US" sz="2400"/>
              <a:t>Uses </a:t>
            </a:r>
            <a:r>
              <a:rPr b="1" lang="en-US" sz="2400"/>
              <a:t>rejection option </a:t>
            </a:r>
            <a:r>
              <a:rPr lang="en-US" sz="2400"/>
              <a:t>(e.g. Null set) for more trustworthy model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Char char="●"/>
            </a:pPr>
            <a:r>
              <a:rPr lang="en-US" sz="2400">
                <a:solidFill>
                  <a:schemeClr val="dk1"/>
                </a:solidFill>
              </a:rPr>
              <a:t>Provides classification labels with </a:t>
            </a:r>
            <a:r>
              <a:rPr b="1" lang="en-US" sz="2400">
                <a:solidFill>
                  <a:schemeClr val="dk1"/>
                </a:solidFill>
              </a:rPr>
              <a:t>confidence</a:t>
            </a:r>
            <a:r>
              <a:rPr lang="en-US" sz="2400">
                <a:solidFill>
                  <a:schemeClr val="dk1"/>
                </a:solidFill>
              </a:rPr>
              <a:t> and </a:t>
            </a:r>
            <a:r>
              <a:rPr b="1" lang="en-US" sz="2400">
                <a:solidFill>
                  <a:schemeClr val="dk1"/>
                </a:solidFill>
              </a:rPr>
              <a:t>credibility </a:t>
            </a:r>
            <a:r>
              <a:rPr lang="en-US" sz="2400">
                <a:solidFill>
                  <a:schemeClr val="dk1"/>
                </a:solidFill>
              </a:rPr>
              <a:t>for </a:t>
            </a:r>
            <a:r>
              <a:rPr b="1" lang="en-US" sz="2400">
                <a:solidFill>
                  <a:schemeClr val="dk1"/>
                </a:solidFill>
              </a:rPr>
              <a:t>ranking</a:t>
            </a:r>
            <a:r>
              <a:rPr lang="en-US" sz="2400">
                <a:solidFill>
                  <a:schemeClr val="dk1"/>
                </a:solidFill>
              </a:rPr>
              <a:t> the decision </a:t>
            </a:r>
            <a:endParaRPr b="1" i="0" sz="2400" u="none" cap="none" strike="noStrike">
              <a:solidFill>
                <a:srgbClr val="000000"/>
              </a:solidFill>
            </a:endParaRPr>
          </a:p>
        </p:txBody>
      </p:sp>
      <p:grpSp>
        <p:nvGrpSpPr>
          <p:cNvPr id="228" name="Google Shape;228;g21193b0a913_0_50"/>
          <p:cNvGrpSpPr/>
          <p:nvPr/>
        </p:nvGrpSpPr>
        <p:grpSpPr>
          <a:xfrm>
            <a:off x="0" y="6103973"/>
            <a:ext cx="12192000" cy="754173"/>
            <a:chOff x="0" y="0"/>
            <a:chExt cx="12192000" cy="754173"/>
          </a:xfrm>
        </p:grpSpPr>
        <p:sp>
          <p:nvSpPr>
            <p:cNvPr id="229" name="Google Shape;229;g21193b0a913_0_50"/>
            <p:cNvSpPr/>
            <p:nvPr/>
          </p:nvSpPr>
          <p:spPr>
            <a:xfrm>
              <a:off x="0" y="249573"/>
              <a:ext cx="12192000" cy="504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30" name="Google Shape;230;g21193b0a913_0_50"/>
            <p:cNvSpPr/>
            <p:nvPr/>
          </p:nvSpPr>
          <p:spPr>
            <a:xfrm>
              <a:off x="399809" y="0"/>
              <a:ext cx="1057800" cy="5412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pic>
          <p:nvPicPr>
            <p:cNvPr descr="Picture 13" id="231" name="Google Shape;231;g21193b0a913_0_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168476" y="458023"/>
              <a:ext cx="1800226" cy="1251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4" id="232" name="Google Shape;232;g21193b0a913_0_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19175" y="405495"/>
              <a:ext cx="2248722" cy="23018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3" name="Google Shape;233;g21193b0a913_0_50"/>
          <p:cNvGrpSpPr/>
          <p:nvPr/>
        </p:nvGrpSpPr>
        <p:grpSpPr>
          <a:xfrm>
            <a:off x="885500" y="5045225"/>
            <a:ext cx="11124000" cy="615600"/>
            <a:chOff x="885500" y="4816625"/>
            <a:chExt cx="11124000" cy="615600"/>
          </a:xfrm>
        </p:grpSpPr>
        <p:sp>
          <p:nvSpPr>
            <p:cNvPr id="234" name="Google Shape;234;g21193b0a913_0_50"/>
            <p:cNvSpPr/>
            <p:nvPr/>
          </p:nvSpPr>
          <p:spPr>
            <a:xfrm>
              <a:off x="885500" y="4890275"/>
              <a:ext cx="672000" cy="4992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g21193b0a913_0_50"/>
            <p:cNvSpPr txBox="1"/>
            <p:nvPr/>
          </p:nvSpPr>
          <p:spPr>
            <a:xfrm>
              <a:off x="1730900" y="4816625"/>
              <a:ext cx="102786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</a:rPr>
                <a:t>a comprehensive and robust approach to text classification</a:t>
              </a:r>
              <a:endPara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128dafb843_0_21"/>
          <p:cNvSpPr txBox="1"/>
          <p:nvPr>
            <p:ph type="title"/>
          </p:nvPr>
        </p:nvSpPr>
        <p:spPr>
          <a:xfrm>
            <a:off x="839787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lang="en-US" sz="3200"/>
              <a:t> </a:t>
            </a:r>
            <a:endParaRPr/>
          </a:p>
        </p:txBody>
      </p:sp>
      <p:sp>
        <p:nvSpPr>
          <p:cNvPr id="241" name="Google Shape;241;g2128dafb843_0_21"/>
          <p:cNvSpPr txBox="1"/>
          <p:nvPr/>
        </p:nvSpPr>
        <p:spPr>
          <a:xfrm>
            <a:off x="885507" y="1711692"/>
            <a:ext cx="8714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rPr b="1" lang="en-US" sz="6600"/>
              <a:t>Experimental Framework</a:t>
            </a:r>
            <a:endParaRPr b="0" i="0" sz="6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2128dafb843_0_21"/>
          <p:cNvSpPr txBox="1"/>
          <p:nvPr/>
        </p:nvSpPr>
        <p:spPr>
          <a:xfrm>
            <a:off x="885507" y="2134184"/>
            <a:ext cx="520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2128dafb843_0_21"/>
          <p:cNvSpPr txBox="1"/>
          <p:nvPr/>
        </p:nvSpPr>
        <p:spPr>
          <a:xfrm>
            <a:off x="885496" y="1768175"/>
            <a:ext cx="1043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44" name="Google Shape;244;g2128dafb843_0_21"/>
          <p:cNvGrpSpPr/>
          <p:nvPr/>
        </p:nvGrpSpPr>
        <p:grpSpPr>
          <a:xfrm>
            <a:off x="0" y="6103973"/>
            <a:ext cx="12192000" cy="754173"/>
            <a:chOff x="0" y="0"/>
            <a:chExt cx="12192000" cy="754173"/>
          </a:xfrm>
        </p:grpSpPr>
        <p:sp>
          <p:nvSpPr>
            <p:cNvPr id="245" name="Google Shape;245;g2128dafb843_0_21"/>
            <p:cNvSpPr/>
            <p:nvPr/>
          </p:nvSpPr>
          <p:spPr>
            <a:xfrm>
              <a:off x="0" y="249573"/>
              <a:ext cx="12192000" cy="504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6" name="Google Shape;246;g2128dafb843_0_21"/>
            <p:cNvSpPr/>
            <p:nvPr/>
          </p:nvSpPr>
          <p:spPr>
            <a:xfrm>
              <a:off x="399809" y="0"/>
              <a:ext cx="1057800" cy="5412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pic>
          <p:nvPicPr>
            <p:cNvPr descr="Picture 13" id="247" name="Google Shape;247;g2128dafb843_0_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168476" y="458023"/>
              <a:ext cx="1800226" cy="1251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4" id="248" name="Google Shape;248;g2128dafb843_0_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19175" y="405495"/>
              <a:ext cx="2248722" cy="23018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3ac2c70d28_0_0"/>
          <p:cNvSpPr txBox="1"/>
          <p:nvPr>
            <p:ph type="title"/>
          </p:nvPr>
        </p:nvSpPr>
        <p:spPr>
          <a:xfrm>
            <a:off x="839787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54" name="Google Shape;254;g23ac2c70d28_0_0"/>
          <p:cNvSpPr txBox="1"/>
          <p:nvPr/>
        </p:nvSpPr>
        <p:spPr>
          <a:xfrm>
            <a:off x="885499" y="707150"/>
            <a:ext cx="10171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rPr b="1" lang="en-US" sz="4400">
                <a:latin typeface="Helvetica Neue"/>
                <a:ea typeface="Helvetica Neue"/>
                <a:cs typeface="Helvetica Neue"/>
                <a:sym typeface="Helvetica Neue"/>
              </a:rPr>
              <a:t>Datasets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23ac2c70d28_0_0"/>
          <p:cNvSpPr txBox="1"/>
          <p:nvPr/>
        </p:nvSpPr>
        <p:spPr>
          <a:xfrm>
            <a:off x="885507" y="2134184"/>
            <a:ext cx="520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6" name="Google Shape;256;g23ac2c70d28_0_0"/>
          <p:cNvGrpSpPr/>
          <p:nvPr/>
        </p:nvGrpSpPr>
        <p:grpSpPr>
          <a:xfrm>
            <a:off x="0" y="6103973"/>
            <a:ext cx="12192000" cy="754173"/>
            <a:chOff x="0" y="0"/>
            <a:chExt cx="12192000" cy="754173"/>
          </a:xfrm>
        </p:grpSpPr>
        <p:sp>
          <p:nvSpPr>
            <p:cNvPr id="257" name="Google Shape;257;g23ac2c70d28_0_0"/>
            <p:cNvSpPr/>
            <p:nvPr/>
          </p:nvSpPr>
          <p:spPr>
            <a:xfrm>
              <a:off x="0" y="249573"/>
              <a:ext cx="12192000" cy="504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58" name="Google Shape;258;g23ac2c70d28_0_0"/>
            <p:cNvSpPr/>
            <p:nvPr/>
          </p:nvSpPr>
          <p:spPr>
            <a:xfrm>
              <a:off x="399809" y="0"/>
              <a:ext cx="1057800" cy="5412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pic>
          <p:nvPicPr>
            <p:cNvPr descr="Picture 13" id="259" name="Google Shape;259;g23ac2c70d28_0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168476" y="458023"/>
              <a:ext cx="1800226" cy="1251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4" id="260" name="Google Shape;260;g23ac2c70d28_0_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19175" y="405495"/>
              <a:ext cx="2248722" cy="230186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261" name="Google Shape;261;g23ac2c70d28_0_0"/>
          <p:cNvGraphicFramePr/>
          <p:nvPr/>
        </p:nvGraphicFramePr>
        <p:xfrm>
          <a:off x="1036650" y="19321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{9862A459-7504-4DC4-AFD9-00D28B4A89A8}</a:tableStyleId>
              </a:tblPr>
              <a:tblGrid>
                <a:gridCol w="895450"/>
                <a:gridCol w="1991150"/>
                <a:gridCol w="1533425"/>
                <a:gridCol w="1664250"/>
                <a:gridCol w="2218625"/>
                <a:gridCol w="2038600"/>
              </a:tblGrid>
              <a:tr h="44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Index 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Dataset Name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Source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Dimensions 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(Rows X Columns)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Columns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Label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(Dependent variable)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69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Smokers Challenge Dataset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Harvard Medical College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 X 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Description, Status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Status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99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Medical Transcription Dataset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Kaggle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5000 X 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description, keywords, transcription, sample_name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medical_specialty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medical_specialty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3abeeff4f4_20_37"/>
          <p:cNvSpPr txBox="1"/>
          <p:nvPr>
            <p:ph type="title"/>
          </p:nvPr>
        </p:nvSpPr>
        <p:spPr>
          <a:xfrm>
            <a:off x="839787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67" name="Google Shape;267;g23abeeff4f4_20_37"/>
          <p:cNvSpPr txBox="1"/>
          <p:nvPr/>
        </p:nvSpPr>
        <p:spPr>
          <a:xfrm>
            <a:off x="885500" y="707150"/>
            <a:ext cx="10931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rPr b="1" lang="en-US" sz="4400">
                <a:latin typeface="Helvetica Neue"/>
                <a:ea typeface="Helvetica Neue"/>
                <a:cs typeface="Helvetica Neue"/>
                <a:sym typeface="Helvetica Neue"/>
              </a:rPr>
              <a:t>Medical Transcription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23abeeff4f4_20_37"/>
          <p:cNvSpPr txBox="1"/>
          <p:nvPr/>
        </p:nvSpPr>
        <p:spPr>
          <a:xfrm>
            <a:off x="885507" y="2134184"/>
            <a:ext cx="520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9" name="Google Shape;269;g23abeeff4f4_20_37"/>
          <p:cNvGrpSpPr/>
          <p:nvPr/>
        </p:nvGrpSpPr>
        <p:grpSpPr>
          <a:xfrm>
            <a:off x="0" y="6103973"/>
            <a:ext cx="12192000" cy="754173"/>
            <a:chOff x="0" y="0"/>
            <a:chExt cx="12192000" cy="754173"/>
          </a:xfrm>
        </p:grpSpPr>
        <p:sp>
          <p:nvSpPr>
            <p:cNvPr id="270" name="Google Shape;270;g23abeeff4f4_20_37"/>
            <p:cNvSpPr/>
            <p:nvPr/>
          </p:nvSpPr>
          <p:spPr>
            <a:xfrm>
              <a:off x="0" y="249573"/>
              <a:ext cx="12192000" cy="504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1" name="Google Shape;271;g23abeeff4f4_20_37"/>
            <p:cNvSpPr/>
            <p:nvPr/>
          </p:nvSpPr>
          <p:spPr>
            <a:xfrm>
              <a:off x="399809" y="0"/>
              <a:ext cx="1057800" cy="5412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pic>
          <p:nvPicPr>
            <p:cNvPr descr="Picture 13" id="272" name="Google Shape;272;g23abeeff4f4_20_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168476" y="458023"/>
              <a:ext cx="1800226" cy="1251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4" id="273" name="Google Shape;273;g23abeeff4f4_20_3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19175" y="405495"/>
              <a:ext cx="2248722" cy="23018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4" name="Google Shape;274;g23abeeff4f4_20_37"/>
          <p:cNvPicPr preferRelativeResize="0"/>
          <p:nvPr/>
        </p:nvPicPr>
        <p:blipFill rotWithShape="1">
          <a:blip r:embed="rId5">
            <a:alphaModFix/>
          </a:blip>
          <a:srcRect b="0" l="0" r="-6666" t="0"/>
          <a:stretch/>
        </p:blipFill>
        <p:spPr>
          <a:xfrm>
            <a:off x="1133975" y="1889438"/>
            <a:ext cx="4959825" cy="3047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g23abeeff4f4_20_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47575" y="1848737"/>
            <a:ext cx="4728326" cy="323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23abeeff4f4_20_37"/>
          <p:cNvSpPr/>
          <p:nvPr/>
        </p:nvSpPr>
        <p:spPr>
          <a:xfrm>
            <a:off x="6188390" y="2925050"/>
            <a:ext cx="790200" cy="60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23abeeff4f4_20_37"/>
          <p:cNvSpPr txBox="1"/>
          <p:nvPr/>
        </p:nvSpPr>
        <p:spPr>
          <a:xfrm>
            <a:off x="712325" y="5099375"/>
            <a:ext cx="75798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Fig: </a:t>
            </a:r>
            <a:r>
              <a:rPr lang="en-US" sz="1300">
                <a:solidFill>
                  <a:schemeClr val="dk1"/>
                </a:solidFill>
              </a:rPr>
              <a:t>Distribution of the </a:t>
            </a:r>
            <a:r>
              <a:rPr b="1" lang="en-US" sz="1300">
                <a:solidFill>
                  <a:schemeClr val="dk1"/>
                </a:solidFill>
              </a:rPr>
              <a:t>top 7</a:t>
            </a:r>
            <a:r>
              <a:rPr lang="en-US" sz="1300">
                <a:solidFill>
                  <a:schemeClr val="dk1"/>
                </a:solidFill>
              </a:rPr>
              <a:t> </a:t>
            </a: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medical_specialty </a:t>
            </a:r>
            <a:r>
              <a:rPr lang="en-US" sz="1300">
                <a:solidFill>
                  <a:schemeClr val="dk1"/>
                </a:solidFill>
              </a:rPr>
              <a:t>values/categories          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" name="Google Shape;278;g23abeeff4f4_20_37"/>
          <p:cNvSpPr txBox="1"/>
          <p:nvPr/>
        </p:nvSpPr>
        <p:spPr>
          <a:xfrm>
            <a:off x="7407800" y="5099375"/>
            <a:ext cx="440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Fig: Distribution of the </a:t>
            </a:r>
            <a:r>
              <a:rPr b="1" lang="en-US" sz="1200">
                <a:solidFill>
                  <a:schemeClr val="dk1"/>
                </a:solidFill>
              </a:rPr>
              <a:t>top 7</a:t>
            </a:r>
            <a:r>
              <a:rPr lang="en-US" sz="1200">
                <a:solidFill>
                  <a:schemeClr val="dk1"/>
                </a:solidFill>
              </a:rPr>
              <a:t> 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medical_specialty 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9" name="Google Shape;279;g23abeeff4f4_20_37"/>
          <p:cNvSpPr txBox="1"/>
          <p:nvPr/>
        </p:nvSpPr>
        <p:spPr>
          <a:xfrm>
            <a:off x="3149700" y="6304050"/>
            <a:ext cx="5892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7"/>
              </a:rPr>
              <a:t>https://www.kaggle.com/datasets/tboyle10/medicaltranscriptions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3ac2c70d28_0_48"/>
          <p:cNvSpPr txBox="1"/>
          <p:nvPr>
            <p:ph type="title"/>
          </p:nvPr>
        </p:nvSpPr>
        <p:spPr>
          <a:xfrm>
            <a:off x="839787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85" name="Google Shape;285;g23ac2c70d28_0_48"/>
          <p:cNvSpPr txBox="1"/>
          <p:nvPr/>
        </p:nvSpPr>
        <p:spPr>
          <a:xfrm>
            <a:off x="885507" y="707142"/>
            <a:ext cx="8714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rPr b="1" lang="en-US" sz="4400">
                <a:latin typeface="Helvetica Neue"/>
                <a:ea typeface="Helvetica Neue"/>
                <a:cs typeface="Helvetica Neue"/>
                <a:sym typeface="Helvetica Neue"/>
              </a:rPr>
              <a:t>Preprocessing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23ac2c70d28_0_48"/>
          <p:cNvSpPr txBox="1"/>
          <p:nvPr/>
        </p:nvSpPr>
        <p:spPr>
          <a:xfrm>
            <a:off x="885507" y="2134184"/>
            <a:ext cx="520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7" name="Google Shape;287;g23ac2c70d28_0_48"/>
          <p:cNvGrpSpPr/>
          <p:nvPr/>
        </p:nvGrpSpPr>
        <p:grpSpPr>
          <a:xfrm>
            <a:off x="0" y="6103973"/>
            <a:ext cx="12192000" cy="754173"/>
            <a:chOff x="0" y="0"/>
            <a:chExt cx="12192000" cy="754173"/>
          </a:xfrm>
        </p:grpSpPr>
        <p:sp>
          <p:nvSpPr>
            <p:cNvPr id="288" name="Google Shape;288;g23ac2c70d28_0_48"/>
            <p:cNvSpPr/>
            <p:nvPr/>
          </p:nvSpPr>
          <p:spPr>
            <a:xfrm>
              <a:off x="0" y="249573"/>
              <a:ext cx="12192000" cy="504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89" name="Google Shape;289;g23ac2c70d28_0_48"/>
            <p:cNvSpPr/>
            <p:nvPr/>
          </p:nvSpPr>
          <p:spPr>
            <a:xfrm>
              <a:off x="399809" y="0"/>
              <a:ext cx="1057800" cy="5412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pic>
          <p:nvPicPr>
            <p:cNvPr descr="Picture 13" id="290" name="Google Shape;290;g23ac2c70d28_0_4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168476" y="458023"/>
              <a:ext cx="1800226" cy="1251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4" id="291" name="Google Shape;291;g23ac2c70d28_0_4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19175" y="405495"/>
              <a:ext cx="2248722" cy="23018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2" name="Google Shape;292;g23ac2c70d28_0_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5375" y="1960050"/>
            <a:ext cx="4812660" cy="2522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g23ac2c70d28_0_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11975" y="1598575"/>
            <a:ext cx="5338350" cy="282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g23ac2c70d28_0_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11975" y="4543250"/>
            <a:ext cx="5338350" cy="1107957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g23ac2c70d28_0_48"/>
          <p:cNvSpPr txBox="1"/>
          <p:nvPr/>
        </p:nvSpPr>
        <p:spPr>
          <a:xfrm>
            <a:off x="989950" y="4847225"/>
            <a:ext cx="502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Preprocessing steps used for cleaning both the datasets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3abeeff4f4_27_7"/>
          <p:cNvSpPr txBox="1"/>
          <p:nvPr>
            <p:ph type="title"/>
          </p:nvPr>
        </p:nvSpPr>
        <p:spPr>
          <a:xfrm>
            <a:off x="839787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01" name="Google Shape;301;g23abeeff4f4_27_7"/>
          <p:cNvSpPr txBox="1"/>
          <p:nvPr/>
        </p:nvSpPr>
        <p:spPr>
          <a:xfrm>
            <a:off x="885507" y="707142"/>
            <a:ext cx="8714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rPr b="1" lang="en-US" sz="4400">
                <a:latin typeface="Helvetica Neue"/>
                <a:ea typeface="Helvetica Neue"/>
                <a:cs typeface="Helvetica Neue"/>
                <a:sym typeface="Helvetica Neue"/>
              </a:rPr>
              <a:t>Splitting the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23abeeff4f4_27_7"/>
          <p:cNvSpPr txBox="1"/>
          <p:nvPr/>
        </p:nvSpPr>
        <p:spPr>
          <a:xfrm>
            <a:off x="885507" y="2134184"/>
            <a:ext cx="520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3" name="Google Shape;303;g23abeeff4f4_27_7"/>
          <p:cNvGrpSpPr/>
          <p:nvPr/>
        </p:nvGrpSpPr>
        <p:grpSpPr>
          <a:xfrm>
            <a:off x="0" y="6103973"/>
            <a:ext cx="12192000" cy="754173"/>
            <a:chOff x="0" y="0"/>
            <a:chExt cx="12192000" cy="754173"/>
          </a:xfrm>
        </p:grpSpPr>
        <p:sp>
          <p:nvSpPr>
            <p:cNvPr id="304" name="Google Shape;304;g23abeeff4f4_27_7"/>
            <p:cNvSpPr/>
            <p:nvPr/>
          </p:nvSpPr>
          <p:spPr>
            <a:xfrm>
              <a:off x="0" y="249573"/>
              <a:ext cx="12192000" cy="504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05" name="Google Shape;305;g23abeeff4f4_27_7"/>
            <p:cNvSpPr/>
            <p:nvPr/>
          </p:nvSpPr>
          <p:spPr>
            <a:xfrm>
              <a:off x="399809" y="0"/>
              <a:ext cx="1057800" cy="5412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pic>
          <p:nvPicPr>
            <p:cNvPr descr="Picture 13" id="306" name="Google Shape;306;g23abeeff4f4_27_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168476" y="458023"/>
              <a:ext cx="1800226" cy="1251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4" id="307" name="Google Shape;307;g23abeeff4f4_27_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19175" y="405495"/>
              <a:ext cx="2248722" cy="23018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8" name="Google Shape;308;g23abeeff4f4_27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975" y="1693888"/>
            <a:ext cx="3259250" cy="33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g23abeeff4f4_27_7"/>
          <p:cNvSpPr txBox="1"/>
          <p:nvPr/>
        </p:nvSpPr>
        <p:spPr>
          <a:xfrm>
            <a:off x="438975" y="5080700"/>
            <a:ext cx="558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Dataset Split for Model Input for Smokers Dataset (40% Training, 40% Calibration and 20% Testing)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0" name="Google Shape;310;g23abeeff4f4_27_7"/>
          <p:cNvSpPr txBox="1"/>
          <p:nvPr/>
        </p:nvSpPr>
        <p:spPr>
          <a:xfrm>
            <a:off x="6480800" y="6000750"/>
            <a:ext cx="37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1" name="Google Shape;311;g23abeeff4f4_27_7"/>
          <p:cNvSpPr txBox="1"/>
          <p:nvPr/>
        </p:nvSpPr>
        <p:spPr>
          <a:xfrm>
            <a:off x="6093800" y="5300588"/>
            <a:ext cx="62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Dataset Split for Model Input for Medical Transcription Dataset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12" name="Google Shape;312;g23abeeff4f4_27_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26150" y="1856064"/>
            <a:ext cx="1816617" cy="2998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g23abeeff4f4_27_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57925" y="1400175"/>
            <a:ext cx="5092075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3abeeff4f4_20_23"/>
          <p:cNvSpPr txBox="1"/>
          <p:nvPr>
            <p:ph type="title"/>
          </p:nvPr>
        </p:nvSpPr>
        <p:spPr>
          <a:xfrm>
            <a:off x="839787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19" name="Google Shape;319;g23abeeff4f4_20_23"/>
          <p:cNvSpPr txBox="1"/>
          <p:nvPr/>
        </p:nvSpPr>
        <p:spPr>
          <a:xfrm>
            <a:off x="885507" y="707142"/>
            <a:ext cx="8714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rPr b="1" lang="en-US" sz="4400">
                <a:latin typeface="Helvetica Neue"/>
                <a:ea typeface="Helvetica Neue"/>
                <a:cs typeface="Helvetica Neue"/>
                <a:sym typeface="Helvetica Neue"/>
              </a:rPr>
              <a:t>Smoker Dataset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23abeeff4f4_20_23"/>
          <p:cNvSpPr txBox="1"/>
          <p:nvPr/>
        </p:nvSpPr>
        <p:spPr>
          <a:xfrm>
            <a:off x="885507" y="2134184"/>
            <a:ext cx="520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1" name="Google Shape;321;g23abeeff4f4_20_23"/>
          <p:cNvGrpSpPr/>
          <p:nvPr/>
        </p:nvGrpSpPr>
        <p:grpSpPr>
          <a:xfrm>
            <a:off x="0" y="6103973"/>
            <a:ext cx="12192000" cy="754173"/>
            <a:chOff x="0" y="0"/>
            <a:chExt cx="12192000" cy="754173"/>
          </a:xfrm>
        </p:grpSpPr>
        <p:sp>
          <p:nvSpPr>
            <p:cNvPr id="322" name="Google Shape;322;g23abeeff4f4_20_23"/>
            <p:cNvSpPr/>
            <p:nvPr/>
          </p:nvSpPr>
          <p:spPr>
            <a:xfrm>
              <a:off x="0" y="249573"/>
              <a:ext cx="12192000" cy="504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23" name="Google Shape;323;g23abeeff4f4_20_23"/>
            <p:cNvSpPr/>
            <p:nvPr/>
          </p:nvSpPr>
          <p:spPr>
            <a:xfrm>
              <a:off x="399809" y="0"/>
              <a:ext cx="1057800" cy="5412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pic>
          <p:nvPicPr>
            <p:cNvPr descr="Picture 13" id="324" name="Google Shape;324;g23abeeff4f4_20_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168476" y="458023"/>
              <a:ext cx="1800226" cy="1251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4" id="325" name="Google Shape;325;g23abeeff4f4_20_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19175" y="405495"/>
              <a:ext cx="2248722" cy="23018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26" name="Google Shape;326;g23abeeff4f4_20_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0750" y="2035521"/>
            <a:ext cx="5988714" cy="3357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23abeeff4f4_20_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32150" y="1878384"/>
            <a:ext cx="4136120" cy="3357189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g23abeeff4f4_20_23"/>
          <p:cNvSpPr txBox="1"/>
          <p:nvPr/>
        </p:nvSpPr>
        <p:spPr>
          <a:xfrm>
            <a:off x="1229775" y="5510138"/>
            <a:ext cx="529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Fig: Experiment without Conformal Predictor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9" name="Google Shape;329;g23abeeff4f4_20_23"/>
          <p:cNvSpPr txBox="1"/>
          <p:nvPr/>
        </p:nvSpPr>
        <p:spPr>
          <a:xfrm>
            <a:off x="6756900" y="5510138"/>
            <a:ext cx="54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Fig: Experiment with Conformal Predictor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3ac2c70d28_0_36"/>
          <p:cNvSpPr txBox="1"/>
          <p:nvPr>
            <p:ph type="title"/>
          </p:nvPr>
        </p:nvSpPr>
        <p:spPr>
          <a:xfrm>
            <a:off x="839787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35" name="Google Shape;335;g23ac2c70d28_0_36"/>
          <p:cNvSpPr txBox="1"/>
          <p:nvPr/>
        </p:nvSpPr>
        <p:spPr>
          <a:xfrm>
            <a:off x="885499" y="707150"/>
            <a:ext cx="10241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rPr b="1" lang="en-US" sz="4400">
                <a:latin typeface="Helvetica Neue"/>
                <a:ea typeface="Helvetica Neue"/>
                <a:cs typeface="Helvetica Neue"/>
                <a:sym typeface="Helvetica Neue"/>
              </a:rPr>
              <a:t>Medical Transcription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23ac2c70d28_0_36"/>
          <p:cNvSpPr txBox="1"/>
          <p:nvPr/>
        </p:nvSpPr>
        <p:spPr>
          <a:xfrm>
            <a:off x="885507" y="2134184"/>
            <a:ext cx="520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7" name="Google Shape;337;g23ac2c70d28_0_36"/>
          <p:cNvGrpSpPr/>
          <p:nvPr/>
        </p:nvGrpSpPr>
        <p:grpSpPr>
          <a:xfrm>
            <a:off x="0" y="6103973"/>
            <a:ext cx="12192000" cy="754173"/>
            <a:chOff x="0" y="0"/>
            <a:chExt cx="12192000" cy="754173"/>
          </a:xfrm>
        </p:grpSpPr>
        <p:sp>
          <p:nvSpPr>
            <p:cNvPr id="338" name="Google Shape;338;g23ac2c70d28_0_36"/>
            <p:cNvSpPr/>
            <p:nvPr/>
          </p:nvSpPr>
          <p:spPr>
            <a:xfrm>
              <a:off x="0" y="249573"/>
              <a:ext cx="12192000" cy="504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39" name="Google Shape;339;g23ac2c70d28_0_36"/>
            <p:cNvSpPr/>
            <p:nvPr/>
          </p:nvSpPr>
          <p:spPr>
            <a:xfrm>
              <a:off x="399809" y="0"/>
              <a:ext cx="1057800" cy="5412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pic>
          <p:nvPicPr>
            <p:cNvPr descr="Picture 13" id="340" name="Google Shape;340;g23ac2c70d28_0_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168476" y="458023"/>
              <a:ext cx="1800226" cy="1251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4" id="341" name="Google Shape;341;g23ac2c70d28_0_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19175" y="405495"/>
              <a:ext cx="2248722" cy="23018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2" name="Google Shape;342;g23ac2c70d28_0_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5475" y="1860650"/>
            <a:ext cx="4667350" cy="359232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23ac2c70d28_0_36"/>
          <p:cNvSpPr txBox="1"/>
          <p:nvPr/>
        </p:nvSpPr>
        <p:spPr>
          <a:xfrm>
            <a:off x="1244000" y="5578375"/>
            <a:ext cx="529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Fig: Experiment without Conformal Predictor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4" name="Google Shape;344;g23ac2c70d28_0_36"/>
          <p:cNvSpPr txBox="1"/>
          <p:nvPr/>
        </p:nvSpPr>
        <p:spPr>
          <a:xfrm>
            <a:off x="6756900" y="5505775"/>
            <a:ext cx="54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Fig: Experiment with Conformal Predictor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45" name="Google Shape;345;g23ac2c70d28_0_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5250" y="2134175"/>
            <a:ext cx="5435100" cy="3173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0"/>
          </a:schemeClr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885507" y="707142"/>
            <a:ext cx="8714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885507" y="2134184"/>
            <a:ext cx="520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885507" y="1768168"/>
            <a:ext cx="67032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Char char="●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Char char="●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Char char="●"/>
            </a:pPr>
            <a:r>
              <a:rPr lang="en-US" sz="2500"/>
              <a:t>Proposed Method</a:t>
            </a:r>
            <a:endParaRPr sz="2500"/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Novelty and </a:t>
            </a:r>
            <a:r>
              <a:rPr lang="en-US" sz="2500"/>
              <a:t>experiment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Char char="●"/>
            </a:pPr>
            <a:r>
              <a:rPr lang="en-US" sz="2500"/>
              <a:t>Results</a:t>
            </a:r>
            <a:endParaRPr sz="2500"/>
          </a:p>
        </p:txBody>
      </p:sp>
      <p:grpSp>
        <p:nvGrpSpPr>
          <p:cNvPr id="101" name="Google Shape;101;p2"/>
          <p:cNvGrpSpPr/>
          <p:nvPr/>
        </p:nvGrpSpPr>
        <p:grpSpPr>
          <a:xfrm>
            <a:off x="0" y="6103973"/>
            <a:ext cx="12192000" cy="754029"/>
            <a:chOff x="0" y="0"/>
            <a:chExt cx="12192000" cy="754027"/>
          </a:xfrm>
        </p:grpSpPr>
        <p:sp>
          <p:nvSpPr>
            <p:cNvPr id="102" name="Google Shape;102;p2"/>
            <p:cNvSpPr/>
            <p:nvPr/>
          </p:nvSpPr>
          <p:spPr>
            <a:xfrm>
              <a:off x="0" y="249573"/>
              <a:ext cx="12192000" cy="5044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99809" y="0"/>
              <a:ext cx="1057837" cy="541129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Picture 13" id="104" name="Google Shape;104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168476" y="458023"/>
              <a:ext cx="1800225" cy="1251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4" id="105" name="Google Shape;105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19175" y="405495"/>
              <a:ext cx="2248721" cy="23018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9"/>
          <p:cNvSpPr txBox="1"/>
          <p:nvPr>
            <p:ph type="title"/>
          </p:nvPr>
        </p:nvSpPr>
        <p:spPr>
          <a:xfrm>
            <a:off x="839787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lang="en-US" sz="3200"/>
              <a:t> </a:t>
            </a:r>
            <a:endParaRPr/>
          </a:p>
        </p:txBody>
      </p:sp>
      <p:sp>
        <p:nvSpPr>
          <p:cNvPr id="351" name="Google Shape;351;p19"/>
          <p:cNvSpPr txBox="1"/>
          <p:nvPr/>
        </p:nvSpPr>
        <p:spPr>
          <a:xfrm>
            <a:off x="885507" y="3044242"/>
            <a:ext cx="8714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rPr b="1" lang="en-US" sz="6600"/>
              <a:t>Results</a:t>
            </a:r>
            <a:endParaRPr b="0" i="0" sz="6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9"/>
          <p:cNvSpPr txBox="1"/>
          <p:nvPr/>
        </p:nvSpPr>
        <p:spPr>
          <a:xfrm>
            <a:off x="885507" y="2134184"/>
            <a:ext cx="520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9"/>
          <p:cNvSpPr txBox="1"/>
          <p:nvPr/>
        </p:nvSpPr>
        <p:spPr>
          <a:xfrm>
            <a:off x="885496" y="1768175"/>
            <a:ext cx="1043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54" name="Google Shape;354;p19"/>
          <p:cNvGrpSpPr/>
          <p:nvPr/>
        </p:nvGrpSpPr>
        <p:grpSpPr>
          <a:xfrm>
            <a:off x="0" y="6103973"/>
            <a:ext cx="12192000" cy="754173"/>
            <a:chOff x="0" y="0"/>
            <a:chExt cx="12192000" cy="754173"/>
          </a:xfrm>
        </p:grpSpPr>
        <p:sp>
          <p:nvSpPr>
            <p:cNvPr id="355" name="Google Shape;355;p19"/>
            <p:cNvSpPr/>
            <p:nvPr/>
          </p:nvSpPr>
          <p:spPr>
            <a:xfrm>
              <a:off x="0" y="249573"/>
              <a:ext cx="12192000" cy="504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399809" y="0"/>
              <a:ext cx="1057800" cy="5412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pic>
          <p:nvPicPr>
            <p:cNvPr descr="Picture 13" id="357" name="Google Shape;357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168476" y="458023"/>
              <a:ext cx="1800226" cy="1251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4" id="358" name="Google Shape;358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19175" y="405495"/>
              <a:ext cx="2248722" cy="23018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g20a265e3772_2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850" y="1885675"/>
            <a:ext cx="4046675" cy="282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g20a265e3772_2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3225" y="1803563"/>
            <a:ext cx="5697000" cy="2906897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g20a265e3772_2_14"/>
          <p:cNvSpPr txBox="1"/>
          <p:nvPr/>
        </p:nvSpPr>
        <p:spPr>
          <a:xfrm>
            <a:off x="885499" y="707150"/>
            <a:ext cx="10241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rPr b="1" lang="en-US" sz="4400">
                <a:latin typeface="Helvetica Neue"/>
                <a:ea typeface="Helvetica Neue"/>
                <a:cs typeface="Helvetica Neue"/>
                <a:sym typeface="Helvetica Neue"/>
              </a:rPr>
              <a:t>Results on </a:t>
            </a:r>
            <a:r>
              <a:rPr b="1" lang="en-US" sz="4400">
                <a:latin typeface="Helvetica Neue"/>
                <a:ea typeface="Helvetica Neue"/>
                <a:cs typeface="Helvetica Neue"/>
                <a:sym typeface="Helvetica Neue"/>
              </a:rPr>
              <a:t>Medical Transcription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20a265e3772_2_14"/>
          <p:cNvSpPr txBox="1"/>
          <p:nvPr/>
        </p:nvSpPr>
        <p:spPr>
          <a:xfrm>
            <a:off x="1534438" y="4884375"/>
            <a:ext cx="3365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</a:t>
            </a:r>
            <a:r>
              <a:rPr b="1" lang="en-US" sz="23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ANY</a:t>
            </a:r>
            <a:r>
              <a:rPr lang="en-US" sz="23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algorithm</a:t>
            </a:r>
            <a:endParaRPr sz="23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67" name="Google Shape;367;g20a265e3772_2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4002" y="3918800"/>
            <a:ext cx="327150" cy="3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g20a265e3772_2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26131" y="3918800"/>
            <a:ext cx="327150" cy="30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g20a265e3772_2_14"/>
          <p:cNvSpPr txBox="1"/>
          <p:nvPr/>
        </p:nvSpPr>
        <p:spPr>
          <a:xfrm>
            <a:off x="6661013" y="4884375"/>
            <a:ext cx="3365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Significance</a:t>
            </a:r>
            <a:r>
              <a:rPr lang="en-US" sz="23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level 0.05</a:t>
            </a:r>
            <a:endParaRPr sz="23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0a265e3772_7_9"/>
          <p:cNvSpPr txBox="1"/>
          <p:nvPr/>
        </p:nvSpPr>
        <p:spPr>
          <a:xfrm>
            <a:off x="885499" y="707150"/>
            <a:ext cx="10241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rPr b="1" lang="en-US" sz="4400">
                <a:latin typeface="Helvetica Neue"/>
                <a:ea typeface="Helvetica Neue"/>
                <a:cs typeface="Helvetica Neue"/>
                <a:sym typeface="Helvetica Neue"/>
              </a:rPr>
              <a:t>Results on Smoking dataset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g20a265e3772_7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526" y="1709173"/>
            <a:ext cx="9796200" cy="28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g20a265e3772_7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9175" y="1709175"/>
            <a:ext cx="1106000" cy="2843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g20a265e3772_7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1375" y="1709175"/>
            <a:ext cx="1268500" cy="284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0a265e3772_0_25"/>
          <p:cNvSpPr txBox="1"/>
          <p:nvPr>
            <p:ph type="title"/>
          </p:nvPr>
        </p:nvSpPr>
        <p:spPr>
          <a:xfrm>
            <a:off x="834587" y="8133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83" name="Google Shape;383;g20a265e3772_0_25"/>
          <p:cNvSpPr txBox="1"/>
          <p:nvPr/>
        </p:nvSpPr>
        <p:spPr>
          <a:xfrm>
            <a:off x="885507" y="707142"/>
            <a:ext cx="8714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rPr b="1" lang="en-US" sz="4400">
                <a:latin typeface="Helvetica Neue"/>
                <a:ea typeface="Helvetica Neue"/>
                <a:cs typeface="Helvetica Neue"/>
                <a:sym typeface="Helvetica Neue"/>
              </a:rPr>
              <a:t>Guaranteed coverage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4" name="Google Shape;384;g20a265e3772_0_25"/>
          <p:cNvGrpSpPr/>
          <p:nvPr/>
        </p:nvGrpSpPr>
        <p:grpSpPr>
          <a:xfrm>
            <a:off x="0" y="6103973"/>
            <a:ext cx="12192000" cy="754173"/>
            <a:chOff x="0" y="0"/>
            <a:chExt cx="12192000" cy="754173"/>
          </a:xfrm>
        </p:grpSpPr>
        <p:sp>
          <p:nvSpPr>
            <p:cNvPr id="385" name="Google Shape;385;g20a265e3772_0_25"/>
            <p:cNvSpPr/>
            <p:nvPr/>
          </p:nvSpPr>
          <p:spPr>
            <a:xfrm>
              <a:off x="0" y="249573"/>
              <a:ext cx="12192000" cy="504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86" name="Google Shape;386;g20a265e3772_0_25"/>
            <p:cNvSpPr/>
            <p:nvPr/>
          </p:nvSpPr>
          <p:spPr>
            <a:xfrm>
              <a:off x="399809" y="0"/>
              <a:ext cx="1057800" cy="5412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pic>
          <p:nvPicPr>
            <p:cNvPr descr="Picture 13" id="387" name="Google Shape;387;g20a265e3772_0_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168476" y="458023"/>
              <a:ext cx="1800226" cy="1251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4" id="388" name="Google Shape;388;g20a265e3772_0_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19175" y="405495"/>
              <a:ext cx="2248722" cy="23018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9" name="Google Shape;389;g20a265e3772_0_25"/>
          <p:cNvGrpSpPr/>
          <p:nvPr/>
        </p:nvGrpSpPr>
        <p:grpSpPr>
          <a:xfrm>
            <a:off x="651700" y="1519100"/>
            <a:ext cx="5208307" cy="4762813"/>
            <a:chOff x="880300" y="1595300"/>
            <a:chExt cx="5208307" cy="4762813"/>
          </a:xfrm>
        </p:grpSpPr>
        <p:sp>
          <p:nvSpPr>
            <p:cNvPr id="390" name="Google Shape;390;g20a265e3772_0_25"/>
            <p:cNvSpPr txBox="1"/>
            <p:nvPr/>
          </p:nvSpPr>
          <p:spPr>
            <a:xfrm>
              <a:off x="880307" y="2490284"/>
              <a:ext cx="5208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91" name="Google Shape;391;g20a265e3772_0_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80101" y="2218326"/>
              <a:ext cx="3586576" cy="394748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92" name="Google Shape;392;g20a265e3772_0_25"/>
            <p:cNvCxnSpPr/>
            <p:nvPr/>
          </p:nvCxnSpPr>
          <p:spPr>
            <a:xfrm>
              <a:off x="1502850" y="1595300"/>
              <a:ext cx="0" cy="43713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cxnSp>
          <p:nvCxnSpPr>
            <p:cNvPr id="393" name="Google Shape;393;g20a265e3772_0_25"/>
            <p:cNvCxnSpPr/>
            <p:nvPr/>
          </p:nvCxnSpPr>
          <p:spPr>
            <a:xfrm flipH="1">
              <a:off x="1502900" y="5957925"/>
              <a:ext cx="3267600" cy="87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394" name="Google Shape;394;g20a265e3772_0_25"/>
            <p:cNvSpPr txBox="1"/>
            <p:nvPr/>
          </p:nvSpPr>
          <p:spPr>
            <a:xfrm>
              <a:off x="1832800" y="2063363"/>
              <a:ext cx="1561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confidence=0.50</a:t>
              </a:r>
              <a:endParaRPr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395" name="Google Shape;395;g20a265e3772_0_25"/>
            <p:cNvCxnSpPr/>
            <p:nvPr/>
          </p:nvCxnSpPr>
          <p:spPr>
            <a:xfrm>
              <a:off x="1502850" y="2036650"/>
              <a:ext cx="3225300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96" name="Google Shape;396;g20a265e3772_0_25"/>
            <p:cNvCxnSpPr/>
            <p:nvPr/>
          </p:nvCxnSpPr>
          <p:spPr>
            <a:xfrm>
              <a:off x="1502850" y="4972975"/>
              <a:ext cx="3225300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97" name="Google Shape;397;g20a265e3772_0_25"/>
            <p:cNvCxnSpPr/>
            <p:nvPr/>
          </p:nvCxnSpPr>
          <p:spPr>
            <a:xfrm>
              <a:off x="1502850" y="4845300"/>
              <a:ext cx="3225300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398" name="Google Shape;398;g20a265e3772_0_25"/>
            <p:cNvSpPr txBox="1"/>
            <p:nvPr/>
          </p:nvSpPr>
          <p:spPr>
            <a:xfrm>
              <a:off x="1832800" y="4428963"/>
              <a:ext cx="1561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confidence=0.86</a:t>
              </a:r>
              <a:endParaRPr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9" name="Google Shape;399;g20a265e3772_0_25"/>
            <p:cNvSpPr txBox="1"/>
            <p:nvPr/>
          </p:nvSpPr>
          <p:spPr>
            <a:xfrm>
              <a:off x="1832800" y="4972963"/>
              <a:ext cx="1561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confidence=0.87</a:t>
              </a:r>
              <a:endParaRPr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0" name="Google Shape;400;g20a265e3772_0_25"/>
            <p:cNvSpPr txBox="1"/>
            <p:nvPr/>
          </p:nvSpPr>
          <p:spPr>
            <a:xfrm rot="-5400000">
              <a:off x="299500" y="3580838"/>
              <a:ext cx="1561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𝑝-value</a:t>
              </a:r>
              <a:endParaRPr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1" name="Google Shape;401;g20a265e3772_0_25"/>
            <p:cNvSpPr txBox="1"/>
            <p:nvPr/>
          </p:nvSpPr>
          <p:spPr>
            <a:xfrm>
              <a:off x="1873050" y="5957913"/>
              <a:ext cx="1561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𝑝[А] = 0.137</a:t>
              </a:r>
              <a:endParaRPr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2" name="Google Shape;402;g20a265e3772_0_25"/>
            <p:cNvSpPr txBox="1"/>
            <p:nvPr/>
          </p:nvSpPr>
          <p:spPr>
            <a:xfrm>
              <a:off x="3060925" y="5957913"/>
              <a:ext cx="1561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𝑝[N] = 0.488</a:t>
              </a:r>
              <a:endParaRPr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id="403" name="Google Shape;403;g20a265e3772_0_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0475" y="4802029"/>
            <a:ext cx="4059323" cy="1213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g20a265e3772_0_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69791" y="1606887"/>
            <a:ext cx="6502896" cy="2324762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g20a265e3772_0_25"/>
          <p:cNvSpPr txBox="1"/>
          <p:nvPr/>
        </p:nvSpPr>
        <p:spPr>
          <a:xfrm>
            <a:off x="5196675" y="6110325"/>
            <a:ext cx="428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 agnostic method for </a:t>
            </a:r>
            <a:r>
              <a:rPr b="1" lang="en-US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“Reject” </a:t>
            </a:r>
            <a:r>
              <a:rPr lang="en-US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option</a:t>
            </a:r>
            <a:endParaRPr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6" name="Google Shape;406;g20a265e3772_0_25"/>
          <p:cNvSpPr txBox="1"/>
          <p:nvPr/>
        </p:nvSpPr>
        <p:spPr>
          <a:xfrm>
            <a:off x="9908355" y="5086975"/>
            <a:ext cx="1561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 don’t know</a:t>
            </a:r>
            <a:endParaRPr sz="19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7" name="Google Shape;407;g20a265e3772_0_25"/>
          <p:cNvSpPr/>
          <p:nvPr/>
        </p:nvSpPr>
        <p:spPr>
          <a:xfrm>
            <a:off x="9256000" y="5189371"/>
            <a:ext cx="553800" cy="282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408" name="Google Shape;408;g20a265e3772_0_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40975" y="4061875"/>
            <a:ext cx="6560524" cy="75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g20a265e3772_2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1125" y="1744825"/>
            <a:ext cx="6256964" cy="312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g20a265e3772_2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5925" y="1730327"/>
            <a:ext cx="4107226" cy="312032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g20a265e3772_2_23"/>
          <p:cNvSpPr txBox="1"/>
          <p:nvPr/>
        </p:nvSpPr>
        <p:spPr>
          <a:xfrm>
            <a:off x="885498" y="707150"/>
            <a:ext cx="10913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rPr b="1" lang="en-US" sz="4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b="1" lang="en-US" sz="4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etrics: </a:t>
            </a:r>
            <a:r>
              <a:rPr b="1" lang="en-US" sz="44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b="1" lang="en-US" sz="4400">
                <a:latin typeface="Helvetica Neue"/>
                <a:ea typeface="Helvetica Neue"/>
                <a:cs typeface="Helvetica Neue"/>
                <a:sym typeface="Helvetica Neue"/>
              </a:rPr>
              <a:t>overage; set size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0a265e3772_0_0"/>
          <p:cNvSpPr txBox="1"/>
          <p:nvPr>
            <p:ph type="title"/>
          </p:nvPr>
        </p:nvSpPr>
        <p:spPr>
          <a:xfrm>
            <a:off x="839787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421" name="Google Shape;421;g20a265e3772_0_0"/>
          <p:cNvSpPr txBox="1"/>
          <p:nvPr/>
        </p:nvSpPr>
        <p:spPr>
          <a:xfrm>
            <a:off x="885507" y="707142"/>
            <a:ext cx="8714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rPr b="1" lang="en-US" sz="4400">
                <a:latin typeface="Helvetica Neue"/>
                <a:ea typeface="Helvetica Neue"/>
                <a:cs typeface="Helvetica Neue"/>
                <a:sym typeface="Helvetica Neue"/>
              </a:rPr>
              <a:t>Metrics: conf; cred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g20a265e3772_0_0"/>
          <p:cNvSpPr txBox="1"/>
          <p:nvPr/>
        </p:nvSpPr>
        <p:spPr>
          <a:xfrm>
            <a:off x="885507" y="2134184"/>
            <a:ext cx="520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3" name="Google Shape;423;g20a265e3772_0_0"/>
          <p:cNvGrpSpPr/>
          <p:nvPr/>
        </p:nvGrpSpPr>
        <p:grpSpPr>
          <a:xfrm>
            <a:off x="0" y="6103973"/>
            <a:ext cx="12192000" cy="754173"/>
            <a:chOff x="0" y="0"/>
            <a:chExt cx="12192000" cy="754173"/>
          </a:xfrm>
        </p:grpSpPr>
        <p:sp>
          <p:nvSpPr>
            <p:cNvPr id="424" name="Google Shape;424;g20a265e3772_0_0"/>
            <p:cNvSpPr/>
            <p:nvPr/>
          </p:nvSpPr>
          <p:spPr>
            <a:xfrm>
              <a:off x="0" y="249573"/>
              <a:ext cx="12192000" cy="504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5" name="Google Shape;425;g20a265e3772_0_0"/>
            <p:cNvSpPr/>
            <p:nvPr/>
          </p:nvSpPr>
          <p:spPr>
            <a:xfrm>
              <a:off x="399809" y="0"/>
              <a:ext cx="1057800" cy="5412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pic>
          <p:nvPicPr>
            <p:cNvPr descr="Picture 13" id="426" name="Google Shape;426;g20a265e3772_0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168476" y="458023"/>
              <a:ext cx="1800226" cy="1251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4" id="427" name="Google Shape;427;g20a265e3772_0_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19175" y="405495"/>
              <a:ext cx="2248722" cy="23018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28" name="Google Shape;428;g20a265e3772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4802" y="1880559"/>
            <a:ext cx="2440114" cy="1834053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g20a265e3772_0_0"/>
          <p:cNvSpPr txBox="1"/>
          <p:nvPr/>
        </p:nvSpPr>
        <p:spPr>
          <a:xfrm>
            <a:off x="993810" y="2022141"/>
            <a:ext cx="14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Description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30" name="Google Shape;430;g20a265e3772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95643" y="1849801"/>
            <a:ext cx="2521958" cy="1895547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g20a265e3772_0_0"/>
          <p:cNvSpPr txBox="1"/>
          <p:nvPr/>
        </p:nvSpPr>
        <p:spPr>
          <a:xfrm>
            <a:off x="3364925" y="1965359"/>
            <a:ext cx="179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Keywords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32" name="Google Shape;432;g20a265e3772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06628" y="3756199"/>
            <a:ext cx="2440102" cy="1951239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g20a265e3772_0_0"/>
          <p:cNvSpPr txBox="1"/>
          <p:nvPr/>
        </p:nvSpPr>
        <p:spPr>
          <a:xfrm>
            <a:off x="958623" y="3842110"/>
            <a:ext cx="179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Sample Names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34" name="Google Shape;434;g20a265e3772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95662" y="3768738"/>
            <a:ext cx="2440104" cy="19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g20a265e3772_0_0"/>
          <p:cNvSpPr txBox="1"/>
          <p:nvPr/>
        </p:nvSpPr>
        <p:spPr>
          <a:xfrm>
            <a:off x="3495650" y="3852177"/>
            <a:ext cx="179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Transcription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36" name="Google Shape;436;g20a265e3772_0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10300" y="1769813"/>
            <a:ext cx="5035647" cy="4017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0a265e3772_2_0"/>
          <p:cNvSpPr txBox="1"/>
          <p:nvPr>
            <p:ph type="title"/>
          </p:nvPr>
        </p:nvSpPr>
        <p:spPr>
          <a:xfrm>
            <a:off x="839787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lang="en-US" sz="3200"/>
              <a:t> </a:t>
            </a:r>
            <a:endParaRPr/>
          </a:p>
        </p:txBody>
      </p:sp>
      <p:sp>
        <p:nvSpPr>
          <p:cNvPr id="442" name="Google Shape;442;g20a265e3772_2_0"/>
          <p:cNvSpPr txBox="1"/>
          <p:nvPr/>
        </p:nvSpPr>
        <p:spPr>
          <a:xfrm>
            <a:off x="885507" y="2793067"/>
            <a:ext cx="8714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rPr b="1" lang="en-US" sz="6600"/>
              <a:t>Conclusion</a:t>
            </a:r>
            <a:endParaRPr b="0" i="0" sz="6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g20a265e3772_2_0"/>
          <p:cNvSpPr txBox="1"/>
          <p:nvPr/>
        </p:nvSpPr>
        <p:spPr>
          <a:xfrm>
            <a:off x="885507" y="2134184"/>
            <a:ext cx="520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20a265e3772_2_0"/>
          <p:cNvSpPr txBox="1"/>
          <p:nvPr/>
        </p:nvSpPr>
        <p:spPr>
          <a:xfrm>
            <a:off x="885496" y="1768175"/>
            <a:ext cx="1043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45" name="Google Shape;445;g20a265e3772_2_0"/>
          <p:cNvGrpSpPr/>
          <p:nvPr/>
        </p:nvGrpSpPr>
        <p:grpSpPr>
          <a:xfrm>
            <a:off x="0" y="6103973"/>
            <a:ext cx="12192000" cy="754173"/>
            <a:chOff x="0" y="0"/>
            <a:chExt cx="12192000" cy="754173"/>
          </a:xfrm>
        </p:grpSpPr>
        <p:sp>
          <p:nvSpPr>
            <p:cNvPr id="446" name="Google Shape;446;g20a265e3772_2_0"/>
            <p:cNvSpPr/>
            <p:nvPr/>
          </p:nvSpPr>
          <p:spPr>
            <a:xfrm>
              <a:off x="0" y="249573"/>
              <a:ext cx="12192000" cy="504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47" name="Google Shape;447;g20a265e3772_2_0"/>
            <p:cNvSpPr/>
            <p:nvPr/>
          </p:nvSpPr>
          <p:spPr>
            <a:xfrm>
              <a:off x="399809" y="0"/>
              <a:ext cx="1057800" cy="5412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pic>
          <p:nvPicPr>
            <p:cNvPr descr="Picture 13" id="448" name="Google Shape;448;g20a265e3772_2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168476" y="458023"/>
              <a:ext cx="1800226" cy="1251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4" id="449" name="Google Shape;449;g20a265e3772_2_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19175" y="405495"/>
              <a:ext cx="2248722" cy="23018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0"/>
          <p:cNvSpPr txBox="1"/>
          <p:nvPr>
            <p:ph type="title"/>
          </p:nvPr>
        </p:nvSpPr>
        <p:spPr>
          <a:xfrm>
            <a:off x="839787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455" name="Google Shape;455;p20"/>
          <p:cNvSpPr txBox="1"/>
          <p:nvPr/>
        </p:nvSpPr>
        <p:spPr>
          <a:xfrm>
            <a:off x="885507" y="707142"/>
            <a:ext cx="8714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Summary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0"/>
          <p:cNvSpPr txBox="1"/>
          <p:nvPr/>
        </p:nvSpPr>
        <p:spPr>
          <a:xfrm>
            <a:off x="885507" y="2134184"/>
            <a:ext cx="520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0"/>
          <p:cNvSpPr txBox="1"/>
          <p:nvPr/>
        </p:nvSpPr>
        <p:spPr>
          <a:xfrm>
            <a:off x="885507" y="1734163"/>
            <a:ext cx="104667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Char char="●"/>
            </a:pPr>
            <a:r>
              <a:rPr lang="en-US" sz="2400"/>
              <a:t>Three novelty claims: 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guaranteed coverage of prediciton 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algorithm agnostic risk aware “REJECT”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assign </a:t>
            </a:r>
            <a:r>
              <a:rPr lang="en-US" sz="2400"/>
              <a:t>uncertainty</a:t>
            </a:r>
            <a:r>
              <a:rPr lang="en-US" sz="2400"/>
              <a:t> </a:t>
            </a:r>
            <a:r>
              <a:rPr lang="en-US" sz="2400"/>
              <a:t>associated</a:t>
            </a:r>
            <a:r>
              <a:rPr lang="en-US" sz="2400"/>
              <a:t> with prediciton </a:t>
            </a:r>
            <a:endParaRPr sz="2400"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Char char="●"/>
            </a:pPr>
            <a:r>
              <a:rPr lang="en-US" sz="2400"/>
              <a:t>Designing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NCM for </a:t>
            </a:r>
            <a:r>
              <a:rPr lang="en-US" sz="2400"/>
              <a:t>k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NN</a:t>
            </a:r>
            <a:r>
              <a:rPr lang="en-US" sz="2400"/>
              <a:t> and Mondrian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classifier with Lesk Score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Validation on synthetic dataset</a:t>
            </a:r>
            <a:r>
              <a:rPr lang="en-US" sz="2400"/>
              <a:t>, and medical dataset with </a:t>
            </a:r>
            <a:r>
              <a:rPr lang="en-US" sz="2400"/>
              <a:t>multi labels</a:t>
            </a:r>
            <a:br>
              <a:rPr lang="en-US" sz="2400"/>
            </a:b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Evaluation of derived performance metrics</a:t>
            </a:r>
            <a:r>
              <a:rPr lang="en-US" sz="2400"/>
              <a:t> (coverage, set size)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grpSp>
        <p:nvGrpSpPr>
          <p:cNvPr id="458" name="Google Shape;458;p20"/>
          <p:cNvGrpSpPr/>
          <p:nvPr/>
        </p:nvGrpSpPr>
        <p:grpSpPr>
          <a:xfrm>
            <a:off x="0" y="6103973"/>
            <a:ext cx="12192000" cy="754173"/>
            <a:chOff x="0" y="0"/>
            <a:chExt cx="12192000" cy="754173"/>
          </a:xfrm>
        </p:grpSpPr>
        <p:sp>
          <p:nvSpPr>
            <p:cNvPr id="459" name="Google Shape;459;p20"/>
            <p:cNvSpPr/>
            <p:nvPr/>
          </p:nvSpPr>
          <p:spPr>
            <a:xfrm>
              <a:off x="0" y="249573"/>
              <a:ext cx="12192000" cy="504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399809" y="0"/>
              <a:ext cx="1057800" cy="5412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pic>
          <p:nvPicPr>
            <p:cNvPr descr="Picture 13" id="461" name="Google Shape;461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168476" y="458023"/>
              <a:ext cx="1800226" cy="1251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4" id="462" name="Google Shape;462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19175" y="405495"/>
              <a:ext cx="2248722" cy="23018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f479b72f8c_1_123"/>
          <p:cNvSpPr txBox="1"/>
          <p:nvPr>
            <p:ph type="title"/>
          </p:nvPr>
        </p:nvSpPr>
        <p:spPr>
          <a:xfrm>
            <a:off x="839787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g1f479b72f8c_1_123"/>
          <p:cNvSpPr txBox="1"/>
          <p:nvPr/>
        </p:nvSpPr>
        <p:spPr>
          <a:xfrm>
            <a:off x="885507" y="707142"/>
            <a:ext cx="8714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g1f479b72f8c_1_123"/>
          <p:cNvSpPr txBox="1"/>
          <p:nvPr/>
        </p:nvSpPr>
        <p:spPr>
          <a:xfrm>
            <a:off x="885507" y="2134184"/>
            <a:ext cx="520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0" name="Google Shape;470;g1f479b72f8c_1_123"/>
          <p:cNvGrpSpPr/>
          <p:nvPr/>
        </p:nvGrpSpPr>
        <p:grpSpPr>
          <a:xfrm>
            <a:off x="0" y="6103973"/>
            <a:ext cx="12192000" cy="754173"/>
            <a:chOff x="0" y="0"/>
            <a:chExt cx="12192000" cy="754173"/>
          </a:xfrm>
        </p:grpSpPr>
        <p:sp>
          <p:nvSpPr>
            <p:cNvPr id="471" name="Google Shape;471;g1f479b72f8c_1_123"/>
            <p:cNvSpPr/>
            <p:nvPr/>
          </p:nvSpPr>
          <p:spPr>
            <a:xfrm>
              <a:off x="0" y="249573"/>
              <a:ext cx="12192000" cy="504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g1f479b72f8c_1_123"/>
            <p:cNvSpPr/>
            <p:nvPr/>
          </p:nvSpPr>
          <p:spPr>
            <a:xfrm>
              <a:off x="399809" y="0"/>
              <a:ext cx="1057800" cy="5412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Picture 13" id="473" name="Google Shape;473;g1f479b72f8c_1_1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168476" y="458023"/>
              <a:ext cx="1800226" cy="1251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4" id="474" name="Google Shape;474;g1f479b72f8c_1_1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19175" y="405495"/>
              <a:ext cx="2248722" cy="2301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5" name="Google Shape;475;g1f479b72f8c_1_123"/>
          <p:cNvSpPr txBox="1"/>
          <p:nvPr/>
        </p:nvSpPr>
        <p:spPr>
          <a:xfrm>
            <a:off x="846151" y="1614487"/>
            <a:ext cx="10198087" cy="375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Mouad Ablad, Bouchra Frikh, and Brahim Ouhbi. </a:t>
            </a:r>
            <a:r>
              <a:rPr b="1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Uncertainty quantification in deep learning context: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to insurance</a:t>
            </a: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In 2020 6th IEEE Congress on Information Science and Technology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(CiSt), pp. 110–115. IEEE, 2021.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Yusuf Arslan, Kevin Allix, Lisa Veiber, Cedric Lothritz, TegawendÅLe F BissyandÅLe, Jacques Klein, and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Anne Goujon. </a:t>
            </a:r>
            <a:r>
              <a:rPr b="1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comparison of pre-trained language models for multi-class text classification in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financial domain</a:t>
            </a: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In Companion Proceedings of the Web Conference 2021, pp. 260–268,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2021.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Wenshi Chen, Bowen Zhang, and Mingyu Lu. </a:t>
            </a:r>
            <a:r>
              <a:rPr b="1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Uncertainty quantification for multilabel text classification</a:t>
            </a: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Wiley Interdisciplinary Reviews: Data Mining and Knowledge Discovery, 10(6):e1384,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2020.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Cheung, Jacob Chun, Tom Sheidow, Michael Motolko, and Monali S Malvankar-Mehta.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Diagnostic accuracy of current machine learning classifiers for age-related macular degeneration: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systematic review and meta-analysis</a:t>
            </a: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Eye, 36(5):994–1004, 2022.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Adam D Cobb, Brian Jalaian, Nathaniel D Bastian, and Stephen Russell. </a:t>
            </a:r>
            <a:r>
              <a:rPr b="1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Toward safe decision making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via uncertainty quantification in machine learning</a:t>
            </a: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Systems Engineering and Artificial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Intelligence, pp. 379–399, 2021.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0"/>
          </a:schemeClr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28dafb56e_0_0"/>
          <p:cNvSpPr txBox="1"/>
          <p:nvPr>
            <p:ph type="title"/>
          </p:nvPr>
        </p:nvSpPr>
        <p:spPr>
          <a:xfrm>
            <a:off x="839787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lang="en-US" sz="3200"/>
              <a:t> </a:t>
            </a:r>
            <a:endParaRPr/>
          </a:p>
        </p:txBody>
      </p:sp>
      <p:sp>
        <p:nvSpPr>
          <p:cNvPr id="111" name="Google Shape;111;g2128dafb56e_0_0"/>
          <p:cNvSpPr txBox="1"/>
          <p:nvPr/>
        </p:nvSpPr>
        <p:spPr>
          <a:xfrm>
            <a:off x="885507" y="2688642"/>
            <a:ext cx="8714100" cy="1107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rPr b="1" i="0" lang="en-US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2128dafb56e_0_0"/>
          <p:cNvSpPr txBox="1"/>
          <p:nvPr/>
        </p:nvSpPr>
        <p:spPr>
          <a:xfrm>
            <a:off x="885507" y="2134184"/>
            <a:ext cx="520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2128dafb56e_0_0"/>
          <p:cNvSpPr txBox="1"/>
          <p:nvPr/>
        </p:nvSpPr>
        <p:spPr>
          <a:xfrm>
            <a:off x="885496" y="1768175"/>
            <a:ext cx="1043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14" name="Google Shape;114;g2128dafb56e_0_0"/>
          <p:cNvGrpSpPr/>
          <p:nvPr/>
        </p:nvGrpSpPr>
        <p:grpSpPr>
          <a:xfrm>
            <a:off x="0" y="6103973"/>
            <a:ext cx="12192000" cy="754173"/>
            <a:chOff x="0" y="0"/>
            <a:chExt cx="12192000" cy="754173"/>
          </a:xfrm>
        </p:grpSpPr>
        <p:sp>
          <p:nvSpPr>
            <p:cNvPr id="115" name="Google Shape;115;g2128dafb56e_0_0"/>
            <p:cNvSpPr/>
            <p:nvPr/>
          </p:nvSpPr>
          <p:spPr>
            <a:xfrm>
              <a:off x="0" y="249573"/>
              <a:ext cx="12192000" cy="504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g2128dafb56e_0_0"/>
            <p:cNvSpPr/>
            <p:nvPr/>
          </p:nvSpPr>
          <p:spPr>
            <a:xfrm>
              <a:off x="399809" y="0"/>
              <a:ext cx="1057800" cy="5412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pic>
          <p:nvPicPr>
            <p:cNvPr descr="Picture 13" id="117" name="Google Shape;117;g2128dafb56e_0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168476" y="458023"/>
              <a:ext cx="1800226" cy="1251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4" id="118" name="Google Shape;118;g2128dafb56e_0_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19175" y="405495"/>
              <a:ext cx="2248722" cy="23018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0"/>
          </a:schemeClr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f479b72f8c_1_0"/>
          <p:cNvSpPr txBox="1"/>
          <p:nvPr>
            <p:ph type="title"/>
          </p:nvPr>
        </p:nvSpPr>
        <p:spPr>
          <a:xfrm>
            <a:off x="839787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1f479b72f8c_1_0"/>
          <p:cNvSpPr txBox="1"/>
          <p:nvPr/>
        </p:nvSpPr>
        <p:spPr>
          <a:xfrm>
            <a:off x="885500" y="707150"/>
            <a:ext cx="10281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rPr b="1" lang="en-US" sz="4400"/>
              <a:t>Machine Learning in Medical Domain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1f479b72f8c_1_0"/>
          <p:cNvSpPr txBox="1"/>
          <p:nvPr/>
        </p:nvSpPr>
        <p:spPr>
          <a:xfrm>
            <a:off x="885507" y="2134184"/>
            <a:ext cx="520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1f479b72f8c_1_0"/>
          <p:cNvSpPr txBox="1"/>
          <p:nvPr/>
        </p:nvSpPr>
        <p:spPr>
          <a:xfrm>
            <a:off x="885496" y="1768175"/>
            <a:ext cx="10436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Char char="●"/>
            </a:pPr>
            <a:r>
              <a:rPr lang="en-US" sz="2400"/>
              <a:t>Numerous applications → focusing on </a:t>
            </a:r>
            <a:r>
              <a:rPr b="1" lang="en-US" sz="2400"/>
              <a:t>medical transcript </a:t>
            </a:r>
            <a:r>
              <a:rPr lang="en-US" sz="2400"/>
              <a:t>analysis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Helvetica Neue"/>
              <a:buChar char="●"/>
            </a:pPr>
            <a:r>
              <a:rPr lang="en-US" sz="2400">
                <a:solidFill>
                  <a:schemeClr val="dk1"/>
                </a:solidFill>
              </a:rPr>
              <a:t>Utilizing medical transcription data and smoking behavior patterns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→ Assign patients to certain labels based on transcripts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Helvetica Neue"/>
              <a:buChar char="●"/>
            </a:pPr>
            <a:r>
              <a:rPr lang="en-US" sz="2400">
                <a:solidFill>
                  <a:schemeClr val="dk1"/>
                </a:solidFill>
              </a:rPr>
              <a:t>Previous work relied on traditional NLP techniques</a:t>
            </a:r>
            <a:endParaRPr sz="2400">
              <a:solidFill>
                <a:schemeClr val="dk1"/>
              </a:solidFill>
            </a:endParaRPr>
          </a:p>
        </p:txBody>
      </p:sp>
      <p:grpSp>
        <p:nvGrpSpPr>
          <p:cNvPr id="127" name="Google Shape;127;g1f479b72f8c_1_0"/>
          <p:cNvGrpSpPr/>
          <p:nvPr/>
        </p:nvGrpSpPr>
        <p:grpSpPr>
          <a:xfrm>
            <a:off x="0" y="6103973"/>
            <a:ext cx="12192000" cy="754173"/>
            <a:chOff x="0" y="0"/>
            <a:chExt cx="12192000" cy="754173"/>
          </a:xfrm>
        </p:grpSpPr>
        <p:sp>
          <p:nvSpPr>
            <p:cNvPr id="128" name="Google Shape;128;g1f479b72f8c_1_0"/>
            <p:cNvSpPr/>
            <p:nvPr/>
          </p:nvSpPr>
          <p:spPr>
            <a:xfrm>
              <a:off x="0" y="249573"/>
              <a:ext cx="12192000" cy="504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1f479b72f8c_1_0"/>
            <p:cNvSpPr/>
            <p:nvPr/>
          </p:nvSpPr>
          <p:spPr>
            <a:xfrm>
              <a:off x="399809" y="0"/>
              <a:ext cx="1057800" cy="5412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Picture 13" id="130" name="Google Shape;130;g1f479b72f8c_1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168476" y="458023"/>
              <a:ext cx="1800226" cy="1251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4" id="131" name="Google Shape;131;g1f479b72f8c_1_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19175" y="405495"/>
              <a:ext cx="2248722" cy="23018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0"/>
          </a:schemeClr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abeeff4f4_21_0"/>
          <p:cNvSpPr txBox="1"/>
          <p:nvPr>
            <p:ph type="title"/>
          </p:nvPr>
        </p:nvSpPr>
        <p:spPr>
          <a:xfrm>
            <a:off x="839787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23abeeff4f4_21_0"/>
          <p:cNvSpPr txBox="1"/>
          <p:nvPr/>
        </p:nvSpPr>
        <p:spPr>
          <a:xfrm>
            <a:off x="885499" y="707150"/>
            <a:ext cx="9889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Problems with Text Classification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23abeeff4f4_21_0"/>
          <p:cNvSpPr txBox="1"/>
          <p:nvPr/>
        </p:nvSpPr>
        <p:spPr>
          <a:xfrm>
            <a:off x="885507" y="2134184"/>
            <a:ext cx="520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23abeeff4f4_21_0"/>
          <p:cNvSpPr txBox="1"/>
          <p:nvPr/>
        </p:nvSpPr>
        <p:spPr>
          <a:xfrm>
            <a:off x="885496" y="1768175"/>
            <a:ext cx="104361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Wrong Predictions / classifications are inevitable owing to the innate problems in natural language</a:t>
            </a:r>
            <a:endParaRPr/>
          </a:p>
          <a:p>
            <a:pPr indent="0" lvl="0" marL="19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measure the performance of a model, but how certain are we about specific predictions?</a:t>
            </a:r>
            <a:endParaRPr/>
          </a:p>
          <a:p>
            <a:pPr indent="0" lvl="0" marL="19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don’t know whether the training data set is sufficient and credible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" name="Google Shape;140;g23abeeff4f4_21_0"/>
          <p:cNvGrpSpPr/>
          <p:nvPr/>
        </p:nvGrpSpPr>
        <p:grpSpPr>
          <a:xfrm>
            <a:off x="0" y="6103973"/>
            <a:ext cx="12192000" cy="754173"/>
            <a:chOff x="0" y="0"/>
            <a:chExt cx="12192000" cy="754173"/>
          </a:xfrm>
        </p:grpSpPr>
        <p:sp>
          <p:nvSpPr>
            <p:cNvPr id="141" name="Google Shape;141;g23abeeff4f4_21_0"/>
            <p:cNvSpPr/>
            <p:nvPr/>
          </p:nvSpPr>
          <p:spPr>
            <a:xfrm>
              <a:off x="0" y="249573"/>
              <a:ext cx="12192000" cy="504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g23abeeff4f4_21_0"/>
            <p:cNvSpPr/>
            <p:nvPr/>
          </p:nvSpPr>
          <p:spPr>
            <a:xfrm>
              <a:off x="399809" y="0"/>
              <a:ext cx="1057800" cy="5412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Picture 13" id="143" name="Google Shape;143;g23abeeff4f4_21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168476" y="458023"/>
              <a:ext cx="1800226" cy="1251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4" id="144" name="Google Shape;144;g23abeeff4f4_21_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19175" y="405495"/>
              <a:ext cx="2248722" cy="23018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5" name="Google Shape;145;g23abeeff4f4_21_0"/>
          <p:cNvGrpSpPr/>
          <p:nvPr/>
        </p:nvGrpSpPr>
        <p:grpSpPr>
          <a:xfrm>
            <a:off x="885500" y="4960100"/>
            <a:ext cx="8679000" cy="677100"/>
            <a:chOff x="885500" y="4960100"/>
            <a:chExt cx="8679000" cy="677100"/>
          </a:xfrm>
        </p:grpSpPr>
        <p:sp>
          <p:nvSpPr>
            <p:cNvPr id="146" name="Google Shape;146;g23abeeff4f4_21_0"/>
            <p:cNvSpPr/>
            <p:nvPr/>
          </p:nvSpPr>
          <p:spPr>
            <a:xfrm>
              <a:off x="885500" y="5049050"/>
              <a:ext cx="672000" cy="4992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g23abeeff4f4_21_0"/>
            <p:cNvSpPr txBox="1"/>
            <p:nvPr/>
          </p:nvSpPr>
          <p:spPr>
            <a:xfrm>
              <a:off x="1730900" y="4960100"/>
              <a:ext cx="78336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Uncertainty Quantification</a:t>
              </a:r>
              <a:endParaRPr b="1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0"/>
          </a:schemeClr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193b0a913_0_20"/>
          <p:cNvSpPr txBox="1"/>
          <p:nvPr>
            <p:ph type="title"/>
          </p:nvPr>
        </p:nvSpPr>
        <p:spPr>
          <a:xfrm>
            <a:off x="839787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lang="en-US" sz="3200"/>
              <a:t> </a:t>
            </a:r>
            <a:endParaRPr/>
          </a:p>
        </p:txBody>
      </p:sp>
      <p:sp>
        <p:nvSpPr>
          <p:cNvPr id="153" name="Google Shape;153;g21193b0a913_0_20"/>
          <p:cNvSpPr txBox="1"/>
          <p:nvPr/>
        </p:nvSpPr>
        <p:spPr>
          <a:xfrm>
            <a:off x="885507" y="707142"/>
            <a:ext cx="8714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Uncertainty Quantification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21193b0a913_0_20"/>
          <p:cNvSpPr txBox="1"/>
          <p:nvPr/>
        </p:nvSpPr>
        <p:spPr>
          <a:xfrm>
            <a:off x="885507" y="2134184"/>
            <a:ext cx="520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21193b0a913_0_20"/>
          <p:cNvSpPr txBox="1"/>
          <p:nvPr/>
        </p:nvSpPr>
        <p:spPr>
          <a:xfrm>
            <a:off x="885496" y="1768175"/>
            <a:ext cx="10436100" cy="341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Classic deep learning algorithms  → only returns a point prediction</a:t>
            </a:r>
            <a:endParaRPr/>
          </a:p>
          <a:p>
            <a:pPr indent="0" lvl="0" marL="19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ML models should incorporate uncertainty information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how much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confidence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prediction is essential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●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 Sensitive Systems</a:t>
            </a:r>
            <a:endParaRPr/>
          </a:p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Systems that are crucial to be accurate on their predictions </a:t>
            </a:r>
            <a:endParaRPr/>
          </a:p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(e.g., medical domain)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" name="Google Shape;156;g21193b0a913_0_20"/>
          <p:cNvGrpSpPr/>
          <p:nvPr/>
        </p:nvGrpSpPr>
        <p:grpSpPr>
          <a:xfrm>
            <a:off x="0" y="6103973"/>
            <a:ext cx="12192000" cy="754173"/>
            <a:chOff x="0" y="0"/>
            <a:chExt cx="12192000" cy="754173"/>
          </a:xfrm>
        </p:grpSpPr>
        <p:sp>
          <p:nvSpPr>
            <p:cNvPr id="157" name="Google Shape;157;g21193b0a913_0_20"/>
            <p:cNvSpPr/>
            <p:nvPr/>
          </p:nvSpPr>
          <p:spPr>
            <a:xfrm>
              <a:off x="0" y="249573"/>
              <a:ext cx="12192000" cy="504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8" name="Google Shape;158;g21193b0a913_0_20"/>
            <p:cNvSpPr/>
            <p:nvPr/>
          </p:nvSpPr>
          <p:spPr>
            <a:xfrm>
              <a:off x="399809" y="0"/>
              <a:ext cx="1057800" cy="5412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pic>
          <p:nvPicPr>
            <p:cNvPr descr="Picture 13" id="159" name="Google Shape;159;g21193b0a913_0_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168476" y="458023"/>
              <a:ext cx="1800226" cy="1251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4" id="160" name="Google Shape;160;g21193b0a913_0_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19175" y="405495"/>
              <a:ext cx="2248722" cy="23018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28dafb56e_0_24"/>
          <p:cNvSpPr txBox="1"/>
          <p:nvPr>
            <p:ph type="title"/>
          </p:nvPr>
        </p:nvSpPr>
        <p:spPr>
          <a:xfrm>
            <a:off x="839787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lang="en-US" sz="3200"/>
              <a:t> </a:t>
            </a:r>
            <a:endParaRPr/>
          </a:p>
        </p:txBody>
      </p:sp>
      <p:sp>
        <p:nvSpPr>
          <p:cNvPr id="166" name="Google Shape;166;g2128dafb56e_0_24"/>
          <p:cNvSpPr txBox="1"/>
          <p:nvPr/>
        </p:nvSpPr>
        <p:spPr>
          <a:xfrm>
            <a:off x="885507" y="2585817"/>
            <a:ext cx="8714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rPr b="1" i="0" lang="en-US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0" i="0" sz="6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2128dafb56e_0_24"/>
          <p:cNvSpPr txBox="1"/>
          <p:nvPr/>
        </p:nvSpPr>
        <p:spPr>
          <a:xfrm>
            <a:off x="885507" y="2134184"/>
            <a:ext cx="520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" name="Google Shape;168;g2128dafb56e_0_24"/>
          <p:cNvGrpSpPr/>
          <p:nvPr/>
        </p:nvGrpSpPr>
        <p:grpSpPr>
          <a:xfrm>
            <a:off x="0" y="6103973"/>
            <a:ext cx="12192000" cy="754173"/>
            <a:chOff x="0" y="0"/>
            <a:chExt cx="12192000" cy="754173"/>
          </a:xfrm>
        </p:grpSpPr>
        <p:sp>
          <p:nvSpPr>
            <p:cNvPr id="169" name="Google Shape;169;g2128dafb56e_0_24"/>
            <p:cNvSpPr/>
            <p:nvPr/>
          </p:nvSpPr>
          <p:spPr>
            <a:xfrm>
              <a:off x="0" y="249573"/>
              <a:ext cx="12192000" cy="504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0" name="Google Shape;170;g2128dafb56e_0_24"/>
            <p:cNvSpPr/>
            <p:nvPr/>
          </p:nvSpPr>
          <p:spPr>
            <a:xfrm>
              <a:off x="399809" y="0"/>
              <a:ext cx="1057800" cy="5412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pic>
          <p:nvPicPr>
            <p:cNvPr descr="Picture 13" id="171" name="Google Shape;171;g2128dafb56e_0_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168476" y="458023"/>
              <a:ext cx="1800226" cy="1251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4" id="172" name="Google Shape;172;g2128dafb56e_0_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19175" y="405495"/>
              <a:ext cx="2248722" cy="23018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1193b0a913_0_4"/>
          <p:cNvSpPr txBox="1"/>
          <p:nvPr>
            <p:ph type="title"/>
          </p:nvPr>
        </p:nvSpPr>
        <p:spPr>
          <a:xfrm>
            <a:off x="839787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21193b0a913_0_4"/>
          <p:cNvSpPr txBox="1"/>
          <p:nvPr/>
        </p:nvSpPr>
        <p:spPr>
          <a:xfrm>
            <a:off x="885499" y="707150"/>
            <a:ext cx="99999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Uncertainty Quantification of Text Classification In Risk Sensitive Systems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21193b0a913_0_4"/>
          <p:cNvSpPr txBox="1"/>
          <p:nvPr/>
        </p:nvSpPr>
        <p:spPr>
          <a:xfrm>
            <a:off x="885507" y="2134184"/>
            <a:ext cx="520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21193b0a913_0_4"/>
          <p:cNvSpPr txBox="1"/>
          <p:nvPr/>
        </p:nvSpPr>
        <p:spPr>
          <a:xfrm>
            <a:off x="877957" y="2134175"/>
            <a:ext cx="10436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●"/>
            </a:pPr>
            <a:r>
              <a:rPr b="1" lang="en-US" sz="2400"/>
              <a:t>Risk sensitive domain</a:t>
            </a:r>
            <a:br>
              <a:rPr b="1" lang="en-US" sz="2400"/>
            </a:br>
            <a:r>
              <a:rPr lang="en-US" sz="2400"/>
              <a:t>: Identifying smoking pattern, medical transcript inference</a:t>
            </a:r>
            <a:endParaRPr sz="24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→ </a:t>
            </a:r>
            <a:r>
              <a:rPr b="1" lang="en-US" sz="2400">
                <a:solidFill>
                  <a:schemeClr val="dk1"/>
                </a:solidFill>
              </a:rPr>
              <a:t>accuracy is not sufficient</a:t>
            </a:r>
            <a:br>
              <a:rPr b="1" lang="en-US" sz="2400">
                <a:solidFill>
                  <a:schemeClr val="dk1"/>
                </a:solidFill>
              </a:rPr>
            </a:b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" name="Google Shape;181;g21193b0a913_0_4"/>
          <p:cNvGrpSpPr/>
          <p:nvPr/>
        </p:nvGrpSpPr>
        <p:grpSpPr>
          <a:xfrm>
            <a:off x="0" y="6103973"/>
            <a:ext cx="12192000" cy="754173"/>
            <a:chOff x="0" y="0"/>
            <a:chExt cx="12192000" cy="754173"/>
          </a:xfrm>
        </p:grpSpPr>
        <p:sp>
          <p:nvSpPr>
            <p:cNvPr id="182" name="Google Shape;182;g21193b0a913_0_4"/>
            <p:cNvSpPr/>
            <p:nvPr/>
          </p:nvSpPr>
          <p:spPr>
            <a:xfrm>
              <a:off x="0" y="249573"/>
              <a:ext cx="12192000" cy="504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21193b0a913_0_4"/>
            <p:cNvSpPr/>
            <p:nvPr/>
          </p:nvSpPr>
          <p:spPr>
            <a:xfrm>
              <a:off x="399809" y="0"/>
              <a:ext cx="1057800" cy="5412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Picture 13" id="184" name="Google Shape;184;g21193b0a913_0_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168476" y="458023"/>
              <a:ext cx="1800226" cy="1251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4" id="185" name="Google Shape;185;g21193b0a913_0_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19175" y="405495"/>
              <a:ext cx="2248722" cy="2301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g21193b0a913_0_4"/>
          <p:cNvSpPr/>
          <p:nvPr/>
        </p:nvSpPr>
        <p:spPr>
          <a:xfrm>
            <a:off x="885500" y="4972850"/>
            <a:ext cx="672000" cy="49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21193b0a913_0_4"/>
          <p:cNvSpPr txBox="1"/>
          <p:nvPr/>
        </p:nvSpPr>
        <p:spPr>
          <a:xfrm>
            <a:off x="1757125" y="4765575"/>
            <a:ext cx="10051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of </a:t>
            </a:r>
            <a:r>
              <a:rPr b="1" i="0" lang="en-US" sz="3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Uncertainty Quantification 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 reliable decision making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1193b0a913_0_93"/>
          <p:cNvSpPr txBox="1"/>
          <p:nvPr>
            <p:ph type="title"/>
          </p:nvPr>
        </p:nvSpPr>
        <p:spPr>
          <a:xfrm>
            <a:off x="839787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lang="en-US" sz="3200"/>
              <a:t> </a:t>
            </a:r>
            <a:endParaRPr/>
          </a:p>
        </p:txBody>
      </p:sp>
      <p:sp>
        <p:nvSpPr>
          <p:cNvPr id="193" name="Google Shape;193;g21193b0a913_0_93"/>
          <p:cNvSpPr txBox="1"/>
          <p:nvPr/>
        </p:nvSpPr>
        <p:spPr>
          <a:xfrm>
            <a:off x="885507" y="2667442"/>
            <a:ext cx="8714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rPr b="1" i="0" lang="en-US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Proposed Method</a:t>
            </a:r>
            <a:endParaRPr b="0" i="0" sz="6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21193b0a913_0_93"/>
          <p:cNvSpPr txBox="1"/>
          <p:nvPr/>
        </p:nvSpPr>
        <p:spPr>
          <a:xfrm>
            <a:off x="885507" y="2134184"/>
            <a:ext cx="520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21193b0a913_0_93"/>
          <p:cNvSpPr txBox="1"/>
          <p:nvPr/>
        </p:nvSpPr>
        <p:spPr>
          <a:xfrm>
            <a:off x="885496" y="1768175"/>
            <a:ext cx="1043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96" name="Google Shape;196;g21193b0a913_0_93"/>
          <p:cNvGrpSpPr/>
          <p:nvPr/>
        </p:nvGrpSpPr>
        <p:grpSpPr>
          <a:xfrm>
            <a:off x="0" y="6103973"/>
            <a:ext cx="12192000" cy="754173"/>
            <a:chOff x="0" y="0"/>
            <a:chExt cx="12192000" cy="754173"/>
          </a:xfrm>
        </p:grpSpPr>
        <p:sp>
          <p:nvSpPr>
            <p:cNvPr id="197" name="Google Shape;197;g21193b0a913_0_93"/>
            <p:cNvSpPr/>
            <p:nvPr/>
          </p:nvSpPr>
          <p:spPr>
            <a:xfrm>
              <a:off x="0" y="249573"/>
              <a:ext cx="12192000" cy="504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8" name="Google Shape;198;g21193b0a913_0_93"/>
            <p:cNvSpPr/>
            <p:nvPr/>
          </p:nvSpPr>
          <p:spPr>
            <a:xfrm>
              <a:off x="399809" y="0"/>
              <a:ext cx="1057800" cy="5412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pic>
          <p:nvPicPr>
            <p:cNvPr descr="Picture 13" id="199" name="Google Shape;199;g21193b0a913_0_9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168476" y="458023"/>
              <a:ext cx="1800226" cy="1251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4" id="200" name="Google Shape;200;g21193b0a913_0_9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19175" y="405495"/>
              <a:ext cx="2248722" cy="23018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BSU">
  <a:themeElements>
    <a:clrScheme name="LBSU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BSU">
  <a:themeElements>
    <a:clrScheme name="LBSU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