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64" r:id="rId2"/>
    <p:sldId id="270" r:id="rId3"/>
    <p:sldId id="265" r:id="rId4"/>
    <p:sldId id="267" r:id="rId5"/>
    <p:sldId id="272" r:id="rId6"/>
    <p:sldId id="273" r:id="rId7"/>
    <p:sldId id="287" r:id="rId8"/>
    <p:sldId id="274" r:id="rId9"/>
    <p:sldId id="282" r:id="rId10"/>
    <p:sldId id="288" r:id="rId11"/>
    <p:sldId id="289" r:id="rId12"/>
    <p:sldId id="290" r:id="rId13"/>
    <p:sldId id="278" r:id="rId14"/>
    <p:sldId id="286" r:id="rId15"/>
    <p:sldId id="277" r:id="rId16"/>
    <p:sldId id="279" r:id="rId17"/>
    <p:sldId id="283" r:id="rId18"/>
    <p:sldId id="276" r:id="rId19"/>
    <p:sldId id="280" r:id="rId20"/>
    <p:sldId id="281" r:id="rId21"/>
    <p:sldId id="284" r:id="rId22"/>
    <p:sldId id="28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A43"/>
    <a:srgbClr val="261036"/>
    <a:srgbClr val="D6BBEB"/>
    <a:srgbClr val="BE1281"/>
    <a:srgbClr val="EE4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61903-F45E-455E-A34B-C53C873A53CA}" v="54" dt="2022-09-10T09:27:01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62162" autoAdjust="0"/>
  </p:normalViewPr>
  <p:slideViewPr>
    <p:cSldViewPr snapToGrid="0">
      <p:cViewPr varScale="1">
        <p:scale>
          <a:sx n="71" d="100"/>
          <a:sy n="71" d="100"/>
        </p:scale>
        <p:origin x="19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94348-474C-48B6-8E4C-A2014428AEF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74C12-F558-4421-83B1-9C7E260F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4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chaotic regime </a:t>
            </a:r>
          </a:p>
          <a:p>
            <a:r>
              <a:rPr lang="en-US" dirty="0"/>
              <a:t>Tested only for limited range </a:t>
            </a:r>
          </a:p>
          <a:p>
            <a:r>
              <a:rPr lang="en-US" dirty="0"/>
              <a:t>Has low key space when these maps are used for generating keys </a:t>
            </a:r>
          </a:p>
          <a:p>
            <a:r>
              <a:rPr lang="en-US" dirty="0"/>
              <a:t>Susceptible to brute force attack</a:t>
            </a:r>
          </a:p>
          <a:p>
            <a:endParaRPr lang="en-US" dirty="0"/>
          </a:p>
          <a:p>
            <a:r>
              <a:rPr lang="en-US" dirty="0"/>
              <a:t>Round 1 Submission (NIST)</a:t>
            </a:r>
          </a:p>
          <a:p>
            <a:r>
              <a:rPr lang="en-US" dirty="0"/>
              <a:t>RVB Algorithm - </a:t>
            </a:r>
            <a:r>
              <a:rPr lang="en-US" dirty="0" err="1"/>
              <a:t>Lenstra</a:t>
            </a:r>
            <a:r>
              <a:rPr lang="en-US" dirty="0"/>
              <a:t>–</a:t>
            </a:r>
            <a:r>
              <a:rPr lang="en-US" dirty="0" err="1"/>
              <a:t>Lenstra</a:t>
            </a:r>
            <a:r>
              <a:rPr lang="en-US" dirty="0"/>
              <a:t>–</a:t>
            </a:r>
            <a:r>
              <a:rPr lang="en-US" dirty="0" err="1"/>
              <a:t>Lovász</a:t>
            </a:r>
            <a:r>
              <a:rPr lang="en-US" dirty="0"/>
              <a:t> (LLL) lattice basis reduction algorithm</a:t>
            </a:r>
          </a:p>
          <a:p>
            <a:r>
              <a:rPr lang="en-US" dirty="0"/>
              <a:t>Chebyshev  chaotic map</a:t>
            </a:r>
          </a:p>
          <a:p>
            <a:endParaRPr lang="en-US" dirty="0"/>
          </a:p>
          <a:p>
            <a:r>
              <a:rPr lang="en-US" dirty="0"/>
              <a:t>previous</a:t>
            </a:r>
          </a:p>
          <a:p>
            <a:r>
              <a:rPr lang="en-US" dirty="0"/>
              <a:t>methods for chaos-based cryptography are not secure in the</a:t>
            </a:r>
          </a:p>
          <a:p>
            <a:r>
              <a:rPr lang="en-US" dirty="0"/>
              <a:t>sense that secret keys appear to be broken even using a</a:t>
            </a:r>
          </a:p>
          <a:p>
            <a:r>
              <a:rPr lang="en-US" dirty="0"/>
              <a:t>classical computer because of the weak constitution of the</a:t>
            </a:r>
          </a:p>
          <a:p>
            <a:r>
              <a:rPr lang="en-US" dirty="0"/>
              <a:t>keys and/or insecure methods for exchanging chaotic signals</a:t>
            </a:r>
          </a:p>
          <a:p>
            <a:r>
              <a:rPr lang="en-US" dirty="0"/>
              <a:t>between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https://aws.amazon.com/blogs/security/round-2-post-quantum-tls-is-now-supported-in-aws-kms/#:~:text=AWS%20Key%20Management%20Service%20(AWS,to%20AWS%20KMS%20API%20endpoints.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2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logarithms – one-way functions – time needed to reverse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computers.</a:t>
            </a:r>
          </a:p>
          <a:p>
            <a:endParaRPr lang="en-US" dirty="0"/>
          </a:p>
          <a:p>
            <a:r>
              <a:rPr lang="en-US" dirty="0"/>
              <a:t>How it works?</a:t>
            </a:r>
          </a:p>
          <a:p>
            <a:r>
              <a:rPr lang="en-US" dirty="0"/>
              <a:t>	qubits – subatomic particles, (extremely low temperature than deep space) – management is extremely complex. </a:t>
            </a:r>
          </a:p>
          <a:p>
            <a:r>
              <a:rPr lang="en-US" dirty="0"/>
              <a:t>	properties – super imposition and entanglement. </a:t>
            </a:r>
          </a:p>
          <a:p>
            <a:endParaRPr lang="en-US" dirty="0"/>
          </a:p>
          <a:p>
            <a:r>
              <a:rPr lang="en-US" dirty="0"/>
              <a:t>	- What it promises? </a:t>
            </a:r>
          </a:p>
          <a:p>
            <a:r>
              <a:rPr lang="en-US" dirty="0"/>
              <a:t>	- What all it can do?</a:t>
            </a:r>
          </a:p>
          <a:p>
            <a:r>
              <a:rPr lang="en-US" dirty="0"/>
              <a:t>		- They are good at prime factorization</a:t>
            </a:r>
          </a:p>
          <a:p>
            <a:r>
              <a:rPr lang="en-US" dirty="0"/>
              <a:t>	- what all it can’t do?</a:t>
            </a:r>
          </a:p>
          <a:p>
            <a:r>
              <a:rPr lang="en-US" dirty="0"/>
              <a:t>		- sorting - as it has multiple output,</a:t>
            </a:r>
          </a:p>
          <a:p>
            <a:endParaRPr lang="en-US" dirty="0"/>
          </a:p>
          <a:p>
            <a:r>
              <a:rPr lang="en-US" dirty="0"/>
              <a:t>Existing algorithms – millions of years; Quantum computer – few hours.</a:t>
            </a:r>
          </a:p>
          <a:p>
            <a:endParaRPr lang="en-US" dirty="0"/>
          </a:p>
          <a:p>
            <a:r>
              <a:rPr lang="en-US" dirty="0"/>
              <a:t>Are they threat right now? The answer is NO </a:t>
            </a:r>
          </a:p>
          <a:p>
            <a:r>
              <a:rPr lang="en-US" dirty="0"/>
              <a:t>	- We don’t have any evidence of even experimental quantum computers break classical cryptography. </a:t>
            </a:r>
          </a:p>
          <a:p>
            <a:r>
              <a:rPr lang="en-US" dirty="0"/>
              <a:t>Shor algorithm – algorithm implemented with 7 qubits. </a:t>
            </a:r>
          </a:p>
          <a:p>
            <a:endParaRPr lang="en-US" dirty="0"/>
          </a:p>
          <a:p>
            <a:r>
              <a:rPr lang="en-US" dirty="0"/>
              <a:t>https://youtu.be/dONacVnW1Ng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Medical images – clinical trials US 5 years; Health records Japan 100 Years. </a:t>
            </a:r>
          </a:p>
          <a:p>
            <a:endParaRPr lang="en-US" dirty="0"/>
          </a:p>
          <a:p>
            <a:r>
              <a:rPr lang="en-US" dirty="0"/>
              <a:t>IWD example; comparison to financial loss; life is more important.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Summarize on this slide.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meaning </a:t>
            </a:r>
          </a:p>
          <a:p>
            <a:endParaRPr lang="en-US" dirty="0"/>
          </a:p>
          <a:p>
            <a:r>
              <a:rPr lang="en-US" dirty="0"/>
              <a:t>Confusion, disorder, havoc, noise, madness</a:t>
            </a:r>
          </a:p>
          <a:p>
            <a:endParaRPr lang="en-US" dirty="0"/>
          </a:p>
          <a:p>
            <a:r>
              <a:rPr lang="en-US" dirty="0"/>
              <a:t>https://www.section.io/engineering-education/chaos-cryptography/</a:t>
            </a:r>
          </a:p>
          <a:p>
            <a:endParaRPr lang="en-US" dirty="0"/>
          </a:p>
          <a:p>
            <a:r>
              <a:rPr lang="en-US" dirty="0"/>
              <a:t>Many authors have considered such dynamical properties of</a:t>
            </a:r>
          </a:p>
          <a:p>
            <a:r>
              <a:rPr lang="en-US" dirty="0"/>
              <a:t>chaos to be effective for building secret-key cryptosystems</a:t>
            </a:r>
          </a:p>
          <a:p>
            <a:r>
              <a:rPr lang="en-US" dirty="0"/>
              <a:t>in terms of the notions of diffusion and confusion.</a:t>
            </a:r>
          </a:p>
          <a:p>
            <a:endParaRPr lang="en-US" dirty="0"/>
          </a:p>
          <a:p>
            <a:r>
              <a:rPr lang="en-US" dirty="0"/>
              <a:t>Chaos has been applied for secret key cryptography – message encrypted from pseudorandom number generated from a chaotic time series </a:t>
            </a:r>
          </a:p>
          <a:p>
            <a:endParaRPr lang="en-US" dirty="0"/>
          </a:p>
          <a:p>
            <a:r>
              <a:rPr lang="en-US" dirty="0"/>
              <a:t>Symmetric – Chaos control, distributed dynamics encryption, chaotic shift keying, chaotic block cipher,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expressed as a mathematical model as simple equations. </a:t>
            </a:r>
          </a:p>
          <a:p>
            <a:endParaRPr lang="en-US" dirty="0"/>
          </a:p>
          <a:p>
            <a:r>
              <a:rPr lang="en-US" dirty="0"/>
              <a:t>Discrete equation | Differential equations. </a:t>
            </a:r>
          </a:p>
          <a:p>
            <a:endParaRPr lang="en-US" dirty="0"/>
          </a:p>
          <a:p>
            <a:r>
              <a:rPr lang="en-US" dirty="0"/>
              <a:t>Talk about other chaotic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Nonlinearity makes it suitable for cryptographic attacks.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6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they look very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74C12-F558-4421-83B1-9C7E260F0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33DD01C-FBBF-CEE9-471C-24F3E3BDD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892"/>
            <a:ext cx="12192000" cy="68563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69756" y="1782732"/>
            <a:ext cx="7292282" cy="2387600"/>
          </a:xfrm>
        </p:spPr>
        <p:txBody>
          <a:bodyPr anchor="b"/>
          <a:lstStyle>
            <a:lvl1pPr algn="l">
              <a:defRPr sz="60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65765" y="4286238"/>
            <a:ext cx="729228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214882-4037-476F-BE21-B621E4C209FA}"/>
              </a:ext>
            </a:extLst>
          </p:cNvPr>
          <p:cNvCxnSpPr>
            <a:cxnSpLocks/>
          </p:cNvCxnSpPr>
          <p:nvPr userDrawn="1"/>
        </p:nvCxnSpPr>
        <p:spPr>
          <a:xfrm>
            <a:off x="3125585" y="390698"/>
            <a:ext cx="0" cy="1014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A8002F-E6AC-461E-978F-8B64FA1516BB}"/>
              </a:ext>
            </a:extLst>
          </p:cNvPr>
          <p:cNvSpPr txBox="1"/>
          <p:nvPr userDrawn="1"/>
        </p:nvSpPr>
        <p:spPr>
          <a:xfrm>
            <a:off x="10210020" y="257791"/>
            <a:ext cx="303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         Event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16218B9-411A-D6D4-1914-552DC336F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97" y="174566"/>
            <a:ext cx="671428" cy="35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6EB5FE-49AC-3ACC-0D6B-3AC804C558C5}"/>
              </a:ext>
            </a:extLst>
          </p:cNvPr>
          <p:cNvSpPr/>
          <p:nvPr userDrawn="1"/>
        </p:nvSpPr>
        <p:spPr>
          <a:xfrm>
            <a:off x="0" y="6674177"/>
            <a:ext cx="12192000" cy="182150"/>
          </a:xfrm>
          <a:prstGeom prst="rect">
            <a:avLst/>
          </a:prstGeom>
          <a:solidFill>
            <a:schemeClr val="accent3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D5356A0-E407-8D55-FC24-CA51546903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" y="257791"/>
            <a:ext cx="4647341" cy="16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93792"/>
            <a:ext cx="3779520" cy="56290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60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0466"/>
            <a:ext cx="2804160" cy="5622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0444"/>
            <a:ext cx="5730240" cy="2899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9895"/>
            <a:ext cx="3779520" cy="4322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8025536" y="1629895"/>
            <a:ext cx="3779520" cy="4322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168935" y="1629895"/>
            <a:ext cx="3779520" cy="4322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1F7F1C-CF54-4526-B462-C91CE890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2453C9-E49D-4DC9-BAA9-AB2A015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127677-1E21-43A9-B9F1-EE4270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493104"/>
            <a:ext cx="11779548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rgbClr val="261036"/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27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2453C9-E49D-4DC9-BAA9-AB2A015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127677-1E21-43A9-B9F1-EE4270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493104"/>
            <a:ext cx="11779548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1423CF05-E431-420B-B1F1-E741BCA8ED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C9EEA-9E57-42E3-98D5-87BE28883399}" type="slidenum">
              <a:rPr lang="en-US" sz="10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pPr/>
              <a:t>‹#›</a:t>
            </a:fld>
            <a:r>
              <a:rPr lang="en-US" sz="10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©2022 Storage Networking Industry Association. All Rights Reserved.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D27DA8E-00F4-0911-AE2A-C3540CBDC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91" r="8033"/>
          <a:stretch/>
        </p:blipFill>
        <p:spPr>
          <a:xfrm rot="5400000">
            <a:off x="5990202" y="-6009702"/>
            <a:ext cx="21159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86" y="1709738"/>
            <a:ext cx="8229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  <a:latin typeface="HelvNeue for IBM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886" y="4589463"/>
            <a:ext cx="8229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HelvNeue for IBM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698C27B1-8544-40F7-85B2-142CC4AD02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C9EEA-9E57-42E3-98D5-87BE28883399}" type="slidenum">
              <a:rPr lang="en-US" sz="10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r>
              <a:rPr lang="en-US" sz="10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©2022 Storage Developer Conference ©. All Rights Reserved.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06CB6-50E0-DEF6-4EC1-E31C73FAB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6" b="35574"/>
          <a:stretch/>
        </p:blipFill>
        <p:spPr>
          <a:xfrm>
            <a:off x="10615171" y="6322061"/>
            <a:ext cx="1576829" cy="4369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D4827F9-881F-49ED-E289-3FBCF23796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15" y="6344066"/>
            <a:ext cx="414956" cy="4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7A644C-7CBF-4378-88C4-12C79CD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6" y="2651125"/>
            <a:ext cx="11873850" cy="19113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2060"/>
                </a:solidFill>
                <a:latin typeface="HelvNeue for IBM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B7492E-018A-4D48-9874-5BED8CF2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886" y="4589463"/>
            <a:ext cx="1187385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HelvNeue for IBM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0DFE4A2-7C4F-AE69-3127-65EB6631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9"/>
          <a:stretch/>
        </p:blipFill>
        <p:spPr>
          <a:xfrm rot="16200000">
            <a:off x="4831632" y="-4862268"/>
            <a:ext cx="2528739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80A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BE12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610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BE12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F1680D8-7410-4C49-81FE-8B873AA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8F60161-384A-46E3-8975-0FC963DE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4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8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6917" y="451905"/>
            <a:ext cx="5966369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3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03">
            <a:extLst>
              <a:ext uri="{FF2B5EF4-FFF2-40B4-BE49-F238E27FC236}">
                <a16:creationId xmlns:a16="http://schemas.microsoft.com/office/drawing/2014/main" id="{44DF209A-77BB-43ED-A447-FB57C4E9EF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3065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C9EEA-9E57-42E3-98D5-87BE28883399}" type="slidenum">
              <a:rPr lang="en-US" sz="1000" kern="1200" smtClean="0">
                <a:solidFill>
                  <a:srgbClr val="552D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13065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kern="1200" dirty="0">
                <a:solidFill>
                  <a:srgbClr val="552D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©2022 Storage Networking Industry Association. All Rights Reserved. 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DB211-ADF9-4845-BFA5-3DA29D4B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977" y="1493104"/>
            <a:ext cx="11779548" cy="470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26C2301-8CF1-CCBD-4161-B258853988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91" r="8033"/>
          <a:stretch/>
        </p:blipFill>
        <p:spPr>
          <a:xfrm rot="5400000">
            <a:off x="5990202" y="-6009702"/>
            <a:ext cx="211595" cy="12192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656F4FF-7964-3465-05C1-760D63100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6" b="34721"/>
          <a:stretch/>
        </p:blipFill>
        <p:spPr>
          <a:xfrm>
            <a:off x="10322351" y="6261316"/>
            <a:ext cx="1712174" cy="482733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7DD3D6-FE0B-29D4-6352-FF3F3E6EB07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60" y="6291258"/>
            <a:ext cx="414956" cy="4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7030A0"/>
        </a:buClr>
        <a:buFont typeface="Wingdings" panose="05000000000000000000" pitchFamily="2" charset="2"/>
        <a:buChar char="§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7030A0"/>
        </a:buClr>
        <a:buFont typeface="Wingdings" panose="05000000000000000000" pitchFamily="2" charset="2"/>
        <a:buChar char="§"/>
        <a:defRPr sz="24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7030A0"/>
        </a:buClr>
        <a:buFont typeface="Wingdings" panose="05000000000000000000" pitchFamily="2" charset="2"/>
        <a:buChar char="§"/>
        <a:defRPr sz="2000" b="0" i="0" kern="1200">
          <a:solidFill>
            <a:schemeClr val="accent4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7030A0"/>
        </a:buClr>
        <a:buFont typeface="Wingdings" panose="05000000000000000000" pitchFamily="2" charset="2"/>
        <a:buChar char="§"/>
        <a:defRPr sz="1800" b="0" i="0" kern="1200">
          <a:solidFill>
            <a:srgbClr val="080A4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7030A0"/>
        </a:buClr>
        <a:buFont typeface="Wingdings" panose="05000000000000000000" pitchFamily="2" charset="2"/>
        <a:buChar char="§"/>
        <a:defRPr sz="1800" b="0" i="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868631-6486-41DA-A54B-FD526AB7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5" y="1782732"/>
            <a:ext cx="11074349" cy="2387600"/>
          </a:xfrm>
        </p:spPr>
        <p:txBody>
          <a:bodyPr>
            <a:normAutofit/>
          </a:bodyPr>
          <a:lstStyle/>
          <a:p>
            <a:r>
              <a:rPr lang="en-US" dirty="0"/>
              <a:t>Power of Chaos: Long-term Security for Post-quantum Era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8876F6B-3339-4CA6-A592-E53C9BBA129A}"/>
              </a:ext>
            </a:extLst>
          </p:cNvPr>
          <p:cNvSpPr txBox="1">
            <a:spLocks/>
          </p:cNvSpPr>
          <p:nvPr/>
        </p:nvSpPr>
        <p:spPr>
          <a:xfrm>
            <a:off x="248356" y="5042016"/>
            <a:ext cx="2819309" cy="140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400" b="0" i="0" kern="1200">
                <a:solidFill>
                  <a:srgbClr val="D3E2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3">
                    <a:lumMod val="25000"/>
                  </a:schemeClr>
                </a:solidFill>
              </a:rPr>
              <a:t>Rahul Vishwakarma 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Graduate Student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California State University, Long Beach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u="sng" dirty="0">
                <a:solidFill>
                  <a:schemeClr val="accent3">
                    <a:lumMod val="25000"/>
                  </a:schemeClr>
                </a:solidFill>
              </a:rPr>
              <a:t>rahuldeo.vishwakarma01@student.csulb.edu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028FB8B-5D76-1EEA-CF26-BB0C01C8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40" y="5687666"/>
            <a:ext cx="3289160" cy="1090228"/>
          </a:xfrm>
          <a:prstGeom prst="rect">
            <a:avLst/>
          </a:prstGeom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id="{D35C4A54-DA19-599F-DD14-4A1FB8409DE9}"/>
              </a:ext>
            </a:extLst>
          </p:cNvPr>
          <p:cNvSpPr txBox="1">
            <a:spLocks/>
          </p:cNvSpPr>
          <p:nvPr/>
        </p:nvSpPr>
        <p:spPr>
          <a:xfrm>
            <a:off x="3238347" y="5042016"/>
            <a:ext cx="2412253" cy="140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400" b="0" i="0" kern="1200">
                <a:solidFill>
                  <a:srgbClr val="D3E2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Amin Rezaei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Assistant Professor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California State University, Long Beach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u="sng" dirty="0">
                <a:solidFill>
                  <a:schemeClr val="accent3">
                    <a:lumMod val="25000"/>
                  </a:schemeClr>
                </a:solidFill>
              </a:rPr>
              <a:t>amin.rezaei@csulb.edu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7ED3729-86B1-5211-CC01-39496B30A01C}"/>
              </a:ext>
            </a:extLst>
          </p:cNvPr>
          <p:cNvSpPr txBox="1">
            <a:spLocks/>
          </p:cNvSpPr>
          <p:nvPr/>
        </p:nvSpPr>
        <p:spPr>
          <a:xfrm>
            <a:off x="5895717" y="5042016"/>
            <a:ext cx="2412253" cy="140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400" b="0" i="0" kern="1200">
                <a:solidFill>
                  <a:srgbClr val="D3E2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Ava Hedayatipour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Assistant Professor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chemeClr val="accent3">
                    <a:lumMod val="25000"/>
                  </a:schemeClr>
                </a:solidFill>
              </a:rPr>
              <a:t>California State University, Long Beach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000" u="sng" dirty="0">
                <a:solidFill>
                  <a:schemeClr val="accent3">
                    <a:lumMod val="25000"/>
                  </a:schemeClr>
                </a:solidFill>
              </a:rPr>
              <a:t>ava.hedayatipour@csulb.edu </a:t>
            </a:r>
          </a:p>
        </p:txBody>
      </p:sp>
    </p:spTree>
    <p:extLst>
      <p:ext uri="{BB962C8B-B14F-4D97-AF65-F5344CB8AC3E}">
        <p14:creationId xmlns:p14="http://schemas.microsoft.com/office/powerpoint/2010/main" val="2691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– Deterministic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</a:t>
            </a:r>
          </a:p>
          <a:p>
            <a:pPr lvl="1"/>
            <a:r>
              <a:rPr lang="en-US" dirty="0"/>
              <a:t>Discrete equations </a:t>
            </a:r>
          </a:p>
          <a:p>
            <a:pPr lvl="2"/>
            <a:r>
              <a:rPr lang="en-US" dirty="0"/>
              <a:t>Logistic map</a:t>
            </a:r>
          </a:p>
          <a:p>
            <a:pPr lvl="1"/>
            <a:r>
              <a:rPr lang="en-US" dirty="0"/>
              <a:t>Differential equations </a:t>
            </a:r>
          </a:p>
          <a:p>
            <a:pPr lvl="2"/>
            <a:r>
              <a:rPr lang="en-US" dirty="0"/>
              <a:t>Lorenz system</a:t>
            </a:r>
          </a:p>
        </p:txBody>
      </p:sp>
    </p:spTree>
    <p:extLst>
      <p:ext uri="{BB962C8B-B14F-4D97-AF65-F5344CB8AC3E}">
        <p14:creationId xmlns:p14="http://schemas.microsoft.com/office/powerpoint/2010/main" val="259180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– Nonlinear	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Map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5C967E-86D5-8AED-60A3-A56E6BD3F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456" y="1679201"/>
            <a:ext cx="4457700" cy="2800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DF97D6F-9865-CD2E-B59C-0E0105B8C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05" y="2190750"/>
            <a:ext cx="2259947" cy="345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C781B-F9CD-049D-7464-8193AD41EFAA}"/>
              </a:ext>
            </a:extLst>
          </p:cNvPr>
          <p:cNvSpPr txBox="1"/>
          <p:nvPr/>
        </p:nvSpPr>
        <p:spPr>
          <a:xfrm>
            <a:off x="6278795" y="4665648"/>
            <a:ext cx="3161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3: Plotting logistic map for different values of r</a:t>
            </a:r>
          </a:p>
        </p:txBody>
      </p:sp>
    </p:spTree>
    <p:extLst>
      <p:ext uri="{BB962C8B-B14F-4D97-AF65-F5344CB8AC3E}">
        <p14:creationId xmlns:p14="http://schemas.microsoft.com/office/powerpoint/2010/main" val="149964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– Sensitive dependence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Butterfly effect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E34C7D-FFB1-CC25-0A89-3262A6E1C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88440"/>
              </p:ext>
            </p:extLst>
          </p:nvPr>
        </p:nvGraphicFramePr>
        <p:xfrm>
          <a:off x="6528455" y="1853779"/>
          <a:ext cx="3886200" cy="28860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60410">
                  <a:extLst>
                    <a:ext uri="{9D8B030D-6E8A-4147-A177-3AD203B41FA5}">
                      <a16:colId xmlns:a16="http://schemas.microsoft.com/office/drawing/2014/main" val="4133613139"/>
                    </a:ext>
                  </a:extLst>
                </a:gridCol>
                <a:gridCol w="1725790">
                  <a:extLst>
                    <a:ext uri="{9D8B030D-6E8A-4147-A177-3AD203B41FA5}">
                      <a16:colId xmlns:a16="http://schemas.microsoft.com/office/drawing/2014/main" val="33273846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67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0.34957615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978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0.871785338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0.875384762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795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0.430336302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0.419982181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908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0.943815831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0.937849022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11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0.204155905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0.2244097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00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10.62553365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0.670092448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183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0.901829019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0.851113953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453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10.34085374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0.48786812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873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10.864989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0.961933347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86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0.449614656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0.140977693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711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0.952726071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0.466246485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155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0.173400554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0.958113696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50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0.551831287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0.15450759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391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0.952157043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0.50294473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256437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113A92D4-B5F2-993A-A661-A82A52CFA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3766" y="4922504"/>
            <a:ext cx="1963270" cy="299736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B28A9A-D813-D55C-E7AC-50B3D9C79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2382553"/>
            <a:ext cx="4536069" cy="2539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7C81E-B614-2689-4DC3-6E50DC73427B}"/>
              </a:ext>
            </a:extLst>
          </p:cNvPr>
          <p:cNvSpPr txBox="1"/>
          <p:nvPr/>
        </p:nvSpPr>
        <p:spPr>
          <a:xfrm>
            <a:off x="1297535" y="5072372"/>
            <a:ext cx="3515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4: Double scroll attractor for Chau chaotic equations</a:t>
            </a:r>
          </a:p>
        </p:txBody>
      </p:sp>
    </p:spTree>
    <p:extLst>
      <p:ext uri="{BB962C8B-B14F-4D97-AF65-F5344CB8AC3E}">
        <p14:creationId xmlns:p14="http://schemas.microsoft.com/office/powerpoint/2010/main" val="348815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algorithms and chaotic system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4B059E-3CC3-E1B0-772E-9CCE4FC78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35284"/>
              </p:ext>
            </p:extLst>
          </p:nvPr>
        </p:nvGraphicFramePr>
        <p:xfrm>
          <a:off x="393192" y="1611694"/>
          <a:ext cx="9171432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85716">
                  <a:extLst>
                    <a:ext uri="{9D8B030D-6E8A-4147-A177-3AD203B41FA5}">
                      <a16:colId xmlns:a16="http://schemas.microsoft.com/office/drawing/2014/main" val="637633475"/>
                    </a:ext>
                  </a:extLst>
                </a:gridCol>
                <a:gridCol w="4585716">
                  <a:extLst>
                    <a:ext uri="{9D8B030D-6E8A-4147-A177-3AD203B41FA5}">
                      <a16:colId xmlns:a16="http://schemas.microsoft.com/office/drawing/2014/main" val="937444370"/>
                    </a:ext>
                  </a:extLst>
                </a:gridCol>
              </a:tblGrid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Cryptographic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Chaotic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2935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 set of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(sub)set of real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25811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Algebraic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53638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61811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(Boolean) – Discrete keyspace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 (real) – Continuous keyspace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46041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to change in initial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01240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4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8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Chaotic system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8F8E0-1358-A406-67C7-ED60BA09ACF2}"/>
              </a:ext>
            </a:extLst>
          </p:cNvPr>
          <p:cNvSpPr/>
          <p:nvPr/>
        </p:nvSpPr>
        <p:spPr>
          <a:xfrm>
            <a:off x="604007" y="2072081"/>
            <a:ext cx="1442907" cy="69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A5332-52A7-FF72-3C3E-D107745FB0B7}"/>
              </a:ext>
            </a:extLst>
          </p:cNvPr>
          <p:cNvSpPr/>
          <p:nvPr/>
        </p:nvSpPr>
        <p:spPr>
          <a:xfrm>
            <a:off x="2576818" y="2072081"/>
            <a:ext cx="1442907" cy="6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stream encryption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A821F-27A7-6F03-C938-0D5711619511}"/>
              </a:ext>
            </a:extLst>
          </p:cNvPr>
          <p:cNvSpPr/>
          <p:nvPr/>
        </p:nvSpPr>
        <p:spPr>
          <a:xfrm>
            <a:off x="2576818" y="3445078"/>
            <a:ext cx="1442907" cy="6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Generator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70322E-BFFF-1FEF-7B4C-F5274053E56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046914" y="2420224"/>
            <a:ext cx="529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B1D52A-8812-AD31-92E7-905247B8E61A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98272" y="2768368"/>
            <a:ext cx="0" cy="6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051EA5-A7C9-74B8-E8D2-60FA5617E5B7}"/>
              </a:ext>
            </a:extLst>
          </p:cNvPr>
          <p:cNvSpPr txBox="1"/>
          <p:nvPr/>
        </p:nvSpPr>
        <p:spPr>
          <a:xfrm>
            <a:off x="2046914" y="2956237"/>
            <a:ext cx="112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Cipher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3CD53C-F24D-AA9F-0866-0375D42E1B32}"/>
              </a:ext>
            </a:extLst>
          </p:cNvPr>
          <p:cNvSpPr/>
          <p:nvPr/>
        </p:nvSpPr>
        <p:spPr>
          <a:xfrm>
            <a:off x="7436837" y="2072080"/>
            <a:ext cx="1442907" cy="69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AEEB7-3FB7-0DAA-44A9-52D63E5156F4}"/>
              </a:ext>
            </a:extLst>
          </p:cNvPr>
          <p:cNvSpPr/>
          <p:nvPr/>
        </p:nvSpPr>
        <p:spPr>
          <a:xfrm>
            <a:off x="5464026" y="2072080"/>
            <a:ext cx="1442907" cy="6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stream decryption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84506-045B-5333-93A9-BA6244E9D0B9}"/>
              </a:ext>
            </a:extLst>
          </p:cNvPr>
          <p:cNvSpPr/>
          <p:nvPr/>
        </p:nvSpPr>
        <p:spPr>
          <a:xfrm>
            <a:off x="5464026" y="3445077"/>
            <a:ext cx="1442907" cy="6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Generator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679D85-7210-2D2F-4150-783805A10FD9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6185480" y="2768367"/>
            <a:ext cx="0" cy="6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40E0D-4902-B642-C34E-742E5A122830}"/>
              </a:ext>
            </a:extLst>
          </p:cNvPr>
          <p:cNvSpPr txBox="1"/>
          <p:nvPr/>
        </p:nvSpPr>
        <p:spPr>
          <a:xfrm>
            <a:off x="6435753" y="2956237"/>
            <a:ext cx="112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Cipher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4B995D-85EB-F155-F07F-7078991D3986}"/>
              </a:ext>
            </a:extLst>
          </p:cNvPr>
          <p:cNvCxnSpPr/>
          <p:nvPr/>
        </p:nvCxnSpPr>
        <p:spPr>
          <a:xfrm>
            <a:off x="6906933" y="2420222"/>
            <a:ext cx="529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DDA0EB-F7E6-4A8E-423F-A5E7ED132E48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5400000" flipH="1" flipV="1">
            <a:off x="4741875" y="2697761"/>
            <a:ext cx="1" cy="2887208"/>
          </a:xfrm>
          <a:prstGeom prst="bentConnector3">
            <a:avLst>
              <a:gd name="adj1" fmla="val -2286000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B1F81D-AE4F-BFFA-1342-F6A676A431F1}"/>
              </a:ext>
            </a:extLst>
          </p:cNvPr>
          <p:cNvSpPr txBox="1"/>
          <p:nvPr/>
        </p:nvSpPr>
        <p:spPr>
          <a:xfrm>
            <a:off x="4165833" y="4583282"/>
            <a:ext cx="152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8BBD7-85F0-3F42-5006-678537D466C0}"/>
              </a:ext>
            </a:extLst>
          </p:cNvPr>
          <p:cNvSpPr txBox="1"/>
          <p:nvPr/>
        </p:nvSpPr>
        <p:spPr>
          <a:xfrm>
            <a:off x="4259856" y="1827788"/>
            <a:ext cx="1124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Cipher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D3EC2-4F68-55E0-9341-D7181EED141D}"/>
              </a:ext>
            </a:extLst>
          </p:cNvPr>
          <p:cNvSpPr/>
          <p:nvPr/>
        </p:nvSpPr>
        <p:spPr>
          <a:xfrm>
            <a:off x="444616" y="1840094"/>
            <a:ext cx="3735192" cy="27319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165CFD-CBD7-872A-EAD1-43342B70FA82}"/>
              </a:ext>
            </a:extLst>
          </p:cNvPr>
          <p:cNvSpPr/>
          <p:nvPr/>
        </p:nvSpPr>
        <p:spPr>
          <a:xfrm>
            <a:off x="5303937" y="1840094"/>
            <a:ext cx="3735192" cy="27319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3DB31C-3A26-0B4D-0C3C-B784DC5186AF}"/>
              </a:ext>
            </a:extLst>
          </p:cNvPr>
          <p:cNvSpPr/>
          <p:nvPr/>
        </p:nvSpPr>
        <p:spPr>
          <a:xfrm>
            <a:off x="4328719" y="2139193"/>
            <a:ext cx="815131" cy="55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39F97B-2435-8323-21D5-9EB64E042D0F}"/>
              </a:ext>
            </a:extLst>
          </p:cNvPr>
          <p:cNvCxnSpPr>
            <a:stCxn id="8" idx="3"/>
            <a:endCxn id="39" idx="1"/>
          </p:cNvCxnSpPr>
          <p:nvPr/>
        </p:nvCxnSpPr>
        <p:spPr>
          <a:xfrm flipV="1">
            <a:off x="4019725" y="2414729"/>
            <a:ext cx="308994" cy="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20C5F9-4F5E-E43D-770B-0AF31AE68DE1}"/>
              </a:ext>
            </a:extLst>
          </p:cNvPr>
          <p:cNvCxnSpPr>
            <a:stCxn id="39" idx="3"/>
            <a:endCxn id="16" idx="1"/>
          </p:cNvCxnSpPr>
          <p:nvPr/>
        </p:nvCxnSpPr>
        <p:spPr>
          <a:xfrm>
            <a:off x="5143850" y="2414729"/>
            <a:ext cx="320176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6DA9C7-ED55-DB49-3144-1342B4F7332C}"/>
              </a:ext>
            </a:extLst>
          </p:cNvPr>
          <p:cNvSpPr txBox="1"/>
          <p:nvPr/>
        </p:nvSpPr>
        <p:spPr>
          <a:xfrm>
            <a:off x="4177712" y="2153118"/>
            <a:ext cx="11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2A01C-F707-5A28-B834-5858D7980184}"/>
              </a:ext>
            </a:extLst>
          </p:cNvPr>
          <p:cNvSpPr txBox="1"/>
          <p:nvPr/>
        </p:nvSpPr>
        <p:spPr>
          <a:xfrm>
            <a:off x="3241211" y="5000708"/>
            <a:ext cx="3374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5: High level architecture of chaotic cryptography </a:t>
            </a:r>
          </a:p>
        </p:txBody>
      </p:sp>
    </p:spTree>
    <p:extLst>
      <p:ext uri="{BB962C8B-B14F-4D97-AF65-F5344CB8AC3E}">
        <p14:creationId xmlns:p14="http://schemas.microsoft.com/office/powerpoint/2010/main" val="88135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Chua chaotic circuit               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06056-C2E1-ACEF-965E-4A5DEE13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48993"/>
            <a:ext cx="5710213" cy="1464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F57A-F4B0-4835-D44D-CA888497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6" y="1287412"/>
            <a:ext cx="5343359" cy="4480087"/>
          </a:xfrm>
          <a:prstGeom prst="rect">
            <a:avLst/>
          </a:prstGeom>
        </p:spPr>
      </p:pic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36505CE5-8D60-3C49-C31A-8A6CA5AA98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03" y="1287412"/>
            <a:ext cx="2437032" cy="243703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F7B2E56-F724-AD71-EA8C-9C8573D56BE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84" y="1280597"/>
            <a:ext cx="2548810" cy="2548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C76A4-168F-6CA4-ED4F-93C051250626}"/>
              </a:ext>
            </a:extLst>
          </p:cNvPr>
          <p:cNvSpPr txBox="1"/>
          <p:nvPr/>
        </p:nvSpPr>
        <p:spPr>
          <a:xfrm>
            <a:off x="1293516" y="5890609"/>
            <a:ext cx="3029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6: Circuit realization of Chau chaotic circuit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914C-7937-52B9-1DDA-7A56510A00FC}"/>
              </a:ext>
            </a:extLst>
          </p:cNvPr>
          <p:cNvSpPr txBox="1"/>
          <p:nvPr/>
        </p:nvSpPr>
        <p:spPr>
          <a:xfrm>
            <a:off x="6202125" y="3810082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7: Single scroll attractor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3B65A-433B-E178-AE8E-965B12B50CD2}"/>
              </a:ext>
            </a:extLst>
          </p:cNvPr>
          <p:cNvSpPr txBox="1"/>
          <p:nvPr/>
        </p:nvSpPr>
        <p:spPr>
          <a:xfrm>
            <a:off x="9428287" y="3848485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8: Double scroll attractor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5DC7B-E878-3FEC-461E-6972EACC07DF}"/>
              </a:ext>
            </a:extLst>
          </p:cNvPr>
          <p:cNvSpPr txBox="1"/>
          <p:nvPr/>
        </p:nvSpPr>
        <p:spPr>
          <a:xfrm>
            <a:off x="7204473" y="5890609"/>
            <a:ext cx="3493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9: Plain text and encrypted information with Chaos  </a:t>
            </a:r>
          </a:p>
        </p:txBody>
      </p:sp>
    </p:spTree>
    <p:extLst>
      <p:ext uri="{BB962C8B-B14F-4D97-AF65-F5344CB8AC3E}">
        <p14:creationId xmlns:p14="http://schemas.microsoft.com/office/powerpoint/2010/main" val="103680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Chua chaotic circuit                                                                  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F7280-D67C-41A5-1BC8-36B9CED9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52" y="3696263"/>
            <a:ext cx="5412277" cy="1938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97548-35A3-3E7A-2E77-9FF43B710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" y="1265707"/>
            <a:ext cx="5870278" cy="4400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E85F6A-078A-D003-D124-51400BAB3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52" y="1289893"/>
            <a:ext cx="5412277" cy="1871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E40B5D-84E4-A021-0017-3A4E19E4E1CB}"/>
              </a:ext>
            </a:extLst>
          </p:cNvPr>
          <p:cNvSpPr txBox="1"/>
          <p:nvPr/>
        </p:nvSpPr>
        <p:spPr>
          <a:xfrm>
            <a:off x="989303" y="5666090"/>
            <a:ext cx="462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10: Circuit realization of Chau chaotic circuit with different initial values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F1F8E-1D3D-734E-341D-B70ED83C5419}"/>
              </a:ext>
            </a:extLst>
          </p:cNvPr>
          <p:cNvSpPr txBox="1"/>
          <p:nvPr/>
        </p:nvSpPr>
        <p:spPr>
          <a:xfrm>
            <a:off x="7335487" y="3182779"/>
            <a:ext cx="3930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11: Actual message in red and encrypted message in blue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A2BD8-EDC1-45B8-3A6F-F670A031443F}"/>
              </a:ext>
            </a:extLst>
          </p:cNvPr>
          <p:cNvSpPr txBox="1"/>
          <p:nvPr/>
        </p:nvSpPr>
        <p:spPr>
          <a:xfrm>
            <a:off x="7359507" y="5666090"/>
            <a:ext cx="3930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12: Actual message in red and decrypted message in blue  </a:t>
            </a:r>
          </a:p>
        </p:txBody>
      </p:sp>
    </p:spTree>
    <p:extLst>
      <p:ext uri="{BB962C8B-B14F-4D97-AF65-F5344CB8AC3E}">
        <p14:creationId xmlns:p14="http://schemas.microsoft.com/office/powerpoint/2010/main" val="218593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the key leading to non-chaotic behavior</a:t>
            </a:r>
          </a:p>
          <a:p>
            <a:r>
              <a:rPr lang="en-US" dirty="0"/>
              <a:t>Nonuniform probability distribution function</a:t>
            </a:r>
          </a:p>
          <a:p>
            <a:r>
              <a:rPr lang="en-US" dirty="0"/>
              <a:t>Return map reconstruction</a:t>
            </a:r>
          </a:p>
          <a:p>
            <a:r>
              <a:rPr lang="en-US" dirty="0"/>
              <a:t>Low sensitivity to secret key</a:t>
            </a:r>
          </a:p>
          <a:p>
            <a:r>
              <a:rPr lang="en-US" dirty="0"/>
              <a:t>Erosion of computational efficiency due to the structural complexity</a:t>
            </a:r>
          </a:p>
        </p:txBody>
      </p:sp>
    </p:spTree>
    <p:extLst>
      <p:ext uri="{BB962C8B-B14F-4D97-AF65-F5344CB8AC3E}">
        <p14:creationId xmlns:p14="http://schemas.microsoft.com/office/powerpoint/2010/main" val="70911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 for chaos-based cryptography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Exhaustive and rigorous definition of key and the keyspace</a:t>
            </a:r>
          </a:p>
          <a:p>
            <a:r>
              <a:rPr lang="en-US" dirty="0"/>
              <a:t>Selection of chaotic maps with high sensitivity to control parameter mismatch</a:t>
            </a:r>
          </a:p>
          <a:p>
            <a:r>
              <a:rPr lang="en-US" dirty="0"/>
              <a:t>Analysis of the performance of chaotic orbits as source of entropy</a:t>
            </a:r>
          </a:p>
          <a:p>
            <a:r>
              <a:rPr lang="en-US" dirty="0"/>
              <a:t>Resistance to application-specific attacks</a:t>
            </a:r>
          </a:p>
          <a:p>
            <a:r>
              <a:rPr lang="en-US" dirty="0"/>
              <a:t>Resistance to classical attacks</a:t>
            </a:r>
          </a:p>
        </p:txBody>
      </p:sp>
    </p:spTree>
    <p:extLst>
      <p:ext uri="{BB962C8B-B14F-4D97-AF65-F5344CB8AC3E}">
        <p14:creationId xmlns:p14="http://schemas.microsoft.com/office/powerpoint/2010/main" val="349758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D1A-C9C8-42B6-AE14-05039817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Industrial Adoption </a:t>
            </a:r>
          </a:p>
        </p:txBody>
      </p:sp>
    </p:spTree>
    <p:extLst>
      <p:ext uri="{BB962C8B-B14F-4D97-AF65-F5344CB8AC3E}">
        <p14:creationId xmlns:p14="http://schemas.microsoft.com/office/powerpoint/2010/main" val="7872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A83E-039E-4A9E-AD00-3027F54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E88E-1966-4691-ABE5-373FC17B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Post-quantum era</a:t>
            </a:r>
          </a:p>
          <a:p>
            <a:r>
              <a:rPr lang="en-US" dirty="0"/>
              <a:t>Chaos cryptography 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0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Institute of Standards and Technology (NIST)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Lattice problems and hash functions</a:t>
            </a:r>
          </a:p>
          <a:p>
            <a:pPr lvl="1"/>
            <a:r>
              <a:rPr lang="en-US" dirty="0"/>
              <a:t>Public-key-encryption (1)</a:t>
            </a:r>
          </a:p>
          <a:p>
            <a:pPr lvl="1"/>
            <a:r>
              <a:rPr lang="en-US" dirty="0"/>
              <a:t>Digital signatures (3)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Post-quantum Cryptography VPN, Microsoft</a:t>
            </a:r>
          </a:p>
          <a:p>
            <a:r>
              <a:rPr lang="en-US" dirty="0"/>
              <a:t>PICNIC (Digital signature algorithms), Microsoft </a:t>
            </a:r>
          </a:p>
          <a:p>
            <a:r>
              <a:rPr lang="en-US" dirty="0"/>
              <a:t>Quantum Safe services: Kyber, IBM </a:t>
            </a:r>
          </a:p>
          <a:p>
            <a:r>
              <a:rPr lang="en-US" dirty="0"/>
              <a:t>AWS KMS API endpoints, AWS KMS </a:t>
            </a:r>
          </a:p>
        </p:txBody>
      </p:sp>
    </p:spTree>
    <p:extLst>
      <p:ext uri="{BB962C8B-B14F-4D97-AF65-F5344CB8AC3E}">
        <p14:creationId xmlns:p14="http://schemas.microsoft.com/office/powerpoint/2010/main" val="134912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D1A-C9C8-42B6-AE14-05039817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0689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chaos-based cryptology </a:t>
            </a:r>
          </a:p>
          <a:p>
            <a:r>
              <a:rPr lang="en-US" dirty="0"/>
              <a:t>Challenges in implementing post-quantum era cryptography</a:t>
            </a:r>
          </a:p>
          <a:p>
            <a:r>
              <a:rPr lang="en-US" dirty="0"/>
              <a:t>No silver bullet for quantum safe algorithms </a:t>
            </a:r>
          </a:p>
          <a:p>
            <a:r>
              <a:rPr lang="en-US" dirty="0"/>
              <a:t>Growing industrial adoption </a:t>
            </a:r>
          </a:p>
          <a:p>
            <a:pPr lvl="1"/>
            <a:r>
              <a:rPr lang="en-US" dirty="0"/>
              <a:t>Chaos-based cryptography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6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98BF6E-668C-4C48-8BE6-848E4BCA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take a moment to rate this session.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4F6B-4D7E-4D4E-9E68-5129A2A4A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is important to us. </a:t>
            </a:r>
          </a:p>
        </p:txBody>
      </p:sp>
    </p:spTree>
    <p:extLst>
      <p:ext uri="{BB962C8B-B14F-4D97-AF65-F5344CB8AC3E}">
        <p14:creationId xmlns:p14="http://schemas.microsoft.com/office/powerpoint/2010/main" val="103517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D1A-C9C8-42B6-AE14-05039817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Post Quantum Era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0722-36C2-4A0D-8D75-D59BD6734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 for classical cryptography </a:t>
            </a:r>
          </a:p>
        </p:txBody>
      </p:sp>
    </p:spTree>
    <p:extLst>
      <p:ext uri="{BB962C8B-B14F-4D97-AF65-F5344CB8AC3E}">
        <p14:creationId xmlns:p14="http://schemas.microsoft.com/office/powerpoint/2010/main" val="7126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foundations</a:t>
            </a:r>
          </a:p>
          <a:p>
            <a:pPr lvl="1"/>
            <a:r>
              <a:rPr lang="en-US" dirty="0"/>
              <a:t>Integer factorization</a:t>
            </a:r>
          </a:p>
          <a:p>
            <a:pPr lvl="1"/>
            <a:r>
              <a:rPr lang="en-US" dirty="0"/>
              <a:t>Discrete logarithms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5CFE0B-456A-625F-A88D-6A0B5A67EC18}"/>
              </a:ext>
            </a:extLst>
          </p:cNvPr>
          <p:cNvGrpSpPr/>
          <p:nvPr/>
        </p:nvGrpSpPr>
        <p:grpSpPr>
          <a:xfrm>
            <a:off x="5186477" y="1682496"/>
            <a:ext cx="6203289" cy="3138221"/>
            <a:chOff x="4893869" y="1755648"/>
            <a:chExt cx="6203289" cy="3138221"/>
          </a:xfrm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15D73F64-0CFD-52EB-5491-16FF1619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5704" y="2121561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Morse Code with solid fill">
              <a:extLst>
                <a:ext uri="{FF2B5EF4-FFF2-40B4-BE49-F238E27FC236}">
                  <a16:creationId xmlns:a16="http://schemas.microsoft.com/office/drawing/2014/main" id="{EF55B36C-B20E-48F0-A448-A475EB8F5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1094" y="212156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C0F5A2ED-FE1C-EE1D-F7F9-766C0F98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86485" y="2121561"/>
              <a:ext cx="914400" cy="914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BC759-191B-1C94-6E1E-93C3ED75F836}"/>
                </a:ext>
              </a:extLst>
            </p:cNvPr>
            <p:cNvSpPr/>
            <p:nvPr/>
          </p:nvSpPr>
          <p:spPr>
            <a:xfrm>
              <a:off x="6332796" y="2421404"/>
              <a:ext cx="965606" cy="314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A2AC4E-D898-332B-9AF3-89B3E2B6C15F}"/>
                </a:ext>
              </a:extLst>
            </p:cNvPr>
            <p:cNvSpPr txBox="1"/>
            <p:nvPr/>
          </p:nvSpPr>
          <p:spPr>
            <a:xfrm>
              <a:off x="7571087" y="3035961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Cipher Text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B8F43-52A9-D11D-78A9-1C0256408F94}"/>
                </a:ext>
              </a:extLst>
            </p:cNvPr>
            <p:cNvSpPr/>
            <p:nvPr/>
          </p:nvSpPr>
          <p:spPr>
            <a:xfrm>
              <a:off x="8618186" y="2425214"/>
              <a:ext cx="965606" cy="314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747FAF-88A5-68C8-AC94-33D43BECAD0B}"/>
                </a:ext>
              </a:extLst>
            </p:cNvPr>
            <p:cNvSpPr txBox="1"/>
            <p:nvPr/>
          </p:nvSpPr>
          <p:spPr>
            <a:xfrm>
              <a:off x="5294435" y="2905156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8849F2-583A-7CC3-0196-397C22CB4AA9}"/>
                </a:ext>
              </a:extLst>
            </p:cNvPr>
            <p:cNvSpPr txBox="1"/>
            <p:nvPr/>
          </p:nvSpPr>
          <p:spPr>
            <a:xfrm>
              <a:off x="9865216" y="2905156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pic>
          <p:nvPicPr>
            <p:cNvPr id="17" name="Graphic 16" descr="Key with solid fill">
              <a:extLst>
                <a:ext uri="{FF2B5EF4-FFF2-40B4-BE49-F238E27FC236}">
                  <a16:creationId xmlns:a16="http://schemas.microsoft.com/office/drawing/2014/main" id="{40C7CD7D-E22D-99C7-723A-D9E73F1B4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84002" y="342900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Key with solid fill">
              <a:extLst>
                <a:ext uri="{FF2B5EF4-FFF2-40B4-BE49-F238E27FC236}">
                  <a16:creationId xmlns:a16="http://schemas.microsoft.com/office/drawing/2014/main" id="{783254EF-C446-B0E0-D849-68A3BC295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43789" y="34290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CC63F-B4E3-8A99-F9CF-19637DB5E9D9}"/>
                </a:ext>
              </a:extLst>
            </p:cNvPr>
            <p:cNvSpPr txBox="1"/>
            <p:nvPr/>
          </p:nvSpPr>
          <p:spPr>
            <a:xfrm>
              <a:off x="6402721" y="4220671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Public Key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03A852-5E01-ABFB-85ED-4BCE3B77D287}"/>
                </a:ext>
              </a:extLst>
            </p:cNvPr>
            <p:cNvSpPr txBox="1"/>
            <p:nvPr/>
          </p:nvSpPr>
          <p:spPr>
            <a:xfrm>
              <a:off x="8643422" y="4220671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Secret Key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AB22177-06D9-CE0E-1968-7295DCD538EC}"/>
                </a:ext>
              </a:extLst>
            </p:cNvPr>
            <p:cNvCxnSpPr>
              <a:cxnSpLocks/>
            </p:cNvCxnSpPr>
            <p:nvPr/>
          </p:nvCxnSpPr>
          <p:spPr>
            <a:xfrm>
              <a:off x="6078899" y="2578761"/>
              <a:ext cx="202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4313C2-8B0B-C087-2701-15E8C7ED5D5D}"/>
                </a:ext>
              </a:extLst>
            </p:cNvPr>
            <p:cNvCxnSpPr>
              <a:cxnSpLocks/>
            </p:cNvCxnSpPr>
            <p:nvPr/>
          </p:nvCxnSpPr>
          <p:spPr>
            <a:xfrm>
              <a:off x="7368395" y="2566721"/>
              <a:ext cx="202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59986F-F676-6BDF-8BF3-446DDF71F965}"/>
                </a:ext>
              </a:extLst>
            </p:cNvPr>
            <p:cNvCxnSpPr>
              <a:cxnSpLocks/>
            </p:cNvCxnSpPr>
            <p:nvPr/>
          </p:nvCxnSpPr>
          <p:spPr>
            <a:xfrm>
              <a:off x="8339586" y="2578760"/>
              <a:ext cx="202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2C9759A-1B3F-6C10-E8DA-3E04D5DAE835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83" y="2566721"/>
              <a:ext cx="202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1F7712-1EB2-7C97-EB06-5AE2A9C0B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202" y="2830982"/>
              <a:ext cx="0" cy="790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E8CC3A-492F-866C-7696-71932763B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1260" y="2829763"/>
              <a:ext cx="0" cy="790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196E66-5A9E-E0FD-71D5-D3D791B08C9F}"/>
                </a:ext>
              </a:extLst>
            </p:cNvPr>
            <p:cNvSpPr/>
            <p:nvPr/>
          </p:nvSpPr>
          <p:spPr>
            <a:xfrm>
              <a:off x="4893869" y="1755648"/>
              <a:ext cx="6203289" cy="3138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72E7BF-AEB7-1681-728B-C56926B28071}"/>
              </a:ext>
            </a:extLst>
          </p:cNvPr>
          <p:cNvSpPr txBox="1"/>
          <p:nvPr/>
        </p:nvSpPr>
        <p:spPr>
          <a:xfrm>
            <a:off x="7220089" y="4885665"/>
            <a:ext cx="2201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1: Asymmetric cryptography </a:t>
            </a:r>
          </a:p>
        </p:txBody>
      </p:sp>
    </p:spTree>
    <p:extLst>
      <p:ext uri="{BB962C8B-B14F-4D97-AF65-F5344CB8AC3E}">
        <p14:creationId xmlns:p14="http://schemas.microsoft.com/office/powerpoint/2010/main" val="167047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Post-quantum era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computers</a:t>
            </a:r>
          </a:p>
          <a:p>
            <a:pPr lvl="1"/>
            <a:r>
              <a:rPr lang="en-US" dirty="0"/>
              <a:t>Qubits</a:t>
            </a:r>
          </a:p>
          <a:p>
            <a:pPr lvl="2"/>
            <a:r>
              <a:rPr lang="en-US" dirty="0"/>
              <a:t>Superimposition</a:t>
            </a:r>
          </a:p>
          <a:p>
            <a:pPr lvl="2"/>
            <a:r>
              <a:rPr lang="en-US" dirty="0"/>
              <a:t>Entanglement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Shor’s algorithms </a:t>
            </a:r>
          </a:p>
          <a:p>
            <a:pPr lvl="1"/>
            <a:r>
              <a:rPr lang="en-US" dirty="0"/>
              <a:t>Impact on classical cryptography </a:t>
            </a:r>
          </a:p>
          <a:p>
            <a:pPr lvl="2"/>
            <a:r>
              <a:rPr lang="en-US" dirty="0"/>
              <a:t>RSA scheme</a:t>
            </a:r>
          </a:p>
          <a:p>
            <a:pPr lvl="2"/>
            <a:r>
              <a:rPr lang="en-US" dirty="0"/>
              <a:t>Finite Field Diffie-Hellman key exchange</a:t>
            </a:r>
          </a:p>
          <a:p>
            <a:pPr lvl="2"/>
            <a:r>
              <a:rPr lang="en-US" dirty="0"/>
              <a:t>Elliptic Curve Diffie-Hellman key 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916F0-4F40-7B58-2B82-1D565758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6" y="1555449"/>
            <a:ext cx="572452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9A4C4-27B0-C56D-2F72-47DD186B529D}"/>
              </a:ext>
            </a:extLst>
          </p:cNvPr>
          <p:cNvSpPr txBox="1"/>
          <p:nvPr/>
        </p:nvSpPr>
        <p:spPr>
          <a:xfrm>
            <a:off x="6762888" y="3898456"/>
            <a:ext cx="3895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Figure 2: Classical Vs Quantum computers to break cryptosystem</a:t>
            </a:r>
          </a:p>
        </p:txBody>
      </p:sp>
    </p:spTree>
    <p:extLst>
      <p:ext uri="{BB962C8B-B14F-4D97-AF65-F5344CB8AC3E}">
        <p14:creationId xmlns:p14="http://schemas.microsoft.com/office/powerpoint/2010/main" val="4770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safe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Lattice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Hash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DE45F8A-6CB4-1F5F-1CB6-09E0FA4C8067}"/>
              </a:ext>
            </a:extLst>
          </p:cNvPr>
          <p:cNvSpPr txBox="1">
            <a:spLocks/>
          </p:cNvSpPr>
          <p:nvPr/>
        </p:nvSpPr>
        <p:spPr>
          <a:xfrm>
            <a:off x="5450431" y="1493104"/>
            <a:ext cx="5813314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2610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Non-commutative</a:t>
            </a:r>
          </a:p>
          <a:p>
            <a:r>
              <a:rPr lang="en-US" dirty="0"/>
              <a:t>Multivariate</a:t>
            </a:r>
          </a:p>
          <a:p>
            <a:r>
              <a:rPr lang="en-US" dirty="0"/>
              <a:t>Isogeny</a:t>
            </a:r>
          </a:p>
          <a:p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D52FEDC-9D1D-B58B-F471-79FAE0022A44}"/>
              </a:ext>
            </a:extLst>
          </p:cNvPr>
          <p:cNvSpPr txBox="1">
            <a:spLocks/>
          </p:cNvSpPr>
          <p:nvPr/>
        </p:nvSpPr>
        <p:spPr>
          <a:xfrm>
            <a:off x="327047" y="3543577"/>
            <a:ext cx="10618321" cy="204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2610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>
                <a:solidFill>
                  <a:srgbClr val="002060"/>
                </a:solidFill>
                <a:ea typeface="+mj-ea"/>
              </a:rPr>
              <a:t>Academics and Industry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>
              <a:solidFill>
                <a:srgbClr val="002060"/>
              </a:solidFill>
              <a:ea typeface="+mj-ea"/>
            </a:endParaRPr>
          </a:p>
          <a:p>
            <a:r>
              <a:rPr lang="en-US" sz="2800" dirty="0"/>
              <a:t>PyCrypto </a:t>
            </a:r>
          </a:p>
          <a:p>
            <a:r>
              <a:rPr lang="en-US" sz="2800" dirty="0"/>
              <a:t>European Telecommunications Standards Institute (ETSI)</a:t>
            </a:r>
          </a:p>
          <a:p>
            <a:r>
              <a:rPr lang="en-US" sz="2800" dirty="0"/>
              <a:t>Institute of Quantum Computing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E60D7E-C482-95F1-FBDA-B7D0E4DC1FE2}"/>
              </a:ext>
            </a:extLst>
          </p:cNvPr>
          <p:cNvCxnSpPr/>
          <p:nvPr/>
        </p:nvCxnSpPr>
        <p:spPr>
          <a:xfrm>
            <a:off x="327047" y="3401568"/>
            <a:ext cx="1145956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need quantum safe cryptography?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records</a:t>
            </a:r>
          </a:p>
          <a:p>
            <a:pPr lvl="1"/>
            <a:r>
              <a:rPr lang="en-US" dirty="0"/>
              <a:t>5 – 100 years</a:t>
            </a:r>
          </a:p>
          <a:p>
            <a:r>
              <a:rPr lang="en-US" dirty="0"/>
              <a:t>Implantable wearable devices</a:t>
            </a:r>
          </a:p>
          <a:p>
            <a:pPr lvl="1"/>
            <a:r>
              <a:rPr lang="en-US" dirty="0"/>
              <a:t>Biomedical devices</a:t>
            </a:r>
          </a:p>
          <a:p>
            <a:r>
              <a:rPr lang="en-US" dirty="0"/>
              <a:t>Financial institutions </a:t>
            </a:r>
          </a:p>
          <a:p>
            <a:pPr lvl="1"/>
            <a:r>
              <a:rPr lang="en-US" dirty="0"/>
              <a:t>Tax </a:t>
            </a:r>
          </a:p>
          <a:p>
            <a:r>
              <a:rPr lang="en-US" dirty="0"/>
              <a:t>Communication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D1A-C9C8-42B6-AE14-05039817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86" y="1709738"/>
            <a:ext cx="11902020" cy="2852737"/>
          </a:xfrm>
        </p:spPr>
        <p:txBody>
          <a:bodyPr>
            <a:normAutofit/>
          </a:bodyPr>
          <a:lstStyle/>
          <a:p>
            <a:r>
              <a:rPr lang="en-US" sz="7200" dirty="0"/>
              <a:t>Chaos-Based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17916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75646-5C00-4361-ACD6-CE5FC31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C5154-2E4B-48C3-ADA2-A4B9938B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</a:t>
            </a:r>
          </a:p>
          <a:p>
            <a:pPr lvl="1"/>
            <a:r>
              <a:rPr lang="en-US" dirty="0"/>
              <a:t>Deterministic </a:t>
            </a:r>
          </a:p>
          <a:p>
            <a:pPr lvl="2"/>
            <a:r>
              <a:rPr lang="en-US" dirty="0"/>
              <a:t>Mathematical model </a:t>
            </a:r>
          </a:p>
          <a:p>
            <a:pPr lvl="1"/>
            <a:r>
              <a:rPr lang="en-US" dirty="0"/>
              <a:t>Nonlinear </a:t>
            </a:r>
          </a:p>
          <a:p>
            <a:pPr lvl="2"/>
            <a:r>
              <a:rPr lang="en-US" dirty="0"/>
              <a:t>Logistic map</a:t>
            </a:r>
          </a:p>
          <a:p>
            <a:pPr lvl="1"/>
            <a:r>
              <a:rPr lang="en-US" dirty="0"/>
              <a:t>Sensitive dependence  </a:t>
            </a:r>
          </a:p>
          <a:p>
            <a:pPr lvl="2"/>
            <a:r>
              <a:rPr lang="en-US" dirty="0"/>
              <a:t>Butterfly effect</a:t>
            </a:r>
          </a:p>
        </p:txBody>
      </p:sp>
    </p:spTree>
    <p:extLst>
      <p:ext uri="{BB962C8B-B14F-4D97-AF65-F5344CB8AC3E}">
        <p14:creationId xmlns:p14="http://schemas.microsoft.com/office/powerpoint/2010/main" val="362273731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SNIA">
      <a:dk1>
        <a:srgbClr val="000000"/>
      </a:dk1>
      <a:lt1>
        <a:sysClr val="window" lastClr="FFFFFF"/>
      </a:lt1>
      <a:dk2>
        <a:srgbClr val="7030A0"/>
      </a:dk2>
      <a:lt2>
        <a:srgbClr val="E7E6E6"/>
      </a:lt2>
      <a:accent1>
        <a:srgbClr val="006CBD"/>
      </a:accent1>
      <a:accent2>
        <a:srgbClr val="1D9EFF"/>
      </a:accent2>
      <a:accent3>
        <a:srgbClr val="B0DDFF"/>
      </a:accent3>
      <a:accent4>
        <a:srgbClr val="7CC7FF"/>
      </a:accent4>
      <a:accent5>
        <a:srgbClr val="C7A2E3"/>
      </a:accent5>
      <a:accent6>
        <a:srgbClr val="DB258D"/>
      </a:accent6>
      <a:hlink>
        <a:srgbClr val="1D9EFF"/>
      </a:hlink>
      <a:folHlink>
        <a:srgbClr val="B0DD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C21_template_np" id="{C87D53A0-5554-4427-BBE0-F5FB5B9384B6}" vid="{636D97B9-A493-42FC-B6B5-B61280E4E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1052</Words>
  <Application>Microsoft Office PowerPoint</Application>
  <PresentationFormat>Widescreen</PresentationFormat>
  <Paragraphs>275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HelvNeue for IBM</vt:lpstr>
      <vt:lpstr>Wingdings</vt:lpstr>
      <vt:lpstr>3_Office Theme</vt:lpstr>
      <vt:lpstr>Power of Chaos: Long-term Security for Post-quantum Era</vt:lpstr>
      <vt:lpstr>Agenda</vt:lpstr>
      <vt:lpstr>Post Quantum Era </vt:lpstr>
      <vt:lpstr>Asymmetric cryptography</vt:lpstr>
      <vt:lpstr>Post-quantum era</vt:lpstr>
      <vt:lpstr>Quantum safe algorithms</vt:lpstr>
      <vt:lpstr>Where we need quantum safe cryptography?</vt:lpstr>
      <vt:lpstr>Chaos-Based Cryptography</vt:lpstr>
      <vt:lpstr>Chaos </vt:lpstr>
      <vt:lpstr>Chaos – Deterministic </vt:lpstr>
      <vt:lpstr>Chaos – Nonlinear  </vt:lpstr>
      <vt:lpstr>Chaos – Sensitive dependence </vt:lpstr>
      <vt:lpstr>Cryptographic algorithms and chaotic system</vt:lpstr>
      <vt:lpstr>Chaotic system architecture</vt:lpstr>
      <vt:lpstr>Chua chaotic circuit                                                                                                      </vt:lpstr>
      <vt:lpstr>Chua chaotic circuit                                                                                                      </vt:lpstr>
      <vt:lpstr>Implementation challenges</vt:lpstr>
      <vt:lpstr>Design rule for chaos-based cryptography</vt:lpstr>
      <vt:lpstr>Industrial Adoption </vt:lpstr>
      <vt:lpstr>National Institute of Standards and Technology (NIST)</vt:lpstr>
      <vt:lpstr>Conclusion </vt:lpstr>
      <vt:lpstr>Conclusion</vt:lpstr>
      <vt:lpstr>Please take a moment to rate this session.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Wilcott</dc:creator>
  <cp:lastModifiedBy>Rahul Deo Vishwakarma</cp:lastModifiedBy>
  <cp:revision>85</cp:revision>
  <dcterms:created xsi:type="dcterms:W3CDTF">2020-03-13T20:35:07Z</dcterms:created>
  <dcterms:modified xsi:type="dcterms:W3CDTF">2022-09-16T20:38:02Z</dcterms:modified>
</cp:coreProperties>
</file>