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0"/>
  </p:notesMasterIdLst>
  <p:sldIdLst>
    <p:sldId id="256" r:id="rId2"/>
    <p:sldId id="257" r:id="rId3"/>
    <p:sldId id="292" r:id="rId4"/>
    <p:sldId id="293" r:id="rId5"/>
    <p:sldId id="262" r:id="rId6"/>
    <p:sldId id="294" r:id="rId7"/>
    <p:sldId id="295" r:id="rId8"/>
    <p:sldId id="297" r:id="rId9"/>
    <p:sldId id="263" r:id="rId10"/>
    <p:sldId id="298" r:id="rId11"/>
    <p:sldId id="299" r:id="rId12"/>
    <p:sldId id="300" r:id="rId13"/>
    <p:sldId id="301" r:id="rId14"/>
    <p:sldId id="306" r:id="rId15"/>
    <p:sldId id="307" r:id="rId16"/>
    <p:sldId id="269" r:id="rId17"/>
    <p:sldId id="275" r:id="rId18"/>
    <p:sldId id="279" r:id="rId19"/>
    <p:sldId id="304" r:id="rId20"/>
    <p:sldId id="303" r:id="rId21"/>
    <p:sldId id="285" r:id="rId22"/>
    <p:sldId id="270" r:id="rId23"/>
    <p:sldId id="271" r:id="rId24"/>
    <p:sldId id="272" r:id="rId25"/>
    <p:sldId id="273" r:id="rId26"/>
    <p:sldId id="274" r:id="rId27"/>
    <p:sldId id="288"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942"/>
    <a:srgbClr val="48E4FC"/>
    <a:srgbClr val="1E7FAA"/>
    <a:srgbClr val="0B2943"/>
    <a:srgbClr val="261036"/>
    <a:srgbClr val="080A43"/>
    <a:srgbClr val="D6BBEB"/>
    <a:srgbClr val="BE1281"/>
    <a:srgbClr val="EE4CB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6" autoAdjust="0"/>
    <p:restoredTop sz="95652"/>
  </p:normalViewPr>
  <p:slideViewPr>
    <p:cSldViewPr snapToGrid="0">
      <p:cViewPr varScale="1">
        <p:scale>
          <a:sx n="92" d="100"/>
          <a:sy n="92" d="100"/>
        </p:scale>
        <p:origin x="200"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342D78-A571-424E-9BDD-0109FC31A6AE}" type="doc">
      <dgm:prSet loTypeId="urn:microsoft.com/office/officeart/2005/8/layout/list1" loCatId="" qsTypeId="urn:microsoft.com/office/officeart/2005/8/quickstyle/simple1" qsCatId="simple" csTypeId="urn:microsoft.com/office/officeart/2005/8/colors/accent0_3" csCatId="mainScheme" phldr="1"/>
      <dgm:spPr/>
      <dgm:t>
        <a:bodyPr/>
        <a:lstStyle/>
        <a:p>
          <a:endParaRPr lang="en-US"/>
        </a:p>
      </dgm:t>
    </dgm:pt>
    <dgm:pt modelId="{6389F72A-B77C-7648-B053-AB330736D78B}">
      <dgm:prSet phldrT="[Text]" custT="1"/>
      <dgm:spPr/>
      <dgm:t>
        <a:bodyPr/>
        <a:lstStyle/>
        <a:p>
          <a:r>
            <a:rPr lang="en-US" sz="2400" dirty="0">
              <a:latin typeface="Avenir Next LT Pro" panose="020B0504020202020204" pitchFamily="34" charset="77"/>
            </a:rPr>
            <a:t>Simulates resources, states, failures like real HW</a:t>
          </a:r>
        </a:p>
      </dgm:t>
    </dgm:pt>
    <dgm:pt modelId="{6089504E-061E-9C4B-9365-637789703596}" type="parTrans" cxnId="{1E1BCD53-CDF4-7E4C-A0C3-930D7D4FDFC6}">
      <dgm:prSet/>
      <dgm:spPr/>
      <dgm:t>
        <a:bodyPr/>
        <a:lstStyle/>
        <a:p>
          <a:endParaRPr lang="en-US"/>
        </a:p>
      </dgm:t>
    </dgm:pt>
    <dgm:pt modelId="{40542CFC-43F7-7649-A915-A65146215772}" type="sibTrans" cxnId="{1E1BCD53-CDF4-7E4C-A0C3-930D7D4FDFC6}">
      <dgm:prSet/>
      <dgm:spPr/>
      <dgm:t>
        <a:bodyPr/>
        <a:lstStyle/>
        <a:p>
          <a:endParaRPr lang="en-US"/>
        </a:p>
      </dgm:t>
    </dgm:pt>
    <dgm:pt modelId="{F57940EC-9B1D-C242-8E23-E87100C1201F}">
      <dgm:prSet phldrT="[Text]" custT="1"/>
      <dgm:spPr/>
      <dgm:t>
        <a:bodyPr/>
        <a:lstStyle/>
        <a:p>
          <a:r>
            <a:rPr lang="en-US" sz="2400" dirty="0">
              <a:latin typeface="Avenir Next LT Pro" panose="020B0504020202020204" pitchFamily="34" charset="77"/>
            </a:rPr>
            <a:t>Exposes Redfish/Swordfish REST endpoints</a:t>
          </a:r>
        </a:p>
      </dgm:t>
    </dgm:pt>
    <dgm:pt modelId="{2B004B09-E967-874E-AF92-867EB0802DFE}" type="parTrans" cxnId="{B7992D8D-A8D4-5540-994D-9E859CEBAA53}">
      <dgm:prSet/>
      <dgm:spPr/>
      <dgm:t>
        <a:bodyPr/>
        <a:lstStyle/>
        <a:p>
          <a:endParaRPr lang="en-US"/>
        </a:p>
      </dgm:t>
    </dgm:pt>
    <dgm:pt modelId="{2082554F-84FE-AA44-9DB8-19FC4E04FB21}" type="sibTrans" cxnId="{B7992D8D-A8D4-5540-994D-9E859CEBAA53}">
      <dgm:prSet/>
      <dgm:spPr/>
      <dgm:t>
        <a:bodyPr/>
        <a:lstStyle/>
        <a:p>
          <a:endParaRPr lang="en-US"/>
        </a:p>
      </dgm:t>
    </dgm:pt>
    <dgm:pt modelId="{8BAE08B3-FE14-7F47-B8EC-81D430960448}">
      <dgm:prSet phldrT="[Text]" custT="1"/>
      <dgm:spPr/>
      <dgm:t>
        <a:bodyPr/>
        <a:lstStyle/>
        <a:p>
          <a:r>
            <a:rPr lang="en-US" sz="2400" dirty="0">
              <a:latin typeface="Avenir Next LT Pro" panose="020B0504020202020204" pitchFamily="34" charset="77"/>
            </a:rPr>
            <a:t>Validated JSON responses, schema-true</a:t>
          </a:r>
        </a:p>
      </dgm:t>
    </dgm:pt>
    <dgm:pt modelId="{E56B9A43-3DFD-8346-96AA-75F41F781E1D}" type="parTrans" cxnId="{58C83917-26E2-0040-B1A9-DB96E6B87FB5}">
      <dgm:prSet/>
      <dgm:spPr/>
      <dgm:t>
        <a:bodyPr/>
        <a:lstStyle/>
        <a:p>
          <a:endParaRPr lang="en-US"/>
        </a:p>
      </dgm:t>
    </dgm:pt>
    <dgm:pt modelId="{54D6BEA4-ADA7-5748-A1E8-43AB0E5D6932}" type="sibTrans" cxnId="{58C83917-26E2-0040-B1A9-DB96E6B87FB5}">
      <dgm:prSet/>
      <dgm:spPr/>
      <dgm:t>
        <a:bodyPr/>
        <a:lstStyle/>
        <a:p>
          <a:endParaRPr lang="en-US"/>
        </a:p>
      </dgm:t>
    </dgm:pt>
    <dgm:pt modelId="{309A67AC-52F3-E440-88EC-81B1E6F75200}" type="pres">
      <dgm:prSet presAssocID="{A5342D78-A571-424E-9BDD-0109FC31A6AE}" presName="linear" presStyleCnt="0">
        <dgm:presLayoutVars>
          <dgm:dir/>
          <dgm:animLvl val="lvl"/>
          <dgm:resizeHandles val="exact"/>
        </dgm:presLayoutVars>
      </dgm:prSet>
      <dgm:spPr/>
    </dgm:pt>
    <dgm:pt modelId="{6BB6C160-6784-0540-8212-249A03E71AE5}" type="pres">
      <dgm:prSet presAssocID="{6389F72A-B77C-7648-B053-AB330736D78B}" presName="parentLin" presStyleCnt="0"/>
      <dgm:spPr/>
    </dgm:pt>
    <dgm:pt modelId="{1A9D7018-A3BE-5843-8BFB-7D58744C3579}" type="pres">
      <dgm:prSet presAssocID="{6389F72A-B77C-7648-B053-AB330736D78B}" presName="parentLeftMargin" presStyleLbl="node1" presStyleIdx="0" presStyleCnt="3"/>
      <dgm:spPr/>
    </dgm:pt>
    <dgm:pt modelId="{E08BCFCE-0C32-024B-82DA-4F04674475A9}" type="pres">
      <dgm:prSet presAssocID="{6389F72A-B77C-7648-B053-AB330736D78B}" presName="parentText" presStyleLbl="node1" presStyleIdx="0" presStyleCnt="3">
        <dgm:presLayoutVars>
          <dgm:chMax val="0"/>
          <dgm:bulletEnabled val="1"/>
        </dgm:presLayoutVars>
      </dgm:prSet>
      <dgm:spPr/>
    </dgm:pt>
    <dgm:pt modelId="{7338633C-723B-9F48-85F5-AB040FCFDBF3}" type="pres">
      <dgm:prSet presAssocID="{6389F72A-B77C-7648-B053-AB330736D78B}" presName="negativeSpace" presStyleCnt="0"/>
      <dgm:spPr/>
    </dgm:pt>
    <dgm:pt modelId="{95267250-4EF6-184E-B084-20D82D880D2A}" type="pres">
      <dgm:prSet presAssocID="{6389F72A-B77C-7648-B053-AB330736D78B}" presName="childText" presStyleLbl="conFgAcc1" presStyleIdx="0" presStyleCnt="3">
        <dgm:presLayoutVars>
          <dgm:bulletEnabled val="1"/>
        </dgm:presLayoutVars>
      </dgm:prSet>
      <dgm:spPr>
        <a:noFill/>
      </dgm:spPr>
    </dgm:pt>
    <dgm:pt modelId="{6463A203-A732-724B-B458-4930C99F7595}" type="pres">
      <dgm:prSet presAssocID="{40542CFC-43F7-7649-A915-A65146215772}" presName="spaceBetweenRectangles" presStyleCnt="0"/>
      <dgm:spPr/>
    </dgm:pt>
    <dgm:pt modelId="{91AFCEAB-7880-9F4E-A47B-31902B55C37B}" type="pres">
      <dgm:prSet presAssocID="{F57940EC-9B1D-C242-8E23-E87100C1201F}" presName="parentLin" presStyleCnt="0"/>
      <dgm:spPr/>
    </dgm:pt>
    <dgm:pt modelId="{ADF4202E-DE41-2849-AF4C-7F34B4907E8F}" type="pres">
      <dgm:prSet presAssocID="{F57940EC-9B1D-C242-8E23-E87100C1201F}" presName="parentLeftMargin" presStyleLbl="node1" presStyleIdx="0" presStyleCnt="3"/>
      <dgm:spPr/>
    </dgm:pt>
    <dgm:pt modelId="{F7B91E5C-B004-1746-88C1-9FC143706565}" type="pres">
      <dgm:prSet presAssocID="{F57940EC-9B1D-C242-8E23-E87100C1201F}" presName="parentText" presStyleLbl="node1" presStyleIdx="1" presStyleCnt="3">
        <dgm:presLayoutVars>
          <dgm:chMax val="0"/>
          <dgm:bulletEnabled val="1"/>
        </dgm:presLayoutVars>
      </dgm:prSet>
      <dgm:spPr/>
    </dgm:pt>
    <dgm:pt modelId="{84EEE17B-DD23-A74B-B0C4-CA6BF06DDCC3}" type="pres">
      <dgm:prSet presAssocID="{F57940EC-9B1D-C242-8E23-E87100C1201F}" presName="negativeSpace" presStyleCnt="0"/>
      <dgm:spPr/>
    </dgm:pt>
    <dgm:pt modelId="{C2479329-B451-8B42-8479-39C48898B4A6}" type="pres">
      <dgm:prSet presAssocID="{F57940EC-9B1D-C242-8E23-E87100C1201F}" presName="childText" presStyleLbl="conFgAcc1" presStyleIdx="1" presStyleCnt="3">
        <dgm:presLayoutVars>
          <dgm:bulletEnabled val="1"/>
        </dgm:presLayoutVars>
      </dgm:prSet>
      <dgm:spPr>
        <a:noFill/>
      </dgm:spPr>
    </dgm:pt>
    <dgm:pt modelId="{563094FD-5B59-804A-A4D4-56C521D9B457}" type="pres">
      <dgm:prSet presAssocID="{2082554F-84FE-AA44-9DB8-19FC4E04FB21}" presName="spaceBetweenRectangles" presStyleCnt="0"/>
      <dgm:spPr/>
    </dgm:pt>
    <dgm:pt modelId="{982C4A52-DB04-CC44-9C89-0467F48A1E72}" type="pres">
      <dgm:prSet presAssocID="{8BAE08B3-FE14-7F47-B8EC-81D430960448}" presName="parentLin" presStyleCnt="0"/>
      <dgm:spPr/>
    </dgm:pt>
    <dgm:pt modelId="{BAB1BDA1-5831-CC46-8BEB-A78F4D517BE8}" type="pres">
      <dgm:prSet presAssocID="{8BAE08B3-FE14-7F47-B8EC-81D430960448}" presName="parentLeftMargin" presStyleLbl="node1" presStyleIdx="1" presStyleCnt="3"/>
      <dgm:spPr/>
    </dgm:pt>
    <dgm:pt modelId="{693D102C-237B-9D4F-A90E-5A1E33577086}" type="pres">
      <dgm:prSet presAssocID="{8BAE08B3-FE14-7F47-B8EC-81D430960448}" presName="parentText" presStyleLbl="node1" presStyleIdx="2" presStyleCnt="3">
        <dgm:presLayoutVars>
          <dgm:chMax val="0"/>
          <dgm:bulletEnabled val="1"/>
        </dgm:presLayoutVars>
      </dgm:prSet>
      <dgm:spPr/>
    </dgm:pt>
    <dgm:pt modelId="{24EA7E62-AF55-6E48-A6A4-CAB59691225D}" type="pres">
      <dgm:prSet presAssocID="{8BAE08B3-FE14-7F47-B8EC-81D430960448}" presName="negativeSpace" presStyleCnt="0"/>
      <dgm:spPr/>
    </dgm:pt>
    <dgm:pt modelId="{8B9F5B37-1D64-B646-9570-63E45CCA2F40}" type="pres">
      <dgm:prSet presAssocID="{8BAE08B3-FE14-7F47-B8EC-81D430960448}" presName="childText" presStyleLbl="conFgAcc1" presStyleIdx="2" presStyleCnt="3">
        <dgm:presLayoutVars>
          <dgm:bulletEnabled val="1"/>
        </dgm:presLayoutVars>
      </dgm:prSet>
      <dgm:spPr>
        <a:noFill/>
      </dgm:spPr>
    </dgm:pt>
  </dgm:ptLst>
  <dgm:cxnLst>
    <dgm:cxn modelId="{EB72770C-97B6-2243-89B2-22FA4147FE87}" type="presOf" srcId="{F57940EC-9B1D-C242-8E23-E87100C1201F}" destId="{F7B91E5C-B004-1746-88C1-9FC143706565}" srcOrd="1" destOrd="0" presId="urn:microsoft.com/office/officeart/2005/8/layout/list1"/>
    <dgm:cxn modelId="{58C83917-26E2-0040-B1A9-DB96E6B87FB5}" srcId="{A5342D78-A571-424E-9BDD-0109FC31A6AE}" destId="{8BAE08B3-FE14-7F47-B8EC-81D430960448}" srcOrd="2" destOrd="0" parTransId="{E56B9A43-3DFD-8346-96AA-75F41F781E1D}" sibTransId="{54D6BEA4-ADA7-5748-A1E8-43AB0E5D6932}"/>
    <dgm:cxn modelId="{E740DE1C-B2F5-5E4D-B2B0-631E006605FC}" type="presOf" srcId="{6389F72A-B77C-7648-B053-AB330736D78B}" destId="{E08BCFCE-0C32-024B-82DA-4F04674475A9}" srcOrd="1" destOrd="0" presId="urn:microsoft.com/office/officeart/2005/8/layout/list1"/>
    <dgm:cxn modelId="{5BD78E23-3A5B-C141-A19A-91A548CF9D2A}" type="presOf" srcId="{A5342D78-A571-424E-9BDD-0109FC31A6AE}" destId="{309A67AC-52F3-E440-88EC-81B1E6F75200}" srcOrd="0" destOrd="0" presId="urn:microsoft.com/office/officeart/2005/8/layout/list1"/>
    <dgm:cxn modelId="{1E1BCD53-CDF4-7E4C-A0C3-930D7D4FDFC6}" srcId="{A5342D78-A571-424E-9BDD-0109FC31A6AE}" destId="{6389F72A-B77C-7648-B053-AB330736D78B}" srcOrd="0" destOrd="0" parTransId="{6089504E-061E-9C4B-9365-637789703596}" sibTransId="{40542CFC-43F7-7649-A915-A65146215772}"/>
    <dgm:cxn modelId="{46EF6079-6852-684F-B19B-0F272F15980D}" type="presOf" srcId="{6389F72A-B77C-7648-B053-AB330736D78B}" destId="{1A9D7018-A3BE-5843-8BFB-7D58744C3579}" srcOrd="0" destOrd="0" presId="urn:microsoft.com/office/officeart/2005/8/layout/list1"/>
    <dgm:cxn modelId="{B7992D8D-A8D4-5540-994D-9E859CEBAA53}" srcId="{A5342D78-A571-424E-9BDD-0109FC31A6AE}" destId="{F57940EC-9B1D-C242-8E23-E87100C1201F}" srcOrd="1" destOrd="0" parTransId="{2B004B09-E967-874E-AF92-867EB0802DFE}" sibTransId="{2082554F-84FE-AA44-9DB8-19FC4E04FB21}"/>
    <dgm:cxn modelId="{E435BDD2-6DC8-A641-879C-AF9420F61329}" type="presOf" srcId="{8BAE08B3-FE14-7F47-B8EC-81D430960448}" destId="{693D102C-237B-9D4F-A90E-5A1E33577086}" srcOrd="1" destOrd="0" presId="urn:microsoft.com/office/officeart/2005/8/layout/list1"/>
    <dgm:cxn modelId="{61F2DADD-A8C5-3E43-B95A-BFF133DBC8CD}" type="presOf" srcId="{F57940EC-9B1D-C242-8E23-E87100C1201F}" destId="{ADF4202E-DE41-2849-AF4C-7F34B4907E8F}" srcOrd="0" destOrd="0" presId="urn:microsoft.com/office/officeart/2005/8/layout/list1"/>
    <dgm:cxn modelId="{068B2AE3-E0AE-814A-A098-37A66FC34773}" type="presOf" srcId="{8BAE08B3-FE14-7F47-B8EC-81D430960448}" destId="{BAB1BDA1-5831-CC46-8BEB-A78F4D517BE8}" srcOrd="0" destOrd="0" presId="urn:microsoft.com/office/officeart/2005/8/layout/list1"/>
    <dgm:cxn modelId="{25333D7E-CCBB-E743-B1E4-FEF26389D7B0}" type="presParOf" srcId="{309A67AC-52F3-E440-88EC-81B1E6F75200}" destId="{6BB6C160-6784-0540-8212-249A03E71AE5}" srcOrd="0" destOrd="0" presId="urn:microsoft.com/office/officeart/2005/8/layout/list1"/>
    <dgm:cxn modelId="{E5D22125-5F70-2647-9953-341411D27666}" type="presParOf" srcId="{6BB6C160-6784-0540-8212-249A03E71AE5}" destId="{1A9D7018-A3BE-5843-8BFB-7D58744C3579}" srcOrd="0" destOrd="0" presId="urn:microsoft.com/office/officeart/2005/8/layout/list1"/>
    <dgm:cxn modelId="{156FE507-13A0-9446-A7BB-5656F5983F5F}" type="presParOf" srcId="{6BB6C160-6784-0540-8212-249A03E71AE5}" destId="{E08BCFCE-0C32-024B-82DA-4F04674475A9}" srcOrd="1" destOrd="0" presId="urn:microsoft.com/office/officeart/2005/8/layout/list1"/>
    <dgm:cxn modelId="{628063BB-C25E-884D-985D-8214681631E7}" type="presParOf" srcId="{309A67AC-52F3-E440-88EC-81B1E6F75200}" destId="{7338633C-723B-9F48-85F5-AB040FCFDBF3}" srcOrd="1" destOrd="0" presId="urn:microsoft.com/office/officeart/2005/8/layout/list1"/>
    <dgm:cxn modelId="{E7E44217-B13C-1146-AB46-8FA5CF24638B}" type="presParOf" srcId="{309A67AC-52F3-E440-88EC-81B1E6F75200}" destId="{95267250-4EF6-184E-B084-20D82D880D2A}" srcOrd="2" destOrd="0" presId="urn:microsoft.com/office/officeart/2005/8/layout/list1"/>
    <dgm:cxn modelId="{183E94C3-B335-074A-85AD-86A9005EBD85}" type="presParOf" srcId="{309A67AC-52F3-E440-88EC-81B1E6F75200}" destId="{6463A203-A732-724B-B458-4930C99F7595}" srcOrd="3" destOrd="0" presId="urn:microsoft.com/office/officeart/2005/8/layout/list1"/>
    <dgm:cxn modelId="{AF1483AF-8E01-6840-A0EE-1C04E4DD7732}" type="presParOf" srcId="{309A67AC-52F3-E440-88EC-81B1E6F75200}" destId="{91AFCEAB-7880-9F4E-A47B-31902B55C37B}" srcOrd="4" destOrd="0" presId="urn:microsoft.com/office/officeart/2005/8/layout/list1"/>
    <dgm:cxn modelId="{3BB93B50-9CD4-5F49-8DA1-DF5B855DF1AF}" type="presParOf" srcId="{91AFCEAB-7880-9F4E-A47B-31902B55C37B}" destId="{ADF4202E-DE41-2849-AF4C-7F34B4907E8F}" srcOrd="0" destOrd="0" presId="urn:microsoft.com/office/officeart/2005/8/layout/list1"/>
    <dgm:cxn modelId="{CF62572E-A37B-6945-8D50-4BC4D99B2344}" type="presParOf" srcId="{91AFCEAB-7880-9F4E-A47B-31902B55C37B}" destId="{F7B91E5C-B004-1746-88C1-9FC143706565}" srcOrd="1" destOrd="0" presId="urn:microsoft.com/office/officeart/2005/8/layout/list1"/>
    <dgm:cxn modelId="{6EE1AFA8-D993-554F-AEE6-A72A325E9533}" type="presParOf" srcId="{309A67AC-52F3-E440-88EC-81B1E6F75200}" destId="{84EEE17B-DD23-A74B-B0C4-CA6BF06DDCC3}" srcOrd="5" destOrd="0" presId="urn:microsoft.com/office/officeart/2005/8/layout/list1"/>
    <dgm:cxn modelId="{8F851C37-F9DA-7C40-96D8-5E33E8AC4D93}" type="presParOf" srcId="{309A67AC-52F3-E440-88EC-81B1E6F75200}" destId="{C2479329-B451-8B42-8479-39C48898B4A6}" srcOrd="6" destOrd="0" presId="urn:microsoft.com/office/officeart/2005/8/layout/list1"/>
    <dgm:cxn modelId="{9474AB70-DE8E-CA4F-A8A0-B193D0ED5652}" type="presParOf" srcId="{309A67AC-52F3-E440-88EC-81B1E6F75200}" destId="{563094FD-5B59-804A-A4D4-56C521D9B457}" srcOrd="7" destOrd="0" presId="urn:microsoft.com/office/officeart/2005/8/layout/list1"/>
    <dgm:cxn modelId="{3798F72F-B571-354D-914F-DF6F3355B0AB}" type="presParOf" srcId="{309A67AC-52F3-E440-88EC-81B1E6F75200}" destId="{982C4A52-DB04-CC44-9C89-0467F48A1E72}" srcOrd="8" destOrd="0" presId="urn:microsoft.com/office/officeart/2005/8/layout/list1"/>
    <dgm:cxn modelId="{8E1CDEDC-BADB-1B45-8266-0FD6B563E322}" type="presParOf" srcId="{982C4A52-DB04-CC44-9C89-0467F48A1E72}" destId="{BAB1BDA1-5831-CC46-8BEB-A78F4D517BE8}" srcOrd="0" destOrd="0" presId="urn:microsoft.com/office/officeart/2005/8/layout/list1"/>
    <dgm:cxn modelId="{D653948B-077C-BA4D-833F-2DFA0F47DFB4}" type="presParOf" srcId="{982C4A52-DB04-CC44-9C89-0467F48A1E72}" destId="{693D102C-237B-9D4F-A90E-5A1E33577086}" srcOrd="1" destOrd="0" presId="urn:microsoft.com/office/officeart/2005/8/layout/list1"/>
    <dgm:cxn modelId="{F618CC0E-2396-7D40-8265-8CFF80F2A992}" type="presParOf" srcId="{309A67AC-52F3-E440-88EC-81B1E6F75200}" destId="{24EA7E62-AF55-6E48-A6A4-CAB59691225D}" srcOrd="9" destOrd="0" presId="urn:microsoft.com/office/officeart/2005/8/layout/list1"/>
    <dgm:cxn modelId="{C68E46F3-5F8D-3E45-B894-E63A1EB6C0FC}" type="presParOf" srcId="{309A67AC-52F3-E440-88EC-81B1E6F75200}" destId="{8B9F5B37-1D64-B646-9570-63E45CCA2F40}" srcOrd="10" destOrd="0" presId="urn:microsoft.com/office/officeart/2005/8/layout/lis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67250-4EF6-184E-B084-20D82D880D2A}">
      <dsp:nvSpPr>
        <dsp:cNvPr id="0" name=""/>
        <dsp:cNvSpPr/>
      </dsp:nvSpPr>
      <dsp:spPr>
        <a:xfrm>
          <a:off x="0" y="392442"/>
          <a:ext cx="10292317" cy="655200"/>
        </a:xfrm>
        <a:prstGeom prst="rect">
          <a:avLst/>
        </a:pr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8BCFCE-0C32-024B-82DA-4F04674475A9}">
      <dsp:nvSpPr>
        <dsp:cNvPr id="0" name=""/>
        <dsp:cNvSpPr/>
      </dsp:nvSpPr>
      <dsp:spPr>
        <a:xfrm>
          <a:off x="514615" y="8682"/>
          <a:ext cx="7204621"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318" tIns="0" rIns="272318"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venir Next LT Pro" panose="020B0504020202020204" pitchFamily="34" charset="77"/>
            </a:rPr>
            <a:t>Simulates resources, states, failures like real HW</a:t>
          </a:r>
        </a:p>
      </dsp:txBody>
      <dsp:txXfrm>
        <a:off x="552082" y="46149"/>
        <a:ext cx="7129687" cy="692586"/>
      </dsp:txXfrm>
    </dsp:sp>
    <dsp:sp modelId="{C2479329-B451-8B42-8479-39C48898B4A6}">
      <dsp:nvSpPr>
        <dsp:cNvPr id="0" name=""/>
        <dsp:cNvSpPr/>
      </dsp:nvSpPr>
      <dsp:spPr>
        <a:xfrm>
          <a:off x="0" y="1571802"/>
          <a:ext cx="10292317" cy="655200"/>
        </a:xfrm>
        <a:prstGeom prst="rect">
          <a:avLst/>
        </a:pr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B91E5C-B004-1746-88C1-9FC143706565}">
      <dsp:nvSpPr>
        <dsp:cNvPr id="0" name=""/>
        <dsp:cNvSpPr/>
      </dsp:nvSpPr>
      <dsp:spPr>
        <a:xfrm>
          <a:off x="514615" y="1188042"/>
          <a:ext cx="7204621"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318" tIns="0" rIns="272318"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venir Next LT Pro" panose="020B0504020202020204" pitchFamily="34" charset="77"/>
            </a:rPr>
            <a:t>Exposes Redfish/Swordfish REST endpoints</a:t>
          </a:r>
        </a:p>
      </dsp:txBody>
      <dsp:txXfrm>
        <a:off x="552082" y="1225509"/>
        <a:ext cx="7129687" cy="692586"/>
      </dsp:txXfrm>
    </dsp:sp>
    <dsp:sp modelId="{8B9F5B37-1D64-B646-9570-63E45CCA2F40}">
      <dsp:nvSpPr>
        <dsp:cNvPr id="0" name=""/>
        <dsp:cNvSpPr/>
      </dsp:nvSpPr>
      <dsp:spPr>
        <a:xfrm>
          <a:off x="0" y="2751162"/>
          <a:ext cx="10292317" cy="655200"/>
        </a:xfrm>
        <a:prstGeom prst="rect">
          <a:avLst/>
        </a:prstGeom>
        <a:no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3D102C-237B-9D4F-A90E-5A1E33577086}">
      <dsp:nvSpPr>
        <dsp:cNvPr id="0" name=""/>
        <dsp:cNvSpPr/>
      </dsp:nvSpPr>
      <dsp:spPr>
        <a:xfrm>
          <a:off x="514615" y="2367402"/>
          <a:ext cx="7204621"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318" tIns="0" rIns="272318"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Avenir Next LT Pro" panose="020B0504020202020204" pitchFamily="34" charset="77"/>
            </a:rPr>
            <a:t>Validated JSON responses, schema-true</a:t>
          </a:r>
        </a:p>
      </dsp:txBody>
      <dsp:txXfrm>
        <a:off x="552082" y="2404869"/>
        <a:ext cx="7129687"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18CF0-FBCD-44B8-AE03-B28E4B650702}" type="datetimeFigureOut">
              <a:rPr lang="en-US" smtClean="0"/>
              <a:t>9/18/25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67B082-66F8-45D0-BB9E-E6538D0AEBDD}" type="slidenum">
              <a:rPr lang="en-US" smtClean="0"/>
              <a:t>‹#›</a:t>
            </a:fld>
            <a:endParaRPr lang="en-US"/>
          </a:p>
        </p:txBody>
      </p:sp>
    </p:spTree>
    <p:extLst>
      <p:ext uri="{BB962C8B-B14F-4D97-AF65-F5344CB8AC3E}">
        <p14:creationId xmlns:p14="http://schemas.microsoft.com/office/powerpoint/2010/main" val="220458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Hello everyone.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Thank you for joining today.</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work has been done in collaboration with Hemant, who, unfortunately was not able to be present here.</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Today I’m going to walk through a practical architecture for creating standards‑compliant digital twins of storage devices and broader datacenter elements so we can design anywhere and test everywhere—without waiting for scarce hardware.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Our north star is simple: combine open industry standards—DMTF Redfish and SNIA Swordfish—with AI to produce realistic, schema‑conformant device behaviors that we can use throughout the SDLC: prototyping, development, validation, and even chaos drills.</a:t>
            </a:r>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1</a:t>
            </a:fld>
            <a:endParaRPr lang="en-US"/>
          </a:p>
        </p:txBody>
      </p:sp>
    </p:spTree>
    <p:extLst>
      <p:ext uri="{BB962C8B-B14F-4D97-AF65-F5344CB8AC3E}">
        <p14:creationId xmlns:p14="http://schemas.microsoft.com/office/powerpoint/2010/main" val="2122195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Simulation engine:</a:t>
            </a:r>
            <a:r>
              <a:rPr lang="en-US" sz="1200" kern="1200" dirty="0">
                <a:solidFill>
                  <a:schemeClr val="tx1"/>
                </a:solidFill>
                <a:effectLst/>
                <a:latin typeface="+mn-lt"/>
                <a:ea typeface="+mn-ea"/>
                <a:cs typeface="+mn-cs"/>
              </a:rPr>
              <a:t> The generated prompts are subsequently passed to the LLM, along with example files that specifies what data to be newly generated and what data to be kept the same navigating through the entire JSON attributes across a given resource. The application also has a built-in 'Response validator' that is part of this engine. The main function of this validator is to validate the generated JSON data and will retry the generation if the generated data seems inaccurate, hallucinated or to be missing some key values.​</a:t>
            </a:r>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11</a:t>
            </a:fld>
            <a:endParaRPr lang="en-US"/>
          </a:p>
        </p:txBody>
      </p:sp>
    </p:spTree>
    <p:extLst>
      <p:ext uri="{BB962C8B-B14F-4D97-AF65-F5344CB8AC3E}">
        <p14:creationId xmlns:p14="http://schemas.microsoft.com/office/powerpoint/2010/main" val="3691662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Recording generator:</a:t>
            </a:r>
            <a:r>
              <a:rPr lang="en-US" sz="1200" kern="1200" dirty="0">
                <a:solidFill>
                  <a:schemeClr val="tx1"/>
                </a:solidFill>
                <a:effectLst/>
                <a:latin typeface="+mn-lt"/>
                <a:ea typeface="+mn-ea"/>
                <a:cs typeface="+mn-cs"/>
              </a:rPr>
              <a:t> Upon executing the prompts, generating the data and validating them, the recording generator will now populate them in their respective recording directories that adheres to the actual Redfish device structure.​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Finally, this polished output can be further customized for randomizing the unique attributes, thus simulating N number of unique device endpoint on the data center network. </a:t>
            </a:r>
          </a:p>
          <a:p>
            <a:r>
              <a:rPr lang="en-US" sz="1200" kern="1200" dirty="0">
                <a:solidFill>
                  <a:schemeClr val="tx1"/>
                </a:solidFill>
                <a:effectLst/>
                <a:latin typeface="+mn-lt"/>
                <a:ea typeface="+mn-ea"/>
                <a:cs typeface="+mn-cs"/>
              </a:rPr>
              <a:t>These simulated devices can be utilized by various product teams to perform rapid prototyping, design, development &amp; testing, thereby catering to their hardware requirements and dependencies. </a:t>
            </a:r>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12</a:t>
            </a:fld>
            <a:endParaRPr lang="en-US"/>
          </a:p>
        </p:txBody>
      </p:sp>
    </p:spTree>
    <p:extLst>
      <p:ext uri="{BB962C8B-B14F-4D97-AF65-F5344CB8AC3E}">
        <p14:creationId xmlns:p14="http://schemas.microsoft.com/office/powerpoint/2010/main" val="206924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A66CD-8794-570B-BCD0-85780F6DF0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1D12FE-5DFE-90F3-BC1F-79D43AEC3B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E572B2-2E64-144A-325A-3ED8709E07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A5C0F-5539-BEB5-D986-1B56D126B1F0}"/>
              </a:ext>
            </a:extLst>
          </p:cNvPr>
          <p:cNvSpPr>
            <a:spLocks noGrp="1"/>
          </p:cNvSpPr>
          <p:nvPr>
            <p:ph type="sldNum" sz="quarter" idx="5"/>
          </p:nvPr>
        </p:nvSpPr>
        <p:spPr/>
        <p:txBody>
          <a:bodyPr/>
          <a:lstStyle/>
          <a:p>
            <a:fld id="{0167B082-66F8-45D0-BB9E-E6538D0AEBDD}" type="slidenum">
              <a:rPr lang="en-US" smtClean="0"/>
              <a:t>13</a:t>
            </a:fld>
            <a:endParaRPr lang="en-US"/>
          </a:p>
        </p:txBody>
      </p:sp>
    </p:spTree>
    <p:extLst>
      <p:ext uri="{BB962C8B-B14F-4D97-AF65-F5344CB8AC3E}">
        <p14:creationId xmlns:p14="http://schemas.microsoft.com/office/powerpoint/2010/main" val="286382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architecture incorporates</a:t>
            </a:r>
          </a:p>
          <a:p>
            <a:r>
              <a:rPr lang="en-US" sz="1200" kern="1200" dirty="0">
                <a:solidFill>
                  <a:schemeClr val="tx1"/>
                </a:solidFill>
                <a:effectLst/>
                <a:latin typeface="+mn-lt"/>
                <a:ea typeface="+mn-ea"/>
                <a:cs typeface="+mn-cs"/>
              </a:rPr>
              <a:t>a reasoning and planning agent </a:t>
            </a:r>
            <a:r>
              <a:rPr lang="en-US" sz="1200" b="1" kern="1200" dirty="0">
                <a:solidFill>
                  <a:schemeClr val="tx1"/>
                </a:solidFill>
                <a:effectLst/>
                <a:latin typeface="+mn-lt"/>
                <a:ea typeface="+mn-ea"/>
                <a:cs typeface="+mn-cs"/>
              </a:rPr>
              <a:t>that decomposes tasks into</a:t>
            </a:r>
          </a:p>
          <a:p>
            <a:r>
              <a:rPr lang="en-US" sz="1200" b="1" kern="1200" dirty="0">
                <a:solidFill>
                  <a:schemeClr val="tx1"/>
                </a:solidFill>
                <a:effectLst/>
                <a:latin typeface="+mn-lt"/>
                <a:ea typeface="+mn-ea"/>
                <a:cs typeface="+mn-cs"/>
              </a:rPr>
              <a:t>subtasks and coordinates various </a:t>
            </a:r>
            <a:r>
              <a:rPr lang="en-US" sz="1200" b="1" kern="1200" dirty="0" err="1">
                <a:solidFill>
                  <a:schemeClr val="tx1"/>
                </a:solidFill>
                <a:effectLst/>
                <a:latin typeface="+mn-lt"/>
                <a:ea typeface="+mn-ea"/>
                <a:cs typeface="+mn-cs"/>
              </a:rPr>
              <a:t>specialised</a:t>
            </a:r>
            <a:r>
              <a:rPr lang="en-US" sz="1200" b="1" kern="1200" dirty="0">
                <a:solidFill>
                  <a:schemeClr val="tx1"/>
                </a:solidFill>
                <a:effectLst/>
                <a:latin typeface="+mn-lt"/>
                <a:ea typeface="+mn-ea"/>
                <a:cs typeface="+mn-cs"/>
              </a:rPr>
              <a:t> agent </a:t>
            </a:r>
            <a:r>
              <a:rPr lang="en-US" sz="1200" kern="1200" dirty="0">
                <a:solidFill>
                  <a:schemeClr val="tx1"/>
                </a:solidFill>
                <a:effectLst/>
                <a:latin typeface="+mn-lt"/>
                <a:ea typeface="+mn-ea"/>
                <a:cs typeface="+mn-cs"/>
              </a:rPr>
              <a:t>tools to</a:t>
            </a:r>
          </a:p>
          <a:p>
            <a:r>
              <a:rPr lang="en-US" sz="1200" kern="1200" dirty="0">
                <a:solidFill>
                  <a:schemeClr val="tx1"/>
                </a:solidFill>
                <a:effectLst/>
                <a:latin typeface="+mn-lt"/>
                <a:ea typeface="+mn-ea"/>
                <a:cs typeface="+mn-cs"/>
              </a:rPr>
              <a:t>guide execution</a:t>
            </a:r>
          </a:p>
          <a:p>
            <a:endParaRPr lang="en-US" dirty="0"/>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14</a:t>
            </a:fld>
            <a:endParaRPr lang="en-US"/>
          </a:p>
        </p:txBody>
      </p:sp>
    </p:spTree>
    <p:extLst>
      <p:ext uri="{BB962C8B-B14F-4D97-AF65-F5344CB8AC3E}">
        <p14:creationId xmlns:p14="http://schemas.microsoft.com/office/powerpoint/2010/main" val="3719429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Imagine a </a:t>
            </a:r>
            <a:r>
              <a:rPr lang="en-US" sz="1200" b="1" i="0" u="none" strike="noStrike" kern="1200" dirty="0">
                <a:solidFill>
                  <a:schemeClr val="tx1"/>
                </a:solidFill>
                <a:effectLst/>
                <a:latin typeface="+mn-lt"/>
                <a:ea typeface="+mn-ea"/>
                <a:cs typeface="+mn-cs"/>
              </a:rPr>
              <a:t>storage vendor</a:t>
            </a:r>
            <a:r>
              <a:rPr lang="en-US" sz="1200" b="0" i="0" u="none" strike="noStrike" kern="1200" dirty="0">
                <a:solidFill>
                  <a:schemeClr val="tx1"/>
                </a:solidFill>
                <a:effectLst/>
                <a:latin typeface="+mn-lt"/>
                <a:ea typeface="+mn-ea"/>
                <a:cs typeface="+mn-cs"/>
              </a:rPr>
              <a:t> building a new </a:t>
            </a:r>
            <a:r>
              <a:rPr lang="en-US" sz="1200" b="1" i="0" u="sng" strike="noStrike" kern="1200" dirty="0">
                <a:solidFill>
                  <a:schemeClr val="tx1"/>
                </a:solidFill>
                <a:effectLst/>
                <a:latin typeface="+mn-lt"/>
                <a:ea typeface="+mn-ea"/>
                <a:cs typeface="+mn-cs"/>
              </a:rPr>
              <a:t>all-flash array:</a:t>
            </a:r>
            <a:br>
              <a:rPr lang="en-US" sz="1200" b="1" i="0" u="sng" strike="noStrike" kern="1200" dirty="0">
                <a:solidFill>
                  <a:schemeClr val="tx1"/>
                </a:solidFill>
                <a:effectLst/>
                <a:latin typeface="+mn-lt"/>
                <a:ea typeface="+mn-ea"/>
                <a:cs typeface="+mn-cs"/>
              </a:rPr>
            </a:br>
            <a:endParaRPr lang="en-US" sz="1200" b="1" i="0" u="sng"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 </a:t>
            </a:r>
            <a:r>
              <a:rPr lang="en-US" sz="1200" b="1" i="0" u="none" strike="noStrike" kern="1200" dirty="0">
                <a:solidFill>
                  <a:schemeClr val="tx1"/>
                </a:solidFill>
                <a:effectLst/>
                <a:latin typeface="+mn-lt"/>
                <a:ea typeface="+mn-ea"/>
                <a:cs typeface="+mn-cs"/>
              </a:rPr>
              <a:t>Spec Agent</a:t>
            </a:r>
            <a:r>
              <a:rPr lang="en-US" sz="1200" b="0" i="0" u="none" strike="noStrike" kern="1200" dirty="0">
                <a:solidFill>
                  <a:schemeClr val="tx1"/>
                </a:solidFill>
                <a:effectLst/>
                <a:latin typeface="+mn-lt"/>
                <a:ea typeface="+mn-ea"/>
                <a:cs typeface="+mn-cs"/>
              </a:rPr>
              <a:t> detects new Redfish schema updates for NVMe-</a:t>
            </a:r>
            <a:r>
              <a:rPr lang="en-US" sz="1200" b="0" i="0" u="none" strike="noStrike" kern="1200" dirty="0" err="1">
                <a:solidFill>
                  <a:schemeClr val="tx1"/>
                </a:solidFill>
                <a:effectLst/>
                <a:latin typeface="+mn-lt"/>
                <a:ea typeface="+mn-ea"/>
                <a:cs typeface="+mn-cs"/>
              </a:rPr>
              <a:t>oF</a:t>
            </a:r>
            <a:r>
              <a:rPr lang="en-US" sz="1200" b="0" i="0" u="none" strike="noStrike" kern="1200" dirty="0">
                <a:solidFill>
                  <a:schemeClr val="tx1"/>
                </a:solidFill>
                <a:effectLst/>
                <a:latin typeface="+mn-lt"/>
                <a:ea typeface="+mn-ea"/>
                <a:cs typeface="+mn-cs"/>
              </a:rPr>
              <a:t>.</a:t>
            </a:r>
          </a:p>
          <a:p>
            <a:r>
              <a:rPr lang="en-US" sz="1200" b="0" i="0" u="none" strike="noStrike" kern="1200" dirty="0">
                <a:solidFill>
                  <a:schemeClr val="tx1"/>
                </a:solidFill>
                <a:effectLst/>
                <a:latin typeface="+mn-lt"/>
                <a:ea typeface="+mn-ea"/>
                <a:cs typeface="+mn-cs"/>
              </a:rPr>
              <a:t>A </a:t>
            </a:r>
            <a:r>
              <a:rPr lang="en-US" sz="1200" b="1" i="0" u="none" strike="noStrike" kern="1200" dirty="0">
                <a:solidFill>
                  <a:schemeClr val="tx1"/>
                </a:solidFill>
                <a:effectLst/>
                <a:latin typeface="+mn-lt"/>
                <a:ea typeface="+mn-ea"/>
                <a:cs typeface="+mn-cs"/>
              </a:rPr>
              <a:t>Config Agent</a:t>
            </a:r>
            <a:r>
              <a:rPr lang="en-US" sz="1200" b="0" i="0" u="none" strike="noStrike" kern="1200" dirty="0">
                <a:solidFill>
                  <a:schemeClr val="tx1"/>
                </a:solidFill>
                <a:effectLst/>
                <a:latin typeface="+mn-lt"/>
                <a:ea typeface="+mn-ea"/>
                <a:cs typeface="+mn-cs"/>
              </a:rPr>
              <a:t> generates twin JSON trees for different NVMe configs.</a:t>
            </a:r>
          </a:p>
          <a:p>
            <a:r>
              <a:rPr lang="en-US" sz="1200" b="0" i="0" u="none" strike="noStrike" kern="1200" dirty="0">
                <a:solidFill>
                  <a:schemeClr val="tx1"/>
                </a:solidFill>
                <a:effectLst/>
                <a:latin typeface="+mn-lt"/>
                <a:ea typeface="+mn-ea"/>
                <a:cs typeface="+mn-cs"/>
              </a:rPr>
              <a:t>A </a:t>
            </a:r>
            <a:r>
              <a:rPr lang="en-US" sz="1200" b="1" i="0" u="none" strike="noStrike" kern="1200" dirty="0">
                <a:solidFill>
                  <a:schemeClr val="tx1"/>
                </a:solidFill>
                <a:effectLst/>
                <a:latin typeface="+mn-lt"/>
                <a:ea typeface="+mn-ea"/>
                <a:cs typeface="+mn-cs"/>
              </a:rPr>
              <a:t>Validation Agent</a:t>
            </a:r>
            <a:r>
              <a:rPr lang="en-US" sz="1200" b="0" i="0" u="none" strike="noStrike" kern="1200" dirty="0">
                <a:solidFill>
                  <a:schemeClr val="tx1"/>
                </a:solidFill>
                <a:effectLst/>
                <a:latin typeface="+mn-lt"/>
                <a:ea typeface="+mn-ea"/>
                <a:cs typeface="+mn-cs"/>
              </a:rPr>
              <a:t> corrects schema errors, ensures interoperability.</a:t>
            </a:r>
          </a:p>
          <a:p>
            <a:r>
              <a:rPr lang="en-US" sz="1200" b="0" i="0" u="none" strike="noStrike" kern="1200" dirty="0">
                <a:solidFill>
                  <a:schemeClr val="tx1"/>
                </a:solidFill>
                <a:effectLst/>
                <a:latin typeface="+mn-lt"/>
                <a:ea typeface="+mn-ea"/>
                <a:cs typeface="+mn-cs"/>
              </a:rPr>
              <a:t>A </a:t>
            </a:r>
            <a:r>
              <a:rPr lang="en-US" sz="1200" b="1" i="0" u="none" strike="noStrike" kern="1200" dirty="0">
                <a:solidFill>
                  <a:schemeClr val="tx1"/>
                </a:solidFill>
                <a:effectLst/>
                <a:latin typeface="+mn-lt"/>
                <a:ea typeface="+mn-ea"/>
                <a:cs typeface="+mn-cs"/>
              </a:rPr>
              <a:t>Scenario Agent</a:t>
            </a:r>
            <a:r>
              <a:rPr lang="en-US" sz="1200" b="0" i="0" u="none" strike="noStrike" kern="1200" dirty="0">
                <a:solidFill>
                  <a:schemeClr val="tx1"/>
                </a:solidFill>
                <a:effectLst/>
                <a:latin typeface="+mn-lt"/>
                <a:ea typeface="+mn-ea"/>
                <a:cs typeface="+mn-cs"/>
              </a:rPr>
              <a:t> builds a rack-scale deployment with HA pairs + failover tests.</a:t>
            </a:r>
          </a:p>
          <a:p>
            <a:r>
              <a:rPr lang="en-US" sz="1200" b="0" i="0" u="none" strike="noStrike" kern="1200" dirty="0">
                <a:solidFill>
                  <a:schemeClr val="tx1"/>
                </a:solidFill>
                <a:effectLst/>
                <a:latin typeface="+mn-lt"/>
                <a:ea typeface="+mn-ea"/>
                <a:cs typeface="+mn-cs"/>
              </a:rPr>
              <a:t>Ops pipeline deploys the mock twins into CI/CD nightly tests.</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 Engineers start integration months before first proto HW arrives.</a:t>
            </a:r>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15</a:t>
            </a:fld>
            <a:endParaRPr lang="en-US"/>
          </a:p>
        </p:txBody>
      </p:sp>
    </p:spTree>
    <p:extLst>
      <p:ext uri="{BB962C8B-B14F-4D97-AF65-F5344CB8AC3E}">
        <p14:creationId xmlns:p14="http://schemas.microsoft.com/office/powerpoint/2010/main" val="72733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Specification-Driven, Standards-Conformant Generation: Leverages Redfish specifications and contextual examples to generate schema-compliant resource models with structural and semantic precision.</a:t>
            </a:r>
          </a:p>
          <a:p>
            <a:endParaRPr lang="en-US" dirty="0"/>
          </a:p>
          <a:p>
            <a:r>
              <a:rPr lang="en-US" dirty="0"/>
              <a:t>Autonomous, Device-Agnostic Prompt Optimization: </a:t>
            </a:r>
            <a:r>
              <a:rPr lang="en-US" b="1" dirty="0"/>
              <a:t>Dynamically constructs optimized prompts </a:t>
            </a:r>
            <a:r>
              <a:rPr lang="en-US" dirty="0"/>
              <a:t>for any datacenter device type enabling future-proof extensibility without manual customization.</a:t>
            </a:r>
          </a:p>
          <a:p>
            <a:endParaRPr lang="en-US" dirty="0"/>
          </a:p>
          <a:p>
            <a:r>
              <a:rPr lang="en-US" dirty="0"/>
              <a:t>Multi-Layered Validation for Conformance Assurance: Implements a comprehensive </a:t>
            </a:r>
            <a:r>
              <a:rPr lang="en-US" b="1" dirty="0"/>
              <a:t>validation pipeline </a:t>
            </a:r>
            <a:r>
              <a:rPr lang="en-US" dirty="0"/>
              <a:t>to ensure generated JSON outputs are complete, structurally accurate, and compliant with Redfish schema definitions.</a:t>
            </a:r>
          </a:p>
          <a:p>
            <a:endParaRPr lang="en-US" dirty="0"/>
          </a:p>
          <a:p>
            <a:r>
              <a:rPr lang="en-US" dirty="0"/>
              <a:t>Zero-Touch Extensibility for Scalable Simulation: Architected for seamless, code-free onboarding of new resource types, supporting rapid, standards-based simulation across heterogeneous datacenter environments.</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22</a:t>
            </a:fld>
            <a:endParaRPr lang="en-US"/>
          </a:p>
        </p:txBody>
      </p:sp>
    </p:spTree>
    <p:extLst>
      <p:ext uri="{BB962C8B-B14F-4D97-AF65-F5344CB8AC3E}">
        <p14:creationId xmlns:p14="http://schemas.microsoft.com/office/powerpoint/2010/main" val="2507815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design prompts to produce only schema‑valid JSON. Few‑shot examples anchor the model to the right shapes. Tool calls let the model fetch authoritative fragments—like </a:t>
            </a:r>
            <a:r>
              <a:rPr lang="en-US" sz="1200" b="0" i="0" u="none" strike="noStrike" kern="1200" dirty="0" err="1">
                <a:solidFill>
                  <a:schemeClr val="tx1"/>
                </a:solidFill>
                <a:effectLst/>
                <a:latin typeface="+mn-lt"/>
                <a:ea typeface="+mn-ea"/>
                <a:cs typeface="+mn-cs"/>
              </a:rPr>
              <a:t>enum</a:t>
            </a:r>
            <a:r>
              <a:rPr lang="en-US" sz="1200" b="0" i="0" u="none" strike="noStrike" kern="1200" dirty="0">
                <a:solidFill>
                  <a:schemeClr val="tx1"/>
                </a:solidFill>
                <a:effectLst/>
                <a:latin typeface="+mn-lt"/>
                <a:ea typeface="+mn-ea"/>
                <a:cs typeface="+mn-cs"/>
              </a:rPr>
              <a:t> values or URI patterns—instead of hallucinating. We favor constrained decoding so invalid JSON is rare, and we log a self‑check explanation to help triage any drift we see.</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dirty="0"/>
              <a:t>System prompt: “Always emit JSON that validates against schema X”</a:t>
            </a:r>
          </a:p>
          <a:p>
            <a:r>
              <a:rPr lang="en-US" dirty="0"/>
              <a:t>Few-shot exemplars from Swordfish/Redfish samples</a:t>
            </a:r>
          </a:p>
          <a:p>
            <a:r>
              <a:rPr lang="en-US" dirty="0"/>
              <a:t>Function calling: look up schema fragments, device state, error catalogs</a:t>
            </a:r>
          </a:p>
          <a:p>
            <a:r>
              <a:rPr lang="en-US" dirty="0"/>
              <a:t>Constrained decoding: JSON mode, schema-guided sampling</a:t>
            </a:r>
          </a:p>
          <a:p>
            <a:r>
              <a:rPr lang="en-US" dirty="0"/>
              <a:t>Self-checks: ask the model to explain conformance deltas (for logging)</a:t>
            </a:r>
          </a:p>
          <a:p>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Prompt:</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You are an expert in DMTF Redfish standards and SNIA Swordfish extensions with deep knowledge of enterprise storage, compute, and networking infrastructure.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Generate a JSON response for a Storage Controller that strictly adheres to Redfish specification v1.8.0 and represents enterprise-grade infrastructure suitable for SNIA SDC 2025 demonstration.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Context:</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device_type</a:t>
            </a:r>
            <a:r>
              <a:rPr lang="en-US" sz="1200" b="0" kern="1200" dirty="0">
                <a:solidFill>
                  <a:schemeClr val="tx1"/>
                </a:solidFill>
                <a:effectLst/>
                <a:latin typeface="+mn-lt"/>
                <a:ea typeface="+mn-ea"/>
                <a:cs typeface="+mn-cs"/>
              </a:rPr>
              <a:t>": "Storage Controller",</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resource_type</a:t>
            </a:r>
            <a:r>
              <a:rPr lang="en-US" sz="1200" b="0" kern="1200" dirty="0">
                <a:solidFill>
                  <a:schemeClr val="tx1"/>
                </a:solidFill>
                <a:effectLst/>
                <a:latin typeface="+mn-lt"/>
                <a:ea typeface="+mn-ea"/>
                <a:cs typeface="+mn-cs"/>
              </a:rPr>
              <a:t>": "</a:t>
            </a:r>
            <a:r>
              <a:rPr lang="en-US" sz="1200" b="0" kern="1200" dirty="0" err="1">
                <a:solidFill>
                  <a:schemeClr val="tx1"/>
                </a:solidFill>
                <a:effectLst/>
                <a:latin typeface="+mn-lt"/>
                <a:ea typeface="+mn-ea"/>
                <a:cs typeface="+mn-cs"/>
              </a:rPr>
              <a:t>StorageController</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required_properties</a:t>
            </a:r>
            <a:r>
              <a:rPr lang="en-US" sz="1200" b="0" kern="1200" dirty="0">
                <a:solidFill>
                  <a:schemeClr val="tx1"/>
                </a:solidFill>
                <a:effectLst/>
                <a:latin typeface="+mn-lt"/>
                <a:ea typeface="+mn-ea"/>
                <a:cs typeface="+mn-cs"/>
              </a:rPr>
              <a:t>": ["Manufacturer", "Model", "</a:t>
            </a:r>
            <a:r>
              <a:rPr lang="en-US" sz="1200" b="0" kern="1200" dirty="0" err="1">
                <a:solidFill>
                  <a:schemeClr val="tx1"/>
                </a:solidFill>
                <a:effectLst/>
                <a:latin typeface="+mn-lt"/>
                <a:ea typeface="+mn-ea"/>
                <a:cs typeface="+mn-cs"/>
              </a:rPr>
              <a:t>SerialNumber</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property_types</a:t>
            </a:r>
            <a:r>
              <a:rPr lang="en-US" sz="1200" b="0" kern="1200" dirty="0">
                <a:solidFill>
                  <a:schemeClr val="tx1"/>
                </a:solidFill>
                <a:effectLst/>
                <a:latin typeface="+mn-lt"/>
                <a:ea typeface="+mn-ea"/>
                <a:cs typeface="+mn-cs"/>
              </a:rPr>
              <a:t>": {</a:t>
            </a:r>
          </a:p>
          <a:p>
            <a:r>
              <a:rPr lang="en-US" sz="1200" b="0" kern="1200" dirty="0">
                <a:solidFill>
                  <a:schemeClr val="tx1"/>
                </a:solidFill>
                <a:effectLst/>
                <a:latin typeface="+mn-lt"/>
                <a:ea typeface="+mn-ea"/>
                <a:cs typeface="+mn-cs"/>
              </a:rPr>
              <a:t>"Manufacturer": "string",</a:t>
            </a:r>
          </a:p>
          <a:p>
            <a:r>
              <a:rPr lang="en-US" sz="1200" b="0" kern="1200" dirty="0">
                <a:solidFill>
                  <a:schemeClr val="tx1"/>
                </a:solidFill>
                <a:effectLst/>
                <a:latin typeface="+mn-lt"/>
                <a:ea typeface="+mn-ea"/>
                <a:cs typeface="+mn-cs"/>
              </a:rPr>
              <a:t>"Model": "string",</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SerialNumber</a:t>
            </a:r>
            <a:r>
              <a:rPr lang="en-US" sz="1200" b="0" kern="1200" dirty="0">
                <a:solidFill>
                  <a:schemeClr val="tx1"/>
                </a:solidFill>
                <a:effectLst/>
                <a:latin typeface="+mn-lt"/>
                <a:ea typeface="+mn-ea"/>
                <a:cs typeface="+mn-cs"/>
              </a:rPr>
              <a:t>": "string"</a:t>
            </a:r>
          </a:p>
          <a:p>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r>
              <a:rPr lang="en-US" sz="1200" b="0" kern="1200" dirty="0" err="1">
                <a:solidFill>
                  <a:schemeClr val="tx1"/>
                </a:solidFill>
                <a:effectLst/>
                <a:latin typeface="+mn-lt"/>
                <a:ea typeface="+mn-ea"/>
                <a:cs typeface="+mn-cs"/>
              </a:rPr>
              <a:t>mockup_profile</a:t>
            </a:r>
            <a:r>
              <a:rPr lang="en-US" sz="1200" b="0" kern="1200" dirty="0">
                <a:solidFill>
                  <a:schemeClr val="tx1"/>
                </a:solidFill>
                <a:effectLst/>
                <a:latin typeface="+mn-lt"/>
                <a:ea typeface="+mn-ea"/>
                <a:cs typeface="+mn-cs"/>
              </a:rPr>
              <a:t>": "public-</a:t>
            </a:r>
            <a:r>
              <a:rPr lang="en-US" sz="1200" b="0" kern="1200" dirty="0" err="1">
                <a:solidFill>
                  <a:schemeClr val="tx1"/>
                </a:solidFill>
                <a:effectLst/>
                <a:latin typeface="+mn-lt"/>
                <a:ea typeface="+mn-ea"/>
                <a:cs typeface="+mn-cs"/>
              </a:rPr>
              <a:t>localstorage</a:t>
            </a:r>
            <a:r>
              <a:rPr lang="en-US" sz="1200" b="0" kern="1200" dirty="0">
                <a:solidFill>
                  <a:schemeClr val="tx1"/>
                </a:solidFill>
                <a:effectLst/>
                <a:latin typeface="+mn-lt"/>
                <a:ea typeface="+mn-ea"/>
                <a:cs typeface="+mn-cs"/>
              </a:rPr>
              <a:t>"</a:t>
            </a:r>
          </a:p>
          <a:p>
            <a:r>
              <a:rPr lang="en-US" sz="1200" b="0" kern="1200" dirty="0">
                <a:solidFill>
                  <a:schemeClr val="tx1"/>
                </a:solidFill>
                <a:effectLst/>
                <a:latin typeface="+mn-lt"/>
                <a:ea typeface="+mn-ea"/>
                <a:cs typeface="+mn-cs"/>
              </a:rPr>
              <a: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Requirements:</a:t>
            </a:r>
          </a:p>
          <a:p>
            <a:r>
              <a:rPr lang="en-US" sz="1200" b="0" kern="1200" dirty="0">
                <a:solidFill>
                  <a:schemeClr val="tx1"/>
                </a:solidFill>
                <a:effectLst/>
                <a:latin typeface="+mn-lt"/>
                <a:ea typeface="+mn-ea"/>
                <a:cs typeface="+mn-cs"/>
              </a:rPr>
              <a:t>1. Must be valid JSON with proper Redfish structure</a:t>
            </a:r>
          </a:p>
          <a:p>
            <a:r>
              <a:rPr lang="en-US" sz="1200" b="0" kern="1200" dirty="0">
                <a:solidFill>
                  <a:schemeClr val="tx1"/>
                </a:solidFill>
                <a:effectLst/>
                <a:latin typeface="+mn-lt"/>
                <a:ea typeface="+mn-ea"/>
                <a:cs typeface="+mn-cs"/>
              </a:rPr>
              <a:t>2. Must include all required Redfish properties for </a:t>
            </a:r>
            <a:r>
              <a:rPr lang="en-US" sz="1200" b="0" kern="1200" dirty="0" err="1">
                <a:solidFill>
                  <a:schemeClr val="tx1"/>
                </a:solidFill>
                <a:effectLst/>
                <a:latin typeface="+mn-lt"/>
                <a:ea typeface="+mn-ea"/>
                <a:cs typeface="+mn-cs"/>
              </a:rPr>
              <a:t>StorageController</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3. Must use correct data types as per schema specification</a:t>
            </a:r>
          </a:p>
          <a:p>
            <a:r>
              <a:rPr lang="en-US" sz="1200" b="0" kern="1200" dirty="0">
                <a:solidFill>
                  <a:schemeClr val="tx1"/>
                </a:solidFill>
                <a:effectLst/>
                <a:latin typeface="+mn-lt"/>
                <a:ea typeface="+mn-ea"/>
                <a:cs typeface="+mn-cs"/>
              </a:rPr>
              <a:t>4. Must include realistic, enterprise-grade values</a:t>
            </a:r>
          </a:p>
          <a:p>
            <a:r>
              <a:rPr lang="en-US" sz="1200" b="0" kern="1200" dirty="0">
                <a:solidFill>
                  <a:schemeClr val="tx1"/>
                </a:solidFill>
                <a:effectLst/>
                <a:latin typeface="+mn-lt"/>
                <a:ea typeface="+mn-ea"/>
                <a:cs typeface="+mn-cs"/>
              </a:rPr>
              <a:t>5. Must follow exact Redfish naming conventions and @</a:t>
            </a:r>
            <a:r>
              <a:rPr lang="en-US" sz="1200" b="0" kern="1200" dirty="0" err="1">
                <a:solidFill>
                  <a:schemeClr val="tx1"/>
                </a:solidFill>
                <a:effectLst/>
                <a:latin typeface="+mn-lt"/>
                <a:ea typeface="+mn-ea"/>
                <a:cs typeface="+mn-cs"/>
              </a:rPr>
              <a:t>odata</a:t>
            </a:r>
            <a:r>
              <a:rPr lang="en-US" sz="1200" b="0" kern="1200" dirty="0">
                <a:solidFill>
                  <a:schemeClr val="tx1"/>
                </a:solidFill>
                <a:effectLst/>
                <a:latin typeface="+mn-lt"/>
                <a:ea typeface="+mn-ea"/>
                <a:cs typeface="+mn-cs"/>
              </a:rPr>
              <a:t> patterns</a:t>
            </a:r>
          </a:p>
          <a:p>
            <a:r>
              <a:rPr lang="en-US" sz="1200" b="0" kern="1200" dirty="0">
                <a:solidFill>
                  <a:schemeClr val="tx1"/>
                </a:solidFill>
                <a:effectLst/>
                <a:latin typeface="+mn-lt"/>
                <a:ea typeface="+mn-ea"/>
                <a:cs typeface="+mn-cs"/>
              </a:rPr>
              <a:t>6. Must demonstrate advanced features and capabilities</a:t>
            </a:r>
          </a:p>
          <a:p>
            <a:r>
              <a:rPr lang="en-US" sz="1200" b="0" kern="1200" dirty="0">
                <a:solidFill>
                  <a:schemeClr val="tx1"/>
                </a:solidFill>
                <a:effectLst/>
                <a:latin typeface="+mn-lt"/>
                <a:ea typeface="+mn-ea"/>
                <a:cs typeface="+mn-cs"/>
              </a:rPr>
              <a:t>7. Must be suitable for professional infrastructure demonstration</a:t>
            </a:r>
          </a:p>
          <a:p>
            <a:r>
              <a:rPr lang="en-US" sz="1200" b="0" kern="1200" dirty="0">
                <a:solidFill>
                  <a:schemeClr val="tx1"/>
                </a:solidFill>
                <a:effectLst/>
                <a:latin typeface="+mn-lt"/>
                <a:ea typeface="+mn-ea"/>
                <a:cs typeface="+mn-cs"/>
              </a:rPr>
              <a:t>8. Must include SNIA Swordfish extensions where applicable</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23</a:t>
            </a:fld>
            <a:endParaRPr lang="en-US"/>
          </a:p>
        </p:txBody>
      </p:sp>
    </p:spTree>
    <p:extLst>
      <p:ext uri="{BB962C8B-B14F-4D97-AF65-F5344CB8AC3E}">
        <p14:creationId xmlns:p14="http://schemas.microsoft.com/office/powerpoint/2010/main" val="2885065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dirty="0">
                <a:solidFill>
                  <a:schemeClr val="tx1"/>
                </a:solidFill>
                <a:effectLst/>
                <a:latin typeface="+mn-lt"/>
                <a:ea typeface="+mn-ea"/>
                <a:cs typeface="+mn-cs"/>
              </a:rPr>
              <a:t>You can build this with common, well‑supported tools</a:t>
            </a:r>
            <a:r>
              <a:rPr lang="en-US" sz="1200" b="0" i="0" u="none" strike="noStrike" kern="1200" dirty="0">
                <a:solidFill>
                  <a:schemeClr val="tx1"/>
                </a:solidFill>
                <a:effectLst/>
                <a:latin typeface="+mn-lt"/>
                <a:ea typeface="+mn-ea"/>
                <a:cs typeface="+mn-cs"/>
              </a:rPr>
              <a:t>. </a:t>
            </a: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Containers manage scale; an event bus handles telemetry and jobs. Use widely used JSON Schema and </a:t>
            </a:r>
            <a:r>
              <a:rPr lang="en-US" sz="1200" b="0" i="0" u="none" strike="noStrike" kern="1200" dirty="0" err="1">
                <a:solidFill>
                  <a:schemeClr val="tx1"/>
                </a:solidFill>
                <a:effectLst/>
                <a:latin typeface="+mn-lt"/>
                <a:ea typeface="+mn-ea"/>
                <a:cs typeface="+mn-cs"/>
              </a:rPr>
              <a:t>OpenAPI</a:t>
            </a:r>
            <a:r>
              <a:rPr lang="en-US" sz="1200" b="0" i="0" u="none" strike="noStrike" kern="1200" dirty="0">
                <a:solidFill>
                  <a:schemeClr val="tx1"/>
                </a:solidFill>
                <a:effectLst/>
                <a:latin typeface="+mn-lt"/>
                <a:ea typeface="+mn-ea"/>
                <a:cs typeface="+mn-cs"/>
              </a:rPr>
              <a:t> validators. Keep examples and collections close to developers, and spin ephemeral environments in CI for every PR so tests run against fresh fleets.</a:t>
            </a:r>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24</a:t>
            </a:fld>
            <a:endParaRPr lang="en-US"/>
          </a:p>
        </p:txBody>
      </p:sp>
    </p:spTree>
    <p:extLst>
      <p:ext uri="{BB962C8B-B14F-4D97-AF65-F5344CB8AC3E}">
        <p14:creationId xmlns:p14="http://schemas.microsoft.com/office/powerpoint/2010/main" val="3888550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Treat the twin platform as production software. Keep prompts and corpora free of sensitive data. Enforce security behaviors—authentication, headers, and error handling—exactly as real devices would. Create an audit trail that ties each test result back to the exact schema, model, and runtime build used.</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dirty="0"/>
              <a:t>No sensitive customer data in prompts; standards-only corpora</a:t>
            </a:r>
          </a:p>
          <a:p>
            <a:r>
              <a:rPr lang="en-US" dirty="0"/>
              <a:t>Policy guardrails: forbidden properties, security headers, auth flows</a:t>
            </a:r>
          </a:p>
          <a:p>
            <a:r>
              <a:rPr lang="en-US" dirty="0"/>
              <a:t>Audit: signed artifacts for schemas, prompts, and responses</a:t>
            </a:r>
          </a:p>
          <a:p>
            <a:r>
              <a:rPr lang="en-US" dirty="0"/>
              <a:t>Isolation: per‑tenant sandboxes; network egress control</a:t>
            </a:r>
          </a:p>
          <a:p>
            <a:r>
              <a:rPr lang="en-US" dirty="0"/>
              <a:t>SBOM &amp; supply chain: track model, schema, and runtime versions</a:t>
            </a:r>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25</a:t>
            </a:fld>
            <a:endParaRPr lang="en-US"/>
          </a:p>
        </p:txBody>
      </p:sp>
    </p:spTree>
    <p:extLst>
      <p:ext uri="{BB962C8B-B14F-4D97-AF65-F5344CB8AC3E}">
        <p14:creationId xmlns:p14="http://schemas.microsoft.com/office/powerpoint/2010/main" val="2908051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Shorter validation cycles; earlier defect discovery</a:t>
            </a:r>
          </a:p>
          <a:p>
            <a:r>
              <a:rPr lang="en-US" dirty="0"/>
              <a:t>Broader coverage: realistic faults &amp; timing without lab hardware</a:t>
            </a:r>
          </a:p>
          <a:p>
            <a:r>
              <a:rPr lang="en-US" dirty="0"/>
              <a:t>Interoperability confidence via standards compliance</a:t>
            </a:r>
          </a:p>
          <a:p>
            <a:r>
              <a:rPr lang="en-US" dirty="0"/>
              <a:t>Lower capex/</a:t>
            </a:r>
            <a:r>
              <a:rPr lang="en-US" dirty="0" err="1"/>
              <a:t>opex</a:t>
            </a:r>
            <a:r>
              <a:rPr lang="en-US" dirty="0"/>
              <a:t> for labs; reproducible tests for auditors</a:t>
            </a:r>
          </a:p>
          <a:p>
            <a:r>
              <a:rPr lang="en-US" dirty="0"/>
              <a:t>“Design anywhere, test everywhere” development culture</a:t>
            </a:r>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26</a:t>
            </a:fld>
            <a:endParaRPr lang="en-US"/>
          </a:p>
        </p:txBody>
      </p:sp>
    </p:spTree>
    <p:extLst>
      <p:ext uri="{BB962C8B-B14F-4D97-AF65-F5344CB8AC3E}">
        <p14:creationId xmlns:p14="http://schemas.microsoft.com/office/powerpoint/2010/main" val="3067816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agenda – </a:t>
            </a:r>
            <a:br>
              <a:rPr lang="en-US" dirty="0"/>
            </a:br>
            <a:r>
              <a:rPr lang="en-US" dirty="0"/>
              <a:t>this, this, and this. </a:t>
            </a:r>
          </a:p>
        </p:txBody>
      </p:sp>
      <p:sp>
        <p:nvSpPr>
          <p:cNvPr id="4" name="Slide Number Placeholder 3"/>
          <p:cNvSpPr>
            <a:spLocks noGrp="1"/>
          </p:cNvSpPr>
          <p:nvPr>
            <p:ph type="sldNum" sz="quarter" idx="5"/>
          </p:nvPr>
        </p:nvSpPr>
        <p:spPr/>
        <p:txBody>
          <a:bodyPr/>
          <a:lstStyle/>
          <a:p>
            <a:fld id="{0167B082-66F8-45D0-BB9E-E6538D0AEBDD}" type="slidenum">
              <a:rPr lang="en-US" smtClean="0"/>
              <a:t>2</a:t>
            </a:fld>
            <a:endParaRPr lang="en-US"/>
          </a:p>
        </p:txBody>
      </p:sp>
    </p:spTree>
    <p:extLst>
      <p:ext uri="{BB962C8B-B14F-4D97-AF65-F5344CB8AC3E}">
        <p14:creationId xmlns:p14="http://schemas.microsoft.com/office/powerpoint/2010/main" val="3122310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Takeaways</a:t>
            </a:r>
            <a:endParaRPr lang="en-US" dirty="0"/>
          </a:p>
          <a:p>
            <a:r>
              <a:rPr lang="en-US" dirty="0"/>
              <a:t>AI-driven digital twins can generate thousands of standards-compliant storage device simulations in minutes, eliminating hardware dependencies for development and testing</a:t>
            </a:r>
          </a:p>
          <a:p>
            <a:r>
              <a:rPr lang="en-US" dirty="0"/>
              <a:t>Multi-layered validation ensures both structural and semantic accuracy while leveraging Redfish/Swordfish specifications for guaranteed interoperability</a:t>
            </a:r>
          </a:p>
          <a:p>
            <a:r>
              <a:rPr lang="en-US" dirty="0"/>
              <a:t>Organizations achieve significant ROI through shorter validation cycles, earlier defect discovery, and reduced lab infrastructure costs</a:t>
            </a:r>
          </a:p>
          <a:p>
            <a:r>
              <a:rPr lang="en-US" dirty="0"/>
              <a:t>Zero-touch extensibility enables rapid onboarding of new device types without manual customization, supporting scalable simulation across heterogeneous datacenter environments</a:t>
            </a:r>
          </a:p>
          <a:p>
            <a:br>
              <a:rPr lang="en-US" dirty="0"/>
            </a:br>
            <a:br>
              <a:rPr lang="en-US" dirty="0"/>
            </a:br>
            <a:r>
              <a:rPr lang="en-US" dirty="0"/>
              <a:t>Scale and speed without hardware - Generate thousands of compliant simulations in minutes</a:t>
            </a:r>
          </a:p>
          <a:p>
            <a:r>
              <a:rPr lang="en-US" dirty="0"/>
              <a:t>Standards-compliant validation - Multi-layered accuracy using Redfish/Swordfish specs</a:t>
            </a:r>
          </a:p>
          <a:p>
            <a:r>
              <a:rPr lang="en-US" dirty="0"/>
              <a:t>Faster cycles, lower costs - Earlier defect discovery with reduced lab infrastructure</a:t>
            </a:r>
          </a:p>
          <a:p>
            <a:r>
              <a:rPr lang="en-US" dirty="0"/>
              <a:t>Future-proof extensibility - Zero-touch onboarding of new device types</a:t>
            </a:r>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27</a:t>
            </a:fld>
            <a:endParaRPr lang="en-US"/>
          </a:p>
        </p:txBody>
      </p:sp>
    </p:spTree>
    <p:extLst>
      <p:ext uri="{BB962C8B-B14F-4D97-AF65-F5344CB8AC3E}">
        <p14:creationId xmlns:p14="http://schemas.microsoft.com/office/powerpoint/2010/main" val="3460184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1F1B7-A5B5-E17C-ED66-2A8F18C4B6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8EF570-CF77-25AF-04FB-54BF15B228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BBC311-4522-A9A6-E4E8-C8024E475F7D}"/>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Here’s the current problem statement – </a:t>
            </a:r>
            <a:br>
              <a:rPr lang="en-US" sz="1200" kern="1200" dirty="0">
                <a:solidFill>
                  <a:schemeClr val="tx1"/>
                </a:solidFill>
                <a:effectLst/>
                <a:latin typeface="+mn-lt"/>
                <a:ea typeface="+mn-ea"/>
                <a:cs typeface="+mn-cs"/>
              </a:rPr>
            </a:b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If you’re feeling the pressure to be first to market, you’re not alone. At the same time, prototype hardware is limited, schedules are tighter, and per‑unit costs are higher than ever. Those realities create a perfect storm: teams are blocked waiting on lab time, critical tests get deferred, and we make late decisions under uncertainty. [pause]</a:t>
            </a:r>
            <a:br>
              <a:rPr lang="en-US" sz="1200" kern="1200" dirty="0">
                <a:solidFill>
                  <a:schemeClr val="tx1"/>
                </a:solidFill>
                <a:effectLst/>
                <a:latin typeface="+mn-lt"/>
                <a:ea typeface="+mn-ea"/>
                <a:cs typeface="+mn-cs"/>
              </a:rPr>
            </a:br>
            <a:endParaRPr lang="en-US" sz="120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70451D93-2F12-499A-AE11-F27F92F5E5DC}"/>
              </a:ext>
            </a:extLst>
          </p:cNvPr>
          <p:cNvSpPr>
            <a:spLocks noGrp="1"/>
          </p:cNvSpPr>
          <p:nvPr>
            <p:ph type="sldNum" sz="quarter" idx="5"/>
          </p:nvPr>
        </p:nvSpPr>
        <p:spPr/>
        <p:txBody>
          <a:bodyPr/>
          <a:lstStyle/>
          <a:p>
            <a:fld id="{0167B082-66F8-45D0-BB9E-E6538D0AEBDD}" type="slidenum">
              <a:rPr lang="en-US" smtClean="0"/>
              <a:t>3</a:t>
            </a:fld>
            <a:endParaRPr lang="en-US"/>
          </a:p>
        </p:txBody>
      </p:sp>
    </p:spTree>
    <p:extLst>
      <p:ext uri="{BB962C8B-B14F-4D97-AF65-F5344CB8AC3E}">
        <p14:creationId xmlns:p14="http://schemas.microsoft.com/office/powerpoint/2010/main" val="8615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D06E5-5E30-A9F8-EE9A-5830DA5011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27E8CC-58F1-E900-24CB-64D238E66F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CE94B3-C24F-4AE6-E931-6DBCA78535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core idea </a:t>
            </a:r>
            <a:r>
              <a:rPr lang="en-US" sz="1200" kern="1200" dirty="0">
                <a:solidFill>
                  <a:schemeClr val="tx1"/>
                </a:solidFill>
                <a:effectLst/>
                <a:latin typeface="+mn-lt"/>
                <a:ea typeface="+mn-ea"/>
                <a:cs typeface="+mn-cs"/>
              </a:rPr>
              <a:t>behind today’s talk is to </a:t>
            </a:r>
            <a:r>
              <a:rPr lang="en-US" sz="1200" b="1" kern="1200" dirty="0">
                <a:solidFill>
                  <a:schemeClr val="tx1"/>
                </a:solidFill>
                <a:effectLst/>
                <a:latin typeface="+mn-lt"/>
                <a:ea typeface="+mn-ea"/>
                <a:cs typeface="+mn-cs"/>
              </a:rPr>
              <a:t>break that dependency by generating reliable</a:t>
            </a:r>
            <a:r>
              <a:rPr lang="en-US" sz="1200" kern="1200" dirty="0">
                <a:solidFill>
                  <a:schemeClr val="tx1"/>
                </a:solidFill>
                <a:effectLst/>
                <a:latin typeface="+mn-lt"/>
                <a:ea typeface="+mn-ea"/>
                <a:cs typeface="+mn-cs"/>
              </a:rPr>
              <a:t>, standards‑compliant device behaviors up front—so </a:t>
            </a:r>
            <a:r>
              <a:rPr lang="en-US" sz="1200" b="1" kern="1200" dirty="0">
                <a:solidFill>
                  <a:schemeClr val="tx1"/>
                </a:solidFill>
                <a:effectLst/>
                <a:latin typeface="+mn-lt"/>
                <a:ea typeface="+mn-ea"/>
                <a:cs typeface="+mn-cs"/>
              </a:rPr>
              <a:t>design, software, and validation can move in parallel with hardware</a:t>
            </a:r>
            <a:r>
              <a:rPr lang="en-US" sz="1200" kern="1200" dirty="0">
                <a:solidFill>
                  <a:schemeClr val="tx1"/>
                </a:solidFill>
                <a:effectLst/>
                <a:latin typeface="+mn-lt"/>
                <a:ea typeface="+mn-ea"/>
                <a:cs typeface="+mn-cs"/>
              </a:rPr>
              <a:t>.</a:t>
            </a:r>
          </a:p>
          <a:p>
            <a:endParaRPr lang="en-US" dirty="0"/>
          </a:p>
        </p:txBody>
      </p:sp>
      <p:sp>
        <p:nvSpPr>
          <p:cNvPr id="4" name="Slide Number Placeholder 3">
            <a:extLst>
              <a:ext uri="{FF2B5EF4-FFF2-40B4-BE49-F238E27FC236}">
                <a16:creationId xmlns:a16="http://schemas.microsoft.com/office/drawing/2014/main" id="{6CCAA9F5-3071-3062-D862-6ADC6D1E5F31}"/>
              </a:ext>
            </a:extLst>
          </p:cNvPr>
          <p:cNvSpPr>
            <a:spLocks noGrp="1"/>
          </p:cNvSpPr>
          <p:nvPr>
            <p:ph type="sldNum" sz="quarter" idx="5"/>
          </p:nvPr>
        </p:nvSpPr>
        <p:spPr/>
        <p:txBody>
          <a:bodyPr/>
          <a:lstStyle/>
          <a:p>
            <a:fld id="{0167B082-66F8-45D0-BB9E-E6538D0AEBDD}" type="slidenum">
              <a:rPr lang="en-US" smtClean="0"/>
              <a:t>4</a:t>
            </a:fld>
            <a:endParaRPr lang="en-US"/>
          </a:p>
        </p:txBody>
      </p:sp>
    </p:spTree>
    <p:extLst>
      <p:ext uri="{BB962C8B-B14F-4D97-AF65-F5344CB8AC3E}">
        <p14:creationId xmlns:p14="http://schemas.microsoft.com/office/powerpoint/2010/main" val="279823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Digital Twin is not a single product to be</a:t>
            </a:r>
          </a:p>
          <a:p>
            <a:r>
              <a:rPr lang="en-US" sz="1200" kern="1200" dirty="0">
                <a:solidFill>
                  <a:schemeClr val="tx1"/>
                </a:solidFill>
                <a:effectLst/>
                <a:latin typeface="+mn-lt"/>
                <a:ea typeface="+mn-ea"/>
                <a:cs typeface="+mn-cs"/>
              </a:rPr>
              <a:t>procured, but instead a </a:t>
            </a:r>
            <a:r>
              <a:rPr lang="en-US" sz="1200" b="1" kern="1200" dirty="0">
                <a:solidFill>
                  <a:schemeClr val="tx1"/>
                </a:solidFill>
                <a:effectLst/>
                <a:latin typeface="+mn-lt"/>
                <a:ea typeface="+mn-ea"/>
                <a:cs typeface="+mn-cs"/>
              </a:rPr>
              <a:t>complete ecosystem</a:t>
            </a:r>
          </a:p>
          <a:p>
            <a:r>
              <a:rPr lang="en-US" sz="1200" b="1" kern="1200" dirty="0">
                <a:solidFill>
                  <a:schemeClr val="tx1"/>
                </a:solidFill>
                <a:effectLst/>
                <a:latin typeface="+mn-lt"/>
                <a:ea typeface="+mn-ea"/>
                <a:cs typeface="+mn-cs"/>
              </a:rPr>
              <a:t>of different software and hardware solutions</a:t>
            </a:r>
          </a:p>
          <a:p>
            <a:r>
              <a:rPr lang="en-US" sz="1200" kern="1200" dirty="0">
                <a:solidFill>
                  <a:schemeClr val="tx1"/>
                </a:solidFill>
                <a:effectLst/>
                <a:latin typeface="+mn-lt"/>
                <a:ea typeface="+mn-ea"/>
                <a:cs typeface="+mn-cs"/>
              </a:rPr>
              <a:t>- all integrated together to achieve a desired</a:t>
            </a:r>
          </a:p>
          <a:p>
            <a:r>
              <a:rPr lang="en-US" sz="1200" kern="1200" dirty="0">
                <a:solidFill>
                  <a:schemeClr val="tx1"/>
                </a:solidFill>
                <a:effectLst/>
                <a:latin typeface="+mn-lt"/>
                <a:ea typeface="+mn-ea"/>
                <a:cs typeface="+mn-cs"/>
              </a:rPr>
              <a:t>outcome.</a:t>
            </a:r>
          </a:p>
          <a:p>
            <a:endParaRPr lang="en-US" dirty="0"/>
          </a:p>
          <a:p>
            <a:r>
              <a:rPr lang="en-US" sz="1200" kern="1200" dirty="0">
                <a:solidFill>
                  <a:schemeClr val="tx1"/>
                </a:solidFill>
                <a:effectLst/>
                <a:latin typeface="+mn-lt"/>
                <a:ea typeface="+mn-ea"/>
                <a:cs typeface="+mn-cs"/>
              </a:rPr>
              <a:t>Digital Twins </a:t>
            </a:r>
            <a:r>
              <a:rPr lang="en-US" sz="1200" b="1" kern="1200" dirty="0">
                <a:solidFill>
                  <a:schemeClr val="tx1"/>
                </a:solidFill>
                <a:effectLst/>
                <a:latin typeface="+mn-lt"/>
                <a:ea typeface="+mn-ea"/>
                <a:cs typeface="+mn-cs"/>
              </a:rPr>
              <a:t>offer the ability to evolve as</a:t>
            </a:r>
          </a:p>
          <a:p>
            <a:r>
              <a:rPr lang="en-US" sz="1200" b="1" kern="1200" dirty="0">
                <a:solidFill>
                  <a:schemeClr val="tx1"/>
                </a:solidFill>
                <a:effectLst/>
                <a:latin typeface="+mn-lt"/>
                <a:ea typeface="+mn-ea"/>
                <a:cs typeface="+mn-cs"/>
              </a:rPr>
              <a:t>reality changes,</a:t>
            </a:r>
            <a:r>
              <a:rPr lang="en-US" sz="1200" kern="1200" dirty="0">
                <a:solidFill>
                  <a:schemeClr val="tx1"/>
                </a:solidFill>
                <a:effectLst/>
                <a:latin typeface="+mn-lt"/>
                <a:ea typeface="+mn-ea"/>
                <a:cs typeface="+mn-cs"/>
              </a:rPr>
              <a:t> and they are of most use</a:t>
            </a:r>
          </a:p>
          <a:p>
            <a:r>
              <a:rPr lang="en-US" sz="1200" kern="1200" dirty="0">
                <a:solidFill>
                  <a:schemeClr val="tx1"/>
                </a:solidFill>
                <a:effectLst/>
                <a:latin typeface="+mn-lt"/>
                <a:ea typeface="+mn-ea"/>
                <a:cs typeface="+mn-cs"/>
              </a:rPr>
              <a:t>when an asset or process is changing over</a:t>
            </a:r>
          </a:p>
          <a:p>
            <a:r>
              <a:rPr lang="en-US" sz="1200" kern="1200" dirty="0">
                <a:solidFill>
                  <a:schemeClr val="tx1"/>
                </a:solidFill>
                <a:effectLst/>
                <a:latin typeface="+mn-lt"/>
                <a:ea typeface="+mn-ea"/>
                <a:cs typeface="+mn-cs"/>
              </a:rPr>
              <a:t>time. Unlike a simulation, a digital twin can</a:t>
            </a:r>
          </a:p>
          <a:p>
            <a:r>
              <a:rPr lang="en-US" sz="1200" b="1" kern="1200" dirty="0">
                <a:solidFill>
                  <a:schemeClr val="tx1"/>
                </a:solidFill>
                <a:effectLst/>
                <a:latin typeface="+mn-lt"/>
                <a:ea typeface="+mn-ea"/>
                <a:cs typeface="+mn-cs"/>
              </a:rPr>
              <a:t>provide a near-real-time</a:t>
            </a:r>
            <a:r>
              <a:rPr lang="en-US" sz="1200" kern="1200" dirty="0">
                <a:solidFill>
                  <a:schemeClr val="tx1"/>
                </a:solidFill>
                <a:effectLst/>
                <a:latin typeface="+mn-lt"/>
                <a:ea typeface="+mn-ea"/>
                <a:cs typeface="+mn-cs"/>
              </a:rPr>
              <a:t> comprehensive</a:t>
            </a:r>
          </a:p>
          <a:p>
            <a:r>
              <a:rPr lang="en-US" sz="1200" kern="1200" dirty="0">
                <a:solidFill>
                  <a:schemeClr val="tx1"/>
                </a:solidFill>
                <a:effectLst/>
                <a:latin typeface="+mn-lt"/>
                <a:ea typeface="+mn-ea"/>
                <a:cs typeface="+mn-cs"/>
              </a:rPr>
              <a:t>linkage between the physical and</a:t>
            </a:r>
          </a:p>
          <a:p>
            <a:r>
              <a:rPr lang="en-US" sz="1200" kern="1200" dirty="0">
                <a:solidFill>
                  <a:schemeClr val="tx1"/>
                </a:solidFill>
                <a:effectLst/>
                <a:latin typeface="+mn-lt"/>
                <a:ea typeface="+mn-ea"/>
                <a:cs typeface="+mn-cs"/>
              </a:rPr>
              <a:t>digital worlds.</a:t>
            </a:r>
          </a:p>
          <a:p>
            <a:br>
              <a:rPr lang="en-US" dirty="0"/>
            </a:br>
            <a:r>
              <a:rPr lang="en-US" sz="1200" kern="1200" dirty="0">
                <a:solidFill>
                  <a:schemeClr val="tx1"/>
                </a:solidFill>
                <a:effectLst/>
                <a:latin typeface="+mn-lt"/>
                <a:ea typeface="+mn-ea"/>
                <a:cs typeface="+mn-cs"/>
              </a:rPr>
              <a:t>This interactivity between the real and digital</a:t>
            </a:r>
          </a:p>
          <a:p>
            <a:r>
              <a:rPr lang="en-US" sz="1200" kern="1200" dirty="0">
                <a:solidFill>
                  <a:schemeClr val="tx1"/>
                </a:solidFill>
                <a:effectLst/>
                <a:latin typeface="+mn-lt"/>
                <a:ea typeface="+mn-ea"/>
                <a:cs typeface="+mn-cs"/>
              </a:rPr>
              <a:t>worlds yields realistic models which can make</a:t>
            </a:r>
          </a:p>
          <a:p>
            <a:r>
              <a:rPr lang="en-US" sz="1200" kern="1200" dirty="0">
                <a:solidFill>
                  <a:schemeClr val="tx1"/>
                </a:solidFill>
                <a:effectLst/>
                <a:latin typeface="+mn-lt"/>
                <a:ea typeface="+mn-ea"/>
                <a:cs typeface="+mn-cs"/>
              </a:rPr>
              <a:t>predictions with a high level of confidence and</a:t>
            </a:r>
          </a:p>
          <a:p>
            <a:r>
              <a:rPr lang="en-US" sz="1200" kern="1200" dirty="0">
                <a:solidFill>
                  <a:schemeClr val="tx1"/>
                </a:solidFill>
                <a:effectLst/>
                <a:latin typeface="+mn-lt"/>
                <a:ea typeface="+mn-ea"/>
                <a:cs typeface="+mn-cs"/>
              </a:rPr>
              <a:t>support a broad set of applications.</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5</a:t>
            </a:fld>
            <a:endParaRPr lang="en-US"/>
          </a:p>
        </p:txBody>
      </p:sp>
    </p:spTree>
    <p:extLst>
      <p:ext uri="{BB962C8B-B14F-4D97-AF65-F5344CB8AC3E}">
        <p14:creationId xmlns:p14="http://schemas.microsoft.com/office/powerpoint/2010/main" val="2067673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2D3CC-3D54-B43D-02FF-29B28270E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5C4E5C-E57C-EFC0-2BC2-E270F3461E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488353-FFF2-DC9F-F468-1E7997B5F9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22E349-9EA0-F202-839F-5097F94F49F4}"/>
              </a:ext>
            </a:extLst>
          </p:cNvPr>
          <p:cNvSpPr>
            <a:spLocks noGrp="1"/>
          </p:cNvSpPr>
          <p:nvPr>
            <p:ph type="sldNum" sz="quarter" idx="5"/>
          </p:nvPr>
        </p:nvSpPr>
        <p:spPr/>
        <p:txBody>
          <a:bodyPr/>
          <a:lstStyle/>
          <a:p>
            <a:fld id="{0167B082-66F8-45D0-BB9E-E6538D0AEBDD}" type="slidenum">
              <a:rPr lang="en-US" smtClean="0"/>
              <a:t>6</a:t>
            </a:fld>
            <a:endParaRPr lang="en-US"/>
          </a:p>
        </p:txBody>
      </p:sp>
    </p:spTree>
    <p:extLst>
      <p:ext uri="{BB962C8B-B14F-4D97-AF65-F5344CB8AC3E}">
        <p14:creationId xmlns:p14="http://schemas.microsoft.com/office/powerpoint/2010/main" val="815505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4FCB4-7887-6551-F5D9-A7D1218F7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ABEBBB-EB55-40A4-DC4D-AE91387455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975C79-EBA0-8BDE-456F-4A1C3820BDF4}"/>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Our foundation is </a:t>
            </a:r>
            <a:r>
              <a:rPr lang="en-US" sz="1200" b="1" i="0" u="none" strike="noStrike" kern="1200" dirty="0">
                <a:solidFill>
                  <a:schemeClr val="tx1"/>
                </a:solidFill>
                <a:effectLst/>
                <a:latin typeface="+mn-lt"/>
                <a:ea typeface="+mn-ea"/>
                <a:cs typeface="+mn-cs"/>
              </a:rPr>
              <a:t>standards</a:t>
            </a:r>
            <a:r>
              <a:rPr lang="en-US" sz="1200" b="0" i="0" u="none" strike="noStrike" kern="1200" dirty="0">
                <a:solidFill>
                  <a:schemeClr val="tx1"/>
                </a:solidFill>
                <a:effectLst/>
                <a:latin typeface="+mn-lt"/>
                <a:ea typeface="+mn-ea"/>
                <a:cs typeface="+mn-cs"/>
              </a:rPr>
              <a:t>.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Redfish defines a modern, RESTful model for </a:t>
            </a:r>
            <a:r>
              <a:rPr lang="en-US" sz="1200" b="1" i="0" u="none" strike="noStrike" kern="1200" dirty="0">
                <a:solidFill>
                  <a:schemeClr val="tx1"/>
                </a:solidFill>
                <a:effectLst/>
                <a:latin typeface="+mn-lt"/>
                <a:ea typeface="+mn-ea"/>
                <a:cs typeface="+mn-cs"/>
              </a:rPr>
              <a:t>management</a:t>
            </a:r>
            <a:r>
              <a:rPr lang="en-US" sz="1200" b="0" i="0" u="none" strike="noStrike" kern="1200" dirty="0">
                <a:solidFill>
                  <a:schemeClr val="tx1"/>
                </a:solidFill>
                <a:effectLst/>
                <a:latin typeface="+mn-lt"/>
                <a:ea typeface="+mn-ea"/>
                <a:cs typeface="+mn-cs"/>
              </a:rPr>
              <a:t>.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Swordfish extends that model for storage constructs—Volumes, Storage Services, </a:t>
            </a:r>
            <a:r>
              <a:rPr lang="en-US" sz="1200" b="1" i="0" u="none" strike="noStrike" kern="1200" dirty="0">
                <a:solidFill>
                  <a:schemeClr val="tx1"/>
                </a:solidFill>
                <a:effectLst/>
                <a:latin typeface="+mn-lt"/>
                <a:ea typeface="+mn-ea"/>
                <a:cs typeface="+mn-cs"/>
              </a:rPr>
              <a:t>Data Protection</a:t>
            </a:r>
            <a:r>
              <a:rPr lang="en-US" sz="1200" b="0" i="0" u="none" strike="noStrike" kern="1200" dirty="0">
                <a:solidFill>
                  <a:schemeClr val="tx1"/>
                </a:solidFill>
                <a:effectLst/>
                <a:latin typeface="+mn-lt"/>
                <a:ea typeface="+mn-ea"/>
                <a:cs typeface="+mn-cs"/>
              </a:rPr>
              <a:t>, and so on. </a:t>
            </a:r>
            <a:br>
              <a:rPr lang="en-US" sz="1200" b="0" i="0" u="none" strike="noStrike" kern="1200" dirty="0">
                <a:solidFill>
                  <a:schemeClr val="tx1"/>
                </a:solidFill>
                <a:effectLst/>
                <a:latin typeface="+mn-lt"/>
                <a:ea typeface="+mn-ea"/>
                <a:cs typeface="+mn-cs"/>
              </a:rPr>
            </a:br>
            <a:br>
              <a:rPr lang="en-US" sz="1200" b="0" i="0" u="none" strike="noStrike" kern="1200" dirty="0">
                <a:solidFill>
                  <a:schemeClr val="tx1"/>
                </a:solidFill>
                <a:effectLst/>
                <a:latin typeface="+mn-lt"/>
                <a:ea typeface="+mn-ea"/>
                <a:cs typeface="+mn-cs"/>
              </a:rPr>
            </a:br>
            <a:r>
              <a:rPr lang="en-US" sz="1200" b="0" i="0" u="none" strike="noStrike" kern="1200" dirty="0">
                <a:solidFill>
                  <a:schemeClr val="tx1"/>
                </a:solidFill>
                <a:effectLst/>
                <a:latin typeface="+mn-lt"/>
                <a:ea typeface="+mn-ea"/>
                <a:cs typeface="+mn-cs"/>
              </a:rPr>
              <a:t>Because both provide schemas and conformance materials, we can drive the twin’s shape and behavior directly from the standards, not from ad‑hoc guesses.</a:t>
            </a:r>
            <a:endParaRPr lang="en-US" dirty="0"/>
          </a:p>
        </p:txBody>
      </p:sp>
      <p:sp>
        <p:nvSpPr>
          <p:cNvPr id="4" name="Slide Number Placeholder 3">
            <a:extLst>
              <a:ext uri="{FF2B5EF4-FFF2-40B4-BE49-F238E27FC236}">
                <a16:creationId xmlns:a16="http://schemas.microsoft.com/office/drawing/2014/main" id="{014FE68A-69F6-05C7-55C7-4BE0A0218CF9}"/>
              </a:ext>
            </a:extLst>
          </p:cNvPr>
          <p:cNvSpPr>
            <a:spLocks noGrp="1"/>
          </p:cNvSpPr>
          <p:nvPr>
            <p:ph type="sldNum" sz="quarter" idx="5"/>
          </p:nvPr>
        </p:nvSpPr>
        <p:spPr/>
        <p:txBody>
          <a:bodyPr/>
          <a:lstStyle/>
          <a:p>
            <a:fld id="{0167B082-66F8-45D0-BB9E-E6538D0AEBDD}" type="slidenum">
              <a:rPr lang="en-US" smtClean="0"/>
              <a:t>7</a:t>
            </a:fld>
            <a:endParaRPr lang="en-US"/>
          </a:p>
        </p:txBody>
      </p:sp>
    </p:spTree>
    <p:extLst>
      <p:ext uri="{BB962C8B-B14F-4D97-AF65-F5344CB8AC3E}">
        <p14:creationId xmlns:p14="http://schemas.microsoft.com/office/powerpoint/2010/main" val="3948167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8DF14-C98D-6C4E-3A44-038503F1D7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610BD2-70B8-909F-8403-E2C3F729E9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1F82FD-D161-3909-1965-61B03ACC4978}"/>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5B69C68D-4329-6067-2AB8-9C993F4FF908}"/>
              </a:ext>
            </a:extLst>
          </p:cNvPr>
          <p:cNvSpPr>
            <a:spLocks noGrp="1"/>
          </p:cNvSpPr>
          <p:nvPr>
            <p:ph type="sldNum" sz="quarter" idx="5"/>
          </p:nvPr>
        </p:nvSpPr>
        <p:spPr/>
        <p:txBody>
          <a:bodyPr/>
          <a:lstStyle/>
          <a:p>
            <a:fld id="{0167B082-66F8-45D0-BB9E-E6538D0AEBDD}" type="slidenum">
              <a:rPr lang="en-US" smtClean="0"/>
              <a:t>8</a:t>
            </a:fld>
            <a:endParaRPr lang="en-US"/>
          </a:p>
        </p:txBody>
      </p:sp>
    </p:spTree>
    <p:extLst>
      <p:ext uri="{BB962C8B-B14F-4D97-AF65-F5344CB8AC3E}">
        <p14:creationId xmlns:p14="http://schemas.microsoft.com/office/powerpoint/2010/main" val="3059997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67B082-66F8-45D0-BB9E-E6538D0AEBDD}" type="slidenum">
              <a:rPr lang="en-US" smtClean="0"/>
              <a:t>9</a:t>
            </a:fld>
            <a:endParaRPr lang="en-US"/>
          </a:p>
        </p:txBody>
      </p:sp>
    </p:spTree>
    <p:extLst>
      <p:ext uri="{BB962C8B-B14F-4D97-AF65-F5344CB8AC3E}">
        <p14:creationId xmlns:p14="http://schemas.microsoft.com/office/powerpoint/2010/main" val="5597172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3" name="Picture 2" descr="A close-up of a person's hand&#10;&#10;AI-generated content may be incorrect.">
            <a:extLst>
              <a:ext uri="{FF2B5EF4-FFF2-40B4-BE49-F238E27FC236}">
                <a16:creationId xmlns:a16="http://schemas.microsoft.com/office/drawing/2014/main" id="{FE69BCB1-39DB-9ACE-8ABC-63B1F4990775}"/>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12239" r="1392"/>
          <a:stretch>
            <a:fillRect/>
          </a:stretch>
        </p:blipFill>
        <p:spPr>
          <a:xfrm>
            <a:off x="169756" y="298172"/>
            <a:ext cx="12022244" cy="6018652"/>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09157805-4B6C-4111-9EB1-22ADA5F12260}"/>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t="16618" b="23018"/>
          <a:stretch/>
        </p:blipFill>
        <p:spPr>
          <a:xfrm>
            <a:off x="257696" y="257791"/>
            <a:ext cx="2735640" cy="1238500"/>
          </a:xfrm>
          <a:prstGeom prst="rect">
            <a:avLst/>
          </a:prstGeom>
        </p:spPr>
      </p:pic>
      <p:sp>
        <p:nvSpPr>
          <p:cNvPr id="15" name="Title 1"/>
          <p:cNvSpPr>
            <a:spLocks noGrp="1"/>
          </p:cNvSpPr>
          <p:nvPr>
            <p:ph type="ctrTitle"/>
          </p:nvPr>
        </p:nvSpPr>
        <p:spPr>
          <a:xfrm>
            <a:off x="169756" y="3713584"/>
            <a:ext cx="7292282" cy="1731800"/>
          </a:xfrm>
        </p:spPr>
        <p:txBody>
          <a:bodyPr anchor="b"/>
          <a:lstStyle>
            <a:lvl1pPr algn="l">
              <a:defRPr sz="6000" b="1">
                <a:solidFill>
                  <a:schemeClr val="accent5">
                    <a:lumMod val="50000"/>
                  </a:schemeClr>
                </a:solidFill>
                <a:latin typeface="Avenir Next LT Pro Demi" panose="020B0704020202020204" pitchFamily="34" charset="0"/>
                <a:cs typeface="Arial" panose="020B0604020202020204" pitchFamily="34" charset="0"/>
              </a:defRPr>
            </a:lvl1pPr>
          </a:lstStyle>
          <a:p>
            <a:r>
              <a:rPr lang="en-US" dirty="0"/>
              <a:t>Click to edit Master title style</a:t>
            </a:r>
          </a:p>
        </p:txBody>
      </p:sp>
      <p:sp>
        <p:nvSpPr>
          <p:cNvPr id="16" name="Subtitle 2"/>
          <p:cNvSpPr>
            <a:spLocks noGrp="1"/>
          </p:cNvSpPr>
          <p:nvPr>
            <p:ph type="subTitle" idx="1"/>
          </p:nvPr>
        </p:nvSpPr>
        <p:spPr>
          <a:xfrm>
            <a:off x="513184" y="5492039"/>
            <a:ext cx="6948854" cy="1300649"/>
          </a:xfrm>
          <a:prstGeom prst="rect">
            <a:avLst/>
          </a:prstGeom>
        </p:spPr>
        <p:txBody>
          <a:bodyPr/>
          <a:lstStyle>
            <a:lvl1pPr marL="0" indent="0" algn="l">
              <a:buNone/>
              <a:defRPr sz="2400" b="0" cap="none" spc="0">
                <a:ln>
                  <a:noFill/>
                </a:ln>
                <a:solidFill>
                  <a:schemeClr val="tx1"/>
                </a:solidFill>
                <a:effectLst/>
                <a:latin typeface="Avenir Next LT Pro" panose="020B05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9" name="Straight Connector 8">
            <a:extLst>
              <a:ext uri="{FF2B5EF4-FFF2-40B4-BE49-F238E27FC236}">
                <a16:creationId xmlns:a16="http://schemas.microsoft.com/office/drawing/2014/main" id="{5C214882-4037-476F-BE21-B621E4C209FA}"/>
              </a:ext>
            </a:extLst>
          </p:cNvPr>
          <p:cNvCxnSpPr>
            <a:cxnSpLocks/>
          </p:cNvCxnSpPr>
          <p:nvPr userDrawn="1"/>
        </p:nvCxnSpPr>
        <p:spPr>
          <a:xfrm>
            <a:off x="3125585" y="390698"/>
            <a:ext cx="0" cy="10141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FBC6E93-66D3-4E36-8A6C-CBEC7AD5027D}"/>
              </a:ext>
            </a:extLst>
          </p:cNvPr>
          <p:cNvSpPr txBox="1"/>
          <p:nvPr userDrawn="1"/>
        </p:nvSpPr>
        <p:spPr>
          <a:xfrm>
            <a:off x="8331990" y="2104796"/>
            <a:ext cx="3333403" cy="584775"/>
          </a:xfrm>
          <a:prstGeom prst="rect">
            <a:avLst/>
          </a:prstGeom>
          <a:noFill/>
        </p:spPr>
        <p:txBody>
          <a:bodyPr wrap="square" rtlCol="0">
            <a:spAutoFit/>
          </a:bodyPr>
          <a:lstStyle/>
          <a:p>
            <a:pPr algn="ctr"/>
            <a:r>
              <a:rPr lang="nb-NO"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September 16-18, 2024</a:t>
            </a:r>
            <a:br>
              <a:rPr lang="nb-NO" sz="1600" dirty="0">
                <a:solidFill>
                  <a:schemeClr val="bg1"/>
                </a:solidFill>
                <a:latin typeface="Roboto" panose="02000000000000000000" pitchFamily="2" charset="0"/>
                <a:ea typeface="Roboto" panose="02000000000000000000" pitchFamily="2" charset="0"/>
                <a:cs typeface="Roboto" panose="02000000000000000000" pitchFamily="2" charset="0"/>
              </a:rPr>
            </a:br>
            <a:r>
              <a:rPr lang="nb-NO"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Santa Clara, CA</a:t>
            </a:r>
            <a:endParaRPr lang="en-US" sz="16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descr="A purple and yellow logo">
            <a:extLst>
              <a:ext uri="{FF2B5EF4-FFF2-40B4-BE49-F238E27FC236}">
                <a16:creationId xmlns:a16="http://schemas.microsoft.com/office/drawing/2014/main" id="{55EB06A4-86C4-04F5-7BC7-4FF99D3634AD}"/>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257695" y="270179"/>
            <a:ext cx="3392965" cy="1379806"/>
          </a:xfrm>
          <a:prstGeom prst="rect">
            <a:avLst/>
          </a:prstGeom>
        </p:spPr>
      </p:pic>
      <p:cxnSp>
        <p:nvCxnSpPr>
          <p:cNvPr id="11" name="Straight Connector 10">
            <a:extLst>
              <a:ext uri="{FF2B5EF4-FFF2-40B4-BE49-F238E27FC236}">
                <a16:creationId xmlns:a16="http://schemas.microsoft.com/office/drawing/2014/main" id="{A311A7EC-0B51-52E3-B605-1F869253216D}"/>
              </a:ext>
            </a:extLst>
          </p:cNvPr>
          <p:cNvCxnSpPr>
            <a:cxnSpLocks/>
          </p:cNvCxnSpPr>
          <p:nvPr userDrawn="1"/>
        </p:nvCxnSpPr>
        <p:spPr>
          <a:xfrm>
            <a:off x="354563" y="5561045"/>
            <a:ext cx="0" cy="755779"/>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06E976E9-81FA-4117-AD10-18F60084E171}"/>
              </a:ext>
            </a:extLst>
          </p:cNvPr>
          <p:cNvCxnSpPr>
            <a:cxnSpLocks/>
          </p:cNvCxnSpPr>
          <p:nvPr userDrawn="1"/>
        </p:nvCxnSpPr>
        <p:spPr>
          <a:xfrm>
            <a:off x="432318" y="5561045"/>
            <a:ext cx="0" cy="765110"/>
          </a:xfrm>
          <a:prstGeom prst="line">
            <a:avLst/>
          </a:prstGeom>
          <a:ln>
            <a:solidFill>
              <a:schemeClr val="tx2">
                <a:lumMod val="40000"/>
                <a:lumOff val="60000"/>
              </a:schemeClr>
            </a:solidFill>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FC59F04B-A15C-B78C-206D-ED4871251E63}"/>
              </a:ext>
            </a:extLst>
          </p:cNvPr>
          <p:cNvSpPr txBox="1"/>
          <p:nvPr userDrawn="1"/>
        </p:nvSpPr>
        <p:spPr>
          <a:xfrm>
            <a:off x="8541342" y="325381"/>
            <a:ext cx="3392965" cy="646331"/>
          </a:xfrm>
          <a:prstGeom prst="rect">
            <a:avLst/>
          </a:prstGeom>
          <a:noFill/>
        </p:spPr>
        <p:txBody>
          <a:bodyPr wrap="square" rtlCol="0">
            <a:spAutoFit/>
          </a:bodyPr>
          <a:lstStyle/>
          <a:p>
            <a:pPr algn="r"/>
            <a:r>
              <a:rPr lang="en-US" sz="1800" b="0" i="0" kern="1200" dirty="0">
                <a:solidFill>
                  <a:schemeClr val="tx1"/>
                </a:solidFill>
                <a:effectLst/>
                <a:latin typeface="Avenir Next LT Pro" panose="020B0504020202020204" pitchFamily="34" charset="0"/>
                <a:ea typeface="+mn-ea"/>
                <a:cs typeface="+mn-cs"/>
              </a:rPr>
              <a:t>Hyatt Regency Santa Clara, CA</a:t>
            </a:r>
          </a:p>
          <a:p>
            <a:pPr algn="r"/>
            <a:r>
              <a:rPr lang="en-US" dirty="0">
                <a:latin typeface="Avenir Next LT Pro" panose="020B0504020202020204" pitchFamily="34" charset="0"/>
              </a:rPr>
              <a:t>September 15-17, 2025</a:t>
            </a:r>
          </a:p>
        </p:txBody>
      </p:sp>
      <p:sp>
        <p:nvSpPr>
          <p:cNvPr id="19" name="TextBox 18">
            <a:extLst>
              <a:ext uri="{FF2B5EF4-FFF2-40B4-BE49-F238E27FC236}">
                <a16:creationId xmlns:a16="http://schemas.microsoft.com/office/drawing/2014/main" id="{1A0CF3F8-E7CA-7B2A-01D5-AB06DCE8209C}"/>
              </a:ext>
            </a:extLst>
          </p:cNvPr>
          <p:cNvSpPr txBox="1"/>
          <p:nvPr userDrawn="1"/>
        </p:nvSpPr>
        <p:spPr>
          <a:xfrm>
            <a:off x="8483922" y="6224684"/>
            <a:ext cx="3392965" cy="369332"/>
          </a:xfrm>
          <a:prstGeom prst="rect">
            <a:avLst/>
          </a:prstGeom>
          <a:noFill/>
        </p:spPr>
        <p:txBody>
          <a:bodyPr wrap="square" rtlCol="0">
            <a:spAutoFit/>
          </a:bodyPr>
          <a:lstStyle/>
          <a:p>
            <a:pPr algn="r"/>
            <a:r>
              <a:rPr lang="en-US" sz="1800" b="0" i="0" kern="1200" dirty="0">
                <a:solidFill>
                  <a:schemeClr val="tx1"/>
                </a:solidFill>
                <a:effectLst/>
                <a:latin typeface="Avenir Next LT Pro" panose="020B0504020202020204" pitchFamily="34" charset="0"/>
                <a:ea typeface="+mn-ea"/>
                <a:cs typeface="+mn-cs"/>
              </a:rPr>
              <a:t>www.sniadeveloper.org</a:t>
            </a:r>
            <a:endParaRPr lang="en-US" dirty="0">
              <a:latin typeface="Avenir Next LT Pro" panose="020B0504020202020204" pitchFamily="34" charset="0"/>
            </a:endParaRPr>
          </a:p>
        </p:txBody>
      </p:sp>
    </p:spTree>
    <p:extLst>
      <p:ext uri="{BB962C8B-B14F-4D97-AF65-F5344CB8AC3E}">
        <p14:creationId xmlns:p14="http://schemas.microsoft.com/office/powerpoint/2010/main" val="2449769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1" name="Title Placeholder 1">
            <a:extLst>
              <a:ext uri="{FF2B5EF4-FFF2-40B4-BE49-F238E27FC236}">
                <a16:creationId xmlns:a16="http://schemas.microsoft.com/office/drawing/2014/main" id="{C6995C57-AAEB-A488-F104-24B932BD1A79}"/>
              </a:ext>
            </a:extLst>
          </p:cNvPr>
          <p:cNvSpPr>
            <a:spLocks noGrp="1"/>
          </p:cNvSpPr>
          <p:nvPr>
            <p:ph type="title"/>
          </p:nvPr>
        </p:nvSpPr>
        <p:spPr>
          <a:xfrm>
            <a:off x="475567" y="281183"/>
            <a:ext cx="11656368" cy="795460"/>
          </a:xfrm>
          <a:prstGeom prst="rect">
            <a:avLst/>
          </a:prstGeom>
        </p:spPr>
        <p:txBody>
          <a:bodyPr vert="horz" lIns="91440" tIns="45720" rIns="91440" bIns="45720" rtlCol="0" anchor="ctr">
            <a:normAutofit/>
          </a:bodyPr>
          <a:lstStyle/>
          <a:p>
            <a:r>
              <a:rPr lang="en-US" dirty="0"/>
              <a:t>Click to edit Master title style</a:t>
            </a:r>
          </a:p>
        </p:txBody>
      </p:sp>
      <p:sp>
        <p:nvSpPr>
          <p:cNvPr id="23" name="Text Placeholder 3">
            <a:extLst>
              <a:ext uri="{FF2B5EF4-FFF2-40B4-BE49-F238E27FC236}">
                <a16:creationId xmlns:a16="http://schemas.microsoft.com/office/drawing/2014/main" id="{4639F862-7A25-A36B-0961-B40DB3974A11}"/>
              </a:ext>
            </a:extLst>
          </p:cNvPr>
          <p:cNvSpPr>
            <a:spLocks noGrp="1"/>
          </p:cNvSpPr>
          <p:nvPr>
            <p:ph idx="1"/>
          </p:nvPr>
        </p:nvSpPr>
        <p:spPr>
          <a:xfrm>
            <a:off x="475567" y="1493104"/>
            <a:ext cx="11558958" cy="4708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4" name="Picture 23" descr="A logo with text on it&#10;&#10;AI-generated content may be incorrect.">
            <a:extLst>
              <a:ext uri="{FF2B5EF4-FFF2-40B4-BE49-F238E27FC236}">
                <a16:creationId xmlns:a16="http://schemas.microsoft.com/office/drawing/2014/main" id="{16F9418D-6D61-F36B-C9AF-86AB8C3434A9}"/>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23833" b="21605"/>
          <a:stretch>
            <a:fillRect/>
          </a:stretch>
        </p:blipFill>
        <p:spPr>
          <a:xfrm>
            <a:off x="10362790" y="6391349"/>
            <a:ext cx="1671735" cy="370936"/>
          </a:xfrm>
          <a:prstGeom prst="rect">
            <a:avLst/>
          </a:prstGeom>
        </p:spPr>
      </p:pic>
      <p:cxnSp>
        <p:nvCxnSpPr>
          <p:cNvPr id="25" name="Straight Connector 24">
            <a:extLst>
              <a:ext uri="{FF2B5EF4-FFF2-40B4-BE49-F238E27FC236}">
                <a16:creationId xmlns:a16="http://schemas.microsoft.com/office/drawing/2014/main" id="{37316124-9A9E-634F-E78E-5AFDD39C3951}"/>
              </a:ext>
            </a:extLst>
          </p:cNvPr>
          <p:cNvCxnSpPr>
            <a:cxnSpLocks/>
          </p:cNvCxnSpPr>
          <p:nvPr userDrawn="1"/>
        </p:nvCxnSpPr>
        <p:spPr>
          <a:xfrm>
            <a:off x="320057" y="336433"/>
            <a:ext cx="0" cy="598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FD1909B7-1464-448A-564C-A3ABD0AE23CC}"/>
              </a:ext>
            </a:extLst>
          </p:cNvPr>
          <p:cNvCxnSpPr>
            <a:cxnSpLocks/>
          </p:cNvCxnSpPr>
          <p:nvPr userDrawn="1"/>
        </p:nvCxnSpPr>
        <p:spPr>
          <a:xfrm>
            <a:off x="397812" y="336433"/>
            <a:ext cx="0" cy="607355"/>
          </a:xfrm>
          <a:prstGeom prst="line">
            <a:avLst/>
          </a:prstGeom>
          <a:ln>
            <a:solidFill>
              <a:schemeClr val="tx2">
                <a:lumMod val="40000"/>
                <a:lumOff val="60000"/>
              </a:schemeClr>
            </a:solidFill>
          </a:ln>
        </p:spPr>
        <p:style>
          <a:lnRef idx="3">
            <a:schemeClr val="accent2"/>
          </a:lnRef>
          <a:fillRef idx="0">
            <a:schemeClr val="accent2"/>
          </a:fillRef>
          <a:effectRef idx="2">
            <a:schemeClr val="accent2"/>
          </a:effectRef>
          <a:fontRef idx="minor">
            <a:schemeClr val="tx1"/>
          </a:fontRef>
        </p:style>
      </p:cxnSp>
      <p:pic>
        <p:nvPicPr>
          <p:cNvPr id="5" name="Graphic 4">
            <a:extLst>
              <a:ext uri="{FF2B5EF4-FFF2-40B4-BE49-F238E27FC236}">
                <a16:creationId xmlns:a16="http://schemas.microsoft.com/office/drawing/2014/main" id="{876BE565-22D7-86B0-6A92-FE67BEAB49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677628" y="5537369"/>
            <a:ext cx="3118339" cy="2078893"/>
          </a:xfrm>
          <a:prstGeom prst="rect">
            <a:avLst/>
          </a:prstGeom>
        </p:spPr>
      </p:pic>
      <p:pic>
        <p:nvPicPr>
          <p:cNvPr id="6" name="Content Placeholder 9" descr="A blue and black logo&#10;&#10;AI-generated content may be incorrect.">
            <a:extLst>
              <a:ext uri="{FF2B5EF4-FFF2-40B4-BE49-F238E27FC236}">
                <a16:creationId xmlns:a16="http://schemas.microsoft.com/office/drawing/2014/main" id="{50B17319-3BDF-D0AB-B65F-240B8EE4B92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456844" y="6060283"/>
            <a:ext cx="1958402" cy="1033064"/>
          </a:xfrm>
          <a:prstGeom prst="rect">
            <a:avLst/>
          </a:prstGeom>
        </p:spPr>
      </p:pic>
    </p:spTree>
    <p:extLst>
      <p:ext uri="{BB962C8B-B14F-4D97-AF65-F5344CB8AC3E}">
        <p14:creationId xmlns:p14="http://schemas.microsoft.com/office/powerpoint/2010/main" val="2772751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AAE30F4D-746E-96F6-DFE4-DFC1D442AE70}"/>
              </a:ext>
            </a:extLst>
          </p:cNvPr>
          <p:cNvSpPr>
            <a:spLocks noGrp="1"/>
          </p:cNvSpPr>
          <p:nvPr>
            <p:ph type="title"/>
          </p:nvPr>
        </p:nvSpPr>
        <p:spPr>
          <a:xfrm>
            <a:off x="475567" y="281183"/>
            <a:ext cx="11656368" cy="795460"/>
          </a:xfrm>
          <a:prstGeom prst="rect">
            <a:avLst/>
          </a:prstGeom>
        </p:spPr>
        <p:txBody>
          <a:bodyPr vert="horz" lIns="91440" tIns="45720" rIns="91440" bIns="45720" rtlCol="0" anchor="ctr">
            <a:normAutofit/>
          </a:bodyPr>
          <a:lstStyle/>
          <a:p>
            <a:r>
              <a:rPr lang="en-US" dirty="0"/>
              <a:t>Click to edit Master title style</a:t>
            </a:r>
          </a:p>
        </p:txBody>
      </p:sp>
      <p:pic>
        <p:nvPicPr>
          <p:cNvPr id="12" name="Picture 11" descr="A logo with text on it&#10;&#10;AI-generated content may be incorrect.">
            <a:extLst>
              <a:ext uri="{FF2B5EF4-FFF2-40B4-BE49-F238E27FC236}">
                <a16:creationId xmlns:a16="http://schemas.microsoft.com/office/drawing/2014/main" id="{80DDADEB-6638-F976-4177-6E12BC128FBC}"/>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23833" b="21605"/>
          <a:stretch>
            <a:fillRect/>
          </a:stretch>
        </p:blipFill>
        <p:spPr>
          <a:xfrm>
            <a:off x="10362790" y="6391349"/>
            <a:ext cx="1671735" cy="370936"/>
          </a:xfrm>
          <a:prstGeom prst="rect">
            <a:avLst/>
          </a:prstGeom>
        </p:spPr>
      </p:pic>
      <p:cxnSp>
        <p:nvCxnSpPr>
          <p:cNvPr id="13" name="Straight Connector 12">
            <a:extLst>
              <a:ext uri="{FF2B5EF4-FFF2-40B4-BE49-F238E27FC236}">
                <a16:creationId xmlns:a16="http://schemas.microsoft.com/office/drawing/2014/main" id="{79C91B77-6CD2-CA39-2936-481BD61E4707}"/>
              </a:ext>
            </a:extLst>
          </p:cNvPr>
          <p:cNvCxnSpPr>
            <a:cxnSpLocks/>
          </p:cNvCxnSpPr>
          <p:nvPr userDrawn="1"/>
        </p:nvCxnSpPr>
        <p:spPr>
          <a:xfrm>
            <a:off x="320057" y="239060"/>
            <a:ext cx="0" cy="755779"/>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41F550DE-F786-5D50-A85A-BF670B39B562}"/>
              </a:ext>
            </a:extLst>
          </p:cNvPr>
          <p:cNvCxnSpPr>
            <a:cxnSpLocks/>
          </p:cNvCxnSpPr>
          <p:nvPr userDrawn="1"/>
        </p:nvCxnSpPr>
        <p:spPr>
          <a:xfrm>
            <a:off x="397812" y="239060"/>
            <a:ext cx="0" cy="765110"/>
          </a:xfrm>
          <a:prstGeom prst="line">
            <a:avLst/>
          </a:prstGeom>
          <a:ln>
            <a:solidFill>
              <a:schemeClr val="tx2">
                <a:lumMod val="40000"/>
                <a:lumOff val="60000"/>
              </a:schemeClr>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5453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lank Slide">
    <p:spTree>
      <p:nvGrpSpPr>
        <p:cNvPr id="1" name=""/>
        <p:cNvGrpSpPr/>
        <p:nvPr/>
      </p:nvGrpSpPr>
      <p:grpSpPr>
        <a:xfrm>
          <a:off x="0" y="0"/>
          <a:ext cx="0" cy="0"/>
          <a:chOff x="0" y="0"/>
          <a:chExt cx="0" cy="0"/>
        </a:xfrm>
      </p:grpSpPr>
      <p:sp>
        <p:nvSpPr>
          <p:cNvPr id="10" name="Rectangle 103">
            <a:extLst>
              <a:ext uri="{FF2B5EF4-FFF2-40B4-BE49-F238E27FC236}">
                <a16:creationId xmlns:a16="http://schemas.microsoft.com/office/drawing/2014/main" id="{D2BCB769-2762-8692-7E6B-7535DAC579F2}"/>
              </a:ext>
            </a:extLst>
          </p:cNvPr>
          <p:cNvSpPr>
            <a:spLocks noChangeArrowheads="1"/>
          </p:cNvSpPr>
          <p:nvPr userDrawn="1"/>
        </p:nvSpPr>
        <p:spPr bwMode="auto">
          <a:xfrm>
            <a:off x="154355" y="6514718"/>
            <a:ext cx="7382230" cy="211594"/>
          </a:xfrm>
          <a:prstGeom prst="rect">
            <a:avLst/>
          </a:prstGeom>
          <a:noFill/>
          <a:ln w="9525">
            <a:noFill/>
            <a:miter lim="800000"/>
            <a:headEnd/>
            <a:tailEnd/>
          </a:ln>
        </p:spPr>
        <p:txBody>
          <a:bodyPr wrap="square" lIns="57147" tIns="28574" rIns="57147" bIns="28574">
            <a:spAutoFit/>
          </a:bodyPr>
          <a:lstStyle>
            <a:lvl1pPr defTabSz="1306513">
              <a:defRPr>
                <a:solidFill>
                  <a:schemeClr val="tx1"/>
                </a:solidFill>
                <a:latin typeface="Arial" panose="020B0604020202020204" pitchFamily="34" charset="0"/>
              </a:defRPr>
            </a:lvl1pPr>
            <a:lvl2pPr defTabSz="1306513">
              <a:defRPr>
                <a:solidFill>
                  <a:schemeClr val="tx1"/>
                </a:solidFill>
                <a:latin typeface="Arial" panose="020B0604020202020204" pitchFamily="34" charset="0"/>
              </a:defRPr>
            </a:lvl2pPr>
            <a:lvl3pPr defTabSz="1306513">
              <a:defRPr>
                <a:solidFill>
                  <a:schemeClr val="tx1"/>
                </a:solidFill>
                <a:latin typeface="Arial" panose="020B0604020202020204" pitchFamily="34" charset="0"/>
              </a:defRPr>
            </a:lvl3pPr>
            <a:lvl4pPr defTabSz="1306513">
              <a:defRPr>
                <a:solidFill>
                  <a:schemeClr val="tx1"/>
                </a:solidFill>
                <a:latin typeface="Arial" panose="020B0604020202020204" pitchFamily="34" charset="0"/>
              </a:defRPr>
            </a:lvl4pPr>
            <a:lvl5pPr defTabSz="1306513">
              <a:defRPr>
                <a:solidFill>
                  <a:schemeClr val="tx1"/>
                </a:solidFill>
                <a:latin typeface="Arial" panose="020B0604020202020204" pitchFamily="34" charset="0"/>
              </a:defRPr>
            </a:lvl5pPr>
            <a:lvl6pPr defTabSz="1306513" fontAlgn="base">
              <a:spcBef>
                <a:spcPct val="0"/>
              </a:spcBef>
              <a:spcAft>
                <a:spcPct val="0"/>
              </a:spcAft>
              <a:defRPr>
                <a:solidFill>
                  <a:schemeClr val="tx1"/>
                </a:solidFill>
                <a:latin typeface="Arial" panose="020B0604020202020204" pitchFamily="34" charset="0"/>
              </a:defRPr>
            </a:lvl6pPr>
            <a:lvl7pPr defTabSz="1306513" fontAlgn="base">
              <a:spcBef>
                <a:spcPct val="0"/>
              </a:spcBef>
              <a:spcAft>
                <a:spcPct val="0"/>
              </a:spcAft>
              <a:defRPr>
                <a:solidFill>
                  <a:schemeClr val="tx1"/>
                </a:solidFill>
                <a:latin typeface="Arial" panose="020B0604020202020204" pitchFamily="34" charset="0"/>
              </a:defRPr>
            </a:lvl7pPr>
            <a:lvl8pPr defTabSz="1306513" fontAlgn="base">
              <a:spcBef>
                <a:spcPct val="0"/>
              </a:spcBef>
              <a:spcAft>
                <a:spcPct val="0"/>
              </a:spcAft>
              <a:defRPr>
                <a:solidFill>
                  <a:schemeClr val="tx1"/>
                </a:solidFill>
                <a:latin typeface="Arial" panose="020B0604020202020204" pitchFamily="34" charset="0"/>
              </a:defRPr>
            </a:lvl8pPr>
            <a:lvl9pPr defTabSz="1306513" fontAlgn="base">
              <a:spcBef>
                <a:spcPct val="0"/>
              </a:spcBef>
              <a:spcAft>
                <a:spcPct val="0"/>
              </a:spcAft>
              <a:defRPr>
                <a:solidFill>
                  <a:schemeClr val="tx1"/>
                </a:solidFill>
                <a:latin typeface="Arial" panose="020B0604020202020204" pitchFamily="34" charset="0"/>
              </a:defRPr>
            </a:lvl9pPr>
          </a:lstStyle>
          <a:p>
            <a:pPr marL="0" marR="0" lvl="0" indent="0" algn="l" defTabSz="1306513" rtl="0" eaLnBrk="1" fontAlgn="auto" latinLnBrk="0" hangingPunct="1">
              <a:lnSpc>
                <a:spcPct val="100000"/>
              </a:lnSpc>
              <a:spcBef>
                <a:spcPts val="0"/>
              </a:spcBef>
              <a:spcAft>
                <a:spcPts val="0"/>
              </a:spcAft>
              <a:buClrTx/>
              <a:buSzTx/>
              <a:buFontTx/>
              <a:buNone/>
              <a:tabLst/>
              <a:defRPr/>
            </a:pPr>
            <a:fld id="{E3DC9EEA-9E57-42E3-98D5-87BE28883399}" type="slidenum">
              <a:rPr lang="en-US" sz="1000" kern="1200" smtClean="0">
                <a:solidFill>
                  <a:srgbClr val="552D80"/>
                </a:solidFill>
                <a:effectLst/>
                <a:latin typeface="Avenir Next LT Pro" panose="020B0504020202020204" pitchFamily="34" charset="0"/>
                <a:ea typeface="+mn-ea"/>
                <a:cs typeface="+mn-cs"/>
              </a:rPr>
              <a:pPr marL="0" marR="0" lvl="0" indent="0" algn="l" defTabSz="1306513" rtl="0" eaLnBrk="1" fontAlgn="auto" latinLnBrk="0" hangingPunct="1">
                <a:lnSpc>
                  <a:spcPct val="100000"/>
                </a:lnSpc>
                <a:spcBef>
                  <a:spcPts val="0"/>
                </a:spcBef>
                <a:spcAft>
                  <a:spcPts val="0"/>
                </a:spcAft>
                <a:buClrTx/>
                <a:buSzTx/>
                <a:buFontTx/>
                <a:buNone/>
                <a:tabLst/>
                <a:defRPr/>
              </a:pPr>
              <a:t>‹#›</a:t>
            </a:fld>
            <a:r>
              <a:rPr lang="en-US" sz="1000" kern="1200" dirty="0">
                <a:solidFill>
                  <a:srgbClr val="552D80"/>
                </a:solidFill>
                <a:effectLst/>
                <a:latin typeface="Avenir Next LT Pro" panose="020B0504020202020204" pitchFamily="34" charset="0"/>
                <a:ea typeface="+mn-ea"/>
                <a:cs typeface="+mn-cs"/>
              </a:rPr>
              <a:t> | ©2025 SNIA Developer Conference. All Rights Reserved. </a:t>
            </a:r>
            <a:endParaRPr lang="en-US" sz="1000" dirty="0">
              <a:solidFill>
                <a:schemeClr val="tx1"/>
              </a:solidFill>
              <a:latin typeface="Avenir Next LT Pro" panose="020B0504020202020204" pitchFamily="34" charset="0"/>
              <a:cs typeface="Arial" pitchFamily="34" charset="0"/>
            </a:endParaRPr>
          </a:p>
        </p:txBody>
      </p:sp>
      <p:pic>
        <p:nvPicPr>
          <p:cNvPr id="12" name="Picture 11" descr="A logo with text on it&#10;&#10;AI-generated content may be incorrect.">
            <a:extLst>
              <a:ext uri="{FF2B5EF4-FFF2-40B4-BE49-F238E27FC236}">
                <a16:creationId xmlns:a16="http://schemas.microsoft.com/office/drawing/2014/main" id="{80DDADEB-6638-F976-4177-6E12BC128FBC}"/>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23833" b="21605"/>
          <a:stretch>
            <a:fillRect/>
          </a:stretch>
        </p:blipFill>
        <p:spPr>
          <a:xfrm>
            <a:off x="10362790" y="6391349"/>
            <a:ext cx="1671735" cy="370936"/>
          </a:xfrm>
          <a:prstGeom prst="rect">
            <a:avLst/>
          </a:prstGeom>
        </p:spPr>
      </p:pic>
    </p:spTree>
    <p:extLst>
      <p:ext uri="{BB962C8B-B14F-4D97-AF65-F5344CB8AC3E}">
        <p14:creationId xmlns:p14="http://schemas.microsoft.com/office/powerpoint/2010/main" val="217096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2" name="Picture 1" descr="A close-up of a person's hand&#10;&#10;AI-generated content may be incorrect.">
            <a:extLst>
              <a:ext uri="{FF2B5EF4-FFF2-40B4-BE49-F238E27FC236}">
                <a16:creationId xmlns:a16="http://schemas.microsoft.com/office/drawing/2014/main" id="{FA62CE26-7FF5-CFB7-1965-308F1415DCEC}"/>
              </a:ext>
            </a:extLst>
          </p:cNvPr>
          <p:cNvPicPr>
            <a:picLocks noChangeAspect="1"/>
          </p:cNvPicPr>
          <p:nvPr userDrawn="1"/>
        </p:nvPicPr>
        <p:blipFill>
          <a:blip r:embed="rId2" cstate="screen">
            <a:extLst>
              <a:ext uri="{28A0092B-C50C-407E-A947-70E740481C1C}">
                <a14:useLocalDpi xmlns:a14="http://schemas.microsoft.com/office/drawing/2010/main" val="0"/>
              </a:ext>
            </a:extLst>
          </a:blip>
          <a:srcRect t="12239" r="1392"/>
          <a:stretch>
            <a:fillRect/>
          </a:stretch>
        </p:blipFill>
        <p:spPr>
          <a:xfrm>
            <a:off x="0" y="0"/>
            <a:ext cx="12192000" cy="6018652"/>
          </a:xfrm>
          <a:prstGeom prst="rect">
            <a:avLst/>
          </a:prstGeom>
        </p:spPr>
      </p:pic>
      <p:sp>
        <p:nvSpPr>
          <p:cNvPr id="7" name="Title 1">
            <a:extLst>
              <a:ext uri="{FF2B5EF4-FFF2-40B4-BE49-F238E27FC236}">
                <a16:creationId xmlns:a16="http://schemas.microsoft.com/office/drawing/2014/main" id="{C77A644C-7CBF-4378-88C4-12C79CD4F6B7}"/>
              </a:ext>
            </a:extLst>
          </p:cNvPr>
          <p:cNvSpPr>
            <a:spLocks noGrp="1"/>
          </p:cNvSpPr>
          <p:nvPr>
            <p:ph type="title"/>
          </p:nvPr>
        </p:nvSpPr>
        <p:spPr>
          <a:xfrm>
            <a:off x="186886" y="2866783"/>
            <a:ext cx="11873850" cy="1911350"/>
          </a:xfrm>
        </p:spPr>
        <p:txBody>
          <a:bodyPr anchor="b">
            <a:normAutofit/>
          </a:bodyPr>
          <a:lstStyle>
            <a:lvl1pPr algn="ctr">
              <a:defRPr sz="4400">
                <a:solidFill>
                  <a:srgbClr val="552D80"/>
                </a:solidFill>
                <a:latin typeface="Avenir Next LT Pro" panose="020B0504020202020204" pitchFamily="34" charset="0"/>
              </a:defRPr>
            </a:lvl1pPr>
          </a:lstStyle>
          <a:p>
            <a:r>
              <a:rPr lang="en-US" dirty="0"/>
              <a:t>Click to edit Master title style</a:t>
            </a:r>
          </a:p>
        </p:txBody>
      </p:sp>
      <p:sp>
        <p:nvSpPr>
          <p:cNvPr id="9" name="Text Placeholder 2">
            <a:extLst>
              <a:ext uri="{FF2B5EF4-FFF2-40B4-BE49-F238E27FC236}">
                <a16:creationId xmlns:a16="http://schemas.microsoft.com/office/drawing/2014/main" id="{D1B7492E-018A-4D48-9874-5BED8CF24343}"/>
              </a:ext>
            </a:extLst>
          </p:cNvPr>
          <p:cNvSpPr>
            <a:spLocks noGrp="1"/>
          </p:cNvSpPr>
          <p:nvPr>
            <p:ph type="body" idx="1"/>
          </p:nvPr>
        </p:nvSpPr>
        <p:spPr>
          <a:xfrm>
            <a:off x="186886" y="4813753"/>
            <a:ext cx="11873850" cy="1500187"/>
          </a:xfrm>
          <a:prstGeom prst="rect">
            <a:avLst/>
          </a:prstGeom>
        </p:spPr>
        <p:txBody>
          <a:bodyPr/>
          <a:lstStyle>
            <a:lvl1pPr marL="0" indent="0" algn="ctr">
              <a:buNone/>
              <a:defRPr sz="2400">
                <a:solidFill>
                  <a:schemeClr val="bg1">
                    <a:lumMod val="50000"/>
                  </a:schemeClr>
                </a:solidFill>
                <a:latin typeface="Avenir Next LT Pro" panose="020B05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421476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29895"/>
            <a:ext cx="3779520" cy="432265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idx="13"/>
          </p:nvPr>
        </p:nvSpPr>
        <p:spPr>
          <a:xfrm>
            <a:off x="8025536" y="1629895"/>
            <a:ext cx="3779520" cy="432265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168935" y="1629895"/>
            <a:ext cx="3779520" cy="432265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a:extLst>
              <a:ext uri="{FF2B5EF4-FFF2-40B4-BE49-F238E27FC236}">
                <a16:creationId xmlns:a16="http://schemas.microsoft.com/office/drawing/2014/main" id="{7E1F7F1C-CF54-4526-B462-C91CE89066BE}"/>
              </a:ext>
            </a:extLst>
          </p:cNvPr>
          <p:cNvSpPr>
            <a:spLocks noGrp="1"/>
          </p:cNvSpPr>
          <p:nvPr>
            <p:ph type="title"/>
          </p:nvPr>
        </p:nvSpPr>
        <p:spPr>
          <a:xfrm>
            <a:off x="412451" y="235730"/>
            <a:ext cx="11779549" cy="79546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63122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567" y="281183"/>
            <a:ext cx="11656368" cy="795460"/>
          </a:xfrm>
          <a:prstGeom prst="rect">
            <a:avLst/>
          </a:prstGeom>
        </p:spPr>
        <p:txBody>
          <a:bodyPr vert="horz" lIns="91440" tIns="45720" rIns="91440" bIns="45720" rtlCol="0" anchor="ctr">
            <a:normAutofit/>
          </a:bodyPr>
          <a:lstStyle/>
          <a:p>
            <a:r>
              <a:rPr lang="en-US" dirty="0"/>
              <a:t>Click to edit Master title style</a:t>
            </a:r>
          </a:p>
        </p:txBody>
      </p:sp>
      <p:sp>
        <p:nvSpPr>
          <p:cNvPr id="16" name="Rectangle 103">
            <a:extLst>
              <a:ext uri="{FF2B5EF4-FFF2-40B4-BE49-F238E27FC236}">
                <a16:creationId xmlns:a16="http://schemas.microsoft.com/office/drawing/2014/main" id="{44DF209A-77BB-43ED-A447-FB57C4E9EF2C}"/>
              </a:ext>
            </a:extLst>
          </p:cNvPr>
          <p:cNvSpPr>
            <a:spLocks noChangeArrowheads="1"/>
          </p:cNvSpPr>
          <p:nvPr userDrawn="1"/>
        </p:nvSpPr>
        <p:spPr bwMode="auto">
          <a:xfrm>
            <a:off x="154355" y="6514718"/>
            <a:ext cx="7382230" cy="211594"/>
          </a:xfrm>
          <a:prstGeom prst="rect">
            <a:avLst/>
          </a:prstGeom>
          <a:noFill/>
          <a:ln w="9525">
            <a:noFill/>
            <a:miter lim="800000"/>
            <a:headEnd/>
            <a:tailEnd/>
          </a:ln>
        </p:spPr>
        <p:txBody>
          <a:bodyPr wrap="square" lIns="57147" tIns="28574" rIns="57147" bIns="28574">
            <a:spAutoFit/>
          </a:bodyPr>
          <a:lstStyle>
            <a:lvl1pPr defTabSz="1306513">
              <a:defRPr>
                <a:solidFill>
                  <a:schemeClr val="tx1"/>
                </a:solidFill>
                <a:latin typeface="Arial" panose="020B0604020202020204" pitchFamily="34" charset="0"/>
              </a:defRPr>
            </a:lvl1pPr>
            <a:lvl2pPr defTabSz="1306513">
              <a:defRPr>
                <a:solidFill>
                  <a:schemeClr val="tx1"/>
                </a:solidFill>
                <a:latin typeface="Arial" panose="020B0604020202020204" pitchFamily="34" charset="0"/>
              </a:defRPr>
            </a:lvl2pPr>
            <a:lvl3pPr defTabSz="1306513">
              <a:defRPr>
                <a:solidFill>
                  <a:schemeClr val="tx1"/>
                </a:solidFill>
                <a:latin typeface="Arial" panose="020B0604020202020204" pitchFamily="34" charset="0"/>
              </a:defRPr>
            </a:lvl3pPr>
            <a:lvl4pPr defTabSz="1306513">
              <a:defRPr>
                <a:solidFill>
                  <a:schemeClr val="tx1"/>
                </a:solidFill>
                <a:latin typeface="Arial" panose="020B0604020202020204" pitchFamily="34" charset="0"/>
              </a:defRPr>
            </a:lvl4pPr>
            <a:lvl5pPr defTabSz="1306513">
              <a:defRPr>
                <a:solidFill>
                  <a:schemeClr val="tx1"/>
                </a:solidFill>
                <a:latin typeface="Arial" panose="020B0604020202020204" pitchFamily="34" charset="0"/>
              </a:defRPr>
            </a:lvl5pPr>
            <a:lvl6pPr defTabSz="1306513" fontAlgn="base">
              <a:spcBef>
                <a:spcPct val="0"/>
              </a:spcBef>
              <a:spcAft>
                <a:spcPct val="0"/>
              </a:spcAft>
              <a:defRPr>
                <a:solidFill>
                  <a:schemeClr val="tx1"/>
                </a:solidFill>
                <a:latin typeface="Arial" panose="020B0604020202020204" pitchFamily="34" charset="0"/>
              </a:defRPr>
            </a:lvl6pPr>
            <a:lvl7pPr defTabSz="1306513" fontAlgn="base">
              <a:spcBef>
                <a:spcPct val="0"/>
              </a:spcBef>
              <a:spcAft>
                <a:spcPct val="0"/>
              </a:spcAft>
              <a:defRPr>
                <a:solidFill>
                  <a:schemeClr val="tx1"/>
                </a:solidFill>
                <a:latin typeface="Arial" panose="020B0604020202020204" pitchFamily="34" charset="0"/>
              </a:defRPr>
            </a:lvl7pPr>
            <a:lvl8pPr defTabSz="1306513" fontAlgn="base">
              <a:spcBef>
                <a:spcPct val="0"/>
              </a:spcBef>
              <a:spcAft>
                <a:spcPct val="0"/>
              </a:spcAft>
              <a:defRPr>
                <a:solidFill>
                  <a:schemeClr val="tx1"/>
                </a:solidFill>
                <a:latin typeface="Arial" panose="020B0604020202020204" pitchFamily="34" charset="0"/>
              </a:defRPr>
            </a:lvl8pPr>
            <a:lvl9pPr defTabSz="1306513" fontAlgn="base">
              <a:spcBef>
                <a:spcPct val="0"/>
              </a:spcBef>
              <a:spcAft>
                <a:spcPct val="0"/>
              </a:spcAft>
              <a:defRPr>
                <a:solidFill>
                  <a:schemeClr val="tx1"/>
                </a:solidFill>
                <a:latin typeface="Arial" panose="020B0604020202020204" pitchFamily="34" charset="0"/>
              </a:defRPr>
            </a:lvl9pPr>
          </a:lstStyle>
          <a:p>
            <a:pPr marL="0" marR="0" lvl="0" indent="0" algn="l" defTabSz="1306513" rtl="0" eaLnBrk="1" fontAlgn="auto" latinLnBrk="0" hangingPunct="1">
              <a:lnSpc>
                <a:spcPct val="100000"/>
              </a:lnSpc>
              <a:spcBef>
                <a:spcPts val="0"/>
              </a:spcBef>
              <a:spcAft>
                <a:spcPts val="0"/>
              </a:spcAft>
              <a:buClrTx/>
              <a:buSzTx/>
              <a:buFontTx/>
              <a:buNone/>
              <a:tabLst/>
              <a:defRPr/>
            </a:pPr>
            <a:fld id="{E3DC9EEA-9E57-42E3-98D5-87BE28883399}" type="slidenum">
              <a:rPr lang="en-US" sz="1000" kern="1200" smtClean="0">
                <a:solidFill>
                  <a:srgbClr val="552D80"/>
                </a:solidFill>
                <a:effectLst/>
                <a:latin typeface="Avenir Next LT Pro" panose="020B0504020202020204" pitchFamily="34" charset="0"/>
                <a:ea typeface="+mn-ea"/>
                <a:cs typeface="+mn-cs"/>
              </a:rPr>
              <a:pPr marL="0" marR="0" lvl="0" indent="0" algn="l" defTabSz="1306513" rtl="0" eaLnBrk="1" fontAlgn="auto" latinLnBrk="0" hangingPunct="1">
                <a:lnSpc>
                  <a:spcPct val="100000"/>
                </a:lnSpc>
                <a:spcBef>
                  <a:spcPts val="0"/>
                </a:spcBef>
                <a:spcAft>
                  <a:spcPts val="0"/>
                </a:spcAft>
                <a:buClrTx/>
                <a:buSzTx/>
                <a:buFontTx/>
                <a:buNone/>
                <a:tabLst/>
                <a:defRPr/>
              </a:pPr>
              <a:t>‹#›</a:t>
            </a:fld>
            <a:r>
              <a:rPr lang="en-US" sz="1000" kern="1200" dirty="0">
                <a:solidFill>
                  <a:srgbClr val="552D80"/>
                </a:solidFill>
                <a:effectLst/>
                <a:latin typeface="Avenir Next LT Pro" panose="020B0504020202020204" pitchFamily="34" charset="0"/>
                <a:ea typeface="+mn-ea"/>
                <a:cs typeface="+mn-cs"/>
              </a:rPr>
              <a:t> | ©2025 SNIA Developer Conference. All Rights Reserved. </a:t>
            </a:r>
            <a:endParaRPr lang="en-US" sz="1000" dirty="0">
              <a:solidFill>
                <a:schemeClr val="tx1"/>
              </a:solidFill>
              <a:latin typeface="Avenir Next LT Pro" panose="020B0504020202020204" pitchFamily="34" charset="0"/>
              <a:cs typeface="Arial" pitchFamily="34" charset="0"/>
            </a:endParaRPr>
          </a:p>
        </p:txBody>
      </p:sp>
      <p:sp>
        <p:nvSpPr>
          <p:cNvPr id="4" name="Text Placeholder 3">
            <a:extLst>
              <a:ext uri="{FF2B5EF4-FFF2-40B4-BE49-F238E27FC236}">
                <a16:creationId xmlns:a16="http://schemas.microsoft.com/office/drawing/2014/main" id="{B48DB211-ADF9-4845-BFA5-3DA29D4B31E7}"/>
              </a:ext>
            </a:extLst>
          </p:cNvPr>
          <p:cNvSpPr>
            <a:spLocks noGrp="1"/>
          </p:cNvSpPr>
          <p:nvPr>
            <p:ph type="body" idx="1"/>
          </p:nvPr>
        </p:nvSpPr>
        <p:spPr>
          <a:xfrm>
            <a:off x="475567" y="1493104"/>
            <a:ext cx="11558958" cy="47082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logo with text on it&#10;&#10;AI-generated content may be incorrect.">
            <a:extLst>
              <a:ext uri="{FF2B5EF4-FFF2-40B4-BE49-F238E27FC236}">
                <a16:creationId xmlns:a16="http://schemas.microsoft.com/office/drawing/2014/main" id="{2C2ADB96-5AEE-6752-9517-6A19AD0AF3EC}"/>
              </a:ext>
            </a:extLst>
          </p:cNvPr>
          <p:cNvPicPr>
            <a:picLocks noChangeAspect="1"/>
          </p:cNvPicPr>
          <p:nvPr userDrawn="1"/>
        </p:nvPicPr>
        <p:blipFill>
          <a:blip r:embed="rId8" cstate="screen">
            <a:extLst>
              <a:ext uri="{28A0092B-C50C-407E-A947-70E740481C1C}">
                <a14:useLocalDpi xmlns:a14="http://schemas.microsoft.com/office/drawing/2010/main" val="0"/>
              </a:ext>
            </a:extLst>
          </a:blip>
          <a:srcRect t="23833" b="21605"/>
          <a:stretch>
            <a:fillRect/>
          </a:stretch>
        </p:blipFill>
        <p:spPr>
          <a:xfrm>
            <a:off x="10362790" y="6391349"/>
            <a:ext cx="1671735" cy="370936"/>
          </a:xfrm>
          <a:prstGeom prst="rect">
            <a:avLst/>
          </a:prstGeom>
        </p:spPr>
      </p:pic>
      <p:cxnSp>
        <p:nvCxnSpPr>
          <p:cNvPr id="8" name="Straight Connector 7">
            <a:extLst>
              <a:ext uri="{FF2B5EF4-FFF2-40B4-BE49-F238E27FC236}">
                <a16:creationId xmlns:a16="http://schemas.microsoft.com/office/drawing/2014/main" id="{BC7C8723-40E3-6A87-263D-5D255C441475}"/>
              </a:ext>
            </a:extLst>
          </p:cNvPr>
          <p:cNvCxnSpPr>
            <a:cxnSpLocks/>
          </p:cNvCxnSpPr>
          <p:nvPr userDrawn="1"/>
        </p:nvCxnSpPr>
        <p:spPr>
          <a:xfrm>
            <a:off x="320057" y="336433"/>
            <a:ext cx="0" cy="598024"/>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a:extLst>
              <a:ext uri="{FF2B5EF4-FFF2-40B4-BE49-F238E27FC236}">
                <a16:creationId xmlns:a16="http://schemas.microsoft.com/office/drawing/2014/main" id="{6BCEB7E0-5E7F-1B3E-DF06-D3DE21B7F7FB}"/>
              </a:ext>
            </a:extLst>
          </p:cNvPr>
          <p:cNvCxnSpPr>
            <a:cxnSpLocks/>
          </p:cNvCxnSpPr>
          <p:nvPr userDrawn="1"/>
        </p:nvCxnSpPr>
        <p:spPr>
          <a:xfrm>
            <a:off x="397812" y="336433"/>
            <a:ext cx="0" cy="607355"/>
          </a:xfrm>
          <a:prstGeom prst="line">
            <a:avLst/>
          </a:prstGeom>
          <a:ln>
            <a:solidFill>
              <a:schemeClr val="tx2">
                <a:lumMod val="40000"/>
                <a:lumOff val="60000"/>
              </a:schemeClr>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5728937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3" r:id="rId3"/>
    <p:sldLayoutId id="2147483704" r:id="rId4"/>
    <p:sldLayoutId id="2147483694" r:id="rId5"/>
    <p:sldLayoutId id="2147483702" r:id="rId6"/>
  </p:sldLayoutIdLst>
  <p:txStyles>
    <p:titleStyle>
      <a:lvl1pPr algn="l" defTabSz="914400" rtl="0" eaLnBrk="1" latinLnBrk="0" hangingPunct="1">
        <a:lnSpc>
          <a:spcPct val="90000"/>
        </a:lnSpc>
        <a:spcBef>
          <a:spcPct val="0"/>
        </a:spcBef>
        <a:buNone/>
        <a:defRPr sz="3600" b="0" i="0" kern="1200">
          <a:solidFill>
            <a:schemeClr val="accent5">
              <a:lumMod val="50000"/>
            </a:schemeClr>
          </a:solidFill>
          <a:latin typeface="Avenir Next LT Pro" panose="020B05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600"/>
        </a:spcBef>
        <a:buClr>
          <a:srgbClr val="7030A0"/>
        </a:buClr>
        <a:buSzPct val="50000"/>
        <a:buFont typeface="Wingdings" panose="05000000000000000000" pitchFamily="2" charset="2"/>
        <a:buChar char="Ø"/>
        <a:defRPr sz="2800" b="0" i="0" kern="1200">
          <a:solidFill>
            <a:schemeClr val="tx1"/>
          </a:solidFill>
          <a:latin typeface="Avenir Next LT Pro" panose="020B05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600"/>
        </a:spcBef>
        <a:buClr>
          <a:srgbClr val="7030A0"/>
        </a:buClr>
        <a:buSzPct val="50000"/>
        <a:buFont typeface="Wingdings" panose="05000000000000000000" pitchFamily="2" charset="2"/>
        <a:buChar char="Ø"/>
        <a:defRPr sz="2400" b="0" i="0" kern="1200">
          <a:solidFill>
            <a:schemeClr val="bg1">
              <a:lumMod val="50000"/>
            </a:schemeClr>
          </a:solidFill>
          <a:latin typeface="Avenir Next LT Pro" panose="020B05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buClr>
          <a:srgbClr val="7030A0"/>
        </a:buClr>
        <a:buSzPct val="50000"/>
        <a:buFont typeface="Wingdings" panose="05000000000000000000" pitchFamily="2" charset="2"/>
        <a:buChar char="Ø"/>
        <a:defRPr sz="2000" b="0" i="0" kern="1200">
          <a:solidFill>
            <a:schemeClr val="accent5">
              <a:lumMod val="50000"/>
            </a:schemeClr>
          </a:solidFill>
          <a:latin typeface="Avenir Next LT Pro" panose="020B05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600"/>
        </a:spcBef>
        <a:buClr>
          <a:srgbClr val="7030A0"/>
        </a:buClr>
        <a:buSzPct val="50000"/>
        <a:buFont typeface="Wingdings" panose="05000000000000000000" pitchFamily="2" charset="2"/>
        <a:buChar char="Ø"/>
        <a:defRPr sz="1800" b="0" i="0" kern="1200">
          <a:solidFill>
            <a:srgbClr val="080A43"/>
          </a:solidFill>
          <a:latin typeface="Avenir Next LT Pro" panose="020B05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600"/>
        </a:spcBef>
        <a:buClr>
          <a:srgbClr val="7030A0"/>
        </a:buClr>
        <a:buSzPct val="50000"/>
        <a:buFont typeface="Wingdings" panose="05000000000000000000" pitchFamily="2" charset="2"/>
        <a:buChar char="Ø"/>
        <a:defRPr sz="1800" b="0" i="0" kern="1200">
          <a:solidFill>
            <a:schemeClr val="bg1">
              <a:lumMod val="50000"/>
            </a:schemeClr>
          </a:solidFill>
          <a:latin typeface="Avenir Next LT Pro" panose="020B05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video" Target="https://www.youtube.com/embed/K31d3JZq1BA?feature=oemb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video" Target="https://www.youtube.com/embed/NZMFKxJ4qFQ?feature=oembed"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niadeveloper.org/conference?utm_source=SDC+Denver&amp;utm_campaign=f65c8b5790-2018Recognition_COPY_01&amp;utm_medium=email&amp;utm_term=0_43e301a4b3-f65c8b5790-"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D164A-55AC-69AA-FB5C-26A44EF02A01}"/>
              </a:ext>
            </a:extLst>
          </p:cNvPr>
          <p:cNvSpPr>
            <a:spLocks noGrp="1"/>
          </p:cNvSpPr>
          <p:nvPr>
            <p:ph type="ctrTitle"/>
          </p:nvPr>
        </p:nvSpPr>
        <p:spPr>
          <a:xfrm>
            <a:off x="276635" y="3677959"/>
            <a:ext cx="10565538" cy="1731800"/>
          </a:xfrm>
        </p:spPr>
        <p:txBody>
          <a:bodyPr>
            <a:noAutofit/>
          </a:bodyPr>
          <a:lstStyle/>
          <a:p>
            <a:r>
              <a:rPr lang="en-US" sz="4000" dirty="0"/>
              <a:t>Design Specification and AI-Driven Digital Twin Architecture for Storage Devices</a:t>
            </a:r>
          </a:p>
        </p:txBody>
      </p:sp>
      <p:sp>
        <p:nvSpPr>
          <p:cNvPr id="3" name="Subtitle 2">
            <a:extLst>
              <a:ext uri="{FF2B5EF4-FFF2-40B4-BE49-F238E27FC236}">
                <a16:creationId xmlns:a16="http://schemas.microsoft.com/office/drawing/2014/main" id="{29A8590C-EEFD-BD91-5F32-FC31BBDF26F2}"/>
              </a:ext>
            </a:extLst>
          </p:cNvPr>
          <p:cNvSpPr>
            <a:spLocks noGrp="1"/>
          </p:cNvSpPr>
          <p:nvPr>
            <p:ph type="subTitle" idx="1"/>
          </p:nvPr>
        </p:nvSpPr>
        <p:spPr>
          <a:xfrm>
            <a:off x="513184" y="5610789"/>
            <a:ext cx="2906910" cy="1300649"/>
          </a:xfrm>
        </p:spPr>
        <p:txBody>
          <a:bodyPr/>
          <a:lstStyle/>
          <a:p>
            <a:r>
              <a:rPr lang="en-US" b="1" dirty="0"/>
              <a:t>Hemant Gaikwad</a:t>
            </a:r>
            <a:br>
              <a:rPr lang="en-US" dirty="0"/>
            </a:br>
            <a:r>
              <a:rPr lang="en-US" dirty="0"/>
              <a:t>Dell Technologies</a:t>
            </a:r>
          </a:p>
        </p:txBody>
      </p:sp>
      <p:sp>
        <p:nvSpPr>
          <p:cNvPr id="4" name="Subtitle 2">
            <a:extLst>
              <a:ext uri="{FF2B5EF4-FFF2-40B4-BE49-F238E27FC236}">
                <a16:creationId xmlns:a16="http://schemas.microsoft.com/office/drawing/2014/main" id="{C7845011-B536-5B6C-95CD-A3BB243755BF}"/>
              </a:ext>
            </a:extLst>
          </p:cNvPr>
          <p:cNvSpPr txBox="1">
            <a:spLocks/>
          </p:cNvSpPr>
          <p:nvPr/>
        </p:nvSpPr>
        <p:spPr>
          <a:xfrm>
            <a:off x="4109425" y="5608814"/>
            <a:ext cx="3419531" cy="130064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600"/>
              </a:spcBef>
              <a:buClr>
                <a:srgbClr val="7030A0"/>
              </a:buClr>
              <a:buSzPct val="50000"/>
              <a:buFont typeface="Wingdings" panose="05000000000000000000" pitchFamily="2" charset="2"/>
              <a:buNone/>
              <a:defRPr sz="2400" b="0" i="0" kern="1200" cap="none" spc="0">
                <a:ln>
                  <a:noFill/>
                </a:ln>
                <a:solidFill>
                  <a:schemeClr val="tx1"/>
                </a:solidFill>
                <a:effectLst/>
                <a:latin typeface="Avenir Next LT Pro" panose="020B0504020202020204" pitchFamily="34" charset="0"/>
                <a:ea typeface="+mn-ea"/>
                <a:cs typeface="Arial" panose="020B0604020202020204" pitchFamily="34" charset="0"/>
              </a:defRPr>
            </a:lvl1pPr>
            <a:lvl2pPr marL="457200" indent="0" algn="ctr" defTabSz="914400" rtl="0" eaLnBrk="1" latinLnBrk="0" hangingPunct="1">
              <a:lnSpc>
                <a:spcPct val="100000"/>
              </a:lnSpc>
              <a:spcBef>
                <a:spcPts val="600"/>
              </a:spcBef>
              <a:buClr>
                <a:srgbClr val="7030A0"/>
              </a:buClr>
              <a:buSzPct val="50000"/>
              <a:buFont typeface="Wingdings" panose="05000000000000000000" pitchFamily="2" charset="2"/>
              <a:buNone/>
              <a:defRPr sz="2000" b="0" i="0" kern="1200">
                <a:solidFill>
                  <a:schemeClr val="bg1">
                    <a:lumMod val="50000"/>
                  </a:schemeClr>
                </a:solidFill>
                <a:latin typeface="Avenir Next LT Pro" panose="020B0504020202020204" pitchFamily="34" charset="0"/>
                <a:ea typeface="+mn-ea"/>
                <a:cs typeface="Arial" panose="020B0604020202020204" pitchFamily="34" charset="0"/>
              </a:defRPr>
            </a:lvl2pPr>
            <a:lvl3pPr marL="914400" indent="0" algn="ctr" defTabSz="914400" rtl="0" eaLnBrk="1" latinLnBrk="0" hangingPunct="1">
              <a:lnSpc>
                <a:spcPct val="100000"/>
              </a:lnSpc>
              <a:spcBef>
                <a:spcPts val="600"/>
              </a:spcBef>
              <a:buClr>
                <a:srgbClr val="7030A0"/>
              </a:buClr>
              <a:buSzPct val="50000"/>
              <a:buFont typeface="Wingdings" panose="05000000000000000000" pitchFamily="2" charset="2"/>
              <a:buNone/>
              <a:defRPr sz="1800" b="0" i="0" kern="1200">
                <a:solidFill>
                  <a:schemeClr val="accent5">
                    <a:lumMod val="50000"/>
                  </a:schemeClr>
                </a:solidFill>
                <a:latin typeface="Avenir Next LT Pro" panose="020B0504020202020204" pitchFamily="34" charset="0"/>
                <a:ea typeface="+mn-ea"/>
                <a:cs typeface="Arial" panose="020B0604020202020204" pitchFamily="34" charset="0"/>
              </a:defRPr>
            </a:lvl3pPr>
            <a:lvl4pPr marL="1371600" indent="0" algn="ctr" defTabSz="914400" rtl="0" eaLnBrk="1" latinLnBrk="0" hangingPunct="1">
              <a:lnSpc>
                <a:spcPct val="100000"/>
              </a:lnSpc>
              <a:spcBef>
                <a:spcPts val="600"/>
              </a:spcBef>
              <a:buClr>
                <a:srgbClr val="7030A0"/>
              </a:buClr>
              <a:buSzPct val="50000"/>
              <a:buFont typeface="Wingdings" panose="05000000000000000000" pitchFamily="2" charset="2"/>
              <a:buNone/>
              <a:defRPr sz="1600" b="0" i="0" kern="1200">
                <a:solidFill>
                  <a:srgbClr val="080A43"/>
                </a:solidFill>
                <a:latin typeface="Avenir Next LT Pro" panose="020B0504020202020204" pitchFamily="34" charset="0"/>
                <a:ea typeface="+mn-ea"/>
                <a:cs typeface="Arial" panose="020B0604020202020204" pitchFamily="34" charset="0"/>
              </a:defRPr>
            </a:lvl4pPr>
            <a:lvl5pPr marL="1828800" indent="0" algn="ctr" defTabSz="914400" rtl="0" eaLnBrk="1" latinLnBrk="0" hangingPunct="1">
              <a:lnSpc>
                <a:spcPct val="100000"/>
              </a:lnSpc>
              <a:spcBef>
                <a:spcPts val="600"/>
              </a:spcBef>
              <a:buClr>
                <a:srgbClr val="7030A0"/>
              </a:buClr>
              <a:buSzPct val="50000"/>
              <a:buFont typeface="Wingdings" panose="05000000000000000000" pitchFamily="2" charset="2"/>
              <a:buNone/>
              <a:defRPr sz="1600" b="0" i="0" kern="1200">
                <a:solidFill>
                  <a:schemeClr val="bg1">
                    <a:lumMod val="50000"/>
                  </a:schemeClr>
                </a:solidFill>
                <a:latin typeface="Avenir Next LT Pro" panose="020B05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t>Rahul Vishwakarma</a:t>
            </a:r>
            <a:br>
              <a:rPr lang="en-US" dirty="0"/>
            </a:br>
            <a:r>
              <a:rPr lang="en-US" dirty="0"/>
              <a:t>WorkOnward</a:t>
            </a:r>
          </a:p>
        </p:txBody>
      </p:sp>
    </p:spTree>
    <p:extLst>
      <p:ext uri="{BB962C8B-B14F-4D97-AF65-F5344CB8AC3E}">
        <p14:creationId xmlns:p14="http://schemas.microsoft.com/office/powerpoint/2010/main" val="94637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84C57-6B99-3EDB-BC25-800671343E4F}"/>
              </a:ext>
            </a:extLst>
          </p:cNvPr>
          <p:cNvSpPr>
            <a:spLocks noGrp="1"/>
          </p:cNvSpPr>
          <p:nvPr>
            <p:ph type="title"/>
          </p:nvPr>
        </p:nvSpPr>
        <p:spPr/>
        <p:txBody>
          <a:bodyPr/>
          <a:lstStyle/>
          <a:p>
            <a:r>
              <a:rPr lang="en-US" dirty="0"/>
              <a:t>Prompt Processor</a:t>
            </a:r>
          </a:p>
        </p:txBody>
      </p:sp>
      <p:pic>
        <p:nvPicPr>
          <p:cNvPr id="4" name="Picture 3">
            <a:extLst>
              <a:ext uri="{FF2B5EF4-FFF2-40B4-BE49-F238E27FC236}">
                <a16:creationId xmlns:a16="http://schemas.microsoft.com/office/drawing/2014/main" id="{D4BB13E2-D338-3501-3BCD-73D64F64E7FE}"/>
              </a:ext>
            </a:extLst>
          </p:cNvPr>
          <p:cNvPicPr>
            <a:picLocks noChangeAspect="1"/>
          </p:cNvPicPr>
          <p:nvPr/>
        </p:nvPicPr>
        <p:blipFill>
          <a:blip r:embed="rId2"/>
          <a:stretch>
            <a:fillRect/>
          </a:stretch>
        </p:blipFill>
        <p:spPr>
          <a:xfrm>
            <a:off x="475567" y="1585148"/>
            <a:ext cx="4407329" cy="1983298"/>
          </a:xfrm>
          <a:prstGeom prst="rect">
            <a:avLst/>
          </a:prstGeom>
        </p:spPr>
      </p:pic>
      <p:sp>
        <p:nvSpPr>
          <p:cNvPr id="5" name="Content Placeholder 2">
            <a:extLst>
              <a:ext uri="{FF2B5EF4-FFF2-40B4-BE49-F238E27FC236}">
                <a16:creationId xmlns:a16="http://schemas.microsoft.com/office/drawing/2014/main" id="{3CBB07DE-75C7-6272-98F3-83763C30F096}"/>
              </a:ext>
            </a:extLst>
          </p:cNvPr>
          <p:cNvSpPr>
            <a:spLocks noGrp="1"/>
          </p:cNvSpPr>
          <p:nvPr>
            <p:ph idx="1"/>
          </p:nvPr>
        </p:nvSpPr>
        <p:spPr>
          <a:xfrm>
            <a:off x="5175503" y="1633345"/>
            <a:ext cx="6859021" cy="3024378"/>
          </a:xfrm>
        </p:spPr>
        <p:txBody>
          <a:bodyPr/>
          <a:lstStyle/>
          <a:p>
            <a:r>
              <a:rPr lang="en-US" dirty="0" err="1"/>
              <a:t>LangChain</a:t>
            </a:r>
            <a:r>
              <a:rPr lang="en-US" dirty="0"/>
              <a:t> Agent to establish the proper context</a:t>
            </a:r>
          </a:p>
          <a:p>
            <a:r>
              <a:rPr lang="en-US" dirty="0"/>
              <a:t>Highly accurate JSON data for each resource  </a:t>
            </a:r>
          </a:p>
        </p:txBody>
      </p:sp>
    </p:spTree>
    <p:extLst>
      <p:ext uri="{BB962C8B-B14F-4D97-AF65-F5344CB8AC3E}">
        <p14:creationId xmlns:p14="http://schemas.microsoft.com/office/powerpoint/2010/main" val="3415336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837F1-95C6-9E12-1FC1-13443DD1A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3BDAA-8DD2-67F3-24FA-1F63251390C1}"/>
              </a:ext>
            </a:extLst>
          </p:cNvPr>
          <p:cNvSpPr>
            <a:spLocks noGrp="1"/>
          </p:cNvSpPr>
          <p:nvPr>
            <p:ph type="title"/>
          </p:nvPr>
        </p:nvSpPr>
        <p:spPr/>
        <p:txBody>
          <a:bodyPr/>
          <a:lstStyle/>
          <a:p>
            <a:r>
              <a:rPr lang="en-US" dirty="0"/>
              <a:t>Simulation Engine</a:t>
            </a:r>
          </a:p>
        </p:txBody>
      </p:sp>
      <p:pic>
        <p:nvPicPr>
          <p:cNvPr id="3" name="Picture 2">
            <a:extLst>
              <a:ext uri="{FF2B5EF4-FFF2-40B4-BE49-F238E27FC236}">
                <a16:creationId xmlns:a16="http://schemas.microsoft.com/office/drawing/2014/main" id="{8D77D84D-183E-BEFA-659D-FEDB9C118091}"/>
              </a:ext>
            </a:extLst>
          </p:cNvPr>
          <p:cNvPicPr>
            <a:picLocks noChangeAspect="1"/>
          </p:cNvPicPr>
          <p:nvPr/>
        </p:nvPicPr>
        <p:blipFill>
          <a:blip r:embed="rId3"/>
          <a:stretch>
            <a:fillRect/>
          </a:stretch>
        </p:blipFill>
        <p:spPr>
          <a:xfrm>
            <a:off x="754537" y="1525018"/>
            <a:ext cx="6068568" cy="2465145"/>
          </a:xfrm>
          <a:prstGeom prst="rect">
            <a:avLst/>
          </a:prstGeom>
        </p:spPr>
      </p:pic>
      <p:sp>
        <p:nvSpPr>
          <p:cNvPr id="5" name="Content Placeholder 2">
            <a:extLst>
              <a:ext uri="{FF2B5EF4-FFF2-40B4-BE49-F238E27FC236}">
                <a16:creationId xmlns:a16="http://schemas.microsoft.com/office/drawing/2014/main" id="{646A92A9-6BEC-3E63-EA7B-D24A5072A1AE}"/>
              </a:ext>
            </a:extLst>
          </p:cNvPr>
          <p:cNvSpPr>
            <a:spLocks noGrp="1"/>
          </p:cNvSpPr>
          <p:nvPr>
            <p:ph idx="1"/>
          </p:nvPr>
        </p:nvSpPr>
        <p:spPr>
          <a:xfrm>
            <a:off x="475567" y="4438539"/>
            <a:ext cx="11365138" cy="1776281"/>
          </a:xfrm>
        </p:spPr>
        <p:txBody>
          <a:bodyPr>
            <a:normAutofit/>
          </a:bodyPr>
          <a:lstStyle/>
          <a:p>
            <a:r>
              <a:rPr lang="en-US" dirty="0"/>
              <a:t>'Response validator’ - validates the generated JSON data and will retry the generation if the generated data seems inaccurate, hallucinated or to be missing some key values.</a:t>
            </a:r>
          </a:p>
        </p:txBody>
      </p:sp>
    </p:spTree>
    <p:extLst>
      <p:ext uri="{BB962C8B-B14F-4D97-AF65-F5344CB8AC3E}">
        <p14:creationId xmlns:p14="http://schemas.microsoft.com/office/powerpoint/2010/main" val="104204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5933-DBC5-72DF-AC73-075B10F796F1}"/>
              </a:ext>
            </a:extLst>
          </p:cNvPr>
          <p:cNvSpPr>
            <a:spLocks noGrp="1"/>
          </p:cNvSpPr>
          <p:nvPr>
            <p:ph type="title"/>
          </p:nvPr>
        </p:nvSpPr>
        <p:spPr/>
        <p:txBody>
          <a:bodyPr/>
          <a:lstStyle/>
          <a:p>
            <a:r>
              <a:rPr lang="en-US" dirty="0"/>
              <a:t>Recording Generator</a:t>
            </a:r>
          </a:p>
        </p:txBody>
      </p:sp>
      <p:pic>
        <p:nvPicPr>
          <p:cNvPr id="4" name="Picture 3">
            <a:extLst>
              <a:ext uri="{FF2B5EF4-FFF2-40B4-BE49-F238E27FC236}">
                <a16:creationId xmlns:a16="http://schemas.microsoft.com/office/drawing/2014/main" id="{E46AE908-CF9E-CB7A-F637-D658EC92E2CA}"/>
              </a:ext>
            </a:extLst>
          </p:cNvPr>
          <p:cNvPicPr>
            <a:picLocks noChangeAspect="1"/>
          </p:cNvPicPr>
          <p:nvPr/>
        </p:nvPicPr>
        <p:blipFill>
          <a:blip r:embed="rId3"/>
          <a:stretch>
            <a:fillRect/>
          </a:stretch>
        </p:blipFill>
        <p:spPr>
          <a:xfrm>
            <a:off x="787907" y="1453828"/>
            <a:ext cx="1959191" cy="4133088"/>
          </a:xfrm>
          <a:prstGeom prst="rect">
            <a:avLst/>
          </a:prstGeom>
        </p:spPr>
      </p:pic>
      <p:sp>
        <p:nvSpPr>
          <p:cNvPr id="5" name="Content Placeholder 2">
            <a:extLst>
              <a:ext uri="{FF2B5EF4-FFF2-40B4-BE49-F238E27FC236}">
                <a16:creationId xmlns:a16="http://schemas.microsoft.com/office/drawing/2014/main" id="{65DA8982-735C-7C2B-4D1D-5E4C4622D96A}"/>
              </a:ext>
            </a:extLst>
          </p:cNvPr>
          <p:cNvSpPr>
            <a:spLocks noGrp="1"/>
          </p:cNvSpPr>
          <p:nvPr>
            <p:ph idx="1"/>
          </p:nvPr>
        </p:nvSpPr>
        <p:spPr>
          <a:xfrm>
            <a:off x="3718662" y="1602348"/>
            <a:ext cx="7685431" cy="3024378"/>
          </a:xfrm>
        </p:spPr>
        <p:txBody>
          <a:bodyPr>
            <a:normAutofit fontScale="85000" lnSpcReduction="20000"/>
          </a:bodyPr>
          <a:lstStyle/>
          <a:p>
            <a:r>
              <a:rPr lang="en-US" dirty="0"/>
              <a:t>Populate respective recording directories that adheres to the actual Redfish devices</a:t>
            </a:r>
          </a:p>
          <a:p>
            <a:endParaRPr lang="en-US" dirty="0"/>
          </a:p>
          <a:p>
            <a:pPr lvl="1"/>
            <a:r>
              <a:rPr lang="en-IN" dirty="0"/>
              <a:t>Organizes JSON output into Redfish folder hierarchy</a:t>
            </a:r>
            <a:br>
              <a:rPr lang="en-US" dirty="0"/>
            </a:br>
            <a:endParaRPr lang="en-US" dirty="0"/>
          </a:p>
          <a:p>
            <a:r>
              <a:rPr lang="en-US" dirty="0"/>
              <a:t>Simulated devices can be utilized by various product teams to perform </a:t>
            </a:r>
            <a:r>
              <a:rPr lang="en-US" b="1" i="1" dirty="0"/>
              <a:t>rapid prototyping</a:t>
            </a:r>
            <a:r>
              <a:rPr lang="en-US" dirty="0"/>
              <a:t>, design, development &amp; testing, thereby catering to their hardware requirements and dependencies</a:t>
            </a:r>
          </a:p>
        </p:txBody>
      </p:sp>
    </p:spTree>
    <p:extLst>
      <p:ext uri="{BB962C8B-B14F-4D97-AF65-F5344CB8AC3E}">
        <p14:creationId xmlns:p14="http://schemas.microsoft.com/office/powerpoint/2010/main" val="231021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B960A-9304-37C9-6ADE-0710FF82E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2F77D-F985-363E-31C8-4844DC7C61C8}"/>
              </a:ext>
            </a:extLst>
          </p:cNvPr>
          <p:cNvSpPr>
            <a:spLocks noGrp="1"/>
          </p:cNvSpPr>
          <p:nvPr>
            <p:ph type="title"/>
          </p:nvPr>
        </p:nvSpPr>
        <p:spPr/>
        <p:txBody>
          <a:bodyPr/>
          <a:lstStyle/>
          <a:p>
            <a:r>
              <a:rPr lang="en-US" dirty="0"/>
              <a:t>(Alternate) Architecture</a:t>
            </a:r>
          </a:p>
        </p:txBody>
      </p:sp>
      <p:pic>
        <p:nvPicPr>
          <p:cNvPr id="4" name="Picture 3" descr="A screenshot of a computer&#10;&#10;AI-generated content may be incorrect.">
            <a:extLst>
              <a:ext uri="{FF2B5EF4-FFF2-40B4-BE49-F238E27FC236}">
                <a16:creationId xmlns:a16="http://schemas.microsoft.com/office/drawing/2014/main" id="{B04AEC00-D0C1-945F-961F-4F1D0B7FC3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416" y="1476781"/>
            <a:ext cx="11528115" cy="3904437"/>
          </a:xfrm>
          <a:prstGeom prst="rect">
            <a:avLst/>
          </a:prstGeom>
          <a:noFill/>
          <a:ln>
            <a:noFill/>
          </a:ln>
        </p:spPr>
      </p:pic>
      <p:cxnSp>
        <p:nvCxnSpPr>
          <p:cNvPr id="3" name="Straight Connector 2">
            <a:extLst>
              <a:ext uri="{FF2B5EF4-FFF2-40B4-BE49-F238E27FC236}">
                <a16:creationId xmlns:a16="http://schemas.microsoft.com/office/drawing/2014/main" id="{8435D412-4C84-B699-D86A-BF10B2A05A4D}"/>
              </a:ext>
            </a:extLst>
          </p:cNvPr>
          <p:cNvCxnSpPr>
            <a:cxnSpLocks/>
          </p:cNvCxnSpPr>
          <p:nvPr/>
        </p:nvCxnSpPr>
        <p:spPr>
          <a:xfrm>
            <a:off x="475567" y="4110134"/>
            <a:ext cx="972631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37E72C78-7524-A8EB-78C2-D53F8EE7ED7C}"/>
              </a:ext>
            </a:extLst>
          </p:cNvPr>
          <p:cNvSpPr/>
          <p:nvPr/>
        </p:nvSpPr>
        <p:spPr>
          <a:xfrm>
            <a:off x="475567" y="4183295"/>
            <a:ext cx="2608596" cy="472408"/>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Avenir Next LT Pro" panose="020B0504020202020204" pitchFamily="34" charset="77"/>
              </a:rPr>
              <a:t>Embedding generator</a:t>
            </a:r>
          </a:p>
        </p:txBody>
      </p:sp>
      <p:sp>
        <p:nvSpPr>
          <p:cNvPr id="7" name="Rounded Rectangle 6">
            <a:extLst>
              <a:ext uri="{FF2B5EF4-FFF2-40B4-BE49-F238E27FC236}">
                <a16:creationId xmlns:a16="http://schemas.microsoft.com/office/drawing/2014/main" id="{6B4C8809-BBEB-89C1-971B-434CEA2E5893}"/>
              </a:ext>
            </a:extLst>
          </p:cNvPr>
          <p:cNvSpPr/>
          <p:nvPr/>
        </p:nvSpPr>
        <p:spPr>
          <a:xfrm>
            <a:off x="1569134" y="4723571"/>
            <a:ext cx="2608596" cy="472408"/>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Avenir Next LT Pro" panose="020B0504020202020204" pitchFamily="34" charset="77"/>
              </a:rPr>
              <a:t>Knowledge retriever</a:t>
            </a:r>
          </a:p>
        </p:txBody>
      </p:sp>
      <p:sp>
        <p:nvSpPr>
          <p:cNvPr id="8" name="Rounded Rectangle 7">
            <a:extLst>
              <a:ext uri="{FF2B5EF4-FFF2-40B4-BE49-F238E27FC236}">
                <a16:creationId xmlns:a16="http://schemas.microsoft.com/office/drawing/2014/main" id="{B5FD3CE2-F24F-44B9-EAD4-A70A248D9F53}"/>
              </a:ext>
            </a:extLst>
          </p:cNvPr>
          <p:cNvSpPr/>
          <p:nvPr/>
        </p:nvSpPr>
        <p:spPr>
          <a:xfrm>
            <a:off x="2718449" y="5289003"/>
            <a:ext cx="2608596" cy="472408"/>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Avenir Next LT Pro" panose="020B0504020202020204" pitchFamily="34" charset="77"/>
              </a:rPr>
              <a:t>Insight generator</a:t>
            </a:r>
          </a:p>
        </p:txBody>
      </p:sp>
      <p:sp>
        <p:nvSpPr>
          <p:cNvPr id="9" name="Rounded Rectangle 8">
            <a:extLst>
              <a:ext uri="{FF2B5EF4-FFF2-40B4-BE49-F238E27FC236}">
                <a16:creationId xmlns:a16="http://schemas.microsoft.com/office/drawing/2014/main" id="{662335EE-8C6F-E034-C54E-6C4301D16A2A}"/>
              </a:ext>
            </a:extLst>
          </p:cNvPr>
          <p:cNvSpPr/>
          <p:nvPr/>
        </p:nvSpPr>
        <p:spPr>
          <a:xfrm>
            <a:off x="4078779" y="5854399"/>
            <a:ext cx="2608596" cy="472408"/>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Avenir Next LT Pro" panose="020B0504020202020204" pitchFamily="34" charset="77"/>
              </a:rPr>
              <a:t>Analytics integrator</a:t>
            </a:r>
          </a:p>
        </p:txBody>
      </p:sp>
      <p:sp>
        <p:nvSpPr>
          <p:cNvPr id="10" name="Rounded Rectangle 9">
            <a:extLst>
              <a:ext uri="{FF2B5EF4-FFF2-40B4-BE49-F238E27FC236}">
                <a16:creationId xmlns:a16="http://schemas.microsoft.com/office/drawing/2014/main" id="{D31D2443-1ADE-6345-ACC6-232BF3B8EB2A}"/>
              </a:ext>
            </a:extLst>
          </p:cNvPr>
          <p:cNvSpPr/>
          <p:nvPr/>
        </p:nvSpPr>
        <p:spPr>
          <a:xfrm>
            <a:off x="7129362" y="4862703"/>
            <a:ext cx="3072524" cy="472408"/>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i="1" dirty="0">
                <a:solidFill>
                  <a:schemeClr val="tx1"/>
                </a:solidFill>
                <a:latin typeface="Avenir Next LT Pro" panose="020B0504020202020204" pitchFamily="34" charset="77"/>
              </a:rPr>
              <a:t>Validation and Compliance</a:t>
            </a:r>
          </a:p>
        </p:txBody>
      </p:sp>
      <p:sp>
        <p:nvSpPr>
          <p:cNvPr id="11" name="Right Brace 10">
            <a:extLst>
              <a:ext uri="{FF2B5EF4-FFF2-40B4-BE49-F238E27FC236}">
                <a16:creationId xmlns:a16="http://schemas.microsoft.com/office/drawing/2014/main" id="{F2F9BB10-CF78-A6F4-69A0-6F8E1E13B1CE}"/>
              </a:ext>
            </a:extLst>
          </p:cNvPr>
          <p:cNvSpPr/>
          <p:nvPr/>
        </p:nvSpPr>
        <p:spPr>
          <a:xfrm>
            <a:off x="6749367" y="4183295"/>
            <a:ext cx="318651" cy="2016027"/>
          </a:xfrm>
          <a:prstGeom prst="righ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4941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1983-3C19-224A-9D1B-5BAE0C150AA4}"/>
              </a:ext>
            </a:extLst>
          </p:cNvPr>
          <p:cNvSpPr>
            <a:spLocks noGrp="1"/>
          </p:cNvSpPr>
          <p:nvPr>
            <p:ph type="title"/>
          </p:nvPr>
        </p:nvSpPr>
        <p:spPr/>
        <p:txBody>
          <a:bodyPr/>
          <a:lstStyle/>
          <a:p>
            <a:r>
              <a:rPr lang="en-US" dirty="0"/>
              <a:t>Agentic AI for Digital Twin</a:t>
            </a:r>
          </a:p>
        </p:txBody>
      </p:sp>
      <p:sp>
        <p:nvSpPr>
          <p:cNvPr id="3" name="Content Placeholder 2">
            <a:extLst>
              <a:ext uri="{FF2B5EF4-FFF2-40B4-BE49-F238E27FC236}">
                <a16:creationId xmlns:a16="http://schemas.microsoft.com/office/drawing/2014/main" id="{4DF1DDC8-B5E5-0377-D6C1-FC746D633AF8}"/>
              </a:ext>
            </a:extLst>
          </p:cNvPr>
          <p:cNvSpPr>
            <a:spLocks noGrp="1"/>
          </p:cNvSpPr>
          <p:nvPr>
            <p:ph idx="1"/>
          </p:nvPr>
        </p:nvSpPr>
        <p:spPr>
          <a:xfrm>
            <a:off x="5246094" y="1372453"/>
            <a:ext cx="6136609" cy="4708219"/>
          </a:xfrm>
        </p:spPr>
        <p:txBody>
          <a:bodyPr/>
          <a:lstStyle/>
          <a:p>
            <a:pPr>
              <a:lnSpc>
                <a:spcPct val="150000"/>
              </a:lnSpc>
            </a:pPr>
            <a:r>
              <a:rPr lang="en-US" dirty="0"/>
              <a:t>Reasoning and planning agent</a:t>
            </a:r>
          </a:p>
          <a:p>
            <a:pPr>
              <a:lnSpc>
                <a:spcPct val="150000"/>
              </a:lnSpc>
            </a:pPr>
            <a:r>
              <a:rPr lang="en-US" dirty="0"/>
              <a:t>Adaptive testing</a:t>
            </a:r>
          </a:p>
          <a:p>
            <a:pPr>
              <a:lnSpc>
                <a:spcPct val="150000"/>
              </a:lnSpc>
            </a:pPr>
            <a:r>
              <a:rPr lang="en-US" dirty="0"/>
              <a:t>Knowledge driven</a:t>
            </a:r>
          </a:p>
          <a:p>
            <a:endParaRPr lang="en-US" dirty="0"/>
          </a:p>
          <a:p>
            <a:endParaRPr lang="en-US" dirty="0"/>
          </a:p>
        </p:txBody>
      </p:sp>
      <p:pic>
        <p:nvPicPr>
          <p:cNvPr id="4" name="Picture 3" descr="A diagram of a company&#10;&#10;AI-generated content may be incorrect.">
            <a:extLst>
              <a:ext uri="{FF2B5EF4-FFF2-40B4-BE49-F238E27FC236}">
                <a16:creationId xmlns:a16="http://schemas.microsoft.com/office/drawing/2014/main" id="{7C9F5F0A-BCFF-EE7D-B963-B5721C319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3746" y="1372453"/>
            <a:ext cx="3212044" cy="4997669"/>
          </a:xfrm>
          <a:prstGeom prst="rect">
            <a:avLst/>
          </a:prstGeom>
        </p:spPr>
      </p:pic>
    </p:spTree>
    <p:extLst>
      <p:ext uri="{BB962C8B-B14F-4D97-AF65-F5344CB8AC3E}">
        <p14:creationId xmlns:p14="http://schemas.microsoft.com/office/powerpoint/2010/main" val="1186362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E44B-B5E1-EBE7-C3E6-45F4BF17DDAF}"/>
              </a:ext>
            </a:extLst>
          </p:cNvPr>
          <p:cNvSpPr>
            <a:spLocks noGrp="1"/>
          </p:cNvSpPr>
          <p:nvPr>
            <p:ph type="title"/>
          </p:nvPr>
        </p:nvSpPr>
        <p:spPr/>
        <p:txBody>
          <a:bodyPr/>
          <a:lstStyle/>
          <a:p>
            <a:r>
              <a:rPr lang="en-US" dirty="0"/>
              <a:t>Example scenario</a:t>
            </a:r>
          </a:p>
        </p:txBody>
      </p:sp>
      <p:pic>
        <p:nvPicPr>
          <p:cNvPr id="5" name="Picture 4" descr="A diagram of a diagram&#10;&#10;AI-generated content may be incorrect.">
            <a:extLst>
              <a:ext uri="{FF2B5EF4-FFF2-40B4-BE49-F238E27FC236}">
                <a16:creationId xmlns:a16="http://schemas.microsoft.com/office/drawing/2014/main" id="{864A68F2-D877-8BF3-4736-733A4F673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567" y="2640917"/>
            <a:ext cx="11463025" cy="1576166"/>
          </a:xfrm>
          <a:prstGeom prst="rect">
            <a:avLst/>
          </a:prstGeom>
        </p:spPr>
      </p:pic>
    </p:spTree>
    <p:extLst>
      <p:ext uri="{BB962C8B-B14F-4D97-AF65-F5344CB8AC3E}">
        <p14:creationId xmlns:p14="http://schemas.microsoft.com/office/powerpoint/2010/main" val="54966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3F5A2-A3B2-3D69-8F92-6CD6D1CCD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6AE460-A72A-0A43-2E36-B25894409C07}"/>
              </a:ext>
            </a:extLst>
          </p:cNvPr>
          <p:cNvSpPr>
            <a:spLocks noGrp="1"/>
          </p:cNvSpPr>
          <p:nvPr>
            <p:ph type="title"/>
          </p:nvPr>
        </p:nvSpPr>
        <p:spPr/>
        <p:txBody>
          <a:bodyPr/>
          <a:lstStyle/>
          <a:p>
            <a:r>
              <a:rPr lang="en-US" dirty="0"/>
              <a:t>Demo</a:t>
            </a:r>
          </a:p>
        </p:txBody>
      </p:sp>
      <p:sp>
        <p:nvSpPr>
          <p:cNvPr id="13" name="Content Placeholder 12">
            <a:extLst>
              <a:ext uri="{FF2B5EF4-FFF2-40B4-BE49-F238E27FC236}">
                <a16:creationId xmlns:a16="http://schemas.microsoft.com/office/drawing/2014/main" id="{9954CF10-7A83-4373-F343-1A727768B3D5}"/>
              </a:ext>
            </a:extLst>
          </p:cNvPr>
          <p:cNvSpPr>
            <a:spLocks noGrp="1"/>
          </p:cNvSpPr>
          <p:nvPr>
            <p:ph idx="1"/>
          </p:nvPr>
        </p:nvSpPr>
        <p:spPr/>
        <p:txBody>
          <a:bodyPr/>
          <a:lstStyle/>
          <a:p>
            <a:r>
              <a:rPr lang="en-US" dirty="0"/>
              <a:t>Device creation</a:t>
            </a:r>
          </a:p>
          <a:p>
            <a:r>
              <a:rPr lang="en-US" dirty="0"/>
              <a:t>Infrastructure simulation</a:t>
            </a:r>
          </a:p>
          <a:p>
            <a:r>
              <a:rPr lang="en-US" dirty="0"/>
              <a:t>UI for device status change </a:t>
            </a:r>
          </a:p>
        </p:txBody>
      </p:sp>
    </p:spTree>
    <p:extLst>
      <p:ext uri="{BB962C8B-B14F-4D97-AF65-F5344CB8AC3E}">
        <p14:creationId xmlns:p14="http://schemas.microsoft.com/office/powerpoint/2010/main" val="526757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CEEE-DE71-211B-9504-972C52DA02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E4DA4-C344-6817-A475-3173DE0EC604}"/>
              </a:ext>
            </a:extLst>
          </p:cNvPr>
          <p:cNvSpPr>
            <a:spLocks noGrp="1"/>
          </p:cNvSpPr>
          <p:nvPr>
            <p:ph type="title"/>
          </p:nvPr>
        </p:nvSpPr>
        <p:spPr/>
        <p:txBody>
          <a:bodyPr/>
          <a:lstStyle/>
          <a:p>
            <a:r>
              <a:rPr lang="en-US" dirty="0"/>
              <a:t>Device Creation</a:t>
            </a:r>
          </a:p>
        </p:txBody>
      </p:sp>
      <p:pic>
        <p:nvPicPr>
          <p:cNvPr id="4" name="Picture 3">
            <a:extLst>
              <a:ext uri="{FF2B5EF4-FFF2-40B4-BE49-F238E27FC236}">
                <a16:creationId xmlns:a16="http://schemas.microsoft.com/office/drawing/2014/main" id="{EC64F4D6-3296-F6E3-9F1C-FC9004299604}"/>
              </a:ext>
            </a:extLst>
          </p:cNvPr>
          <p:cNvPicPr>
            <a:picLocks noChangeAspect="1"/>
          </p:cNvPicPr>
          <p:nvPr/>
        </p:nvPicPr>
        <p:blipFill>
          <a:blip r:embed="rId2"/>
          <a:stretch>
            <a:fillRect/>
          </a:stretch>
        </p:blipFill>
        <p:spPr>
          <a:xfrm>
            <a:off x="475567" y="1500903"/>
            <a:ext cx="10558836" cy="3174128"/>
          </a:xfrm>
          <a:prstGeom prst="rect">
            <a:avLst/>
          </a:prstGeom>
        </p:spPr>
      </p:pic>
    </p:spTree>
    <p:extLst>
      <p:ext uri="{BB962C8B-B14F-4D97-AF65-F5344CB8AC3E}">
        <p14:creationId xmlns:p14="http://schemas.microsoft.com/office/powerpoint/2010/main" val="236496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7D729-805F-2BCA-DAE6-897939781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9430C6-D02E-9456-A1E9-DE34722A5E5B}"/>
              </a:ext>
            </a:extLst>
          </p:cNvPr>
          <p:cNvSpPr>
            <a:spLocks noGrp="1"/>
          </p:cNvSpPr>
          <p:nvPr>
            <p:ph type="title"/>
          </p:nvPr>
        </p:nvSpPr>
        <p:spPr/>
        <p:txBody>
          <a:bodyPr>
            <a:normAutofit/>
          </a:bodyPr>
          <a:lstStyle/>
          <a:p>
            <a:r>
              <a:rPr lang="en-US" dirty="0"/>
              <a:t>Infrastructure simulation</a:t>
            </a:r>
          </a:p>
        </p:txBody>
      </p:sp>
      <p:pic>
        <p:nvPicPr>
          <p:cNvPr id="3" name="Picture 2">
            <a:extLst>
              <a:ext uri="{FF2B5EF4-FFF2-40B4-BE49-F238E27FC236}">
                <a16:creationId xmlns:a16="http://schemas.microsoft.com/office/drawing/2014/main" id="{A441DE04-5658-04DD-FA85-9547C4DE55A6}"/>
              </a:ext>
            </a:extLst>
          </p:cNvPr>
          <p:cNvPicPr>
            <a:picLocks noChangeAspect="1"/>
          </p:cNvPicPr>
          <p:nvPr/>
        </p:nvPicPr>
        <p:blipFill>
          <a:blip r:embed="rId2"/>
          <a:stretch>
            <a:fillRect/>
          </a:stretch>
        </p:blipFill>
        <p:spPr>
          <a:xfrm>
            <a:off x="475567" y="1076643"/>
            <a:ext cx="9507882" cy="4896634"/>
          </a:xfrm>
          <a:prstGeom prst="rect">
            <a:avLst/>
          </a:prstGeom>
        </p:spPr>
      </p:pic>
    </p:spTree>
    <p:extLst>
      <p:ext uri="{BB962C8B-B14F-4D97-AF65-F5344CB8AC3E}">
        <p14:creationId xmlns:p14="http://schemas.microsoft.com/office/powerpoint/2010/main" val="2567112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10F4B-29D8-1F92-7F72-9C373330BBFB}"/>
              </a:ext>
            </a:extLst>
          </p:cNvPr>
          <p:cNvSpPr>
            <a:spLocks noGrp="1"/>
          </p:cNvSpPr>
          <p:nvPr>
            <p:ph type="title"/>
          </p:nvPr>
        </p:nvSpPr>
        <p:spPr/>
        <p:txBody>
          <a:bodyPr/>
          <a:lstStyle/>
          <a:p>
            <a:r>
              <a:rPr lang="en-US" dirty="0"/>
              <a:t>UI for device status change</a:t>
            </a:r>
          </a:p>
        </p:txBody>
      </p:sp>
      <p:pic>
        <p:nvPicPr>
          <p:cNvPr id="6" name="Online Media 5" descr="Device creation using Prompts">
            <a:hlinkClick r:id="" action="ppaction://media"/>
            <a:extLst>
              <a:ext uri="{FF2B5EF4-FFF2-40B4-BE49-F238E27FC236}">
                <a16:creationId xmlns:a16="http://schemas.microsoft.com/office/drawing/2014/main" id="{45B94D67-CE40-FCF0-972E-B1634982FD3E}"/>
              </a:ext>
            </a:extLst>
          </p:cNvPr>
          <p:cNvPicPr>
            <a:picLocks noGrp="1" noRot="1" noChangeAspect="1"/>
          </p:cNvPicPr>
          <p:nvPr>
            <p:ph idx="1"/>
            <a:videoFile r:link="rId1"/>
          </p:nvPr>
        </p:nvPicPr>
        <p:blipFill>
          <a:blip r:embed="rId3"/>
          <a:stretch>
            <a:fillRect/>
          </a:stretch>
        </p:blipFill>
        <p:spPr>
          <a:xfrm>
            <a:off x="1630165" y="1076643"/>
            <a:ext cx="8931669" cy="5046188"/>
          </a:xfrm>
          <a:prstGeom prst="rect">
            <a:avLst/>
          </a:prstGeom>
        </p:spPr>
      </p:pic>
    </p:spTree>
    <p:extLst>
      <p:ext uri="{BB962C8B-B14F-4D97-AF65-F5344CB8AC3E}">
        <p14:creationId xmlns:p14="http://schemas.microsoft.com/office/powerpoint/2010/main" val="330799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4A41-180F-D2F1-1CA5-F76C29BF851D}"/>
              </a:ext>
            </a:extLst>
          </p:cNvPr>
          <p:cNvSpPr>
            <a:spLocks noGrp="1"/>
          </p:cNvSpPr>
          <p:nvPr>
            <p:ph type="title"/>
          </p:nvPr>
        </p:nvSpPr>
        <p:spPr/>
        <p:txBody>
          <a:bodyPr/>
          <a:lstStyle/>
          <a:p>
            <a:r>
              <a:rPr lang="en-US" dirty="0"/>
              <a:t>Agenda</a:t>
            </a:r>
          </a:p>
        </p:txBody>
      </p:sp>
      <p:sp>
        <p:nvSpPr>
          <p:cNvPr id="13" name="Content Placeholder 12">
            <a:extLst>
              <a:ext uri="{FF2B5EF4-FFF2-40B4-BE49-F238E27FC236}">
                <a16:creationId xmlns:a16="http://schemas.microsoft.com/office/drawing/2014/main" id="{073DB7EB-0A25-BD62-5344-534979904D4A}"/>
              </a:ext>
            </a:extLst>
          </p:cNvPr>
          <p:cNvSpPr>
            <a:spLocks noGrp="1"/>
          </p:cNvSpPr>
          <p:nvPr>
            <p:ph idx="1"/>
          </p:nvPr>
        </p:nvSpPr>
        <p:spPr/>
        <p:txBody>
          <a:bodyPr/>
          <a:lstStyle/>
          <a:p>
            <a:pPr>
              <a:lnSpc>
                <a:spcPct val="150000"/>
              </a:lnSpc>
            </a:pPr>
            <a:r>
              <a:rPr lang="en-US" dirty="0"/>
              <a:t>Why digital twins for storage devices</a:t>
            </a:r>
          </a:p>
          <a:p>
            <a:pPr>
              <a:lnSpc>
                <a:spcPct val="150000"/>
              </a:lnSpc>
            </a:pPr>
            <a:r>
              <a:rPr lang="en-US" dirty="0"/>
              <a:t>Architecture and implementation approaches</a:t>
            </a:r>
          </a:p>
          <a:p>
            <a:pPr>
              <a:lnSpc>
                <a:spcPct val="150000"/>
              </a:lnSpc>
            </a:pPr>
            <a:r>
              <a:rPr lang="en-US" dirty="0"/>
              <a:t>Technical components and tooling</a:t>
            </a:r>
          </a:p>
          <a:p>
            <a:pPr>
              <a:lnSpc>
                <a:spcPct val="150000"/>
              </a:lnSpc>
            </a:pPr>
            <a:r>
              <a:rPr lang="en-US" dirty="0"/>
              <a:t>Security and business value</a:t>
            </a:r>
          </a:p>
        </p:txBody>
      </p:sp>
    </p:spTree>
    <p:extLst>
      <p:ext uri="{BB962C8B-B14F-4D97-AF65-F5344CB8AC3E}">
        <p14:creationId xmlns:p14="http://schemas.microsoft.com/office/powerpoint/2010/main" val="718195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E8D16-6498-F198-CCA4-688A49571523}"/>
              </a:ext>
            </a:extLst>
          </p:cNvPr>
          <p:cNvSpPr>
            <a:spLocks noGrp="1"/>
          </p:cNvSpPr>
          <p:nvPr>
            <p:ph type="title"/>
          </p:nvPr>
        </p:nvSpPr>
        <p:spPr/>
        <p:txBody>
          <a:bodyPr/>
          <a:lstStyle/>
          <a:p>
            <a:r>
              <a:rPr lang="en-US" dirty="0"/>
              <a:t>Infrastructure simulation</a:t>
            </a:r>
          </a:p>
        </p:txBody>
      </p:sp>
      <p:pic>
        <p:nvPicPr>
          <p:cNvPr id="6" name="Online Media 5" descr="DMTF Redfish - Digital Twin">
            <a:hlinkClick r:id="" action="ppaction://media"/>
            <a:extLst>
              <a:ext uri="{FF2B5EF4-FFF2-40B4-BE49-F238E27FC236}">
                <a16:creationId xmlns:a16="http://schemas.microsoft.com/office/drawing/2014/main" id="{95B80AC9-BEDE-80EC-44B5-0B3251C57F34}"/>
              </a:ext>
            </a:extLst>
          </p:cNvPr>
          <p:cNvPicPr>
            <a:picLocks noGrp="1" noRot="1" noChangeAspect="1"/>
          </p:cNvPicPr>
          <p:nvPr>
            <p:ph idx="1"/>
            <a:videoFile r:link="rId1"/>
          </p:nvPr>
        </p:nvPicPr>
        <p:blipFill>
          <a:blip r:embed="rId3"/>
          <a:stretch>
            <a:fillRect/>
          </a:stretch>
        </p:blipFill>
        <p:spPr>
          <a:xfrm>
            <a:off x="1613405" y="1076643"/>
            <a:ext cx="8965189" cy="5065126"/>
          </a:xfrm>
          <a:prstGeom prst="rect">
            <a:avLst/>
          </a:prstGeom>
        </p:spPr>
      </p:pic>
    </p:spTree>
    <p:extLst>
      <p:ext uri="{BB962C8B-B14F-4D97-AF65-F5344CB8AC3E}">
        <p14:creationId xmlns:p14="http://schemas.microsoft.com/office/powerpoint/2010/main" val="1229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with blue squares&#10;&#10;AI-generated content may be incorrect.">
            <a:extLst>
              <a:ext uri="{FF2B5EF4-FFF2-40B4-BE49-F238E27FC236}">
                <a16:creationId xmlns:a16="http://schemas.microsoft.com/office/drawing/2014/main" id="{CCDF7525-3424-B00D-5A8F-6E07D8A634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8499" y="1081298"/>
            <a:ext cx="3175000" cy="3175000"/>
          </a:xfrm>
        </p:spPr>
      </p:pic>
      <p:sp>
        <p:nvSpPr>
          <p:cNvPr id="7" name="TextBox 6">
            <a:extLst>
              <a:ext uri="{FF2B5EF4-FFF2-40B4-BE49-F238E27FC236}">
                <a16:creationId xmlns:a16="http://schemas.microsoft.com/office/drawing/2014/main" id="{FA6299B3-9268-A9F1-DD27-8755D0A68EEC}"/>
              </a:ext>
            </a:extLst>
          </p:cNvPr>
          <p:cNvSpPr txBox="1"/>
          <p:nvPr/>
        </p:nvSpPr>
        <p:spPr>
          <a:xfrm>
            <a:off x="3255323" y="4788988"/>
            <a:ext cx="5681353" cy="369332"/>
          </a:xfrm>
          <a:prstGeom prst="rect">
            <a:avLst/>
          </a:prstGeom>
          <a:noFill/>
        </p:spPr>
        <p:txBody>
          <a:bodyPr wrap="square">
            <a:spAutoFit/>
          </a:bodyPr>
          <a:lstStyle/>
          <a:p>
            <a:r>
              <a:rPr lang="en-US" dirty="0">
                <a:latin typeface="Avenir Next LT Pro" panose="020B0504020202020204" pitchFamily="34" charset="77"/>
              </a:rPr>
              <a:t>https://github.com/rahvis/DMTF-Redfish-Digital-Twin</a:t>
            </a:r>
          </a:p>
        </p:txBody>
      </p:sp>
    </p:spTree>
    <p:extLst>
      <p:ext uri="{BB962C8B-B14F-4D97-AF65-F5344CB8AC3E}">
        <p14:creationId xmlns:p14="http://schemas.microsoft.com/office/powerpoint/2010/main" val="2026804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156B7-E79C-F82E-FDD8-F0E56CD9F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8828C-4714-ABDF-7132-43F6133CC71E}"/>
              </a:ext>
            </a:extLst>
          </p:cNvPr>
          <p:cNvSpPr>
            <a:spLocks noGrp="1"/>
          </p:cNvSpPr>
          <p:nvPr>
            <p:ph type="title"/>
          </p:nvPr>
        </p:nvSpPr>
        <p:spPr/>
        <p:txBody>
          <a:bodyPr/>
          <a:lstStyle/>
          <a:p>
            <a:r>
              <a:rPr lang="en-US" dirty="0"/>
              <a:t>Contributions</a:t>
            </a:r>
          </a:p>
        </p:txBody>
      </p:sp>
      <p:sp>
        <p:nvSpPr>
          <p:cNvPr id="13" name="Content Placeholder 12">
            <a:extLst>
              <a:ext uri="{FF2B5EF4-FFF2-40B4-BE49-F238E27FC236}">
                <a16:creationId xmlns:a16="http://schemas.microsoft.com/office/drawing/2014/main" id="{9635A496-9EC8-9EE3-193A-4006FE603786}"/>
              </a:ext>
            </a:extLst>
          </p:cNvPr>
          <p:cNvSpPr>
            <a:spLocks noGrp="1"/>
          </p:cNvSpPr>
          <p:nvPr>
            <p:ph idx="1"/>
          </p:nvPr>
        </p:nvSpPr>
        <p:spPr/>
        <p:txBody>
          <a:bodyPr>
            <a:normAutofit/>
          </a:bodyPr>
          <a:lstStyle/>
          <a:p>
            <a:pPr>
              <a:lnSpc>
                <a:spcPct val="150000"/>
              </a:lnSpc>
            </a:pPr>
            <a:r>
              <a:rPr lang="en-US" b="1" i="1" dirty="0"/>
              <a:t>Specification-driven</a:t>
            </a:r>
            <a:r>
              <a:rPr lang="en-US" dirty="0"/>
              <a:t>, standards-conformant generation</a:t>
            </a:r>
          </a:p>
          <a:p>
            <a:pPr>
              <a:lnSpc>
                <a:spcPct val="150000"/>
              </a:lnSpc>
            </a:pPr>
            <a:r>
              <a:rPr lang="en-US" dirty="0"/>
              <a:t>Autonomous, </a:t>
            </a:r>
            <a:r>
              <a:rPr lang="en-US" b="1" i="1" dirty="0"/>
              <a:t>device-agnostic</a:t>
            </a:r>
            <a:r>
              <a:rPr lang="en-US" dirty="0"/>
              <a:t> prompt optimization</a:t>
            </a:r>
          </a:p>
          <a:p>
            <a:pPr>
              <a:lnSpc>
                <a:spcPct val="150000"/>
              </a:lnSpc>
            </a:pPr>
            <a:r>
              <a:rPr lang="en-US" dirty="0"/>
              <a:t>Multi-layered validation for </a:t>
            </a:r>
            <a:r>
              <a:rPr lang="en-US" b="1" i="1" dirty="0"/>
              <a:t>conformance assurance</a:t>
            </a:r>
          </a:p>
          <a:p>
            <a:pPr>
              <a:lnSpc>
                <a:spcPct val="150000"/>
              </a:lnSpc>
            </a:pPr>
            <a:r>
              <a:rPr lang="en-US" dirty="0"/>
              <a:t>Zero-touch extensibility for </a:t>
            </a:r>
            <a:r>
              <a:rPr lang="en-US" b="1" i="1" dirty="0"/>
              <a:t>scalable simulation</a:t>
            </a:r>
          </a:p>
        </p:txBody>
      </p:sp>
    </p:spTree>
    <p:extLst>
      <p:ext uri="{BB962C8B-B14F-4D97-AF65-F5344CB8AC3E}">
        <p14:creationId xmlns:p14="http://schemas.microsoft.com/office/powerpoint/2010/main" val="1858061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07DEA-BEE2-DB4F-5607-F84F536BB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EB65B-CF40-C729-6831-407ADF63CB3E}"/>
              </a:ext>
            </a:extLst>
          </p:cNvPr>
          <p:cNvSpPr>
            <a:spLocks noGrp="1"/>
          </p:cNvSpPr>
          <p:nvPr>
            <p:ph type="title"/>
          </p:nvPr>
        </p:nvSpPr>
        <p:spPr/>
        <p:txBody>
          <a:bodyPr/>
          <a:lstStyle/>
          <a:p>
            <a:r>
              <a:rPr lang="en-US" dirty="0"/>
              <a:t>Prompt Engineering &amp; Structured Generation</a:t>
            </a:r>
          </a:p>
        </p:txBody>
      </p:sp>
      <p:sp>
        <p:nvSpPr>
          <p:cNvPr id="13" name="Content Placeholder 12">
            <a:extLst>
              <a:ext uri="{FF2B5EF4-FFF2-40B4-BE49-F238E27FC236}">
                <a16:creationId xmlns:a16="http://schemas.microsoft.com/office/drawing/2014/main" id="{2CEFFDBD-1A96-5DDA-0E61-2BAAB120F7F2}"/>
              </a:ext>
            </a:extLst>
          </p:cNvPr>
          <p:cNvSpPr>
            <a:spLocks noGrp="1"/>
          </p:cNvSpPr>
          <p:nvPr>
            <p:ph idx="1"/>
          </p:nvPr>
        </p:nvSpPr>
        <p:spPr/>
        <p:txBody>
          <a:bodyPr/>
          <a:lstStyle/>
          <a:p>
            <a:pPr>
              <a:lnSpc>
                <a:spcPct val="150000"/>
              </a:lnSpc>
            </a:pPr>
            <a:r>
              <a:rPr lang="en-US" dirty="0"/>
              <a:t>System prompt - “</a:t>
            </a:r>
            <a:r>
              <a:rPr lang="en-US" sz="2000" dirty="0">
                <a:latin typeface="Courier New" panose="02070309020205020404" pitchFamily="49" charset="0"/>
                <a:cs typeface="Courier New" panose="02070309020205020404" pitchFamily="49" charset="0"/>
              </a:rPr>
              <a:t>Always emit JSON that validates against schema X</a:t>
            </a:r>
            <a:r>
              <a:rPr lang="en-US" dirty="0"/>
              <a:t>”</a:t>
            </a:r>
          </a:p>
          <a:p>
            <a:pPr>
              <a:lnSpc>
                <a:spcPct val="150000"/>
              </a:lnSpc>
            </a:pPr>
            <a:r>
              <a:rPr lang="en-US" dirty="0"/>
              <a:t>Few-shot exemplars from Swordfish/Redfish samples</a:t>
            </a:r>
          </a:p>
          <a:p>
            <a:pPr>
              <a:lnSpc>
                <a:spcPct val="150000"/>
              </a:lnSpc>
            </a:pPr>
            <a:r>
              <a:rPr lang="en-US" dirty="0"/>
              <a:t>JSON mode, schema-guided sampling (constrained decoding)</a:t>
            </a:r>
          </a:p>
          <a:p>
            <a:pPr>
              <a:lnSpc>
                <a:spcPct val="150000"/>
              </a:lnSpc>
            </a:pPr>
            <a:r>
              <a:rPr lang="en-US" dirty="0"/>
              <a:t>Ask the model to explain conformance deltas (self-checks)</a:t>
            </a:r>
          </a:p>
        </p:txBody>
      </p:sp>
    </p:spTree>
    <p:extLst>
      <p:ext uri="{BB962C8B-B14F-4D97-AF65-F5344CB8AC3E}">
        <p14:creationId xmlns:p14="http://schemas.microsoft.com/office/powerpoint/2010/main" val="22546242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47AC3-0FF0-8181-E734-8C1731049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B7726-5E2C-7740-0A71-31436B56A315}"/>
              </a:ext>
            </a:extLst>
          </p:cNvPr>
          <p:cNvSpPr>
            <a:spLocks noGrp="1"/>
          </p:cNvSpPr>
          <p:nvPr>
            <p:ph type="title"/>
          </p:nvPr>
        </p:nvSpPr>
        <p:spPr/>
        <p:txBody>
          <a:bodyPr/>
          <a:lstStyle/>
          <a:p>
            <a:r>
              <a:rPr lang="en-US" dirty="0"/>
              <a:t>Tooling Stack (Example Options)</a:t>
            </a:r>
          </a:p>
        </p:txBody>
      </p:sp>
      <p:sp>
        <p:nvSpPr>
          <p:cNvPr id="13" name="Content Placeholder 12">
            <a:extLst>
              <a:ext uri="{FF2B5EF4-FFF2-40B4-BE49-F238E27FC236}">
                <a16:creationId xmlns:a16="http://schemas.microsoft.com/office/drawing/2014/main" id="{28948A92-ED5B-391B-6B92-65C8DC3BC0D0}"/>
              </a:ext>
            </a:extLst>
          </p:cNvPr>
          <p:cNvSpPr>
            <a:spLocks noGrp="1"/>
          </p:cNvSpPr>
          <p:nvPr>
            <p:ph idx="1"/>
          </p:nvPr>
        </p:nvSpPr>
        <p:spPr/>
        <p:txBody>
          <a:bodyPr/>
          <a:lstStyle/>
          <a:p>
            <a:pPr>
              <a:lnSpc>
                <a:spcPct val="150000"/>
              </a:lnSpc>
            </a:pPr>
            <a:r>
              <a:rPr lang="en-US" dirty="0"/>
              <a:t>Runtime: containers/Kubernetes; event bus (e.g., NATS/Kafka)</a:t>
            </a:r>
          </a:p>
          <a:p>
            <a:pPr>
              <a:lnSpc>
                <a:spcPct val="150000"/>
              </a:lnSpc>
            </a:pPr>
            <a:r>
              <a:rPr lang="en-US" dirty="0"/>
              <a:t>Validation: JSON Schema validators; </a:t>
            </a:r>
            <a:r>
              <a:rPr lang="en-US" dirty="0" err="1"/>
              <a:t>OpenAPI</a:t>
            </a:r>
            <a:r>
              <a:rPr lang="en-US" dirty="0"/>
              <a:t> validators</a:t>
            </a:r>
          </a:p>
          <a:p>
            <a:pPr>
              <a:lnSpc>
                <a:spcPct val="150000"/>
              </a:lnSpc>
            </a:pPr>
            <a:r>
              <a:rPr lang="en-US" dirty="0" err="1"/>
              <a:t>DevX</a:t>
            </a:r>
            <a:r>
              <a:rPr lang="en-US" dirty="0"/>
              <a:t>: SDKs, Postman collections, Redfish/Swordfish examples</a:t>
            </a:r>
          </a:p>
          <a:p>
            <a:pPr>
              <a:lnSpc>
                <a:spcPct val="150000"/>
              </a:lnSpc>
            </a:pPr>
            <a:r>
              <a:rPr lang="en-US" dirty="0"/>
              <a:t>CI/CD: GitHub Actions/GitLab CI; ephemeral test </a:t>
            </a:r>
            <a:r>
              <a:rPr lang="en-US" dirty="0" err="1"/>
              <a:t>envs</a:t>
            </a:r>
            <a:endParaRPr lang="en-US" dirty="0"/>
          </a:p>
          <a:p>
            <a:pPr>
              <a:lnSpc>
                <a:spcPct val="150000"/>
              </a:lnSpc>
            </a:pPr>
            <a:r>
              <a:rPr lang="en-US" dirty="0"/>
              <a:t>Storage: document DB for state snapshots and diffs</a:t>
            </a:r>
          </a:p>
        </p:txBody>
      </p:sp>
    </p:spTree>
    <p:extLst>
      <p:ext uri="{BB962C8B-B14F-4D97-AF65-F5344CB8AC3E}">
        <p14:creationId xmlns:p14="http://schemas.microsoft.com/office/powerpoint/2010/main" val="64958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93AEF-BDA3-C91F-0ACC-E7EF98A38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FD75A2-65AC-34F1-3BE1-1CF8D225AC44}"/>
              </a:ext>
            </a:extLst>
          </p:cNvPr>
          <p:cNvSpPr>
            <a:spLocks noGrp="1"/>
          </p:cNvSpPr>
          <p:nvPr>
            <p:ph type="title"/>
          </p:nvPr>
        </p:nvSpPr>
        <p:spPr/>
        <p:txBody>
          <a:bodyPr/>
          <a:lstStyle/>
          <a:p>
            <a:r>
              <a:rPr lang="en-US" dirty="0"/>
              <a:t>Security &amp; Governance</a:t>
            </a:r>
          </a:p>
        </p:txBody>
      </p:sp>
      <p:sp>
        <p:nvSpPr>
          <p:cNvPr id="13" name="Content Placeholder 12">
            <a:extLst>
              <a:ext uri="{FF2B5EF4-FFF2-40B4-BE49-F238E27FC236}">
                <a16:creationId xmlns:a16="http://schemas.microsoft.com/office/drawing/2014/main" id="{0CF2490C-725B-53F5-1305-257F1C524614}"/>
              </a:ext>
            </a:extLst>
          </p:cNvPr>
          <p:cNvSpPr>
            <a:spLocks noGrp="1"/>
          </p:cNvSpPr>
          <p:nvPr>
            <p:ph idx="1"/>
          </p:nvPr>
        </p:nvSpPr>
        <p:spPr/>
        <p:txBody>
          <a:bodyPr/>
          <a:lstStyle/>
          <a:p>
            <a:pPr>
              <a:lnSpc>
                <a:spcPct val="150000"/>
              </a:lnSpc>
            </a:pPr>
            <a:r>
              <a:rPr lang="en-US" dirty="0"/>
              <a:t>No sensitive customer data in prompts</a:t>
            </a:r>
          </a:p>
          <a:p>
            <a:pPr>
              <a:lnSpc>
                <a:spcPct val="150000"/>
              </a:lnSpc>
            </a:pPr>
            <a:r>
              <a:rPr lang="en-US" dirty="0"/>
              <a:t>Policy guardrails</a:t>
            </a:r>
          </a:p>
          <a:p>
            <a:pPr>
              <a:lnSpc>
                <a:spcPct val="150000"/>
              </a:lnSpc>
            </a:pPr>
            <a:r>
              <a:rPr lang="en-US" dirty="0"/>
              <a:t>Audit</a:t>
            </a:r>
          </a:p>
        </p:txBody>
      </p:sp>
    </p:spTree>
    <p:extLst>
      <p:ext uri="{BB962C8B-B14F-4D97-AF65-F5344CB8AC3E}">
        <p14:creationId xmlns:p14="http://schemas.microsoft.com/office/powerpoint/2010/main" val="19386976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FEE37-ACBC-0B63-5D02-C8320ADA7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58C73-50FD-8722-884C-E482D9A00C39}"/>
              </a:ext>
            </a:extLst>
          </p:cNvPr>
          <p:cNvSpPr>
            <a:spLocks noGrp="1"/>
          </p:cNvSpPr>
          <p:nvPr>
            <p:ph type="title"/>
          </p:nvPr>
        </p:nvSpPr>
        <p:spPr/>
        <p:txBody>
          <a:bodyPr/>
          <a:lstStyle/>
          <a:p>
            <a:r>
              <a:rPr lang="en-US" dirty="0"/>
              <a:t>Outcomes &amp; ROI</a:t>
            </a:r>
          </a:p>
        </p:txBody>
      </p:sp>
      <p:sp>
        <p:nvSpPr>
          <p:cNvPr id="13" name="Content Placeholder 12">
            <a:extLst>
              <a:ext uri="{FF2B5EF4-FFF2-40B4-BE49-F238E27FC236}">
                <a16:creationId xmlns:a16="http://schemas.microsoft.com/office/drawing/2014/main" id="{D641BF3E-057A-D8B2-3695-88A625BD2B6B}"/>
              </a:ext>
            </a:extLst>
          </p:cNvPr>
          <p:cNvSpPr>
            <a:spLocks noGrp="1"/>
          </p:cNvSpPr>
          <p:nvPr>
            <p:ph idx="1"/>
          </p:nvPr>
        </p:nvSpPr>
        <p:spPr/>
        <p:txBody>
          <a:bodyPr/>
          <a:lstStyle/>
          <a:p>
            <a:pPr>
              <a:lnSpc>
                <a:spcPct val="150000"/>
              </a:lnSpc>
            </a:pPr>
            <a:r>
              <a:rPr lang="en-US" dirty="0"/>
              <a:t>Shorter validation cycles; earlier defect discovery</a:t>
            </a:r>
          </a:p>
          <a:p>
            <a:pPr>
              <a:lnSpc>
                <a:spcPct val="150000"/>
              </a:lnSpc>
            </a:pPr>
            <a:r>
              <a:rPr lang="en-US" dirty="0"/>
              <a:t>Broader coverage</a:t>
            </a:r>
          </a:p>
          <a:p>
            <a:pPr>
              <a:lnSpc>
                <a:spcPct val="150000"/>
              </a:lnSpc>
            </a:pPr>
            <a:r>
              <a:rPr lang="en-US" dirty="0"/>
              <a:t>Interoperability confidence via standards compliance</a:t>
            </a:r>
          </a:p>
          <a:p>
            <a:pPr>
              <a:lnSpc>
                <a:spcPct val="150000"/>
              </a:lnSpc>
            </a:pPr>
            <a:r>
              <a:rPr lang="en-US" dirty="0"/>
              <a:t>Lower capex/</a:t>
            </a:r>
            <a:r>
              <a:rPr lang="en-US" dirty="0" err="1"/>
              <a:t>opex</a:t>
            </a:r>
            <a:r>
              <a:rPr lang="en-US" dirty="0"/>
              <a:t> for labs; reproducible tests for auditors</a:t>
            </a:r>
          </a:p>
          <a:p>
            <a:pPr>
              <a:lnSpc>
                <a:spcPct val="150000"/>
              </a:lnSpc>
            </a:pPr>
            <a:r>
              <a:rPr lang="en-US" dirty="0"/>
              <a:t>“</a:t>
            </a:r>
            <a:r>
              <a:rPr lang="en-US" b="1" i="1" dirty="0"/>
              <a:t>Design anywhere, test everywhere</a:t>
            </a:r>
            <a:r>
              <a:rPr lang="en-US" dirty="0"/>
              <a:t>” development culture</a:t>
            </a:r>
          </a:p>
        </p:txBody>
      </p:sp>
    </p:spTree>
    <p:extLst>
      <p:ext uri="{BB962C8B-B14F-4D97-AF65-F5344CB8AC3E}">
        <p14:creationId xmlns:p14="http://schemas.microsoft.com/office/powerpoint/2010/main" val="1179072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4CB66-D377-4CF3-8F00-A997A206A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9E353-C810-E71E-1181-D742E2EF6820}"/>
              </a:ext>
            </a:extLst>
          </p:cNvPr>
          <p:cNvSpPr>
            <a:spLocks noGrp="1"/>
          </p:cNvSpPr>
          <p:nvPr>
            <p:ph type="title"/>
          </p:nvPr>
        </p:nvSpPr>
        <p:spPr/>
        <p:txBody>
          <a:bodyPr/>
          <a:lstStyle/>
          <a:p>
            <a:r>
              <a:rPr lang="en-US" dirty="0"/>
              <a:t>Key Takeaways</a:t>
            </a:r>
          </a:p>
        </p:txBody>
      </p:sp>
      <p:sp>
        <p:nvSpPr>
          <p:cNvPr id="13" name="Content Placeholder 12">
            <a:extLst>
              <a:ext uri="{FF2B5EF4-FFF2-40B4-BE49-F238E27FC236}">
                <a16:creationId xmlns:a16="http://schemas.microsoft.com/office/drawing/2014/main" id="{E5361C10-8E95-C206-E029-AC1497493C42}"/>
              </a:ext>
            </a:extLst>
          </p:cNvPr>
          <p:cNvSpPr>
            <a:spLocks noGrp="1"/>
          </p:cNvSpPr>
          <p:nvPr>
            <p:ph idx="1"/>
          </p:nvPr>
        </p:nvSpPr>
        <p:spPr/>
        <p:txBody>
          <a:bodyPr/>
          <a:lstStyle/>
          <a:p>
            <a:pPr>
              <a:lnSpc>
                <a:spcPct val="150000"/>
              </a:lnSpc>
            </a:pPr>
            <a:r>
              <a:rPr lang="en-US" dirty="0"/>
              <a:t>Scale and speed without hardware </a:t>
            </a:r>
          </a:p>
          <a:p>
            <a:pPr>
              <a:lnSpc>
                <a:spcPct val="150000"/>
              </a:lnSpc>
            </a:pPr>
            <a:r>
              <a:rPr lang="en-US" dirty="0"/>
              <a:t>Standards-compliant validation</a:t>
            </a:r>
          </a:p>
          <a:p>
            <a:pPr>
              <a:lnSpc>
                <a:spcPct val="150000"/>
              </a:lnSpc>
            </a:pPr>
            <a:r>
              <a:rPr lang="en-US" dirty="0"/>
              <a:t>Faster cycles, lower costs</a:t>
            </a:r>
          </a:p>
          <a:p>
            <a:pPr>
              <a:lnSpc>
                <a:spcPct val="150000"/>
              </a:lnSpc>
            </a:pPr>
            <a:r>
              <a:rPr lang="en-US" dirty="0"/>
              <a:t>Zero-touch onboarding of new device types</a:t>
            </a:r>
          </a:p>
        </p:txBody>
      </p:sp>
    </p:spTree>
    <p:extLst>
      <p:ext uri="{BB962C8B-B14F-4D97-AF65-F5344CB8AC3E}">
        <p14:creationId xmlns:p14="http://schemas.microsoft.com/office/powerpoint/2010/main" val="3028540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970B3-AD78-D8F9-C55F-8B35A7FFF3AA}"/>
              </a:ext>
            </a:extLst>
          </p:cNvPr>
          <p:cNvSpPr>
            <a:spLocks noGrp="1"/>
          </p:cNvSpPr>
          <p:nvPr>
            <p:ph type="title"/>
          </p:nvPr>
        </p:nvSpPr>
        <p:spPr/>
        <p:txBody>
          <a:bodyPr/>
          <a:lstStyle/>
          <a:p>
            <a:r>
              <a:rPr lang="en-US" dirty="0"/>
              <a:t>Thank you for attending! </a:t>
            </a:r>
          </a:p>
        </p:txBody>
      </p:sp>
      <p:sp>
        <p:nvSpPr>
          <p:cNvPr id="3" name="Text Placeholder 2">
            <a:extLst>
              <a:ext uri="{FF2B5EF4-FFF2-40B4-BE49-F238E27FC236}">
                <a16:creationId xmlns:a16="http://schemas.microsoft.com/office/drawing/2014/main" id="{7B2700BE-5AFC-3419-BE71-46E2BC4368CB}"/>
              </a:ext>
            </a:extLst>
          </p:cNvPr>
          <p:cNvSpPr>
            <a:spLocks noGrp="1"/>
          </p:cNvSpPr>
          <p:nvPr>
            <p:ph type="body" idx="1"/>
          </p:nvPr>
        </p:nvSpPr>
        <p:spPr/>
        <p:txBody>
          <a:bodyPr/>
          <a:lstStyle/>
          <a:p>
            <a:r>
              <a:rPr lang="en-US" dirty="0"/>
              <a:t>Please remember to rate this session. You get access the presentations at </a:t>
            </a:r>
            <a:r>
              <a:rPr lang="en-US" dirty="0">
                <a:hlinkClick r:id="rId2"/>
              </a:rPr>
              <a:t>http://sniadeveloper.org/conference</a:t>
            </a:r>
            <a:endParaRPr lang="en-US" dirty="0"/>
          </a:p>
        </p:txBody>
      </p:sp>
    </p:spTree>
    <p:extLst>
      <p:ext uri="{BB962C8B-B14F-4D97-AF65-F5344CB8AC3E}">
        <p14:creationId xmlns:p14="http://schemas.microsoft.com/office/powerpoint/2010/main" val="176394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24C70-EE7B-8BC6-280A-443B5748C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7510-8CA4-5546-EC69-8B693C55F6B5}"/>
              </a:ext>
            </a:extLst>
          </p:cNvPr>
          <p:cNvSpPr>
            <a:spLocks noGrp="1"/>
          </p:cNvSpPr>
          <p:nvPr>
            <p:ph type="title"/>
          </p:nvPr>
        </p:nvSpPr>
        <p:spPr/>
        <p:txBody>
          <a:bodyPr/>
          <a:lstStyle/>
          <a:p>
            <a:r>
              <a:rPr lang="en-US" dirty="0"/>
              <a:t>Why now? first-to-market pressure, limited hardware</a:t>
            </a:r>
          </a:p>
        </p:txBody>
      </p:sp>
      <p:pic>
        <p:nvPicPr>
          <p:cNvPr id="4" name="Graphic 3" descr="Hourglass Finished with solid fill">
            <a:extLst>
              <a:ext uri="{FF2B5EF4-FFF2-40B4-BE49-F238E27FC236}">
                <a16:creationId xmlns:a16="http://schemas.microsoft.com/office/drawing/2014/main" id="{590E766D-45A2-64A2-ECFD-979B72C170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3399" y="1355655"/>
            <a:ext cx="914400" cy="914400"/>
          </a:xfrm>
          <a:prstGeom prst="rect">
            <a:avLst/>
          </a:prstGeom>
        </p:spPr>
      </p:pic>
      <p:pic>
        <p:nvPicPr>
          <p:cNvPr id="6" name="Graphic 5" descr="Coins with solid fill">
            <a:extLst>
              <a:ext uri="{FF2B5EF4-FFF2-40B4-BE49-F238E27FC236}">
                <a16:creationId xmlns:a16="http://schemas.microsoft.com/office/drawing/2014/main" id="{F46A8448-1DE5-82D8-A4B2-B3593CDB6D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3399" y="2530550"/>
            <a:ext cx="914400" cy="914400"/>
          </a:xfrm>
          <a:prstGeom prst="rect">
            <a:avLst/>
          </a:prstGeom>
        </p:spPr>
      </p:pic>
      <p:pic>
        <p:nvPicPr>
          <p:cNvPr id="8" name="Graphic 7" descr="Bottle with solid fill">
            <a:extLst>
              <a:ext uri="{FF2B5EF4-FFF2-40B4-BE49-F238E27FC236}">
                <a16:creationId xmlns:a16="http://schemas.microsoft.com/office/drawing/2014/main" id="{F4C101A1-7A86-BDFD-4DBB-EB1F03E247A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7970" y="3747976"/>
            <a:ext cx="914400" cy="914400"/>
          </a:xfrm>
          <a:prstGeom prst="rect">
            <a:avLst/>
          </a:prstGeom>
        </p:spPr>
      </p:pic>
      <p:pic>
        <p:nvPicPr>
          <p:cNvPr id="10" name="Graphic 9" descr="Clipboard Mixed with solid fill">
            <a:extLst>
              <a:ext uri="{FF2B5EF4-FFF2-40B4-BE49-F238E27FC236}">
                <a16:creationId xmlns:a16="http://schemas.microsoft.com/office/drawing/2014/main" id="{4AC7EC0D-9A40-1B23-8773-A93E56DE80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3399" y="4989226"/>
            <a:ext cx="914400" cy="914400"/>
          </a:xfrm>
          <a:prstGeom prst="rect">
            <a:avLst/>
          </a:prstGeom>
        </p:spPr>
      </p:pic>
      <p:sp>
        <p:nvSpPr>
          <p:cNvPr id="7" name="Rounded Rectangle 6">
            <a:extLst>
              <a:ext uri="{FF2B5EF4-FFF2-40B4-BE49-F238E27FC236}">
                <a16:creationId xmlns:a16="http://schemas.microsoft.com/office/drawing/2014/main" id="{E679A89B-AC00-FA08-5609-D2D16DF81263}"/>
              </a:ext>
            </a:extLst>
          </p:cNvPr>
          <p:cNvSpPr/>
          <p:nvPr/>
        </p:nvSpPr>
        <p:spPr>
          <a:xfrm>
            <a:off x="2402954" y="1427131"/>
            <a:ext cx="8867553" cy="795461"/>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LT Pro" panose="020B0504020202020204" pitchFamily="34" charset="77"/>
              </a:rPr>
              <a:t>Reduced prototype hardware; tight schedules</a:t>
            </a:r>
          </a:p>
        </p:txBody>
      </p:sp>
      <p:sp>
        <p:nvSpPr>
          <p:cNvPr id="9" name="Rounded Rectangle 8">
            <a:extLst>
              <a:ext uri="{FF2B5EF4-FFF2-40B4-BE49-F238E27FC236}">
                <a16:creationId xmlns:a16="http://schemas.microsoft.com/office/drawing/2014/main" id="{024CF0A0-CE1A-4EA2-01A9-7DF00BA75EAC}"/>
              </a:ext>
            </a:extLst>
          </p:cNvPr>
          <p:cNvSpPr/>
          <p:nvPr/>
        </p:nvSpPr>
        <p:spPr>
          <a:xfrm>
            <a:off x="2402954" y="2632549"/>
            <a:ext cx="8867553" cy="795462"/>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LT Pro" panose="020B0504020202020204" pitchFamily="34" charset="77"/>
              </a:rPr>
              <a:t>High prototype cost; costly edge case production </a:t>
            </a:r>
          </a:p>
        </p:txBody>
      </p:sp>
      <p:sp>
        <p:nvSpPr>
          <p:cNvPr id="11" name="Rounded Rectangle 10">
            <a:extLst>
              <a:ext uri="{FF2B5EF4-FFF2-40B4-BE49-F238E27FC236}">
                <a16:creationId xmlns:a16="http://schemas.microsoft.com/office/drawing/2014/main" id="{130F887A-1396-A4C0-574E-34E5AB4EC1AE}"/>
              </a:ext>
            </a:extLst>
          </p:cNvPr>
          <p:cNvSpPr/>
          <p:nvPr/>
        </p:nvSpPr>
        <p:spPr>
          <a:xfrm>
            <a:off x="2402954" y="3837968"/>
            <a:ext cx="8867553" cy="795462"/>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LT Pro" panose="020B0504020202020204" pitchFamily="34" charset="77"/>
              </a:rPr>
              <a:t>Bottleneck in design and validation </a:t>
            </a:r>
          </a:p>
        </p:txBody>
      </p:sp>
      <p:sp>
        <p:nvSpPr>
          <p:cNvPr id="12" name="Rounded Rectangle 11">
            <a:extLst>
              <a:ext uri="{FF2B5EF4-FFF2-40B4-BE49-F238E27FC236}">
                <a16:creationId xmlns:a16="http://schemas.microsoft.com/office/drawing/2014/main" id="{7C9B081C-D09C-2789-BE78-730583C749E9}"/>
              </a:ext>
            </a:extLst>
          </p:cNvPr>
          <p:cNvSpPr/>
          <p:nvPr/>
        </p:nvSpPr>
        <p:spPr>
          <a:xfrm>
            <a:off x="2402954" y="5043387"/>
            <a:ext cx="8867553" cy="795462"/>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latin typeface="Avenir Next LT Pro" panose="020B0504020202020204" pitchFamily="34" charset="77"/>
              </a:rPr>
              <a:t>Limited test coverage </a:t>
            </a:r>
          </a:p>
        </p:txBody>
      </p:sp>
    </p:spTree>
    <p:extLst>
      <p:ext uri="{BB962C8B-B14F-4D97-AF65-F5344CB8AC3E}">
        <p14:creationId xmlns:p14="http://schemas.microsoft.com/office/powerpoint/2010/main" val="331939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BB454-B0E4-9AA9-6F29-CF45EF95F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C332B-B8E3-6859-6482-C22C590D57C7}"/>
              </a:ext>
            </a:extLst>
          </p:cNvPr>
          <p:cNvSpPr>
            <a:spLocks noGrp="1"/>
          </p:cNvSpPr>
          <p:nvPr>
            <p:ph type="title"/>
          </p:nvPr>
        </p:nvSpPr>
        <p:spPr/>
        <p:txBody>
          <a:bodyPr/>
          <a:lstStyle/>
          <a:p>
            <a:r>
              <a:rPr lang="en-US" dirty="0"/>
              <a:t>Opportunity</a:t>
            </a:r>
          </a:p>
        </p:txBody>
      </p:sp>
      <p:sp>
        <p:nvSpPr>
          <p:cNvPr id="7" name="Rounded Rectangle 6">
            <a:extLst>
              <a:ext uri="{FF2B5EF4-FFF2-40B4-BE49-F238E27FC236}">
                <a16:creationId xmlns:a16="http://schemas.microsoft.com/office/drawing/2014/main" id="{1B436C72-0183-0398-2003-0C675EACE66C}"/>
              </a:ext>
            </a:extLst>
          </p:cNvPr>
          <p:cNvSpPr/>
          <p:nvPr/>
        </p:nvSpPr>
        <p:spPr>
          <a:xfrm>
            <a:off x="864781" y="2971800"/>
            <a:ext cx="10462437" cy="914400"/>
          </a:xfrm>
          <a:prstGeom prst="roundRect">
            <a:avLst/>
          </a:prstGeom>
          <a:solidFill>
            <a:schemeClr val="tx2">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Avenir Next LT Pro" panose="020B0504020202020204" pitchFamily="34" charset="77"/>
              </a:rPr>
              <a:t>Standards-compliant digital twins that act like real devices</a:t>
            </a:r>
          </a:p>
        </p:txBody>
      </p:sp>
    </p:spTree>
    <p:extLst>
      <p:ext uri="{BB962C8B-B14F-4D97-AF65-F5344CB8AC3E}">
        <p14:creationId xmlns:p14="http://schemas.microsoft.com/office/powerpoint/2010/main" val="66395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37E6-6CBF-524C-7B06-1A5CE1C8D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26960-F8E7-BD20-9C06-C389B6B258ED}"/>
              </a:ext>
            </a:extLst>
          </p:cNvPr>
          <p:cNvSpPr>
            <a:spLocks noGrp="1"/>
          </p:cNvSpPr>
          <p:nvPr>
            <p:ph type="title"/>
          </p:nvPr>
        </p:nvSpPr>
        <p:spPr/>
        <p:txBody>
          <a:bodyPr/>
          <a:lstStyle/>
          <a:p>
            <a:r>
              <a:rPr lang="en-US" dirty="0"/>
              <a:t>Digital Twin</a:t>
            </a:r>
          </a:p>
        </p:txBody>
      </p:sp>
      <p:sp>
        <p:nvSpPr>
          <p:cNvPr id="13" name="Content Placeholder 12">
            <a:extLst>
              <a:ext uri="{FF2B5EF4-FFF2-40B4-BE49-F238E27FC236}">
                <a16:creationId xmlns:a16="http://schemas.microsoft.com/office/drawing/2014/main" id="{F9518EC2-B2C5-2310-3CD6-6BF68F258BBC}"/>
              </a:ext>
            </a:extLst>
          </p:cNvPr>
          <p:cNvSpPr>
            <a:spLocks noGrp="1"/>
          </p:cNvSpPr>
          <p:nvPr>
            <p:ph idx="1"/>
          </p:nvPr>
        </p:nvSpPr>
        <p:spPr>
          <a:xfrm>
            <a:off x="627644" y="2908822"/>
            <a:ext cx="10936712" cy="2909143"/>
          </a:xfrm>
        </p:spPr>
        <p:txBody>
          <a:bodyPr/>
          <a:lstStyle/>
          <a:p>
            <a:pPr>
              <a:lnSpc>
                <a:spcPct val="150000"/>
              </a:lnSpc>
            </a:pPr>
            <a:r>
              <a:rPr lang="en-US" dirty="0"/>
              <a:t>A real-world entity and/or process to be twinned</a:t>
            </a:r>
          </a:p>
          <a:p>
            <a:pPr>
              <a:lnSpc>
                <a:spcPct val="150000"/>
              </a:lnSpc>
            </a:pPr>
            <a:r>
              <a:rPr lang="en-US" dirty="0"/>
              <a:t>A virtual representation of that object and/or process</a:t>
            </a:r>
          </a:p>
          <a:p>
            <a:pPr>
              <a:lnSpc>
                <a:spcPct val="150000"/>
              </a:lnSpc>
            </a:pPr>
            <a:r>
              <a:rPr lang="en-US" dirty="0"/>
              <a:t>The data that connects them together</a:t>
            </a:r>
          </a:p>
        </p:txBody>
      </p:sp>
      <p:sp>
        <p:nvSpPr>
          <p:cNvPr id="3" name="TextBox 2">
            <a:extLst>
              <a:ext uri="{FF2B5EF4-FFF2-40B4-BE49-F238E27FC236}">
                <a16:creationId xmlns:a16="http://schemas.microsoft.com/office/drawing/2014/main" id="{6FE30C86-3510-CB72-0C8E-60E91E184D87}"/>
              </a:ext>
            </a:extLst>
          </p:cNvPr>
          <p:cNvSpPr txBox="1"/>
          <p:nvPr/>
        </p:nvSpPr>
        <p:spPr>
          <a:xfrm>
            <a:off x="666952" y="1499455"/>
            <a:ext cx="2427268" cy="461665"/>
          </a:xfrm>
          <a:prstGeom prst="rect">
            <a:avLst/>
          </a:prstGeom>
          <a:noFill/>
        </p:spPr>
        <p:txBody>
          <a:bodyPr wrap="none" rtlCol="0">
            <a:spAutoFit/>
          </a:bodyPr>
          <a:lstStyle/>
          <a:p>
            <a:r>
              <a:rPr lang="en-US" sz="2400" i="1" dirty="0">
                <a:solidFill>
                  <a:schemeClr val="tx2"/>
                </a:solidFill>
                <a:latin typeface="Avenir Next LT Pro" panose="020B0504020202020204" pitchFamily="34" charset="77"/>
              </a:rPr>
              <a:t>/ˈdɪdʒɪtəl twɪn/</a:t>
            </a:r>
            <a:r>
              <a:rPr lang="en-US" sz="2400" b="1" i="1" baseline="30000" dirty="0">
                <a:solidFill>
                  <a:schemeClr val="tx2"/>
                </a:solidFill>
                <a:latin typeface="Avenir Next LT Pro" panose="020B0504020202020204" pitchFamily="34" charset="77"/>
              </a:rPr>
              <a:t>1</a:t>
            </a:r>
            <a:endParaRPr lang="en-US" sz="2400" b="1" baseline="30000" dirty="0">
              <a:solidFill>
                <a:schemeClr val="tx2"/>
              </a:solidFill>
              <a:latin typeface="Avenir Next LT Pro" panose="020B0504020202020204" pitchFamily="34" charset="77"/>
            </a:endParaRPr>
          </a:p>
        </p:txBody>
      </p:sp>
      <p:sp>
        <p:nvSpPr>
          <p:cNvPr id="6" name="TextBox 5">
            <a:extLst>
              <a:ext uri="{FF2B5EF4-FFF2-40B4-BE49-F238E27FC236}">
                <a16:creationId xmlns:a16="http://schemas.microsoft.com/office/drawing/2014/main" id="{3ECC17B5-F0B9-6E9A-639E-1FB20FA00C66}"/>
              </a:ext>
            </a:extLst>
          </p:cNvPr>
          <p:cNvSpPr txBox="1"/>
          <p:nvPr/>
        </p:nvSpPr>
        <p:spPr>
          <a:xfrm>
            <a:off x="3094220" y="1499455"/>
            <a:ext cx="8589178" cy="1200329"/>
          </a:xfrm>
          <a:prstGeom prst="rect">
            <a:avLst/>
          </a:prstGeom>
          <a:noFill/>
        </p:spPr>
        <p:txBody>
          <a:bodyPr wrap="square">
            <a:spAutoFit/>
          </a:bodyPr>
          <a:lstStyle/>
          <a:p>
            <a:r>
              <a:rPr lang="en-US" sz="2400" i="1" dirty="0">
                <a:solidFill>
                  <a:schemeClr val="tx2"/>
                </a:solidFill>
                <a:latin typeface="Avenir Next LT Pro" panose="020B0504020202020204" pitchFamily="34" charset="77"/>
              </a:rPr>
              <a:t>Virtual representations of real-world entities and processes, synchronized at a specified frequency and fidelity.</a:t>
            </a:r>
          </a:p>
          <a:p>
            <a:endParaRPr lang="en-US" sz="2400" i="1" dirty="0">
              <a:solidFill>
                <a:schemeClr val="tx2"/>
              </a:solidFill>
              <a:latin typeface="Avenir Next LT Pro" panose="020B0504020202020204" pitchFamily="34" charset="77"/>
            </a:endParaRPr>
          </a:p>
        </p:txBody>
      </p:sp>
      <p:sp>
        <p:nvSpPr>
          <p:cNvPr id="7" name="TextBox 6">
            <a:extLst>
              <a:ext uri="{FF2B5EF4-FFF2-40B4-BE49-F238E27FC236}">
                <a16:creationId xmlns:a16="http://schemas.microsoft.com/office/drawing/2014/main" id="{A5B2F2FB-997E-CBD2-F686-5D2DC58FC434}"/>
              </a:ext>
            </a:extLst>
          </p:cNvPr>
          <p:cNvSpPr txBox="1"/>
          <p:nvPr/>
        </p:nvSpPr>
        <p:spPr>
          <a:xfrm>
            <a:off x="475567" y="6027003"/>
            <a:ext cx="8589178" cy="646331"/>
          </a:xfrm>
          <a:prstGeom prst="rect">
            <a:avLst/>
          </a:prstGeom>
          <a:noFill/>
        </p:spPr>
        <p:txBody>
          <a:bodyPr wrap="square">
            <a:spAutoFit/>
          </a:bodyPr>
          <a:lstStyle/>
          <a:p>
            <a:r>
              <a:rPr lang="en-US" b="1" i="1" baseline="30000" dirty="0">
                <a:solidFill>
                  <a:schemeClr val="tx2">
                    <a:lumMod val="75000"/>
                  </a:schemeClr>
                </a:solidFill>
                <a:latin typeface="Avenir Next LT Pro" panose="020B0504020202020204" pitchFamily="34" charset="77"/>
              </a:rPr>
              <a:t>1</a:t>
            </a:r>
            <a:r>
              <a:rPr lang="en-US" dirty="0">
                <a:latin typeface="Avenir Next LT Pro" panose="020B0504020202020204" pitchFamily="34" charset="77"/>
              </a:rPr>
              <a:t>Source: https://www.digitaltwinconsortium.org</a:t>
            </a:r>
          </a:p>
          <a:p>
            <a:endParaRPr lang="en-US" dirty="0">
              <a:latin typeface="Avenir Next LT Pro" panose="020B0504020202020204" pitchFamily="34" charset="77"/>
            </a:endParaRPr>
          </a:p>
        </p:txBody>
      </p:sp>
    </p:spTree>
    <p:extLst>
      <p:ext uri="{BB962C8B-B14F-4D97-AF65-F5344CB8AC3E}">
        <p14:creationId xmlns:p14="http://schemas.microsoft.com/office/powerpoint/2010/main" val="635292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B0888-5226-4D64-B1BA-2C246B295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E67B99-5FD5-3CAA-8CEC-2AD6628D0B85}"/>
              </a:ext>
            </a:extLst>
          </p:cNvPr>
          <p:cNvSpPr>
            <a:spLocks noGrp="1"/>
          </p:cNvSpPr>
          <p:nvPr>
            <p:ph type="title"/>
          </p:nvPr>
        </p:nvSpPr>
        <p:spPr/>
        <p:txBody>
          <a:bodyPr/>
          <a:lstStyle/>
          <a:p>
            <a:r>
              <a:rPr lang="en-US" dirty="0"/>
              <a:t>What’s a Digital Twin (for Storage)?</a:t>
            </a:r>
          </a:p>
        </p:txBody>
      </p:sp>
      <p:graphicFrame>
        <p:nvGraphicFramePr>
          <p:cNvPr id="8" name="Content Placeholder 7">
            <a:extLst>
              <a:ext uri="{FF2B5EF4-FFF2-40B4-BE49-F238E27FC236}">
                <a16:creationId xmlns:a16="http://schemas.microsoft.com/office/drawing/2014/main" id="{A52B3B41-F133-1507-9487-4BD1FE2DEFA6}"/>
              </a:ext>
            </a:extLst>
          </p:cNvPr>
          <p:cNvGraphicFramePr>
            <a:graphicFrameLocks noGrp="1"/>
          </p:cNvGraphicFramePr>
          <p:nvPr>
            <p:ph idx="1"/>
            <p:extLst>
              <p:ext uri="{D42A27DB-BD31-4B8C-83A1-F6EECF244321}">
                <p14:modId xmlns:p14="http://schemas.microsoft.com/office/powerpoint/2010/main" val="1618698906"/>
              </p:ext>
            </p:extLst>
          </p:nvPr>
        </p:nvGraphicFramePr>
        <p:xfrm>
          <a:off x="659218" y="1955393"/>
          <a:ext cx="10292317" cy="34150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9040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230CE-76AE-5456-1E6E-6AEB2F1BD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BFAB7-6944-3576-05CF-5317B575A5DC}"/>
              </a:ext>
            </a:extLst>
          </p:cNvPr>
          <p:cNvSpPr>
            <a:spLocks noGrp="1"/>
          </p:cNvSpPr>
          <p:nvPr>
            <p:ph type="title"/>
          </p:nvPr>
        </p:nvSpPr>
        <p:spPr/>
        <p:txBody>
          <a:bodyPr/>
          <a:lstStyle/>
          <a:p>
            <a:r>
              <a:rPr lang="en-US" dirty="0"/>
              <a:t>Leaning on Open Standards</a:t>
            </a:r>
          </a:p>
        </p:txBody>
      </p:sp>
      <p:pic>
        <p:nvPicPr>
          <p:cNvPr id="1026" name="Picture 2" descr="REDFISH | DMTF">
            <a:extLst>
              <a:ext uri="{FF2B5EF4-FFF2-40B4-BE49-F238E27FC236}">
                <a16:creationId xmlns:a16="http://schemas.microsoft.com/office/drawing/2014/main" id="{6836A170-11F0-7515-FE58-D8A80F120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14" y="1751819"/>
            <a:ext cx="987180" cy="6958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wordfish Scalable Storage Management API User's Guide ...">
            <a:extLst>
              <a:ext uri="{FF2B5EF4-FFF2-40B4-BE49-F238E27FC236}">
                <a16:creationId xmlns:a16="http://schemas.microsoft.com/office/drawing/2014/main" id="{AC1342E2-00E1-A95B-0DEF-0F8860CE6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544" y="2882364"/>
            <a:ext cx="762792" cy="8080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JSON Schema Logo PNG Vector (SVG) Free Download">
            <a:extLst>
              <a:ext uri="{FF2B5EF4-FFF2-40B4-BE49-F238E27FC236}">
                <a16:creationId xmlns:a16="http://schemas.microsoft.com/office/drawing/2014/main" id="{7C76C456-FDC7-FFE2-7AE5-81779B31DE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295" y="3483965"/>
            <a:ext cx="1629022" cy="1629022"/>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a:extLst>
              <a:ext uri="{FF2B5EF4-FFF2-40B4-BE49-F238E27FC236}">
                <a16:creationId xmlns:a16="http://schemas.microsoft.com/office/drawing/2014/main" id="{E034690D-0D32-C867-FBF1-92EA7901F185}"/>
              </a:ext>
            </a:extLst>
          </p:cNvPr>
          <p:cNvSpPr/>
          <p:nvPr/>
        </p:nvSpPr>
        <p:spPr>
          <a:xfrm>
            <a:off x="2680530" y="1724034"/>
            <a:ext cx="8504922" cy="611376"/>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venir Next LT Pro" panose="020B0504020202020204" pitchFamily="34" charset="77"/>
              </a:rPr>
              <a:t>standardized management for servers, storage, networking</a:t>
            </a:r>
          </a:p>
        </p:txBody>
      </p:sp>
      <p:sp>
        <p:nvSpPr>
          <p:cNvPr id="8" name="Rounded Rectangle 7">
            <a:extLst>
              <a:ext uri="{FF2B5EF4-FFF2-40B4-BE49-F238E27FC236}">
                <a16:creationId xmlns:a16="http://schemas.microsoft.com/office/drawing/2014/main" id="{896863D7-6F36-9539-C49D-6A07992DE266}"/>
              </a:ext>
            </a:extLst>
          </p:cNvPr>
          <p:cNvSpPr/>
          <p:nvPr/>
        </p:nvSpPr>
        <p:spPr>
          <a:xfrm>
            <a:off x="2680531" y="2872589"/>
            <a:ext cx="8504922" cy="611376"/>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venir Next LT Pro" panose="020B0504020202020204" pitchFamily="34" charset="77"/>
              </a:rPr>
              <a:t>storage management extensions on top of Redfish</a:t>
            </a:r>
          </a:p>
        </p:txBody>
      </p:sp>
      <p:sp>
        <p:nvSpPr>
          <p:cNvPr id="9" name="Rounded Rectangle 8">
            <a:extLst>
              <a:ext uri="{FF2B5EF4-FFF2-40B4-BE49-F238E27FC236}">
                <a16:creationId xmlns:a16="http://schemas.microsoft.com/office/drawing/2014/main" id="{5708FE57-276B-4F7E-DE89-F8B57F0F82E3}"/>
              </a:ext>
            </a:extLst>
          </p:cNvPr>
          <p:cNvSpPr/>
          <p:nvPr/>
        </p:nvSpPr>
        <p:spPr>
          <a:xfrm>
            <a:off x="2680530" y="4021144"/>
            <a:ext cx="8504922" cy="611376"/>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venir Next LT Pro" panose="020B0504020202020204" pitchFamily="34" charset="77"/>
              </a:rPr>
              <a:t>data models, conformance profiles - a single source of truth </a:t>
            </a:r>
          </a:p>
        </p:txBody>
      </p:sp>
      <p:sp>
        <p:nvSpPr>
          <p:cNvPr id="11" name="TextBox 10">
            <a:extLst>
              <a:ext uri="{FF2B5EF4-FFF2-40B4-BE49-F238E27FC236}">
                <a16:creationId xmlns:a16="http://schemas.microsoft.com/office/drawing/2014/main" id="{E3F5C9F9-42A9-9F22-8562-8205EAE82F92}"/>
              </a:ext>
            </a:extLst>
          </p:cNvPr>
          <p:cNvSpPr txBox="1"/>
          <p:nvPr/>
        </p:nvSpPr>
        <p:spPr>
          <a:xfrm>
            <a:off x="2021312" y="5279911"/>
            <a:ext cx="9823358" cy="584775"/>
          </a:xfrm>
          <a:prstGeom prst="rect">
            <a:avLst/>
          </a:prstGeom>
          <a:noFill/>
        </p:spPr>
        <p:txBody>
          <a:bodyPr wrap="square">
            <a:spAutoFit/>
          </a:bodyPr>
          <a:lstStyle/>
          <a:p>
            <a:r>
              <a:rPr lang="en-US" sz="3200" dirty="0">
                <a:latin typeface="Avenir Next LT Pro" panose="020B0504020202020204" pitchFamily="34" charset="77"/>
              </a:rPr>
              <a:t>Predictable, interoperable APIs and payloads</a:t>
            </a:r>
          </a:p>
        </p:txBody>
      </p:sp>
      <p:cxnSp>
        <p:nvCxnSpPr>
          <p:cNvPr id="14" name="Straight Connector 13">
            <a:extLst>
              <a:ext uri="{FF2B5EF4-FFF2-40B4-BE49-F238E27FC236}">
                <a16:creationId xmlns:a16="http://schemas.microsoft.com/office/drawing/2014/main" id="{3E30986A-FAE8-2F58-8180-FFA02B9FDA3A}"/>
              </a:ext>
            </a:extLst>
          </p:cNvPr>
          <p:cNvCxnSpPr/>
          <p:nvPr/>
        </p:nvCxnSpPr>
        <p:spPr>
          <a:xfrm>
            <a:off x="475567" y="5198047"/>
            <a:ext cx="1102886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81D423-CE51-7E33-B9A1-804EA9575729}"/>
              </a:ext>
            </a:extLst>
          </p:cNvPr>
          <p:cNvCxnSpPr/>
          <p:nvPr/>
        </p:nvCxnSpPr>
        <p:spPr>
          <a:xfrm>
            <a:off x="475567" y="5988401"/>
            <a:ext cx="1102886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02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9FE5A-DEC0-D0D2-5736-7E0CD7368C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997880-3A56-FC4C-4A76-A82CECE1B7A3}"/>
              </a:ext>
            </a:extLst>
          </p:cNvPr>
          <p:cNvSpPr>
            <a:spLocks noGrp="1"/>
          </p:cNvSpPr>
          <p:nvPr>
            <p:ph type="title"/>
          </p:nvPr>
        </p:nvSpPr>
        <p:spPr/>
        <p:txBody>
          <a:bodyPr>
            <a:normAutofit/>
          </a:bodyPr>
          <a:lstStyle/>
          <a:p>
            <a:r>
              <a:rPr lang="en-US" dirty="0"/>
              <a:t>Vision - AI-Driven, Standards-Compliant Digital Twins</a:t>
            </a:r>
          </a:p>
        </p:txBody>
      </p:sp>
      <p:sp>
        <p:nvSpPr>
          <p:cNvPr id="7" name="Rounded Rectangle 6">
            <a:extLst>
              <a:ext uri="{FF2B5EF4-FFF2-40B4-BE49-F238E27FC236}">
                <a16:creationId xmlns:a16="http://schemas.microsoft.com/office/drawing/2014/main" id="{AA009CA9-4730-3DD9-DB59-1C0064A7A76A}"/>
              </a:ext>
            </a:extLst>
          </p:cNvPr>
          <p:cNvSpPr/>
          <p:nvPr/>
        </p:nvSpPr>
        <p:spPr>
          <a:xfrm>
            <a:off x="3870250" y="1576103"/>
            <a:ext cx="7824916" cy="791021"/>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venir Next LT Pro" panose="020B0504020202020204" pitchFamily="34" charset="77"/>
              </a:rPr>
              <a:t>LLMs outputs compliant device configs and responses</a:t>
            </a:r>
          </a:p>
        </p:txBody>
      </p:sp>
      <p:sp>
        <p:nvSpPr>
          <p:cNvPr id="9" name="Rounded Rectangle 8">
            <a:extLst>
              <a:ext uri="{FF2B5EF4-FFF2-40B4-BE49-F238E27FC236}">
                <a16:creationId xmlns:a16="http://schemas.microsoft.com/office/drawing/2014/main" id="{EDDE6C93-CF79-72A6-A04B-33CF3B32473D}"/>
              </a:ext>
            </a:extLst>
          </p:cNvPr>
          <p:cNvSpPr/>
          <p:nvPr/>
        </p:nvSpPr>
        <p:spPr>
          <a:xfrm>
            <a:off x="3870251" y="2653448"/>
            <a:ext cx="7824915" cy="775552"/>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venir Next LT Pro" panose="020B0504020202020204" pitchFamily="34" charset="77"/>
              </a:rPr>
              <a:t>validation against Redfish/Swordfish JSON Schema</a:t>
            </a:r>
          </a:p>
        </p:txBody>
      </p:sp>
      <p:sp>
        <p:nvSpPr>
          <p:cNvPr id="3" name="Rounded Rectangle 2">
            <a:extLst>
              <a:ext uri="{FF2B5EF4-FFF2-40B4-BE49-F238E27FC236}">
                <a16:creationId xmlns:a16="http://schemas.microsoft.com/office/drawing/2014/main" id="{088DDF0E-A092-0A44-B798-EC459CA5274C}"/>
              </a:ext>
            </a:extLst>
          </p:cNvPr>
          <p:cNvSpPr/>
          <p:nvPr/>
        </p:nvSpPr>
        <p:spPr>
          <a:xfrm>
            <a:off x="624424" y="1571664"/>
            <a:ext cx="2905586" cy="795461"/>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i="1" dirty="0">
                <a:solidFill>
                  <a:schemeClr val="tx1"/>
                </a:solidFill>
                <a:latin typeface="Avenir Next LT Pro" panose="020B0504020202020204" pitchFamily="34" charset="77"/>
              </a:rPr>
              <a:t>Device generation</a:t>
            </a:r>
          </a:p>
        </p:txBody>
      </p:sp>
      <p:sp>
        <p:nvSpPr>
          <p:cNvPr id="5" name="Rounded Rectangle 4">
            <a:extLst>
              <a:ext uri="{FF2B5EF4-FFF2-40B4-BE49-F238E27FC236}">
                <a16:creationId xmlns:a16="http://schemas.microsoft.com/office/drawing/2014/main" id="{E0FC965D-18B9-0889-91AE-9BAF5FBBDF24}"/>
              </a:ext>
            </a:extLst>
          </p:cNvPr>
          <p:cNvSpPr/>
          <p:nvPr/>
        </p:nvSpPr>
        <p:spPr>
          <a:xfrm>
            <a:off x="624424" y="2645161"/>
            <a:ext cx="2905586" cy="795461"/>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i="1" dirty="0">
                <a:solidFill>
                  <a:schemeClr val="tx1"/>
                </a:solidFill>
                <a:latin typeface="Avenir Next LT Pro" panose="020B0504020202020204" pitchFamily="34" charset="77"/>
              </a:rPr>
              <a:t>Runtime validation</a:t>
            </a:r>
          </a:p>
        </p:txBody>
      </p:sp>
      <p:sp>
        <p:nvSpPr>
          <p:cNvPr id="13" name="Rounded Rectangle 12">
            <a:extLst>
              <a:ext uri="{FF2B5EF4-FFF2-40B4-BE49-F238E27FC236}">
                <a16:creationId xmlns:a16="http://schemas.microsoft.com/office/drawing/2014/main" id="{4163922E-B1F4-7610-3707-9A53C1E73B44}"/>
              </a:ext>
            </a:extLst>
          </p:cNvPr>
          <p:cNvSpPr/>
          <p:nvPr/>
        </p:nvSpPr>
        <p:spPr>
          <a:xfrm>
            <a:off x="624424" y="3766505"/>
            <a:ext cx="2905586" cy="795461"/>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i="1" dirty="0">
                <a:solidFill>
                  <a:schemeClr val="tx1"/>
                </a:solidFill>
                <a:latin typeface="Avenir Next LT Pro" panose="020B0504020202020204" pitchFamily="34" charset="77"/>
              </a:rPr>
              <a:t>Stateful behavior</a:t>
            </a:r>
          </a:p>
        </p:txBody>
      </p:sp>
      <p:sp>
        <p:nvSpPr>
          <p:cNvPr id="14" name="Rounded Rectangle 13">
            <a:extLst>
              <a:ext uri="{FF2B5EF4-FFF2-40B4-BE49-F238E27FC236}">
                <a16:creationId xmlns:a16="http://schemas.microsoft.com/office/drawing/2014/main" id="{6AC271C4-191D-E9F9-D4F2-E8C17853E0D1}"/>
              </a:ext>
            </a:extLst>
          </p:cNvPr>
          <p:cNvSpPr/>
          <p:nvPr/>
        </p:nvSpPr>
        <p:spPr>
          <a:xfrm>
            <a:off x="624424" y="4822468"/>
            <a:ext cx="2905586" cy="795461"/>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i="1" dirty="0">
                <a:solidFill>
                  <a:schemeClr val="tx1"/>
                </a:solidFill>
                <a:latin typeface="Avenir Next LT Pro" panose="020B0504020202020204" pitchFamily="34" charset="77"/>
              </a:rPr>
              <a:t>Scalable fleets</a:t>
            </a:r>
          </a:p>
        </p:txBody>
      </p:sp>
      <p:sp>
        <p:nvSpPr>
          <p:cNvPr id="15" name="Rounded Rectangle 14">
            <a:extLst>
              <a:ext uri="{FF2B5EF4-FFF2-40B4-BE49-F238E27FC236}">
                <a16:creationId xmlns:a16="http://schemas.microsoft.com/office/drawing/2014/main" id="{5FF183B8-37C0-5E7B-4E33-782006CEE604}"/>
              </a:ext>
            </a:extLst>
          </p:cNvPr>
          <p:cNvSpPr/>
          <p:nvPr/>
        </p:nvSpPr>
        <p:spPr>
          <a:xfrm>
            <a:off x="3870250" y="3766505"/>
            <a:ext cx="7824915" cy="775552"/>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venir Next LT Pro" panose="020B0504020202020204" pitchFamily="34" charset="77"/>
              </a:rPr>
              <a:t>CRUD, telemetry, faults, lifecycle events</a:t>
            </a:r>
          </a:p>
        </p:txBody>
      </p:sp>
      <p:sp>
        <p:nvSpPr>
          <p:cNvPr id="16" name="Rounded Rectangle 15">
            <a:extLst>
              <a:ext uri="{FF2B5EF4-FFF2-40B4-BE49-F238E27FC236}">
                <a16:creationId xmlns:a16="http://schemas.microsoft.com/office/drawing/2014/main" id="{23283972-7E43-FE0C-E18E-3670E5D788DF}"/>
              </a:ext>
            </a:extLst>
          </p:cNvPr>
          <p:cNvSpPr/>
          <p:nvPr/>
        </p:nvSpPr>
        <p:spPr>
          <a:xfrm>
            <a:off x="3870250" y="4822468"/>
            <a:ext cx="7824915" cy="775552"/>
          </a:xfrm>
          <a:prstGeom prst="roundRect">
            <a:avLst/>
          </a:prstGeom>
          <a:solidFill>
            <a:schemeClr val="tx2">
              <a:lumMod val="40000"/>
              <a:lumOff val="60000"/>
              <a:alpha val="4841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Avenir Next LT Pro" panose="020B0504020202020204" pitchFamily="34" charset="77"/>
              </a:rPr>
              <a:t>thousands of heterogenous twins in minutes</a:t>
            </a:r>
          </a:p>
        </p:txBody>
      </p:sp>
      <p:cxnSp>
        <p:nvCxnSpPr>
          <p:cNvPr id="17" name="Straight Connector 16">
            <a:extLst>
              <a:ext uri="{FF2B5EF4-FFF2-40B4-BE49-F238E27FC236}">
                <a16:creationId xmlns:a16="http://schemas.microsoft.com/office/drawing/2014/main" id="{3BD825C7-E0A4-EDDE-FEDB-1ACD4F56BF0C}"/>
              </a:ext>
            </a:extLst>
          </p:cNvPr>
          <p:cNvCxnSpPr/>
          <p:nvPr/>
        </p:nvCxnSpPr>
        <p:spPr>
          <a:xfrm>
            <a:off x="645364" y="2482808"/>
            <a:ext cx="1102886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8381221-E2F6-4EE8-AA0F-44B99B61AF39}"/>
              </a:ext>
            </a:extLst>
          </p:cNvPr>
          <p:cNvCxnSpPr/>
          <p:nvPr/>
        </p:nvCxnSpPr>
        <p:spPr>
          <a:xfrm>
            <a:off x="666629" y="3598836"/>
            <a:ext cx="1102886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3974C4-24E2-8E51-9CA4-04F23B22436A}"/>
              </a:ext>
            </a:extLst>
          </p:cNvPr>
          <p:cNvCxnSpPr/>
          <p:nvPr/>
        </p:nvCxnSpPr>
        <p:spPr>
          <a:xfrm>
            <a:off x="645364" y="4704237"/>
            <a:ext cx="11028861"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748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1F98-6A4E-9E54-8E91-3D2BB5DAD0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DE9EAF-DEF2-4F4F-EF6D-2A6CC1E71457}"/>
              </a:ext>
            </a:extLst>
          </p:cNvPr>
          <p:cNvSpPr>
            <a:spLocks noGrp="1"/>
          </p:cNvSpPr>
          <p:nvPr>
            <p:ph type="title"/>
          </p:nvPr>
        </p:nvSpPr>
        <p:spPr/>
        <p:txBody>
          <a:bodyPr/>
          <a:lstStyle/>
          <a:p>
            <a:r>
              <a:rPr lang="en-US" dirty="0"/>
              <a:t>Architecture</a:t>
            </a:r>
          </a:p>
        </p:txBody>
      </p:sp>
      <p:pic>
        <p:nvPicPr>
          <p:cNvPr id="4" name="Picture 3" descr="A screenshot of a computer&#10;&#10;AI-generated content may be incorrect.">
            <a:extLst>
              <a:ext uri="{FF2B5EF4-FFF2-40B4-BE49-F238E27FC236}">
                <a16:creationId xmlns:a16="http://schemas.microsoft.com/office/drawing/2014/main" id="{5F2BF32C-39D7-6E21-2636-826AC3E7A4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416" y="1476781"/>
            <a:ext cx="11528115" cy="3904437"/>
          </a:xfrm>
          <a:prstGeom prst="rect">
            <a:avLst/>
          </a:prstGeom>
          <a:noFill/>
          <a:ln>
            <a:noFill/>
          </a:ln>
        </p:spPr>
      </p:pic>
    </p:spTree>
    <p:extLst>
      <p:ext uri="{BB962C8B-B14F-4D97-AF65-F5344CB8AC3E}">
        <p14:creationId xmlns:p14="http://schemas.microsoft.com/office/powerpoint/2010/main" val="3614864389"/>
      </p:ext>
    </p:extLst>
  </p:cSld>
  <p:clrMapOvr>
    <a:masterClrMapping/>
  </p:clrMapOvr>
</p:sld>
</file>

<file path=ppt/theme/theme1.xml><?xml version="1.0" encoding="utf-8"?>
<a:theme xmlns:a="http://schemas.openxmlformats.org/drawingml/2006/main" name="3_Office Theme">
  <a:themeElements>
    <a:clrScheme name="Custom 10">
      <a:dk1>
        <a:srgbClr val="000000"/>
      </a:dk1>
      <a:lt1>
        <a:sysClr val="window" lastClr="FFFFFF"/>
      </a:lt1>
      <a:dk2>
        <a:srgbClr val="7030A0"/>
      </a:dk2>
      <a:lt2>
        <a:srgbClr val="E7E6E6"/>
      </a:lt2>
      <a:accent1>
        <a:srgbClr val="EF5B30"/>
      </a:accent1>
      <a:accent2>
        <a:srgbClr val="FFD25A"/>
      </a:accent2>
      <a:accent3>
        <a:srgbClr val="FF9C48"/>
      </a:accent3>
      <a:accent4>
        <a:srgbClr val="85CFF6"/>
      </a:accent4>
      <a:accent5>
        <a:srgbClr val="C7A2E3"/>
      </a:accent5>
      <a:accent6>
        <a:srgbClr val="002060"/>
      </a:accent6>
      <a:hlink>
        <a:srgbClr val="EF5B30"/>
      </a:hlink>
      <a:folHlink>
        <a:srgbClr val="0D78B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248B1AE-59C0-45A8-B35C-0006ED5A7726}" vid="{71228000-56B0-4AB9-B9A9-3EF6097F8E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14652</TotalTime>
  <Words>2145</Words>
  <Application>Microsoft Macintosh PowerPoint</Application>
  <PresentationFormat>Widescreen</PresentationFormat>
  <Paragraphs>218</Paragraphs>
  <Slides>28</Slides>
  <Notes>20</Notes>
  <HiddenSlides>0</HiddenSlides>
  <MMClips>2</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vt:lpstr>
      <vt:lpstr>Arial</vt:lpstr>
      <vt:lpstr>Avenir Next LT Pro</vt:lpstr>
      <vt:lpstr>Avenir Next LT Pro Demi</vt:lpstr>
      <vt:lpstr>Courier New</vt:lpstr>
      <vt:lpstr>Roboto</vt:lpstr>
      <vt:lpstr>Wingdings</vt:lpstr>
      <vt:lpstr>3_Office Theme</vt:lpstr>
      <vt:lpstr>Design Specification and AI-Driven Digital Twin Architecture for Storage Devices</vt:lpstr>
      <vt:lpstr>Agenda</vt:lpstr>
      <vt:lpstr>Why now? first-to-market pressure, limited hardware</vt:lpstr>
      <vt:lpstr>Opportunity</vt:lpstr>
      <vt:lpstr>Digital Twin</vt:lpstr>
      <vt:lpstr>What’s a Digital Twin (for Storage)?</vt:lpstr>
      <vt:lpstr>Leaning on Open Standards</vt:lpstr>
      <vt:lpstr>Vision - AI-Driven, Standards-Compliant Digital Twins</vt:lpstr>
      <vt:lpstr>Architecture</vt:lpstr>
      <vt:lpstr>Prompt Processor</vt:lpstr>
      <vt:lpstr>Simulation Engine</vt:lpstr>
      <vt:lpstr>Recording Generator</vt:lpstr>
      <vt:lpstr>(Alternate) Architecture</vt:lpstr>
      <vt:lpstr>Agentic AI for Digital Twin</vt:lpstr>
      <vt:lpstr>Example scenario</vt:lpstr>
      <vt:lpstr>Demo</vt:lpstr>
      <vt:lpstr>Device Creation</vt:lpstr>
      <vt:lpstr>Infrastructure simulation</vt:lpstr>
      <vt:lpstr>UI for device status change</vt:lpstr>
      <vt:lpstr>Infrastructure simulation</vt:lpstr>
      <vt:lpstr>PowerPoint Presentation</vt:lpstr>
      <vt:lpstr>Contributions</vt:lpstr>
      <vt:lpstr>Prompt Engineering &amp; Structured Generation</vt:lpstr>
      <vt:lpstr>Tooling Stack (Example Options)</vt:lpstr>
      <vt:lpstr>Security &amp; Governance</vt:lpstr>
      <vt:lpstr>Outcomes &amp; ROI</vt:lpstr>
      <vt:lpstr>Key Takeaways</vt:lpstr>
      <vt:lpstr>Thank you for attending!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Hauser</dc:creator>
  <cp:lastModifiedBy>Rahul Vishwakarma</cp:lastModifiedBy>
  <cp:revision>78</cp:revision>
  <dcterms:created xsi:type="dcterms:W3CDTF">2020-03-13T20:35:07Z</dcterms:created>
  <dcterms:modified xsi:type="dcterms:W3CDTF">2025-09-18T22:41:39Z</dcterms:modified>
</cp:coreProperties>
</file>