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6"/>
  </p:handoutMasterIdLst>
  <p:sldIdLst>
    <p:sldId id="257" r:id="rId5"/>
  </p:sldIdLst>
  <p:sldSz cx="43200638" cy="32399288"/>
  <p:notesSz cx="6858000" cy="9144000"/>
  <p:defaultTextStyle>
    <a:defPPr>
      <a:defRPr lang="en-US"/>
    </a:defPPr>
    <a:lvl1pPr algn="l" defTabSz="2056141" rtl="0" fontAlgn="base">
      <a:spcBef>
        <a:spcPct val="0"/>
      </a:spcBef>
      <a:spcAft>
        <a:spcPct val="0"/>
      </a:spcAft>
      <a:defRPr sz="807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2056141" indent="-1606165" algn="l" defTabSz="2056141" rtl="0" fontAlgn="base">
      <a:spcBef>
        <a:spcPct val="0"/>
      </a:spcBef>
      <a:spcAft>
        <a:spcPct val="0"/>
      </a:spcAft>
      <a:defRPr sz="807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4113846" indent="-3213893" algn="l" defTabSz="2056141" rtl="0" fontAlgn="base">
      <a:spcBef>
        <a:spcPct val="0"/>
      </a:spcBef>
      <a:spcAft>
        <a:spcPct val="0"/>
      </a:spcAft>
      <a:defRPr sz="807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6169987" indent="-4820058" algn="l" defTabSz="2056141" rtl="0" fontAlgn="base">
      <a:spcBef>
        <a:spcPct val="0"/>
      </a:spcBef>
      <a:spcAft>
        <a:spcPct val="0"/>
      </a:spcAft>
      <a:defRPr sz="807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8227691" indent="-6427786" algn="l" defTabSz="2056141" rtl="0" fontAlgn="base">
      <a:spcBef>
        <a:spcPct val="0"/>
      </a:spcBef>
      <a:spcAft>
        <a:spcPct val="0"/>
      </a:spcAft>
      <a:defRPr sz="807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49881" algn="l" defTabSz="899952" rtl="0" eaLnBrk="1" latinLnBrk="0" hangingPunct="1">
      <a:defRPr sz="807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699857" algn="l" defTabSz="899952" rtl="0" eaLnBrk="1" latinLnBrk="0" hangingPunct="1">
      <a:defRPr sz="807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149834" algn="l" defTabSz="899952" rtl="0" eaLnBrk="1" latinLnBrk="0" hangingPunct="1">
      <a:defRPr sz="807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599810" algn="l" defTabSz="899952" rtl="0" eaLnBrk="1" latinLnBrk="0" hangingPunct="1">
      <a:defRPr sz="807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66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882DB-DF3A-448F-AEC9-A00A8ECEF4ED}" v="227" dt="2022-06-09T09:28:17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95" autoAdjust="0"/>
  </p:normalViewPr>
  <p:slideViewPr>
    <p:cSldViewPr snapToObjects="1">
      <p:cViewPr>
        <p:scale>
          <a:sx n="50" d="100"/>
          <a:sy n="50" d="100"/>
        </p:scale>
        <p:origin x="-1992" y="-4554"/>
      </p:cViewPr>
      <p:guideLst>
        <p:guide orient="horz" pos="10205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CAD8C6A-E42F-4E79-AAA1-F1C125362E7D}" type="datetime1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2E82130-CFF9-4AD5-B4F9-3704999D4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45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10064781"/>
            <a:ext cx="36720542" cy="69448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96" y="18359597"/>
            <a:ext cx="30240447" cy="82798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BF97A-CF11-47CA-9CF7-1AC14B7FF363}" type="datetime1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CF80B-A729-4261-85F0-695B2C75A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8FBD-035A-40E1-BFA4-9A33C73A612A}" type="datetime1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1A3C-9293-4598-A9B2-2174F7D4E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1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814539" y="6224863"/>
            <a:ext cx="42765632" cy="1326945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2642" y="6224863"/>
            <a:ext cx="127591884" cy="1326945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3057C-DE20-4E1F-B3C5-5B8210B01E54}" type="datetime1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24CC-81C3-4587-BC02-38B902909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6B96F-C5C2-4208-A136-1344E7096048}" type="datetime1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63464-6B36-4B52-9FDC-7E87CF02D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3" y="20819544"/>
            <a:ext cx="36720542" cy="643485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3" y="13732203"/>
            <a:ext cx="36720542" cy="708734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8A85-9D9F-4EB8-A6D1-DAA393BBAD63}" type="datetime1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55A0-2E0B-408B-BD66-0656CB170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2645" y="36284203"/>
            <a:ext cx="85178756" cy="1026352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01410" y="36284203"/>
            <a:ext cx="85178760" cy="1026352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6AE11-C729-4647-90B0-B31E9FF3585A}" type="datetime1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5F914-CF33-4397-88CA-353F4F7BB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6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2" y="1297474"/>
            <a:ext cx="38880574" cy="539988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3" y="7252342"/>
            <a:ext cx="19087784" cy="30224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3" y="10274774"/>
            <a:ext cx="19087784" cy="1866709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7252342"/>
            <a:ext cx="19095282" cy="30224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10274774"/>
            <a:ext cx="19095282" cy="1866709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8FBB8-475E-4990-9057-670E4EF34CA6}" type="datetime1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3FD19-3013-4164-AD50-EDA830134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9B2DD-5C94-47AC-848C-AF8566C888F7}" type="datetime1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1F685-715A-460B-8CFE-A88E01B6F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4B509-808E-429B-A4D1-03558C1CCC0C}" type="datetime1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FD777-7C47-4262-A40C-12F8B5E6F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5" y="1289972"/>
            <a:ext cx="14212712" cy="548987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49" y="1289975"/>
            <a:ext cx="24150357" cy="27651894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5" y="6779854"/>
            <a:ext cx="14212712" cy="22162015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45F2D-5D5E-44F1-A22B-4BED28922937}" type="datetime1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4CBCF-BF74-442C-A5AE-6D5D0766B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9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27" y="22679502"/>
            <a:ext cx="25920383" cy="267744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27" y="2894936"/>
            <a:ext cx="25920383" cy="19439573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27" y="25356945"/>
            <a:ext cx="25920383" cy="3802414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94172-2F8D-4F36-885F-82ABA3A2F7EE}" type="datetime1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5364-49F9-4DE6-B3CF-2E06E9B5D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59407" y="1296847"/>
            <a:ext cx="38881824" cy="539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59407" y="7559209"/>
            <a:ext cx="38881824" cy="213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8009" tIns="209004" rIns="418009" bIns="209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9407" y="30029028"/>
            <a:ext cx="10081399" cy="1724962"/>
          </a:xfrm>
          <a:prstGeom prst="rect">
            <a:avLst/>
          </a:prstGeom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>
            <a:lvl1pPr>
              <a:defRPr sz="55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68E59A6F-366A-4BCD-8B97-5868F6316D56}" type="datetime1">
              <a:rPr lang="en-US"/>
              <a:pPr>
                <a:defRPr/>
              </a:pPr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9593" y="30029028"/>
            <a:ext cx="13681452" cy="1724962"/>
          </a:xfrm>
          <a:prstGeom prst="rect">
            <a:avLst/>
          </a:prstGeom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>
            <a:lvl1pPr algn="ctr">
              <a:defRPr sz="55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59832" y="30029028"/>
            <a:ext cx="10081399" cy="1724962"/>
          </a:xfrm>
          <a:prstGeom prst="rect">
            <a:avLst/>
          </a:prstGeom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>
            <a:lvl1pPr algn="r">
              <a:defRPr sz="55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9A0F6BE1-24BF-4B28-9F5D-220DC3C6B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150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2089150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2089150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2089150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2089150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2089150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2089150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2089150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2089150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66863" indent="-1566863" algn="l" defTabSz="20891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3395663" indent="-1304925" algn="l" defTabSz="20891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5224463" indent="-1044575" algn="l" defTabSz="20891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7313613" indent="-1044575" algn="l" defTabSz="20891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9404350" indent="-1044575" algn="l" defTabSz="20891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11495242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950120" y="7091004"/>
            <a:ext cx="9979025" cy="465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260" tIns="352260" rIns="352260" bIns="35226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marL="571500" indent="-571500"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AU" altLang="en-US" sz="4000" dirty="0">
                <a:latin typeface="Lao UI" panose="020B0502040204020203" pitchFamily="34" charset="0"/>
                <a:cs typeface="Lao UI" panose="020B0502040204020203" pitchFamily="34" charset="0"/>
              </a:rPr>
              <a:t>Frequently scrubbing the entire storage array during high incoming IO on a system can degrade the performance of the individual disks</a:t>
            </a:r>
          </a:p>
          <a:p>
            <a:pPr marL="571500" indent="-571500"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sz="4000" dirty="0">
                <a:latin typeface="Lao UI" panose="020B0502040204020203" pitchFamily="34" charset="0"/>
                <a:cs typeface="Lao UI" panose="020B0502040204020203" pitchFamily="34" charset="0"/>
              </a:rPr>
              <a:t>Decide “which disk to scrub” and “when to scrub”</a:t>
            </a:r>
            <a:endParaRPr lang="en-AU" altLang="en-US" sz="4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5" name="Text Box 6"/>
          <p:cNvSpPr txBox="1">
            <a:spLocks noChangeArrowheads="1"/>
          </p:cNvSpPr>
          <p:nvPr/>
        </p:nvSpPr>
        <p:spPr bwMode="auto">
          <a:xfrm>
            <a:off x="6422419" y="319881"/>
            <a:ext cx="29718000" cy="53641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528389" tIns="704519" rIns="528389" bIns="528389"/>
          <a:lstStyle/>
          <a:p>
            <a:pPr algn="ctr">
              <a:defRPr/>
            </a:pPr>
            <a:r>
              <a:rPr 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Selective scrubbing based on algorithmic randomness </a:t>
            </a:r>
            <a:endParaRPr lang="en-GB" sz="8800" b="1" dirty="0">
              <a:solidFill>
                <a:schemeClr val="tx1">
                  <a:lumMod val="75000"/>
                  <a:lumOff val="25000"/>
                </a:schemeClr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GB" sz="5400" b="1" dirty="0">
              <a:solidFill>
                <a:schemeClr val="tx1">
                  <a:lumMod val="75000"/>
                  <a:lumOff val="25000"/>
                </a:schemeClr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797719" y="5537994"/>
            <a:ext cx="31165800" cy="132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2260" tIns="352260" rIns="352260" bIns="35226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GB" altLang="en-US" sz="4900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059" name="Rectangle 29"/>
          <p:cNvSpPr>
            <a:spLocks noChangeArrowheads="1"/>
          </p:cNvSpPr>
          <p:nvPr/>
        </p:nvSpPr>
        <p:spPr bwMode="auto">
          <a:xfrm>
            <a:off x="811274" y="5023645"/>
            <a:ext cx="41760970" cy="244475"/>
          </a:xfrm>
          <a:prstGeom prst="rect">
            <a:avLst/>
          </a:prstGeom>
          <a:gradFill rotWithShape="0">
            <a:gsLst>
              <a:gs pos="0">
                <a:schemeClr val="bg2">
                  <a:lumMod val="50000"/>
                </a:schemeClr>
              </a:gs>
              <a:gs pos="50000">
                <a:srgbClr val="FFCC66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</p:spPr>
        <p:txBody>
          <a:bodyPr wrap="none" lIns="89474" tIns="44737" rIns="89474" bIns="44737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069" name="Text Box 48"/>
          <p:cNvSpPr txBox="1">
            <a:spLocks noChangeArrowheads="1"/>
          </p:cNvSpPr>
          <p:nvPr/>
        </p:nvSpPr>
        <p:spPr bwMode="auto">
          <a:xfrm>
            <a:off x="950119" y="5749132"/>
            <a:ext cx="9829800" cy="1094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lIns="352260" tIns="176130" rIns="352260" bIns="17613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48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Introduction</a:t>
            </a:r>
            <a:endParaRPr lang="en-US" altLang="en-US" sz="4800" b="1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073" name="Text Box 53"/>
          <p:cNvSpPr txBox="1">
            <a:spLocks noChangeArrowheads="1"/>
          </p:cNvSpPr>
          <p:nvPr/>
        </p:nvSpPr>
        <p:spPr bwMode="auto">
          <a:xfrm>
            <a:off x="32642370" y="16500277"/>
            <a:ext cx="9220200" cy="1094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52260" tIns="176130" rIns="352260" bIns="17613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48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Advantages</a:t>
            </a:r>
            <a:endParaRPr lang="en-US" altLang="en-US" sz="4800" b="1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074" name="Text Box 54"/>
          <p:cNvSpPr txBox="1">
            <a:spLocks noChangeArrowheads="1"/>
          </p:cNvSpPr>
          <p:nvPr/>
        </p:nvSpPr>
        <p:spPr bwMode="auto">
          <a:xfrm>
            <a:off x="32642370" y="25557503"/>
            <a:ext cx="9220200" cy="1094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52260" tIns="176130" rIns="352260" bIns="17613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48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Acknowledgement</a:t>
            </a:r>
            <a:endParaRPr lang="en-US" altLang="en-US" sz="4800" b="1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083" name="Text Box 47"/>
          <p:cNvSpPr txBox="1">
            <a:spLocks noChangeArrowheads="1"/>
          </p:cNvSpPr>
          <p:nvPr/>
        </p:nvSpPr>
        <p:spPr bwMode="auto">
          <a:xfrm>
            <a:off x="1485108" y="23980307"/>
            <a:ext cx="9294811" cy="183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130" tIns="176130" rIns="176130" bIns="17613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3200" dirty="0">
                <a:latin typeface="Lao UI" panose="020B0502040204020203" pitchFamily="34" charset="0"/>
                <a:cs typeface="Lao UI" panose="020B0502040204020203" pitchFamily="34" charset="0"/>
              </a:rPr>
              <a:t>Figure 2</a:t>
            </a:r>
            <a:r>
              <a:rPr lang="en-US" altLang="en-US" sz="3200" b="1" dirty="0">
                <a:latin typeface="Lao UI" panose="020B0502040204020203" pitchFamily="34" charset="0"/>
                <a:cs typeface="Lao UI" panose="020B0502040204020203" pitchFamily="34" charset="0"/>
              </a:rPr>
              <a:t>. </a:t>
            </a:r>
            <a:r>
              <a:rPr lang="en-AU" altLang="en-US" sz="3200" i="1" dirty="0">
                <a:latin typeface="Lao UI" panose="020B0502040204020203" pitchFamily="34" charset="0"/>
                <a:cs typeface="Lao UI" panose="020B0502040204020203" pitchFamily="34" charset="0"/>
              </a:rPr>
              <a:t>Drive health quantification based on conformal prediction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i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2088" name="Picture 50" descr="Cal State Golden Se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268" y="1076144"/>
            <a:ext cx="2506104" cy="246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B889A3-5088-104A-8AB4-C6FCFA218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726116"/>
              </p:ext>
            </p:extLst>
          </p:nvPr>
        </p:nvGraphicFramePr>
        <p:xfrm>
          <a:off x="12794517" y="5974396"/>
          <a:ext cx="16928084" cy="11050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99100" imgH="3581400" progId="Visio.Drawing.11">
                  <p:embed/>
                </p:oleObj>
              </mc:Choice>
              <mc:Fallback>
                <p:oleObj r:id="rId3" imgW="5499100" imgH="3581400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CB889A3-5088-104A-8AB4-C6FCFA218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4517" y="5974396"/>
                        <a:ext cx="16928084" cy="110502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F81979-8BC5-0744-AEDC-49AA401B5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75213"/>
              </p:ext>
            </p:extLst>
          </p:nvPr>
        </p:nvGraphicFramePr>
        <p:xfrm>
          <a:off x="12489652" y="22956199"/>
          <a:ext cx="8421629" cy="377607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906056">
                  <a:extLst>
                    <a:ext uri="{9D8B030D-6E8A-4147-A177-3AD203B41FA5}">
                      <a16:colId xmlns:a16="http://schemas.microsoft.com/office/drawing/2014/main" val="1272658443"/>
                    </a:ext>
                  </a:extLst>
                </a:gridCol>
                <a:gridCol w="2846748">
                  <a:extLst>
                    <a:ext uri="{9D8B030D-6E8A-4147-A177-3AD203B41FA5}">
                      <a16:colId xmlns:a16="http://schemas.microsoft.com/office/drawing/2014/main" val="3764627151"/>
                    </a:ext>
                  </a:extLst>
                </a:gridCol>
                <a:gridCol w="2668825">
                  <a:extLst>
                    <a:ext uri="{9D8B030D-6E8A-4147-A177-3AD203B41FA5}">
                      <a16:colId xmlns:a16="http://schemas.microsoft.com/office/drawing/2014/main" val="4225431732"/>
                    </a:ext>
                  </a:extLst>
                </a:gridCol>
              </a:tblGrid>
              <a:tr h="675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Disk Serial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Health Rank</a:t>
                      </a:r>
                      <a:endParaRPr lang="en-US" sz="3200" b="0" i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Status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6385950"/>
                  </a:ext>
                </a:extLst>
              </a:tr>
              <a:tr h="5487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Z296Z3KN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0.934426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HEALTHY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948476"/>
                  </a:ext>
                </a:extLst>
              </a:tr>
              <a:tr h="5487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Z296Z3A6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0.819672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o UI" panose="020B0502040204020203" pitchFamily="34" charset="0"/>
                          <a:ea typeface="+mn-ea"/>
                          <a:cs typeface="Lao UI" panose="020B0502040204020203" pitchFamily="34" charset="0"/>
                        </a:rPr>
                        <a:t>HEALTHY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316850"/>
                  </a:ext>
                </a:extLst>
              </a:tr>
              <a:tr h="5487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Z296Z5MQ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0.754098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o UI" panose="020B0502040204020203" pitchFamily="34" charset="0"/>
                          <a:ea typeface="+mn-ea"/>
                          <a:cs typeface="Lao UI" panose="020B0502040204020203" pitchFamily="34" charset="0"/>
                        </a:rPr>
                        <a:t>HEALTHY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2203423"/>
                  </a:ext>
                </a:extLst>
              </a:tr>
              <a:tr h="5487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Z29987ZE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ea typeface="Calibri" panose="020F0502020204030204" pitchFamily="34" charset="0"/>
                          <a:cs typeface="Lao UI" panose="020B0502040204020203" pitchFamily="34" charset="0"/>
                        </a:rPr>
                        <a:t>0.474212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o UI" panose="020B0502040204020203" pitchFamily="34" charset="0"/>
                          <a:ea typeface="+mn-ea"/>
                          <a:cs typeface="Lao UI" panose="020B0502040204020203" pitchFamily="34" charset="0"/>
                        </a:rPr>
                        <a:t>HEALTHY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6659212"/>
                  </a:ext>
                </a:extLst>
              </a:tr>
              <a:tr h="5487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Z29609UI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ea typeface="Calibri" panose="020F0502020204030204" pitchFamily="34" charset="0"/>
                          <a:cs typeface="Lao UI" panose="020B0502040204020203" pitchFamily="34" charset="0"/>
                        </a:rPr>
                        <a:t>0.321424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o UI" panose="020B0502040204020203" pitchFamily="34" charset="0"/>
                          <a:ea typeface="+mn-ea"/>
                          <a:cs typeface="Lao UI" panose="020B0502040204020203" pitchFamily="34" charset="0"/>
                        </a:rPr>
                        <a:t>HEALTHY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4850680"/>
                  </a:ext>
                </a:extLst>
              </a:tr>
              <a:tr h="5487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Z29IUW4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ea typeface="Calibri" panose="020F0502020204030204" pitchFamily="34" charset="0"/>
                          <a:cs typeface="Lao UI" panose="020B0502040204020203" pitchFamily="34" charset="0"/>
                        </a:rPr>
                        <a:t>0.287129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o UI" panose="020B0502040204020203" pitchFamily="34" charset="0"/>
                          <a:ea typeface="+mn-ea"/>
                          <a:cs typeface="Lao UI" panose="020B0502040204020203" pitchFamily="34" charset="0"/>
                        </a:rPr>
                        <a:t>HEALTHY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7844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EF51DD-5191-2D4B-A206-55331456E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91269"/>
              </p:ext>
            </p:extLst>
          </p:nvPr>
        </p:nvGraphicFramePr>
        <p:xfrm>
          <a:off x="22113738" y="17840985"/>
          <a:ext cx="9330016" cy="280537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472698">
                  <a:extLst>
                    <a:ext uri="{9D8B030D-6E8A-4147-A177-3AD203B41FA5}">
                      <a16:colId xmlns:a16="http://schemas.microsoft.com/office/drawing/2014/main" val="1734293971"/>
                    </a:ext>
                  </a:extLst>
                </a:gridCol>
                <a:gridCol w="4525219">
                  <a:extLst>
                    <a:ext uri="{9D8B030D-6E8A-4147-A177-3AD203B41FA5}">
                      <a16:colId xmlns:a16="http://schemas.microsoft.com/office/drawing/2014/main" val="1451886075"/>
                    </a:ext>
                  </a:extLst>
                </a:gridCol>
                <a:gridCol w="2332099">
                  <a:extLst>
                    <a:ext uri="{9D8B030D-6E8A-4147-A177-3AD203B41FA5}">
                      <a16:colId xmlns:a16="http://schemas.microsoft.com/office/drawing/2014/main" val="2460952534"/>
                    </a:ext>
                  </a:extLst>
                </a:gridCol>
              </a:tblGrid>
              <a:tr h="7013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Disk Health</a:t>
                      </a:r>
                      <a:endParaRPr lang="en-US" sz="3200" b="0" i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Scrub Frequency 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Heath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9476117"/>
                  </a:ext>
                </a:extLst>
              </a:tr>
              <a:tr h="7013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Best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LOW (CYCLE – A)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 – 0.7 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8631394"/>
                  </a:ext>
                </a:extLst>
              </a:tr>
              <a:tr h="7013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Medium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MEDIUM (CYCLE - B)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0.7 – 0.3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740886"/>
                  </a:ext>
                </a:extLst>
              </a:tr>
              <a:tr h="7013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Poor</a:t>
                      </a:r>
                      <a:endParaRPr lang="en-US" sz="3200" b="0" i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HIGH (CYCLE – C)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0.3 – 0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680998"/>
                  </a:ext>
                </a:extLst>
              </a:tr>
            </a:tbl>
          </a:graphicData>
        </a:graphic>
      </p:graphicFrame>
      <p:sp>
        <p:nvSpPr>
          <p:cNvPr id="62" name="Text Box 4">
            <a:extLst>
              <a:ext uri="{FF2B5EF4-FFF2-40B4-BE49-F238E27FC236}">
                <a16:creationId xmlns:a16="http://schemas.microsoft.com/office/drawing/2014/main" id="{0ED7299A-C80E-B744-9EB7-4D1AC708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4859" y="17861160"/>
            <a:ext cx="9677398" cy="748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260" tIns="352260" rIns="352260" bIns="35226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lvl="0">
              <a:buNone/>
            </a:pPr>
            <a:r>
              <a:rPr lang="en-US" sz="4000" b="1" dirty="0">
                <a:latin typeface="Lao UI" panose="020B0502040204020203" pitchFamily="34" charset="0"/>
                <a:cs typeface="Lao UI" panose="020B0502040204020203" pitchFamily="34" charset="0"/>
              </a:rPr>
              <a:t>Enhanced storage reliability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latin typeface="Lao UI" panose="020B0502040204020203" pitchFamily="34" charset="0"/>
                <a:cs typeface="Lao UI" panose="020B0502040204020203" pitchFamily="34" charset="0"/>
              </a:rPr>
              <a:t>More frequent scrubbing on poor healthy drives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latin typeface="Lao UI" panose="020B0502040204020203" pitchFamily="34" charset="0"/>
                <a:cs typeface="Lao UI" panose="020B0502040204020203" pitchFamily="34" charset="0"/>
              </a:rPr>
              <a:t>It helps detect and correct sector errors in advance</a:t>
            </a:r>
          </a:p>
          <a:p>
            <a:pPr>
              <a:buNone/>
            </a:pPr>
            <a:endParaRPr lang="en-US" sz="4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0">
              <a:buNone/>
            </a:pPr>
            <a:r>
              <a:rPr lang="en-US" sz="4000" b="1" dirty="0">
                <a:latin typeface="Lao UI" panose="020B0502040204020203" pitchFamily="34" charset="0"/>
                <a:cs typeface="Lao UI" panose="020B0502040204020203" pitchFamily="34" charset="0"/>
              </a:rPr>
              <a:t>Improved performance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latin typeface="Lao UI" panose="020B0502040204020203" pitchFamily="34" charset="0"/>
                <a:ea typeface="Times New Roman" panose="02020603050405020304" pitchFamily="18" charset="0"/>
                <a:cs typeface="Lao UI" panose="020B0502040204020203" pitchFamily="34" charset="0"/>
              </a:rPr>
              <a:t>H</a:t>
            </a:r>
            <a:r>
              <a:rPr lang="en-US" sz="4000" dirty="0">
                <a:effectLst/>
                <a:latin typeface="Lao UI" panose="020B0502040204020203" pitchFamily="34" charset="0"/>
                <a:ea typeface="Times New Roman" panose="02020603050405020304" pitchFamily="18" charset="0"/>
                <a:cs typeface="Lao UI" panose="020B0502040204020203" pitchFamily="34" charset="0"/>
              </a:rPr>
              <a:t>ealthy drives are scrubbed less often freeing up resources for user workloads</a:t>
            </a:r>
            <a:endParaRPr lang="en-US" sz="4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4" name="Text Box 48">
            <a:extLst>
              <a:ext uri="{FF2B5EF4-FFF2-40B4-BE49-F238E27FC236}">
                <a16:creationId xmlns:a16="http://schemas.microsoft.com/office/drawing/2014/main" id="{8BA8DF42-B4D2-F741-9B36-4B70F221D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20" y="19742944"/>
            <a:ext cx="9829800" cy="1094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lIns="352260" tIns="176130" rIns="352260" bIns="17613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48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Method</a:t>
            </a:r>
            <a:endParaRPr lang="en-US" altLang="en-US" sz="4800" b="1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5" name="Text Box 47">
            <a:extLst>
              <a:ext uri="{FF2B5EF4-FFF2-40B4-BE49-F238E27FC236}">
                <a16:creationId xmlns:a16="http://schemas.microsoft.com/office/drawing/2014/main" id="{701639F3-BBCC-9248-B33E-1009B6D2F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0707" y="13493223"/>
            <a:ext cx="11891902" cy="84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130" tIns="176130" rIns="176130" bIns="17613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Lao UI" panose="020B0502040204020203" pitchFamily="34" charset="0"/>
                <a:cs typeface="Lao UI" panose="020B0502040204020203" pitchFamily="34" charset="0"/>
              </a:rPr>
              <a:t>Figure 3. </a:t>
            </a:r>
            <a:r>
              <a:rPr lang="en-US" altLang="en-US" sz="3200" i="1" dirty="0">
                <a:latin typeface="Lao UI" panose="020B0502040204020203" pitchFamily="34" charset="0"/>
                <a:cs typeface="Lao UI" panose="020B0502040204020203" pitchFamily="34" charset="0"/>
              </a:rPr>
              <a:t>Proposed framework for selective disk scrubbing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F2CF4E-C609-BF41-A9C5-4EFA06757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51748"/>
              </p:ext>
            </p:extLst>
          </p:nvPr>
        </p:nvGraphicFramePr>
        <p:xfrm>
          <a:off x="22113738" y="22943344"/>
          <a:ext cx="9330016" cy="438925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647320">
                  <a:extLst>
                    <a:ext uri="{9D8B030D-6E8A-4147-A177-3AD203B41FA5}">
                      <a16:colId xmlns:a16="http://schemas.microsoft.com/office/drawing/2014/main" val="3714341694"/>
                    </a:ext>
                  </a:extLst>
                </a:gridCol>
                <a:gridCol w="2453597">
                  <a:extLst>
                    <a:ext uri="{9D8B030D-6E8A-4147-A177-3AD203B41FA5}">
                      <a16:colId xmlns:a16="http://schemas.microsoft.com/office/drawing/2014/main" val="777122539"/>
                    </a:ext>
                  </a:extLst>
                </a:gridCol>
                <a:gridCol w="2083113">
                  <a:extLst>
                    <a:ext uri="{9D8B030D-6E8A-4147-A177-3AD203B41FA5}">
                      <a16:colId xmlns:a16="http://schemas.microsoft.com/office/drawing/2014/main" val="2451826105"/>
                    </a:ext>
                  </a:extLst>
                </a:gridCol>
                <a:gridCol w="2145986">
                  <a:extLst>
                    <a:ext uri="{9D8B030D-6E8A-4147-A177-3AD203B41FA5}">
                      <a16:colId xmlns:a16="http://schemas.microsoft.com/office/drawing/2014/main" val="2087355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Disk Serial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Health Score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Status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Scrub Frequency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02012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9330KBD2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0.934426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ea typeface="Calibri" panose="020F0502020204030204" pitchFamily="34" charset="0"/>
                          <a:cs typeface="Lao UI" panose="020B0502040204020203" pitchFamily="34" charset="0"/>
                        </a:rPr>
                        <a:t>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CYCLE </a:t>
                      </a:r>
                      <a:r>
                        <a:rPr lang="en-US" sz="3200" b="0" i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- B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410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9330EHZU   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0.819672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BEST</a:t>
                      </a:r>
                      <a:endParaRPr lang="en-US" sz="3200" b="0" i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CYCLE - A</a:t>
                      </a:r>
                      <a:endParaRPr lang="en-US" sz="3200" b="0" i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50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9330KB5X   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0.606557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MEDIUM</a:t>
                      </a:r>
                      <a:endParaRPr lang="en-US" sz="3200" b="0" i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CYCLE - B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7229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9330K3D5   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0.491803</a:t>
                      </a:r>
                      <a:endParaRPr lang="en-US" sz="3200" b="0" i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MEDIUM</a:t>
                      </a:r>
                      <a:endParaRPr lang="en-US" sz="3200" b="0" i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CYCLE - B</a:t>
                      </a:r>
                      <a:endParaRPr lang="en-US" sz="3200" b="0" i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98124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09330K6PW   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0.360656</a:t>
                      </a:r>
                      <a:endParaRPr lang="en-US" sz="3200" b="0" i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POOR</a:t>
                      </a:r>
                      <a:endParaRPr lang="en-US" sz="3200" b="0" i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CYCLE - C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71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. . .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. . .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. . .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. . . 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176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ZSE98JUKS   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0.023149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POOR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effectLst/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CYCLE - C</a:t>
                      </a:r>
                      <a:endParaRPr lang="en-US" sz="3200" b="0" i="0" dirty="0">
                        <a:effectLst/>
                        <a:latin typeface="Lao UI" panose="020B0502040204020203" pitchFamily="34" charset="0"/>
                        <a:ea typeface="Calibri" panose="020F0502020204030204" pitchFamily="34" charset="0"/>
                        <a:cs typeface="Lao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359064"/>
                  </a:ext>
                </a:extLst>
              </a:tr>
            </a:tbl>
          </a:graphicData>
        </a:graphic>
      </p:graphicFrame>
      <p:sp>
        <p:nvSpPr>
          <p:cNvPr id="28" name="Text Box 47">
            <a:extLst>
              <a:ext uri="{FF2B5EF4-FFF2-40B4-BE49-F238E27FC236}">
                <a16:creationId xmlns:a16="http://schemas.microsoft.com/office/drawing/2014/main" id="{4C4CDCFA-BA37-8245-A582-7DAD70AB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4494" y="27532399"/>
            <a:ext cx="9979025" cy="134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130" tIns="176130" rIns="176130" bIns="17613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Lao UI" panose="020B0502040204020203" pitchFamily="34" charset="0"/>
                <a:cs typeface="Lao UI" panose="020B0502040204020203" pitchFamily="34" charset="0"/>
              </a:rPr>
              <a:t>Figure 7. </a:t>
            </a:r>
            <a:r>
              <a:rPr lang="en-US" altLang="en-US" sz="3200" i="1" dirty="0">
                <a:latin typeface="Lao UI" panose="020B0502040204020203" pitchFamily="34" charset="0"/>
                <a:cs typeface="Lao UI" panose="020B0502040204020203" pitchFamily="34" charset="0"/>
              </a:rPr>
              <a:t>Implementation of selective scrubbing based on algorithmic randomness. </a:t>
            </a:r>
          </a:p>
        </p:txBody>
      </p:sp>
      <p:sp>
        <p:nvSpPr>
          <p:cNvPr id="29" name="Text Box 47">
            <a:extLst>
              <a:ext uri="{FF2B5EF4-FFF2-40B4-BE49-F238E27FC236}">
                <a16:creationId xmlns:a16="http://schemas.microsoft.com/office/drawing/2014/main" id="{772E317E-5B25-5B46-A02F-D5AE0364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2019" y="26856156"/>
            <a:ext cx="8421630" cy="183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130" tIns="176130" rIns="176130" bIns="17613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Lao UI" panose="020B0502040204020203" pitchFamily="34" charset="0"/>
                <a:cs typeface="Lao UI" panose="020B0502040204020203" pitchFamily="34" charset="0"/>
              </a:rPr>
              <a:t>Figure 5</a:t>
            </a:r>
            <a:r>
              <a:rPr lang="en-US" altLang="en-US" sz="3200" b="1" dirty="0">
                <a:latin typeface="Lao UI" panose="020B0502040204020203" pitchFamily="34" charset="0"/>
                <a:cs typeface="Lao UI" panose="020B0502040204020203" pitchFamily="34" charset="0"/>
              </a:rPr>
              <a:t>. </a:t>
            </a:r>
            <a:r>
              <a:rPr lang="en-US" altLang="en-US" sz="3200" i="1" dirty="0">
                <a:latin typeface="Lao UI" panose="020B0502040204020203" pitchFamily="34" charset="0"/>
                <a:cs typeface="Lao UI" panose="020B0502040204020203" pitchFamily="34" charset="0"/>
              </a:rPr>
              <a:t>We quantify the degree of health of the disks and rank them as per the confidence of the prediction. </a:t>
            </a:r>
          </a:p>
        </p:txBody>
      </p:sp>
      <p:sp>
        <p:nvSpPr>
          <p:cNvPr id="30" name="Text Box 47">
            <a:extLst>
              <a:ext uri="{FF2B5EF4-FFF2-40B4-BE49-F238E27FC236}">
                <a16:creationId xmlns:a16="http://schemas.microsoft.com/office/drawing/2014/main" id="{F8B5BDD4-2C80-C848-99FC-B27A1F3ED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9412" y="20732662"/>
            <a:ext cx="8856389" cy="134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130" tIns="176130" rIns="176130" bIns="17613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Lao UI" panose="020B0502040204020203" pitchFamily="34" charset="0"/>
                <a:cs typeface="Lao UI" panose="020B0502040204020203" pitchFamily="34" charset="0"/>
              </a:rPr>
              <a:t>Figure 6. </a:t>
            </a:r>
            <a:r>
              <a:rPr lang="en-US" altLang="en-US" sz="3200" i="1" dirty="0">
                <a:latin typeface="Lao UI" panose="020B0502040204020203" pitchFamily="34" charset="0"/>
                <a:cs typeface="Lao UI" panose="020B0502040204020203" pitchFamily="34" charset="0"/>
              </a:rPr>
              <a:t>Disks are segregated based on their health and assigned scrub frequency. 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B6EA1122-F723-6E4D-AFAA-972374D5D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2431" y="9416474"/>
            <a:ext cx="9826625" cy="689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2260" tIns="352260" rIns="352260" bIns="35226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b="1" dirty="0">
                <a:latin typeface="Lao UI" panose="020B0502040204020203" pitchFamily="34" charset="0"/>
                <a:cs typeface="Lao UI" panose="020B0502040204020203" pitchFamily="34" charset="0"/>
              </a:rPr>
              <a:t>Optimal Scrubbing </a:t>
            </a:r>
          </a:p>
          <a:p>
            <a:pPr marL="57150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Lao UI" panose="020B0502040204020203" pitchFamily="34" charset="0"/>
                <a:cs typeface="Lao UI" panose="020B0502040204020203" pitchFamily="34" charset="0"/>
              </a:rPr>
              <a:t>Select only specific disks which really need scrubbing based on their health</a:t>
            </a:r>
            <a:endParaRPr lang="en-US" sz="4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b="1" dirty="0">
                <a:latin typeface="Lao UI" panose="020B0502040204020203" pitchFamily="34" charset="0"/>
                <a:cs typeface="Lao UI" panose="020B0502040204020203" pitchFamily="34" charset="0"/>
              </a:rPr>
              <a:t>Performance </a:t>
            </a:r>
          </a:p>
          <a:p>
            <a:pPr marL="57150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Lao UI" panose="020B0502040204020203" pitchFamily="34" charset="0"/>
                <a:cs typeface="Lao UI" panose="020B0502040204020203" pitchFamily="34" charset="0"/>
              </a:rPr>
              <a:t>Automated scheduling of disk scrubbing based on n-step ahead system load prediction using probabilistic weighted fuzzy time series</a:t>
            </a:r>
            <a:endParaRPr lang="en-US" sz="4000" dirty="0">
              <a:latin typeface="Lao UI" panose="020B0502040204020203" pitchFamily="34" charset="0"/>
              <a:ea typeface="Calibri" panose="020F0502020204030204" pitchFamily="34" charset="0"/>
              <a:cs typeface="Lao UI" panose="020B0502040204020203" pitchFamily="34" charset="0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58C6985D-5515-A243-B002-14FF08C16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7289" y="26557485"/>
            <a:ext cx="9826625" cy="255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2260" tIns="352260" rIns="352260" bIns="35226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lvl="0">
              <a:buNone/>
            </a:pPr>
            <a:r>
              <a:rPr lang="en-US" sz="4000" dirty="0">
                <a:latin typeface="Lao UI" panose="020B0502040204020203" pitchFamily="34" charset="0"/>
                <a:cs typeface="Lao UI" panose="020B0502040204020203" pitchFamily="34" charset="0"/>
              </a:rPr>
              <a:t>The project has been supported by Dell Technologies, Israel (</a:t>
            </a:r>
            <a:r>
              <a:rPr lang="en-US" sz="4000" b="1" dirty="0">
                <a:latin typeface="Lao UI" panose="020B0502040204020203" pitchFamily="34" charset="0"/>
                <a:cs typeface="Lao UI" panose="020B0502040204020203" pitchFamily="34" charset="0"/>
              </a:rPr>
              <a:t>Yosef Shatsky</a:t>
            </a:r>
            <a:r>
              <a:rPr lang="en-US" sz="4000" dirty="0">
                <a:latin typeface="Lao UI" panose="020B0502040204020203" pitchFamily="34" charset="0"/>
                <a:cs typeface="Lao UI" panose="020B0502040204020203" pitchFamily="34" charset="0"/>
              </a:rPr>
              <a:t>) and Dell EMC China (</a:t>
            </a:r>
            <a:r>
              <a:rPr lang="en-US" sz="4000" b="1" dirty="0">
                <a:latin typeface="Lao UI" panose="020B0502040204020203" pitchFamily="34" charset="0"/>
                <a:cs typeface="Lao UI" panose="020B0502040204020203" pitchFamily="34" charset="0"/>
              </a:rPr>
              <a:t>Bing Liu</a:t>
            </a:r>
            <a:r>
              <a:rPr lang="en-US" sz="4000" dirty="0">
                <a:latin typeface="Lao UI" panose="020B0502040204020203" pitchFamily="34" charset="0"/>
                <a:cs typeface="Lao UI" panose="020B0502040204020203" pitchFamily="34" charset="0"/>
              </a:rPr>
              <a:t>). 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4D31598C-C884-174A-8B68-5D6B1B7AB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436" y="29501904"/>
            <a:ext cx="6208377" cy="2042583"/>
          </a:xfrm>
          <a:prstGeom prst="rect">
            <a:avLst/>
          </a:prstGeom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0BA2F8FF-13D4-3246-86A0-A04425B39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50" y="1081817"/>
            <a:ext cx="2464174" cy="246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D5DD923-A83E-0402-C02F-3C53AD688DAE}"/>
              </a:ext>
            </a:extLst>
          </p:cNvPr>
          <p:cNvGrpSpPr/>
          <p:nvPr/>
        </p:nvGrpSpPr>
        <p:grpSpPr>
          <a:xfrm>
            <a:off x="1712119" y="11627644"/>
            <a:ext cx="8421630" cy="5774564"/>
            <a:chOff x="1826419" y="11970544"/>
            <a:chExt cx="8421630" cy="5774564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BEDB9261-484A-1374-659C-5D71D864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419" y="11970544"/>
              <a:ext cx="8421630" cy="57745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474" tIns="44737" rIns="89474" bIns="44737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14600">
                  <a:solidFill>
                    <a:schemeClr val="tx1"/>
                  </a:solidFill>
                  <a:latin typeface="Calibri" pitchFamily="-112" charset="0"/>
                  <a:ea typeface="ＭＳ Ｐゴシック" pitchFamily="-112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12800">
                  <a:solidFill>
                    <a:schemeClr val="tx1"/>
                  </a:solidFill>
                  <a:latin typeface="Calibri" pitchFamily="-112" charset="0"/>
                  <a:ea typeface="ＭＳ Ｐゴシック" pitchFamily="-112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1000">
                  <a:solidFill>
                    <a:schemeClr val="tx1"/>
                  </a:solidFill>
                  <a:latin typeface="Calibri" pitchFamily="-112" charset="0"/>
                  <a:ea typeface="ＭＳ Ｐゴシック" pitchFamily="-112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9100">
                  <a:solidFill>
                    <a:schemeClr val="tx1"/>
                  </a:solidFill>
                  <a:latin typeface="Calibri" pitchFamily="-112" charset="0"/>
                  <a:ea typeface="ＭＳ Ｐゴシック" pitchFamily="-112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9100">
                  <a:solidFill>
                    <a:schemeClr val="tx1"/>
                  </a:solidFill>
                  <a:latin typeface="Calibri" pitchFamily="-112" charset="0"/>
                  <a:ea typeface="ＭＳ Ｐゴシック" pitchFamily="-112" charset="-128"/>
                </a:defRPr>
              </a:lvl5pPr>
              <a:lvl6pPr marL="2514600" indent="-228600" defTabSz="20891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9100">
                  <a:solidFill>
                    <a:schemeClr val="tx1"/>
                  </a:solidFill>
                  <a:latin typeface="Calibri" pitchFamily="-112" charset="0"/>
                  <a:ea typeface="ＭＳ Ｐゴシック" pitchFamily="-112" charset="-128"/>
                </a:defRPr>
              </a:lvl6pPr>
              <a:lvl7pPr marL="2971800" indent="-228600" defTabSz="20891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9100">
                  <a:solidFill>
                    <a:schemeClr val="tx1"/>
                  </a:solidFill>
                  <a:latin typeface="Calibri" pitchFamily="-112" charset="0"/>
                  <a:ea typeface="ＭＳ Ｐゴシック" pitchFamily="-112" charset="-128"/>
                </a:defRPr>
              </a:lvl7pPr>
              <a:lvl8pPr marL="3429000" indent="-228600" defTabSz="20891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9100">
                  <a:solidFill>
                    <a:schemeClr val="tx1"/>
                  </a:solidFill>
                  <a:latin typeface="Calibri" pitchFamily="-112" charset="0"/>
                  <a:ea typeface="ＭＳ Ｐゴシック" pitchFamily="-112" charset="-128"/>
                </a:defRPr>
              </a:lvl8pPr>
              <a:lvl9pPr marL="3886200" indent="-228600" defTabSz="208915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9100">
                  <a:solidFill>
                    <a:schemeClr val="tx1"/>
                  </a:solidFill>
                  <a:latin typeface="Calibri" pitchFamily="-112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8200"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pic>
          <p:nvPicPr>
            <p:cNvPr id="3" name="Picture 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3E035302-8EA7-B29E-D35A-1BB1E3D2C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03376" y="12199803"/>
              <a:ext cx="7956259" cy="5295854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5604503-33C7-6480-7105-7BB5F2AAFEE8}"/>
              </a:ext>
            </a:extLst>
          </p:cNvPr>
          <p:cNvSpPr txBox="1"/>
          <p:nvPr/>
        </p:nvSpPr>
        <p:spPr>
          <a:xfrm>
            <a:off x="1200100" y="25299501"/>
            <a:ext cx="1115701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AU" altLang="en-US" sz="4000" dirty="0">
                <a:latin typeface="Lao UI" panose="020B0502040204020203" pitchFamily="34" charset="0"/>
                <a:cs typeface="Lao UI" panose="020B0502040204020203" pitchFamily="34" charset="0"/>
              </a:rPr>
              <a:t>Rank the health scores based on confidence </a:t>
            </a:r>
          </a:p>
          <a:p>
            <a:pPr marL="571500" indent="-571500"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AU" altLang="en-US" sz="4000" dirty="0">
                <a:latin typeface="Lao UI" panose="020B0502040204020203" pitchFamily="34" charset="0"/>
                <a:cs typeface="Lao UI" panose="020B0502040204020203" pitchFamily="34" charset="0"/>
              </a:rPr>
              <a:t>Create a set of relatively least healthy disks for scrubbing </a:t>
            </a:r>
          </a:p>
          <a:p>
            <a:pPr marL="571500" indent="-571500"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AU" altLang="en-US" sz="4000" dirty="0">
                <a:latin typeface="Lao UI" panose="020B0502040204020203" pitchFamily="34" charset="0"/>
                <a:cs typeface="Lao UI" panose="020B0502040204020203" pitchFamily="34" charset="0"/>
              </a:rPr>
              <a:t>Map the selected disks with scrub frequency cycle </a:t>
            </a:r>
          </a:p>
        </p:txBody>
      </p:sp>
      <p:sp>
        <p:nvSpPr>
          <p:cNvPr id="63" name="Text Box 48">
            <a:extLst>
              <a:ext uri="{FF2B5EF4-FFF2-40B4-BE49-F238E27FC236}">
                <a16:creationId xmlns:a16="http://schemas.microsoft.com/office/drawing/2014/main" id="{A04918A9-488E-A366-C5A1-18E581235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7586" y="14922910"/>
            <a:ext cx="8421630" cy="1094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52260" tIns="176130" rIns="352260" bIns="17613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48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Solution</a:t>
            </a:r>
            <a:endParaRPr lang="en-US" altLang="en-US" sz="4800" b="1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4" name="Text Box 53">
            <a:extLst>
              <a:ext uri="{FF2B5EF4-FFF2-40B4-BE49-F238E27FC236}">
                <a16:creationId xmlns:a16="http://schemas.microsoft.com/office/drawing/2014/main" id="{74FB105F-8BBD-CB70-C87B-AFE3C99A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3590" y="5731632"/>
            <a:ext cx="9677401" cy="1094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352260" tIns="176130" rIns="352260" bIns="17613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4800" b="1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Contribution</a:t>
            </a:r>
            <a:endParaRPr lang="en-US" altLang="en-US" sz="4800" b="1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5" name="Text Box 4">
            <a:extLst>
              <a:ext uri="{FF2B5EF4-FFF2-40B4-BE49-F238E27FC236}">
                <a16:creationId xmlns:a16="http://schemas.microsoft.com/office/drawing/2014/main" id="{03A3BCAC-9094-E835-624C-2230F571B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0374" y="7161697"/>
            <a:ext cx="9674275" cy="274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260" tIns="352260" rIns="352260" bIns="35226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b="1" dirty="0">
                <a:latin typeface="Lao UI" panose="020B0502040204020203" pitchFamily="34" charset="0"/>
                <a:cs typeface="Lao UI" panose="020B0502040204020203" pitchFamily="34" charset="0"/>
              </a:rPr>
              <a:t>Method </a:t>
            </a:r>
          </a:p>
          <a:p>
            <a:pPr marL="57150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Lao UI" panose="020B0502040204020203" pitchFamily="34" charset="0"/>
                <a:cs typeface="Lao UI" panose="020B0502040204020203" pitchFamily="34" charset="0"/>
              </a:rPr>
              <a:t>Conformal Prediction for quantifying the disk health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F58378-8C35-2A7D-A54F-429DDFFECFA6}"/>
              </a:ext>
            </a:extLst>
          </p:cNvPr>
          <p:cNvSpPr txBox="1"/>
          <p:nvPr/>
        </p:nvSpPr>
        <p:spPr>
          <a:xfrm>
            <a:off x="10483879" y="3044703"/>
            <a:ext cx="215950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Rahul Vishwakarma</a:t>
            </a:r>
            <a:r>
              <a:rPr lang="en-GB" sz="4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○</a:t>
            </a:r>
            <a:r>
              <a: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,</a:t>
            </a:r>
            <a:r>
              <a:rPr lang="en-GB" sz="4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Bing Liu</a:t>
            </a:r>
            <a:r>
              <a:rPr lang="en-GB" sz="44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✢</a:t>
            </a:r>
            <a:r>
              <a: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, Peter Gatsby</a:t>
            </a:r>
            <a:r>
              <a:rPr lang="en-GB" sz="4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○</a:t>
            </a:r>
            <a:r>
              <a: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, Jinha Hwang</a:t>
            </a:r>
            <a:r>
              <a:rPr lang="en-GB" sz="4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○</a:t>
            </a:r>
            <a:endParaRPr lang="en-GB" sz="4000" b="1" dirty="0">
              <a:solidFill>
                <a:schemeClr val="tx1">
                  <a:lumMod val="75000"/>
                  <a:lumOff val="25000"/>
                </a:schemeClr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GB" sz="4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✢</a:t>
            </a:r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Dell Technologies, </a:t>
            </a:r>
            <a:r>
              <a:rPr lang="en-GB" sz="4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○</a:t>
            </a:r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California State University Long Beach</a:t>
            </a:r>
            <a:endParaRPr lang="en-AU" sz="6600" b="1" dirty="0">
              <a:solidFill>
                <a:schemeClr val="tx1">
                  <a:lumMod val="75000"/>
                  <a:lumOff val="25000"/>
                </a:schemeClr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E23C58E-7C19-6689-5015-3BB99A4F6CF6}"/>
              </a:ext>
            </a:extLst>
          </p:cNvPr>
          <p:cNvGrpSpPr/>
          <p:nvPr/>
        </p:nvGrpSpPr>
        <p:grpSpPr>
          <a:xfrm>
            <a:off x="437133" y="20724690"/>
            <a:ext cx="12432048" cy="3178932"/>
            <a:chOff x="538631" y="20400630"/>
            <a:chExt cx="12432048" cy="317893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21663C-7B0D-887D-0E0B-CBAAD6F295E8}"/>
                </a:ext>
              </a:extLst>
            </p:cNvPr>
            <p:cNvGrpSpPr/>
            <p:nvPr/>
          </p:nvGrpSpPr>
          <p:grpSpPr>
            <a:xfrm>
              <a:off x="538631" y="20400630"/>
              <a:ext cx="12432048" cy="3178932"/>
              <a:chOff x="10158414" y="12198284"/>
              <a:chExt cx="12432048" cy="31789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7F8B3A-E2A3-D177-52C1-4034930A2215}"/>
                  </a:ext>
                </a:extLst>
              </p:cNvPr>
              <p:cNvSpPr txBox="1"/>
              <p:nvPr/>
            </p:nvSpPr>
            <p:spPr>
              <a:xfrm>
                <a:off x="10158414" y="12198284"/>
                <a:ext cx="46863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latin typeface="Lao UI" panose="020B0502040204020203" pitchFamily="34" charset="0"/>
                    <a:cs typeface="Lao UI" panose="020B0502040204020203" pitchFamily="34" charset="0"/>
                  </a:rPr>
                  <a:t>	</a:t>
                </a:r>
                <a:r>
                  <a:rPr lang="en-US" sz="2000" b="1" dirty="0">
                    <a:latin typeface="Lao UI" panose="020B0502040204020203" pitchFamily="34" charset="0"/>
                    <a:cs typeface="Lao UI" panose="020B0502040204020203" pitchFamily="34" charset="0"/>
                  </a:rPr>
                  <a:t>Healthy</a:t>
                </a:r>
                <a:endParaRPr lang="en-US" sz="5400" b="1" dirty="0">
                  <a:latin typeface="Lao UI" panose="020B0502040204020203" pitchFamily="34" charset="0"/>
                  <a:cs typeface="Lao UI" panose="020B0502040204020203" pitchFamily="34" charset="0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1DAC38A-0DB4-D259-3865-6ADFB86B150B}"/>
                  </a:ext>
                </a:extLst>
              </p:cNvPr>
              <p:cNvGrpSpPr/>
              <p:nvPr/>
            </p:nvGrpSpPr>
            <p:grpSpPr>
              <a:xfrm>
                <a:off x="12342019" y="12555424"/>
                <a:ext cx="10248443" cy="2821792"/>
                <a:chOff x="12342019" y="12555424"/>
                <a:chExt cx="10248443" cy="2821792"/>
              </a:xfrm>
            </p:grpSpPr>
            <p:pic>
              <p:nvPicPr>
                <p:cNvPr id="52" name="Picture 51" descr="Background pattern&#10;&#10;Description automatically generated">
                  <a:extLst>
                    <a:ext uri="{FF2B5EF4-FFF2-40B4-BE49-F238E27FC236}">
                      <a16:creationId xmlns:a16="http://schemas.microsoft.com/office/drawing/2014/main" id="{F81AFA05-6FCD-3EA9-332C-456677DF8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0800000">
                  <a:off x="12342019" y="13627894"/>
                  <a:ext cx="6172210" cy="857250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04E2865-DE9E-1293-DAA5-B940A6CA1D22}"/>
                    </a:ext>
                  </a:extLst>
                </p:cNvPr>
                <p:cNvSpPr txBox="1"/>
                <p:nvPr/>
              </p:nvSpPr>
              <p:spPr>
                <a:xfrm>
                  <a:off x="14844714" y="12555424"/>
                  <a:ext cx="77457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latin typeface="Lao UI" panose="020B0502040204020203" pitchFamily="34" charset="0"/>
                      <a:cs typeface="Lao UI" panose="020B0502040204020203" pitchFamily="34" charset="0"/>
                    </a:rPr>
                    <a:t>	Dying/Imminent failure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8E24E7-C27B-2DE4-5F50-CBD043D0A367}"/>
                    </a:ext>
                  </a:extLst>
                </p:cNvPr>
                <p:cNvSpPr txBox="1"/>
                <p:nvPr/>
              </p:nvSpPr>
              <p:spPr>
                <a:xfrm>
                  <a:off x="13125236" y="14977106"/>
                  <a:ext cx="500163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latin typeface="Lao UI" panose="020B0502040204020203" pitchFamily="34" charset="0"/>
                      <a:cs typeface="Lao UI" panose="020B0502040204020203" pitchFamily="34" charset="0"/>
                    </a:rPr>
                    <a:t>Quantification of the degree of health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C2C85EC-0090-43FD-601C-FFB73F997785}"/>
                    </a:ext>
                  </a:extLst>
                </p:cNvPr>
                <p:cNvCxnSpPr/>
                <p:nvPr/>
              </p:nvCxnSpPr>
              <p:spPr>
                <a:xfrm>
                  <a:off x="12694444" y="12999244"/>
                  <a:ext cx="0" cy="6286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FFE57429-B60F-58FB-F71F-FE15128ACF62}"/>
                    </a:ext>
                  </a:extLst>
                </p:cNvPr>
                <p:cNvCxnSpPr/>
                <p:nvPr/>
              </p:nvCxnSpPr>
              <p:spPr>
                <a:xfrm>
                  <a:off x="18126869" y="12996780"/>
                  <a:ext cx="0" cy="6286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7" name="Right Brace 56">
                  <a:extLst>
                    <a:ext uri="{FF2B5EF4-FFF2-40B4-BE49-F238E27FC236}">
                      <a16:creationId xmlns:a16="http://schemas.microsoft.com/office/drawing/2014/main" id="{1B2DB450-D9C0-73A1-0404-3125375E5A50}"/>
                    </a:ext>
                  </a:extLst>
                </p:cNvPr>
                <p:cNvSpPr/>
                <p:nvPr/>
              </p:nvSpPr>
              <p:spPr>
                <a:xfrm rot="5400000">
                  <a:off x="15260719" y="12702957"/>
                  <a:ext cx="347492" cy="3973457"/>
                </a:xfrm>
                <a:prstGeom prst="rightBrac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A38A34-2E42-19AB-C956-A4438EF65849}"/>
                </a:ext>
              </a:extLst>
            </p:cNvPr>
            <p:cNvSpPr txBox="1"/>
            <p:nvPr/>
          </p:nvSpPr>
          <p:spPr>
            <a:xfrm>
              <a:off x="4643746" y="20772088"/>
              <a:ext cx="2866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o UI" panose="020B0502040204020203" pitchFamily="34" charset="0"/>
                  <a:cs typeface="Lao UI" panose="020B0502040204020203" pitchFamily="34" charset="0"/>
                </a:rPr>
                <a:t>Least healthy disk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4C04857-B9D8-9F88-B665-30A7A755B62C}"/>
                </a:ext>
              </a:extLst>
            </p:cNvPr>
            <p:cNvCxnSpPr/>
            <p:nvPr/>
          </p:nvCxnSpPr>
          <p:spPr>
            <a:xfrm>
              <a:off x="6006269" y="21185717"/>
              <a:ext cx="1440544" cy="6114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610EF5-8E5F-CAC5-8BAE-425C55712536}"/>
              </a:ext>
            </a:extLst>
          </p:cNvPr>
          <p:cNvCxnSpPr/>
          <p:nvPr/>
        </p:nvCxnSpPr>
        <p:spPr>
          <a:xfrm flipV="1">
            <a:off x="2397919" y="12999244"/>
            <a:ext cx="0" cy="4965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8EAF65-09FC-3C84-8187-4367B5392B39}"/>
              </a:ext>
            </a:extLst>
          </p:cNvPr>
          <p:cNvCxnSpPr>
            <a:cxnSpLocks/>
          </p:cNvCxnSpPr>
          <p:nvPr/>
        </p:nvCxnSpPr>
        <p:spPr>
          <a:xfrm flipV="1">
            <a:off x="3074661" y="13917294"/>
            <a:ext cx="0" cy="4047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2CEFE0-D2F4-7B93-6E89-738EB813A0C6}"/>
              </a:ext>
            </a:extLst>
          </p:cNvPr>
          <p:cNvCxnSpPr>
            <a:cxnSpLocks/>
          </p:cNvCxnSpPr>
          <p:nvPr/>
        </p:nvCxnSpPr>
        <p:spPr>
          <a:xfrm flipV="1">
            <a:off x="3827953" y="12199144"/>
            <a:ext cx="815793" cy="5765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253A7E-3D63-A2D6-49C1-C755A38BFE83}"/>
              </a:ext>
            </a:extLst>
          </p:cNvPr>
          <p:cNvCxnSpPr>
            <a:cxnSpLocks/>
          </p:cNvCxnSpPr>
          <p:nvPr/>
        </p:nvCxnSpPr>
        <p:spPr>
          <a:xfrm flipV="1">
            <a:off x="4379013" y="13746017"/>
            <a:ext cx="990706" cy="4218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9E03B0-AC6C-0914-BB8A-EAE8BEE57529}"/>
              </a:ext>
            </a:extLst>
          </p:cNvPr>
          <p:cNvCxnSpPr>
            <a:cxnSpLocks/>
          </p:cNvCxnSpPr>
          <p:nvPr/>
        </p:nvCxnSpPr>
        <p:spPr>
          <a:xfrm flipV="1">
            <a:off x="5224931" y="16728187"/>
            <a:ext cx="4373888" cy="1185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736187-D08C-9F14-9CEA-B857E703FCF3}"/>
              </a:ext>
            </a:extLst>
          </p:cNvPr>
          <p:cNvCxnSpPr>
            <a:cxnSpLocks/>
          </p:cNvCxnSpPr>
          <p:nvPr/>
        </p:nvCxnSpPr>
        <p:spPr>
          <a:xfrm flipV="1">
            <a:off x="4575271" y="12999244"/>
            <a:ext cx="2737548" cy="4996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0412404-4C99-82EF-2CE7-E5F8EDC5D4EF}"/>
              </a:ext>
            </a:extLst>
          </p:cNvPr>
          <p:cNvCxnSpPr>
            <a:cxnSpLocks/>
          </p:cNvCxnSpPr>
          <p:nvPr/>
        </p:nvCxnSpPr>
        <p:spPr>
          <a:xfrm flipV="1">
            <a:off x="4874366" y="15761628"/>
            <a:ext cx="3137147" cy="2152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458996-E8AE-5687-9E2A-25F832E6148A}"/>
              </a:ext>
            </a:extLst>
          </p:cNvPr>
          <p:cNvCxnSpPr>
            <a:cxnSpLocks/>
          </p:cNvCxnSpPr>
          <p:nvPr/>
        </p:nvCxnSpPr>
        <p:spPr>
          <a:xfrm flipV="1">
            <a:off x="4859815" y="15106900"/>
            <a:ext cx="1720846" cy="271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094C098-7E5B-B9A7-3FBC-49DA48A407E3}"/>
              </a:ext>
            </a:extLst>
          </p:cNvPr>
          <p:cNvSpPr/>
          <p:nvPr/>
        </p:nvSpPr>
        <p:spPr>
          <a:xfrm>
            <a:off x="2085973" y="17764826"/>
            <a:ext cx="4017193" cy="309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E130B5-7073-0DD2-6930-FD59E01AEA35}"/>
              </a:ext>
            </a:extLst>
          </p:cNvPr>
          <p:cNvCxnSpPr>
            <a:cxnSpLocks/>
          </p:cNvCxnSpPr>
          <p:nvPr/>
        </p:nvCxnSpPr>
        <p:spPr>
          <a:xfrm flipV="1">
            <a:off x="3479122" y="15235270"/>
            <a:ext cx="375639" cy="2745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FC0CFD-1474-7A45-D2B0-12D94E0B6123}"/>
              </a:ext>
            </a:extLst>
          </p:cNvPr>
          <p:cNvCxnSpPr>
            <a:cxnSpLocks/>
          </p:cNvCxnSpPr>
          <p:nvPr/>
        </p:nvCxnSpPr>
        <p:spPr>
          <a:xfrm flipV="1">
            <a:off x="3227760" y="16732947"/>
            <a:ext cx="41934" cy="1305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5C0C85-847D-D4EF-F342-5F8B832C9E92}"/>
              </a:ext>
            </a:extLst>
          </p:cNvPr>
          <p:cNvCxnSpPr>
            <a:cxnSpLocks/>
          </p:cNvCxnSpPr>
          <p:nvPr/>
        </p:nvCxnSpPr>
        <p:spPr>
          <a:xfrm flipV="1">
            <a:off x="4838571" y="12099084"/>
            <a:ext cx="4813641" cy="5766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1D7125E-F450-C0B5-38FC-A4A1A3EDDE79}"/>
              </a:ext>
            </a:extLst>
          </p:cNvPr>
          <p:cNvSpPr txBox="1"/>
          <p:nvPr/>
        </p:nvSpPr>
        <p:spPr>
          <a:xfrm>
            <a:off x="2300999" y="18100465"/>
            <a:ext cx="36483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en-AU" altLang="en-US" sz="2000" i="1" dirty="0">
                <a:latin typeface="Lao UI" panose="020B0502040204020203" pitchFamily="34" charset="0"/>
                <a:cs typeface="Lao UI" panose="020B0502040204020203" pitchFamily="34" charset="0"/>
              </a:rPr>
              <a:t>Disks marked for scrubbing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1D1DDC-43F1-6A19-0AE0-A51CA63522EC}"/>
              </a:ext>
            </a:extLst>
          </p:cNvPr>
          <p:cNvCxnSpPr>
            <a:cxnSpLocks/>
          </p:cNvCxnSpPr>
          <p:nvPr/>
        </p:nvCxnSpPr>
        <p:spPr>
          <a:xfrm flipV="1">
            <a:off x="4451951" y="15841170"/>
            <a:ext cx="742855" cy="213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4C6720-E8B9-7447-3287-6AAF574B1ECE}"/>
              </a:ext>
            </a:extLst>
          </p:cNvPr>
          <p:cNvCxnSpPr/>
          <p:nvPr/>
        </p:nvCxnSpPr>
        <p:spPr>
          <a:xfrm flipH="1" flipV="1">
            <a:off x="7312819" y="16728187"/>
            <a:ext cx="1194267" cy="1309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DD2BC2-56E6-D560-ABD8-E01F50672C45}"/>
              </a:ext>
            </a:extLst>
          </p:cNvPr>
          <p:cNvCxnSpPr>
            <a:cxnSpLocks/>
          </p:cNvCxnSpPr>
          <p:nvPr/>
        </p:nvCxnSpPr>
        <p:spPr>
          <a:xfrm flipV="1">
            <a:off x="8793804" y="15841170"/>
            <a:ext cx="129421" cy="2213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C1DDB6F-FCB9-8C78-0953-22C58D9D1457}"/>
              </a:ext>
            </a:extLst>
          </p:cNvPr>
          <p:cNvSpPr/>
          <p:nvPr/>
        </p:nvSpPr>
        <p:spPr>
          <a:xfrm>
            <a:off x="7134021" y="17753252"/>
            <a:ext cx="2605235" cy="2922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6EB5EC-503A-27B6-F0F5-AF3100B789AA}"/>
              </a:ext>
            </a:extLst>
          </p:cNvPr>
          <p:cNvSpPr txBox="1"/>
          <p:nvPr/>
        </p:nvSpPr>
        <p:spPr>
          <a:xfrm>
            <a:off x="7573171" y="18056936"/>
            <a:ext cx="2013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en-AU" altLang="en-US" sz="2000" i="1" dirty="0">
                <a:latin typeface="Lao UI" panose="020B0502040204020203" pitchFamily="34" charset="0"/>
                <a:cs typeface="Lao UI" panose="020B0502040204020203" pitchFamily="34" charset="0"/>
              </a:rPr>
              <a:t>Not Scrubbed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9EA2636-7E11-CDBF-2025-8BF8FBB8C3FC}"/>
              </a:ext>
            </a:extLst>
          </p:cNvPr>
          <p:cNvGrpSpPr/>
          <p:nvPr/>
        </p:nvGrpSpPr>
        <p:grpSpPr>
          <a:xfrm>
            <a:off x="13219060" y="16554625"/>
            <a:ext cx="7013729" cy="4431675"/>
            <a:chOff x="13004961" y="16554625"/>
            <a:chExt cx="7013729" cy="443167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E1AA84-3FD0-F756-78D3-90F1B133ED5F}"/>
                </a:ext>
              </a:extLst>
            </p:cNvPr>
            <p:cNvSpPr txBox="1"/>
            <p:nvPr/>
          </p:nvSpPr>
          <p:spPr>
            <a:xfrm>
              <a:off x="13922025" y="16554625"/>
              <a:ext cx="468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o UI" panose="020B0502040204020203" pitchFamily="34" charset="0"/>
                  <a:cs typeface="Lao UI" panose="020B0502040204020203" pitchFamily="34" charset="0"/>
                </a:rPr>
                <a:t>Input dataset (disk statistics)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E0DA5A-AE5B-11D1-B420-443AAD044781}"/>
                </a:ext>
              </a:extLst>
            </p:cNvPr>
            <p:cNvSpPr txBox="1"/>
            <p:nvPr/>
          </p:nvSpPr>
          <p:spPr>
            <a:xfrm>
              <a:off x="14403562" y="17583018"/>
              <a:ext cx="468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o UI" panose="020B0502040204020203" pitchFamily="34" charset="0"/>
                  <a:cs typeface="Lao UI" panose="020B0502040204020203" pitchFamily="34" charset="0"/>
                </a:rPr>
                <a:t>Conformal Prediction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1E62921-74FF-5E90-96FB-885511FD4E6E}"/>
                </a:ext>
              </a:extLst>
            </p:cNvPr>
            <p:cNvSpPr txBox="1"/>
            <p:nvPr/>
          </p:nvSpPr>
          <p:spPr>
            <a:xfrm>
              <a:off x="14889403" y="18479969"/>
              <a:ext cx="468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o UI" panose="020B0502040204020203" pitchFamily="34" charset="0"/>
                  <a:cs typeface="Lao UI" panose="020B0502040204020203" pitchFamily="34" charset="0"/>
                </a:rPr>
                <a:t>Disk Heath score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3B9B3A-8843-8CB0-14F2-7E6CADFDB263}"/>
                </a:ext>
              </a:extLst>
            </p:cNvPr>
            <p:cNvCxnSpPr>
              <a:cxnSpLocks/>
            </p:cNvCxnSpPr>
            <p:nvPr/>
          </p:nvCxnSpPr>
          <p:spPr>
            <a:xfrm>
              <a:off x="16265175" y="17120269"/>
              <a:ext cx="0" cy="4960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A67D9FC-A267-ACF6-C158-7289C12930CD}"/>
                </a:ext>
              </a:extLst>
            </p:cNvPr>
            <p:cNvCxnSpPr>
              <a:cxnSpLocks/>
            </p:cNvCxnSpPr>
            <p:nvPr/>
          </p:nvCxnSpPr>
          <p:spPr>
            <a:xfrm>
              <a:off x="16265175" y="18085237"/>
              <a:ext cx="0" cy="4960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50E3274-B664-6C8A-691C-FCAEE626BD3E}"/>
                </a:ext>
              </a:extLst>
            </p:cNvPr>
            <p:cNvCxnSpPr/>
            <p:nvPr/>
          </p:nvCxnSpPr>
          <p:spPr>
            <a:xfrm>
              <a:off x="15003703" y="19003189"/>
              <a:ext cx="255713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46EB8BB-3245-3BED-C465-E9684B6EF970}"/>
                </a:ext>
              </a:extLst>
            </p:cNvPr>
            <p:cNvSpPr txBox="1"/>
            <p:nvPr/>
          </p:nvSpPr>
          <p:spPr>
            <a:xfrm>
              <a:off x="13004961" y="19585094"/>
              <a:ext cx="2006802" cy="523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o UI" panose="020B0502040204020203" pitchFamily="34" charset="0"/>
                  <a:cs typeface="Lao UI" panose="020B0502040204020203" pitchFamily="34" charset="0"/>
                </a:rPr>
                <a:t>Healthy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47A5C2-8477-CD72-0F87-0B3BE29AA553}"/>
                </a:ext>
              </a:extLst>
            </p:cNvPr>
            <p:cNvSpPr txBox="1"/>
            <p:nvPr/>
          </p:nvSpPr>
          <p:spPr>
            <a:xfrm>
              <a:off x="16910995" y="19585094"/>
              <a:ext cx="31076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o UI" panose="020B0502040204020203" pitchFamily="34" charset="0"/>
                  <a:cs typeface="Lao UI" panose="020B0502040204020203" pitchFamily="34" charset="0"/>
                </a:rPr>
                <a:t>Dying/Imminent failure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6923145-F8A1-0303-FC47-8BE7CF8AC1D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008362" y="19006214"/>
              <a:ext cx="1297678" cy="57379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F092C6CB-6FE7-B7BD-7EAD-705C35F038BC}"/>
                </a:ext>
              </a:extLst>
            </p:cNvPr>
            <p:cNvCxnSpPr>
              <a:cxnSpLocks/>
            </p:cNvCxnSpPr>
            <p:nvPr/>
          </p:nvCxnSpPr>
          <p:spPr>
            <a:xfrm>
              <a:off x="17555762" y="19003189"/>
              <a:ext cx="904001" cy="58190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11CCBC2-8840-8B54-246B-D35ACFA6E1A0}"/>
                </a:ext>
              </a:extLst>
            </p:cNvPr>
            <p:cNvSpPr txBox="1"/>
            <p:nvPr/>
          </p:nvSpPr>
          <p:spPr>
            <a:xfrm>
              <a:off x="14701915" y="20463080"/>
              <a:ext cx="3381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o UI" panose="020B0502040204020203" pitchFamily="34" charset="0"/>
                  <a:cs typeface="Lao UI" panose="020B0502040204020203" pitchFamily="34" charset="0"/>
                </a:rPr>
                <a:t>Least healthy disks 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0A70332-B857-48C8-98F3-8878EC32DE2F}"/>
                </a:ext>
              </a:extLst>
            </p:cNvPr>
            <p:cNvCxnSpPr/>
            <p:nvPr/>
          </p:nvCxnSpPr>
          <p:spPr>
            <a:xfrm>
              <a:off x="16265175" y="19011295"/>
              <a:ext cx="0" cy="1393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F96F4591-5EEF-94E4-1ED2-B5100B58BAB6}"/>
              </a:ext>
            </a:extLst>
          </p:cNvPr>
          <p:cNvSpPr/>
          <p:nvPr/>
        </p:nvSpPr>
        <p:spPr>
          <a:xfrm>
            <a:off x="12406588" y="16311265"/>
            <a:ext cx="8363625" cy="501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 Box 47">
            <a:extLst>
              <a:ext uri="{FF2B5EF4-FFF2-40B4-BE49-F238E27FC236}">
                <a16:creationId xmlns:a16="http://schemas.microsoft.com/office/drawing/2014/main" id="{4FE05AAB-F85A-0BAF-7539-36262D0DE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3022" y="21328782"/>
            <a:ext cx="8421630" cy="84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130" tIns="176130" rIns="176130" bIns="17613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Lao UI" panose="020B0502040204020203" pitchFamily="34" charset="0"/>
                <a:cs typeface="Lao UI" panose="020B0502040204020203" pitchFamily="34" charset="0"/>
              </a:rPr>
              <a:t>Figure 4. </a:t>
            </a:r>
            <a:r>
              <a:rPr lang="en-US" altLang="en-US" sz="3200" i="1" dirty="0">
                <a:latin typeface="Lao UI" panose="020B0502040204020203" pitchFamily="34" charset="0"/>
                <a:cs typeface="Lao UI" panose="020B0502040204020203" pitchFamily="34" charset="0"/>
              </a:rPr>
              <a:t>Disk health classification </a:t>
            </a:r>
          </a:p>
        </p:txBody>
      </p:sp>
      <p:sp>
        <p:nvSpPr>
          <p:cNvPr id="110" name="Text Box 47">
            <a:extLst>
              <a:ext uri="{FF2B5EF4-FFF2-40B4-BE49-F238E27FC236}">
                <a16:creationId xmlns:a16="http://schemas.microsoft.com/office/drawing/2014/main" id="{873376A4-0D5E-7EE9-3D3F-6F024D00C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741" y="18616300"/>
            <a:ext cx="9294811" cy="134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130" tIns="176130" rIns="176130" bIns="17613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5pPr>
            <a:lvl6pPr marL="25146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6pPr>
            <a:lvl7pPr marL="29718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7pPr>
            <a:lvl8pPr marL="34290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8pPr>
            <a:lvl9pPr marL="3886200" indent="-228600" defTabSz="20891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3200" dirty="0">
                <a:latin typeface="Lao UI" panose="020B0502040204020203" pitchFamily="34" charset="0"/>
                <a:cs typeface="Lao UI" panose="020B0502040204020203" pitchFamily="34" charset="0"/>
              </a:rPr>
              <a:t>Figure 1. </a:t>
            </a:r>
            <a:r>
              <a:rPr lang="en-AU" altLang="en-US" sz="3200" i="1" dirty="0">
                <a:latin typeface="Lao UI" panose="020B0502040204020203" pitchFamily="34" charset="0"/>
                <a:cs typeface="Lao UI" panose="020B0502040204020203" pitchFamily="34" charset="0"/>
              </a:rPr>
              <a:t>Selective scrubbing of least healthy disks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 i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3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76F755D6CB984C92DA02EC339A9D7E" ma:contentTypeVersion="10" ma:contentTypeDescription="Create a new document." ma:contentTypeScope="" ma:versionID="a9bfa03276dc8f8aeb92bb3b070ae5f9">
  <xsd:schema xmlns:xsd="http://www.w3.org/2001/XMLSchema" xmlns:xs="http://www.w3.org/2001/XMLSchema" xmlns:p="http://schemas.microsoft.com/office/2006/metadata/properties" xmlns:ns3="02ec8879-cdd7-4a76-b065-0cf24a46a1e2" xmlns:ns4="b09aecf8-0e94-461c-9f1a-5f129f518639" targetNamespace="http://schemas.microsoft.com/office/2006/metadata/properties" ma:root="true" ma:fieldsID="b1ba239aacc0566b543490833cfd68a9" ns3:_="" ns4:_="">
    <xsd:import namespace="02ec8879-cdd7-4a76-b065-0cf24a46a1e2"/>
    <xsd:import namespace="b09aecf8-0e94-461c-9f1a-5f129f5186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c8879-cdd7-4a76-b065-0cf24a46a1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9aecf8-0e94-461c-9f1a-5f129f51863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69A585-8A19-4983-B0EB-76A43835F951}">
  <ds:schemaRefs>
    <ds:schemaRef ds:uri="http://www.w3.org/XML/1998/namespace"/>
    <ds:schemaRef ds:uri="http://schemas.microsoft.com/office/2006/documentManagement/types"/>
    <ds:schemaRef ds:uri="b09aecf8-0e94-461c-9f1a-5f129f518639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2ec8879-cdd7-4a76-b065-0cf24a46a1e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A27119-F463-4654-B029-7714046F05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8A28EE-7730-4326-A624-9C2AF4FA9D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c8879-cdd7-4a76-b065-0cf24a46a1e2"/>
    <ds:schemaRef ds:uri="b09aecf8-0e94-461c-9f1a-5f129f5186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</TotalTime>
  <Words>430</Words>
  <Application>Microsoft Office PowerPoint</Application>
  <PresentationFormat>Custom</PresentationFormat>
  <Paragraphs>111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Lao UI</vt:lpstr>
      <vt:lpstr>Wingdings</vt:lpstr>
      <vt:lpstr>Office Theme</vt:lpstr>
      <vt:lpstr>Visio.Drawing.11</vt:lpstr>
      <vt:lpstr>PowerPoint Presentation</vt:lpstr>
    </vt:vector>
  </TitlesOfParts>
  <Company>Cal State Long Beach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 Lipo</dc:creator>
  <cp:lastModifiedBy>Rahul Deo Vishwakarma</cp:lastModifiedBy>
  <cp:revision>70</cp:revision>
  <dcterms:created xsi:type="dcterms:W3CDTF">2008-04-05T00:31:19Z</dcterms:created>
  <dcterms:modified xsi:type="dcterms:W3CDTF">2022-06-09T20:42:20Z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0x0101000476F755D6CB984C92DA02EC339A9D7E</vt:lpwstr>
  </property>
</Properties>
</file>