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4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18641"/>
    <p:restoredTop sz="86403"/>
  </p:normalViewPr>
  <p:slideViewPr>
    <p:cSldViewPr snapToGrid="0" snapToObjects="1">
      <p:cViewPr varScale="1">
        <p:scale>
          <a:sx n="103" d="100"/>
          <a:sy n="103" d="100"/>
        </p:scale>
        <p:origin x="304" y="184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6CD30-B534-ED41-AD3A-9738E23D8D0F}" type="datetimeFigureOut">
              <a:rPr lang="en-US" smtClean="0"/>
              <a:t>2/26/24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4BEFE-C428-4E43-93C9-96C0973D1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30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4BEFE-C428-4E43-93C9-96C0973D1E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74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A5D0-3930-3E4E-9DFC-BDF43DCF8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451DE-E1C2-F441-9D6D-ECF953FF4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31225-10B6-0749-8540-9229ECEF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AD53-148E-A247-B314-7FC049930B1B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11CDA-2FBD-DD4B-B11F-24319B0A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E55ED-FB2D-5444-AD64-619EB089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FA2F-687A-084B-ABCA-28FC6BD07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4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FC1D-8F32-1D41-87B5-A5324459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C9F5F-17F6-4F46-B41B-2160674EF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2539C-D1A0-E249-BEC3-6A05B94D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AD53-148E-A247-B314-7FC049930B1B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41AC1-D7F2-2642-90C7-5C43905B5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CFA5A-D546-8F4C-8F16-E76E1BEF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FA2F-687A-084B-ABCA-28FC6BD07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9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0E0614-70F2-E046-9FD2-B9723760E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2F38-5FC7-6945-8CD7-4B909A7B8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E2D7B-C81C-DA46-9BD3-7F5D39E9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AD53-148E-A247-B314-7FC049930B1B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429C7-4C5D-E043-A747-2E364ACF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285AA-A3C6-2F49-A873-7D5BFD1F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FA2F-687A-084B-ABCA-28FC6BD07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9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B1C0A-6FDE-7B48-83F8-A46E6416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4630-BDF4-D04C-9046-D4558897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09EEC-59E0-1C40-9E70-1FBF8351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AD53-148E-A247-B314-7FC049930B1B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2BC8F-FAB9-D145-9552-21CB6902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37937-45E9-C046-ABE9-EDB93807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FA2F-687A-084B-ABCA-28FC6BD07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BE05-E0EA-B645-B329-3BB1E3579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12C92-30E3-174C-AAF2-EB3AB480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60F41-DB00-4548-BCB5-8BBA7733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AD53-148E-A247-B314-7FC049930B1B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CDB35-6A70-7B4E-BB14-07448661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2FCFB-9333-F247-B11D-531E9B7A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FA2F-687A-084B-ABCA-28FC6BD07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9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0D6C-97BD-1F4A-856B-EBB28F742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08FA1-66B6-8443-A02F-125AF1D6E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00423-4ED4-8F41-88F4-92B285A83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7FCBC-0F6B-0945-8231-9E82ED42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AD53-148E-A247-B314-7FC049930B1B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97294-3C23-4A42-A278-113E7BCA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F3E9C-F6B0-6C45-8362-B6E00C34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FA2F-687A-084B-ABCA-28FC6BD07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7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BBED-7CDF-204F-8421-417147829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85435-D743-0A48-A2E3-A8DEC7C51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87A81-1774-EE4C-AB3F-3D8231C9B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1F5B9-BB16-3D42-B65A-5EDFA895B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3766E-D41C-2745-9821-56C1FF808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1AE4C6-B6A1-8E42-AF30-DB6721CF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AD53-148E-A247-B314-7FC049930B1B}" type="datetimeFigureOut">
              <a:rPr lang="en-US" smtClean="0"/>
              <a:t>2/26/24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D66B1-512E-3E4B-A1C4-F9630077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4B872-2B0B-C743-9129-F1C5D739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FA2F-687A-084B-ABCA-28FC6BD07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7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37DD-A201-8A4B-92D2-C4689178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C412AC-DCEA-0B4A-B1D1-FA68D7D3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AD53-148E-A247-B314-7FC049930B1B}" type="datetimeFigureOut">
              <a:rPr lang="en-US" smtClean="0"/>
              <a:t>2/26/24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89935-8E48-7947-BD4D-6EF9DB01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A78FC-C1C1-7B4A-BAD7-EC79AFCF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FA2F-687A-084B-ABCA-28FC6BD07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1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40CD59-852F-0247-B3EA-D9023D61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AD53-148E-A247-B314-7FC049930B1B}" type="datetimeFigureOut">
              <a:rPr lang="en-US" smtClean="0"/>
              <a:t>2/26/24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22B5A-5507-004A-B100-A4706A52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20604-C70A-B449-AB72-06F98877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FA2F-687A-084B-ABCA-28FC6BD07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4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92BB-D2D5-7342-A8C3-36209EFA6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15948-A10A-F045-91E7-E090BAD7E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125D1-D2EF-EA4E-A367-DA9818C25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10F46-822A-FD4B-AB9F-F4F5D76E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AD53-148E-A247-B314-7FC049930B1B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564D8-B3C6-5741-8F1C-FD72D007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FF4FC-DCCE-D147-BA32-1088CD487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FA2F-687A-084B-ABCA-28FC6BD07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0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AED3-6E63-FD43-B383-2C117AD68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70367-29B6-C74E-9EC0-8C9CA97A7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AAEB5-AA8D-504C-A7A7-2C29E9DCB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2E47-6ECC-6042-BDFD-F4C06A28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AD53-148E-A247-B314-7FC049930B1B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D2813-3337-B342-9A5D-7F7B7684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06F23-E592-B24B-AD33-27AF2097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FA2F-687A-084B-ABCA-28FC6BD07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5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A2AD7-CE57-3843-A115-FBC0F1774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0CBA0-BF8C-C04C-9D63-20DB7B579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E3F3C-4569-CD43-A46D-E27E1EDCB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2AD53-148E-A247-B314-7FC049930B1B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0422E-DAF2-0C4F-BCD2-197CB6801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57CAB-7FF4-D04F-A259-4FBC0050E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7FA2F-687A-084B-ABCA-28FC6BD07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3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A51C284-5E6A-A5F3-DDD9-978B1928FA65}"/>
              </a:ext>
            </a:extLst>
          </p:cNvPr>
          <p:cNvGrpSpPr/>
          <p:nvPr/>
        </p:nvGrpSpPr>
        <p:grpSpPr>
          <a:xfrm>
            <a:off x="319284" y="334232"/>
            <a:ext cx="11831906" cy="6386134"/>
            <a:chOff x="319284" y="334232"/>
            <a:chExt cx="11831906" cy="6386134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7E0D948-76E6-B126-C99E-47F1A5ED99F9}"/>
                </a:ext>
              </a:extLst>
            </p:cNvPr>
            <p:cNvSpPr txBox="1"/>
            <p:nvPr/>
          </p:nvSpPr>
          <p:spPr>
            <a:xfrm>
              <a:off x="1573021" y="6412589"/>
              <a:ext cx="20879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Uni-modal approach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9B64DD6-CF8A-7B04-6A42-280CEE80EDDC}"/>
                </a:ext>
              </a:extLst>
            </p:cNvPr>
            <p:cNvSpPr txBox="1"/>
            <p:nvPr/>
          </p:nvSpPr>
          <p:spPr>
            <a:xfrm>
              <a:off x="7573638" y="6412227"/>
              <a:ext cx="20879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Multi-modal approach</a:t>
              </a:r>
            </a:p>
          </p:txBody>
        </p: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31235331-87B9-01D4-67CF-6DC79D80D293}"/>
                </a:ext>
              </a:extLst>
            </p:cNvPr>
            <p:cNvGrpSpPr/>
            <p:nvPr/>
          </p:nvGrpSpPr>
          <p:grpSpPr>
            <a:xfrm>
              <a:off x="319284" y="334232"/>
              <a:ext cx="11831906" cy="5990093"/>
              <a:chOff x="570296" y="101153"/>
              <a:chExt cx="11831906" cy="5990093"/>
            </a:xfrm>
          </p:grpSpPr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2B4A0F2A-76F7-D7B7-E8D7-B278027A1AC0}"/>
                  </a:ext>
                </a:extLst>
              </p:cNvPr>
              <p:cNvSpPr/>
              <p:nvPr/>
            </p:nvSpPr>
            <p:spPr>
              <a:xfrm>
                <a:off x="570296" y="5230476"/>
                <a:ext cx="4784196" cy="86077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56C575B7-6204-3DD9-6116-5A200CF69438}"/>
                  </a:ext>
                </a:extLst>
              </p:cNvPr>
              <p:cNvSpPr/>
              <p:nvPr/>
            </p:nvSpPr>
            <p:spPr>
              <a:xfrm>
                <a:off x="579710" y="2737831"/>
                <a:ext cx="4784196" cy="226997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D4D150A2-C459-5F15-32B3-4447A146DF43}"/>
                  </a:ext>
                </a:extLst>
              </p:cNvPr>
              <p:cNvSpPr/>
              <p:nvPr/>
            </p:nvSpPr>
            <p:spPr>
              <a:xfrm>
                <a:off x="2793690" y="4229440"/>
                <a:ext cx="1840786" cy="654136"/>
              </a:xfrm>
              <a:prstGeom prst="roundRect">
                <a:avLst/>
              </a:prstGeom>
              <a:solidFill>
                <a:srgbClr val="FFFF00">
                  <a:alpha val="31374"/>
                </a:srgb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160A6C6-617E-738C-DE03-95C13188D38C}"/>
                  </a:ext>
                </a:extLst>
              </p:cNvPr>
              <p:cNvSpPr/>
              <p:nvPr/>
            </p:nvSpPr>
            <p:spPr>
              <a:xfrm>
                <a:off x="2218443" y="110781"/>
                <a:ext cx="3149007" cy="241503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7CEEBDF-FC6D-604A-8B62-9729E1459547}"/>
                  </a:ext>
                </a:extLst>
              </p:cNvPr>
              <p:cNvGrpSpPr/>
              <p:nvPr/>
            </p:nvGrpSpPr>
            <p:grpSpPr>
              <a:xfrm rot="1938226">
                <a:off x="7848518" y="436423"/>
                <a:ext cx="429043" cy="438216"/>
                <a:chOff x="3388808" y="2105526"/>
                <a:chExt cx="676720" cy="824576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4F59477A-1A2C-DF48-9DBE-BE593B4E3B5C}"/>
                    </a:ext>
                  </a:extLst>
                </p:cNvPr>
                <p:cNvSpPr/>
                <p:nvPr/>
              </p:nvSpPr>
              <p:spPr>
                <a:xfrm>
                  <a:off x="3717758" y="2105526"/>
                  <a:ext cx="173885" cy="17503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2B130AB-F0D6-9549-810F-83A25388D6F7}"/>
                    </a:ext>
                  </a:extLst>
                </p:cNvPr>
                <p:cNvSpPr/>
                <p:nvPr/>
              </p:nvSpPr>
              <p:spPr>
                <a:xfrm>
                  <a:off x="3543873" y="2421673"/>
                  <a:ext cx="173885" cy="17503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8963DC1-62A6-0745-8AC5-739933CC1422}"/>
                    </a:ext>
                  </a:extLst>
                </p:cNvPr>
                <p:cNvSpPr/>
                <p:nvPr/>
              </p:nvSpPr>
              <p:spPr>
                <a:xfrm>
                  <a:off x="3891643" y="2421673"/>
                  <a:ext cx="173885" cy="17503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C6E65F8-D8F3-9948-B8F5-CA9276546BD5}"/>
                    </a:ext>
                  </a:extLst>
                </p:cNvPr>
                <p:cNvCxnSpPr>
                  <a:stCxn id="10" idx="3"/>
                  <a:endCxn id="11" idx="0"/>
                </p:cNvCxnSpPr>
                <p:nvPr/>
              </p:nvCxnSpPr>
              <p:spPr>
                <a:xfrm flipH="1">
                  <a:off x="3630816" y="2254924"/>
                  <a:ext cx="112407" cy="16674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C36BAA6-0577-CE42-839D-0463FD797B3C}"/>
                    </a:ext>
                  </a:extLst>
                </p:cNvPr>
                <p:cNvCxnSpPr>
                  <a:stCxn id="10" idx="5"/>
                  <a:endCxn id="12" idx="0"/>
                </p:cNvCxnSpPr>
                <p:nvPr/>
              </p:nvCxnSpPr>
              <p:spPr>
                <a:xfrm>
                  <a:off x="3866178" y="2254924"/>
                  <a:ext cx="112408" cy="16674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2AC79776-0155-C44D-94FF-B1BE7FE06106}"/>
                    </a:ext>
                  </a:extLst>
                </p:cNvPr>
                <p:cNvSpPr/>
                <p:nvPr/>
              </p:nvSpPr>
              <p:spPr>
                <a:xfrm>
                  <a:off x="3388808" y="2755071"/>
                  <a:ext cx="173885" cy="17503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1D0549E0-2422-E846-BF50-D5431CD5CD5F}"/>
                    </a:ext>
                  </a:extLst>
                </p:cNvPr>
                <p:cNvCxnSpPr>
                  <a:stCxn id="11" idx="3"/>
                  <a:endCxn id="17" idx="0"/>
                </p:cNvCxnSpPr>
                <p:nvPr/>
              </p:nvCxnSpPr>
              <p:spPr>
                <a:xfrm flipH="1">
                  <a:off x="3475751" y="2571071"/>
                  <a:ext cx="93587" cy="1840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20508213-5977-7E40-8C42-FDE5A6A4FC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2782" y="409468"/>
                <a:ext cx="723888" cy="397429"/>
              </a:xfrm>
              <a:prstGeom prst="rect">
                <a:avLst/>
              </a:prstGeom>
            </p:spPr>
          </p:pic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FC18CED8-8570-4E48-9733-1DC814308C77}"/>
                  </a:ext>
                </a:extLst>
              </p:cNvPr>
              <p:cNvSpPr/>
              <p:nvPr/>
            </p:nvSpPr>
            <p:spPr>
              <a:xfrm>
                <a:off x="724965" y="217674"/>
                <a:ext cx="208903" cy="2105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57EDE81E-D563-BC42-A6D4-307868FCCA21}"/>
                  </a:ext>
                </a:extLst>
              </p:cNvPr>
              <p:cNvSpPr txBox="1"/>
              <p:nvPr/>
            </p:nvSpPr>
            <p:spPr>
              <a:xfrm>
                <a:off x="847657" y="196995"/>
                <a:ext cx="145661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0" i="0" u="none" strike="noStrike" dirty="0">
                    <a:solidFill>
                      <a:srgbClr val="212529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Code Branching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371BD97C-C561-4748-8E42-FFA7E02C27BC}"/>
                  </a:ext>
                </a:extLst>
              </p:cNvPr>
              <p:cNvSpPr/>
              <p:nvPr/>
            </p:nvSpPr>
            <p:spPr>
              <a:xfrm>
                <a:off x="7341776" y="247256"/>
                <a:ext cx="208903" cy="2105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CA31329B-C1D6-E548-9246-3D3FA96C8973}"/>
                  </a:ext>
                </a:extLst>
              </p:cNvPr>
              <p:cNvSpPr txBox="1"/>
              <p:nvPr/>
            </p:nvSpPr>
            <p:spPr>
              <a:xfrm>
                <a:off x="765812" y="847012"/>
                <a:ext cx="14566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0" i="0" u="none" strike="noStrike" dirty="0">
                    <a:solidFill>
                      <a:srgbClr val="212529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Uni-modal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FB2FB3E1-25C1-134B-9723-911D503D244A}"/>
                  </a:ext>
                </a:extLst>
              </p:cNvPr>
              <p:cNvSpPr txBox="1"/>
              <p:nvPr/>
            </p:nvSpPr>
            <p:spPr>
              <a:xfrm>
                <a:off x="7543984" y="211246"/>
                <a:ext cx="145661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0" i="0" u="none" strike="noStrike" dirty="0">
                    <a:solidFill>
                      <a:srgbClr val="212529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RTL to Graph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1" name="Rounded Rectangle 320">
                <a:extLst>
                  <a:ext uri="{FF2B5EF4-FFF2-40B4-BE49-F238E27FC236}">
                    <a16:creationId xmlns:a16="http://schemas.microsoft.com/office/drawing/2014/main" id="{F31BCDA9-00F8-4F4F-99F2-9B263399442B}"/>
                  </a:ext>
                </a:extLst>
              </p:cNvPr>
              <p:cNvSpPr/>
              <p:nvPr/>
            </p:nvSpPr>
            <p:spPr>
              <a:xfrm>
                <a:off x="660344" y="178836"/>
                <a:ext cx="1378226" cy="67512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740465"/>
                          <a:gd name="connsiteY0" fmla="*/ 179179 h 1075052"/>
                          <a:gd name="connsiteX1" fmla="*/ 179179 w 1740465"/>
                          <a:gd name="connsiteY1" fmla="*/ 0 h 1075052"/>
                          <a:gd name="connsiteX2" fmla="*/ 1561286 w 1740465"/>
                          <a:gd name="connsiteY2" fmla="*/ 0 h 1075052"/>
                          <a:gd name="connsiteX3" fmla="*/ 1740465 w 1740465"/>
                          <a:gd name="connsiteY3" fmla="*/ 179179 h 1075052"/>
                          <a:gd name="connsiteX4" fmla="*/ 1740465 w 1740465"/>
                          <a:gd name="connsiteY4" fmla="*/ 895873 h 1075052"/>
                          <a:gd name="connsiteX5" fmla="*/ 1561286 w 1740465"/>
                          <a:gd name="connsiteY5" fmla="*/ 1075052 h 1075052"/>
                          <a:gd name="connsiteX6" fmla="*/ 179179 w 1740465"/>
                          <a:gd name="connsiteY6" fmla="*/ 1075052 h 1075052"/>
                          <a:gd name="connsiteX7" fmla="*/ 0 w 1740465"/>
                          <a:gd name="connsiteY7" fmla="*/ 895873 h 1075052"/>
                          <a:gd name="connsiteX8" fmla="*/ 0 w 1740465"/>
                          <a:gd name="connsiteY8" fmla="*/ 179179 h 107505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740465" h="1075052" extrusionOk="0">
                            <a:moveTo>
                              <a:pt x="0" y="179179"/>
                            </a:moveTo>
                            <a:cubicBezTo>
                              <a:pt x="-14825" y="71077"/>
                              <a:pt x="69696" y="3950"/>
                              <a:pt x="179179" y="0"/>
                            </a:cubicBezTo>
                            <a:cubicBezTo>
                              <a:pt x="825249" y="58553"/>
                              <a:pt x="1321017" y="-49877"/>
                              <a:pt x="1561286" y="0"/>
                            </a:cubicBezTo>
                            <a:cubicBezTo>
                              <a:pt x="1651300" y="8734"/>
                              <a:pt x="1739360" y="86327"/>
                              <a:pt x="1740465" y="179179"/>
                            </a:cubicBezTo>
                            <a:cubicBezTo>
                              <a:pt x="1693558" y="534099"/>
                              <a:pt x="1759399" y="669720"/>
                              <a:pt x="1740465" y="895873"/>
                            </a:cubicBezTo>
                            <a:cubicBezTo>
                              <a:pt x="1744520" y="995312"/>
                              <a:pt x="1668059" y="1058969"/>
                              <a:pt x="1561286" y="1075052"/>
                            </a:cubicBezTo>
                            <a:cubicBezTo>
                              <a:pt x="1208482" y="1158994"/>
                              <a:pt x="514419" y="1132917"/>
                              <a:pt x="179179" y="1075052"/>
                            </a:cubicBezTo>
                            <a:cubicBezTo>
                              <a:pt x="79185" y="1065173"/>
                              <a:pt x="-3899" y="1000250"/>
                              <a:pt x="0" y="895873"/>
                            </a:cubicBezTo>
                            <a:cubicBezTo>
                              <a:pt x="-22448" y="560251"/>
                              <a:pt x="-47671" y="300226"/>
                              <a:pt x="0" y="17917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3" name="Rounded Rectangle 322">
                <a:extLst>
                  <a:ext uri="{FF2B5EF4-FFF2-40B4-BE49-F238E27FC236}">
                    <a16:creationId xmlns:a16="http://schemas.microsoft.com/office/drawing/2014/main" id="{2B84587E-EBA1-B349-8FE1-84B564087F71}"/>
                  </a:ext>
                </a:extLst>
              </p:cNvPr>
              <p:cNvSpPr/>
              <p:nvPr/>
            </p:nvSpPr>
            <p:spPr>
              <a:xfrm>
                <a:off x="7290234" y="202750"/>
                <a:ext cx="1299836" cy="69856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830AD50D-23A8-3B1B-D88D-B7E26E6A34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93939" y="460441"/>
                <a:ext cx="723888" cy="397429"/>
              </a:xfrm>
              <a:prstGeom prst="rect">
                <a:avLst/>
              </a:prstGeom>
            </p:spPr>
          </p:pic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2DE0BD7-C2C3-8815-0B4A-CD0ACEBEFA2B}"/>
                  </a:ext>
                </a:extLst>
              </p:cNvPr>
              <p:cNvSpPr/>
              <p:nvPr/>
            </p:nvSpPr>
            <p:spPr>
              <a:xfrm>
                <a:off x="5686122" y="268647"/>
                <a:ext cx="208903" cy="2105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A2C95BD-B6A1-9505-C445-808FC3756950}"/>
                  </a:ext>
                </a:extLst>
              </p:cNvPr>
              <p:cNvSpPr txBox="1"/>
              <p:nvPr/>
            </p:nvSpPr>
            <p:spPr>
              <a:xfrm>
                <a:off x="5857750" y="221334"/>
                <a:ext cx="145661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0" i="0" u="none" strike="noStrike" dirty="0">
                    <a:solidFill>
                      <a:srgbClr val="212529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Code Branching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FA007DD0-DB29-54E2-FC29-76BD19324B33}"/>
                  </a:ext>
                </a:extLst>
              </p:cNvPr>
              <p:cNvSpPr/>
              <p:nvPr/>
            </p:nvSpPr>
            <p:spPr>
              <a:xfrm>
                <a:off x="5621501" y="202750"/>
                <a:ext cx="1378226" cy="70218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740465"/>
                          <a:gd name="connsiteY0" fmla="*/ 179179 h 1075052"/>
                          <a:gd name="connsiteX1" fmla="*/ 179179 w 1740465"/>
                          <a:gd name="connsiteY1" fmla="*/ 0 h 1075052"/>
                          <a:gd name="connsiteX2" fmla="*/ 1561286 w 1740465"/>
                          <a:gd name="connsiteY2" fmla="*/ 0 h 1075052"/>
                          <a:gd name="connsiteX3" fmla="*/ 1740465 w 1740465"/>
                          <a:gd name="connsiteY3" fmla="*/ 179179 h 1075052"/>
                          <a:gd name="connsiteX4" fmla="*/ 1740465 w 1740465"/>
                          <a:gd name="connsiteY4" fmla="*/ 895873 h 1075052"/>
                          <a:gd name="connsiteX5" fmla="*/ 1561286 w 1740465"/>
                          <a:gd name="connsiteY5" fmla="*/ 1075052 h 1075052"/>
                          <a:gd name="connsiteX6" fmla="*/ 179179 w 1740465"/>
                          <a:gd name="connsiteY6" fmla="*/ 1075052 h 1075052"/>
                          <a:gd name="connsiteX7" fmla="*/ 0 w 1740465"/>
                          <a:gd name="connsiteY7" fmla="*/ 895873 h 1075052"/>
                          <a:gd name="connsiteX8" fmla="*/ 0 w 1740465"/>
                          <a:gd name="connsiteY8" fmla="*/ 179179 h 107505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740465" h="1075052" extrusionOk="0">
                            <a:moveTo>
                              <a:pt x="0" y="179179"/>
                            </a:moveTo>
                            <a:cubicBezTo>
                              <a:pt x="-14825" y="71077"/>
                              <a:pt x="69696" y="3950"/>
                              <a:pt x="179179" y="0"/>
                            </a:cubicBezTo>
                            <a:cubicBezTo>
                              <a:pt x="825249" y="58553"/>
                              <a:pt x="1321017" y="-49877"/>
                              <a:pt x="1561286" y="0"/>
                            </a:cubicBezTo>
                            <a:cubicBezTo>
                              <a:pt x="1651300" y="8734"/>
                              <a:pt x="1739360" y="86327"/>
                              <a:pt x="1740465" y="179179"/>
                            </a:cubicBezTo>
                            <a:cubicBezTo>
                              <a:pt x="1693558" y="534099"/>
                              <a:pt x="1759399" y="669720"/>
                              <a:pt x="1740465" y="895873"/>
                            </a:cubicBezTo>
                            <a:cubicBezTo>
                              <a:pt x="1744520" y="995312"/>
                              <a:pt x="1668059" y="1058969"/>
                              <a:pt x="1561286" y="1075052"/>
                            </a:cubicBezTo>
                            <a:cubicBezTo>
                              <a:pt x="1208482" y="1158994"/>
                              <a:pt x="514419" y="1132917"/>
                              <a:pt x="179179" y="1075052"/>
                            </a:cubicBezTo>
                            <a:cubicBezTo>
                              <a:pt x="79185" y="1065173"/>
                              <a:pt x="-3899" y="1000250"/>
                              <a:pt x="0" y="895873"/>
                            </a:cubicBezTo>
                            <a:cubicBezTo>
                              <a:pt x="-22448" y="560251"/>
                              <a:pt x="-47671" y="300226"/>
                              <a:pt x="0" y="17917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E95E4A7-81DB-0032-D3AA-7E673E4D2E7B}"/>
                  </a:ext>
                </a:extLst>
              </p:cNvPr>
              <p:cNvSpPr/>
              <p:nvPr/>
            </p:nvSpPr>
            <p:spPr>
              <a:xfrm>
                <a:off x="578760" y="110781"/>
                <a:ext cx="1541393" cy="103183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C4571B8-058F-4396-04A4-44C02FEABA8A}"/>
                  </a:ext>
                </a:extLst>
              </p:cNvPr>
              <p:cNvSpPr txBox="1"/>
              <p:nvPr/>
            </p:nvSpPr>
            <p:spPr>
              <a:xfrm>
                <a:off x="6565635" y="961276"/>
                <a:ext cx="14566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0" i="0" u="none" strike="noStrike" dirty="0">
                    <a:solidFill>
                      <a:srgbClr val="212529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Multi-modal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9CDD172-2B98-83CD-ED9E-A9F1A65E3D0F}"/>
                  </a:ext>
                </a:extLst>
              </p:cNvPr>
              <p:cNvSpPr/>
              <p:nvPr/>
            </p:nvSpPr>
            <p:spPr>
              <a:xfrm>
                <a:off x="5529797" y="104871"/>
                <a:ext cx="3247659" cy="121724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6622606-DD4B-2F97-66A3-B81024E03013}"/>
                  </a:ext>
                </a:extLst>
              </p:cNvPr>
              <p:cNvSpPr/>
              <p:nvPr/>
            </p:nvSpPr>
            <p:spPr>
              <a:xfrm>
                <a:off x="2347708" y="1890542"/>
                <a:ext cx="2857236" cy="299725"/>
              </a:xfrm>
              <a:prstGeom prst="rect">
                <a:avLst/>
              </a:prstGeom>
              <a:solidFill>
                <a:schemeClr val="accent6">
                  <a:lumMod val="75000"/>
                  <a:alpha val="34679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TF</a:t>
                </a:r>
                <a:r>
                  <a:rPr 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{TF</a:t>
                </a:r>
                <a:r>
                  <a:rPr lang="en-US" sz="1400" b="1" i="1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,TF</a:t>
                </a:r>
                <a:r>
                  <a:rPr lang="en-US" sz="1400" b="1" i="1" baseline="-25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r>
                  <a:rPr 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}, </a:t>
                </a:r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</a:t>
                </a:r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{TI</a:t>
                </a:r>
                <a:r>
                  <a:rPr lang="en-US" sz="1400" b="1" i="1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}, </a:t>
                </a:r>
                <a:r>
                  <a:rPr lang="en-US" sz="1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T-EV </a:t>
                </a:r>
                <a:r>
                  <a:rPr 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{TI</a:t>
                </a:r>
                <a:r>
                  <a:rPr lang="en-US" sz="1400" b="1" i="1" baseline="-25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r>
                  <a:rPr 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5858151-2D93-0977-8304-E897979ED0A0}"/>
                  </a:ext>
                </a:extLst>
              </p:cNvPr>
              <p:cNvSpPr txBox="1"/>
              <p:nvPr/>
            </p:nvSpPr>
            <p:spPr>
              <a:xfrm>
                <a:off x="3504274" y="198683"/>
                <a:ext cx="1633120" cy="40011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Conformalized Generator &amp; Discriminator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1DDB55-DDF3-0FF6-F559-E5AF6B1D6B4A}"/>
                  </a:ext>
                </a:extLst>
              </p:cNvPr>
              <p:cNvSpPr txBox="1"/>
              <p:nvPr/>
            </p:nvSpPr>
            <p:spPr>
              <a:xfrm>
                <a:off x="2301711" y="188517"/>
                <a:ext cx="834289" cy="369332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cGAN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A45EEAD-AC6E-726C-4770-9635C7D79DE3}"/>
                  </a:ext>
                </a:extLst>
              </p:cNvPr>
              <p:cNvSpPr/>
              <p:nvPr/>
            </p:nvSpPr>
            <p:spPr>
              <a:xfrm>
                <a:off x="2287805" y="635628"/>
                <a:ext cx="208903" cy="2105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0DA32CE-8700-2475-330F-37A57025DB57}"/>
                  </a:ext>
                </a:extLst>
              </p:cNvPr>
              <p:cNvSpPr txBox="1"/>
              <p:nvPr/>
            </p:nvSpPr>
            <p:spPr>
              <a:xfrm>
                <a:off x="2448177" y="594991"/>
                <a:ext cx="14566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B68CC9-950D-B6D7-7776-D9E41D3CEF85}"/>
                  </a:ext>
                </a:extLst>
              </p:cNvPr>
              <p:cNvSpPr txBox="1"/>
              <p:nvPr/>
            </p:nvSpPr>
            <p:spPr>
              <a:xfrm>
                <a:off x="3557050" y="555332"/>
                <a:ext cx="149488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Source dataset has labels TF</a:t>
                </a:r>
                <a:r>
                  <a:rPr lang="en-US" sz="105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TI</a:t>
                </a:r>
                <a:r>
                  <a:rPr lang="en-US" sz="105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90CF7CC-7328-E59D-5CE0-E31D8DA770F6}"/>
                  </a:ext>
                </a:extLst>
              </p:cNvPr>
              <p:cNvSpPr txBox="1"/>
              <p:nvPr/>
            </p:nvSpPr>
            <p:spPr>
              <a:xfrm>
                <a:off x="2491385" y="1006052"/>
                <a:ext cx="11751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New dataset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BB61DB9-D093-D677-B17F-C9E68AE0D931}"/>
                  </a:ext>
                </a:extLst>
              </p:cNvPr>
              <p:cNvSpPr txBox="1"/>
              <p:nvPr/>
            </p:nvSpPr>
            <p:spPr>
              <a:xfrm>
                <a:off x="2690276" y="1391491"/>
                <a:ext cx="849058" cy="2539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TF</a:t>
                </a:r>
                <a:r>
                  <a:rPr lang="en-US" sz="1050" b="1" i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 → TF</a:t>
                </a:r>
                <a:r>
                  <a:rPr lang="en-US" sz="1050" b="1" i="1" baseline="-25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endParaRPr lang="en-US" sz="1050" b="1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6C9B4C-49C6-A6C3-03A7-D857BE4B7C78}"/>
                  </a:ext>
                </a:extLst>
              </p:cNvPr>
              <p:cNvSpPr txBox="1"/>
              <p:nvPr/>
            </p:nvSpPr>
            <p:spPr>
              <a:xfrm>
                <a:off x="3757041" y="1376805"/>
                <a:ext cx="812476" cy="2616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TI</a:t>
                </a:r>
                <a:r>
                  <a:rPr lang="en-US" sz="1100" b="1" i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→ TI</a:t>
                </a:r>
                <a:r>
                  <a:rPr lang="en-US" sz="1100" b="1" i="1" baseline="-25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endParaRPr lang="en-US" sz="1100" b="1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1795F4F-C7A4-141D-C0A9-D14071A4A90A}"/>
                  </a:ext>
                </a:extLst>
              </p:cNvPr>
              <p:cNvSpPr txBox="1"/>
              <p:nvPr/>
            </p:nvSpPr>
            <p:spPr>
              <a:xfrm>
                <a:off x="572515" y="1711368"/>
                <a:ext cx="1792461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TF</a:t>
                </a:r>
                <a:r>
                  <a:rPr lang="en-US" sz="9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s </a:t>
                </a:r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: Trojan Free</a:t>
                </a:r>
              </a:p>
              <a:p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TI</a:t>
                </a:r>
                <a:r>
                  <a:rPr lang="en-US" sz="9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s </a:t>
                </a:r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: Trojan Infected</a:t>
                </a:r>
                <a:b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TF</a:t>
                </a:r>
                <a:r>
                  <a:rPr lang="en-US" sz="9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G </a:t>
                </a:r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: Trojan Free (Synth)</a:t>
                </a:r>
              </a:p>
              <a:p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TI</a:t>
                </a:r>
                <a:r>
                  <a:rPr lang="en-US" sz="9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G </a:t>
                </a:r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: Trojan Infected (Synth)</a:t>
                </a:r>
                <a:b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T-EV: Trojan Evolved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C8BCCA1-665E-072B-0109-82936CFB2D75}"/>
                  </a:ext>
                </a:extLst>
              </p:cNvPr>
              <p:cNvSpPr/>
              <p:nvPr/>
            </p:nvSpPr>
            <p:spPr>
              <a:xfrm>
                <a:off x="2285587" y="1043307"/>
                <a:ext cx="208903" cy="2105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4AAD1A5-121C-5D05-2CD9-15AE0CA2EB7D}"/>
                  </a:ext>
                </a:extLst>
              </p:cNvPr>
              <p:cNvSpPr txBox="1"/>
              <p:nvPr/>
            </p:nvSpPr>
            <p:spPr>
              <a:xfrm>
                <a:off x="3090632" y="2170961"/>
                <a:ext cx="19406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Merge with source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9B221A8-E448-55F8-5AF9-42717B4A42C7}"/>
                  </a:ext>
                </a:extLst>
              </p:cNvPr>
              <p:cNvSpPr/>
              <p:nvPr/>
            </p:nvSpPr>
            <p:spPr>
              <a:xfrm>
                <a:off x="2884834" y="2232930"/>
                <a:ext cx="208903" cy="2105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7AF600B9-DCD6-4B52-BE6A-47319D752B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4267" y="394493"/>
                <a:ext cx="31177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19A2A9C5-739A-7AD1-DCE7-D8F42F925342}"/>
                  </a:ext>
                </a:extLst>
              </p:cNvPr>
              <p:cNvSpPr/>
              <p:nvPr/>
            </p:nvSpPr>
            <p:spPr>
              <a:xfrm>
                <a:off x="2600093" y="1307148"/>
                <a:ext cx="2052822" cy="43385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ounded Rectangle 74">
                <a:extLst>
                  <a:ext uri="{FF2B5EF4-FFF2-40B4-BE49-F238E27FC236}">
                    <a16:creationId xmlns:a16="http://schemas.microsoft.com/office/drawing/2014/main" id="{96F3B70A-887A-3501-1210-F8B092E252EC}"/>
                  </a:ext>
                </a:extLst>
              </p:cNvPr>
              <p:cNvSpPr/>
              <p:nvPr/>
            </p:nvSpPr>
            <p:spPr>
              <a:xfrm>
                <a:off x="2374369" y="2872821"/>
                <a:ext cx="2654171" cy="5430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  <a:alpha val="45227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25C010E-72A8-40E7-67BD-423358BAA6E8}"/>
                  </a:ext>
                </a:extLst>
              </p:cNvPr>
              <p:cNvGrpSpPr/>
              <p:nvPr/>
            </p:nvGrpSpPr>
            <p:grpSpPr>
              <a:xfrm>
                <a:off x="3391511" y="4605815"/>
                <a:ext cx="463951" cy="233399"/>
                <a:chOff x="4906141" y="986246"/>
                <a:chExt cx="1079949" cy="489857"/>
              </a:xfrm>
            </p:grpSpPr>
            <p:pic>
              <p:nvPicPr>
                <p:cNvPr id="87" name="Picture 4">
                  <a:extLst>
                    <a:ext uri="{FF2B5EF4-FFF2-40B4-BE49-F238E27FC236}">
                      <a16:creationId xmlns:a16="http://schemas.microsoft.com/office/drawing/2014/main" id="{E51CCA67-D3E4-9B58-85EC-00159A3BDBF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06141" y="1160064"/>
                  <a:ext cx="159284" cy="14221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8" name="Picture 6">
                  <a:extLst>
                    <a:ext uri="{FF2B5EF4-FFF2-40B4-BE49-F238E27FC236}">
                      <a16:creationId xmlns:a16="http://schemas.microsoft.com/office/drawing/2014/main" id="{2E642D42-9677-9272-1D8E-38385074C96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16537" y="1102542"/>
                  <a:ext cx="162128" cy="2872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9" name="Picture 8">
                  <a:extLst>
                    <a:ext uri="{FF2B5EF4-FFF2-40B4-BE49-F238E27FC236}">
                      <a16:creationId xmlns:a16="http://schemas.microsoft.com/office/drawing/2014/main" id="{30ABFA24-8F45-B519-C5F1-8A9CD3A9123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38183" y="1143785"/>
                  <a:ext cx="147907" cy="2047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E7587B46-3336-AF1E-776B-8AC3C56207EF}"/>
                    </a:ext>
                  </a:extLst>
                </p:cNvPr>
                <p:cNvSpPr/>
                <p:nvPr/>
              </p:nvSpPr>
              <p:spPr>
                <a:xfrm>
                  <a:off x="5207363" y="986246"/>
                  <a:ext cx="365760" cy="4898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3B34E69A-2511-715C-171F-6430F2C551AD}"/>
                    </a:ext>
                  </a:extLst>
                </p:cNvPr>
                <p:cNvSpPr/>
                <p:nvPr/>
              </p:nvSpPr>
              <p:spPr>
                <a:xfrm>
                  <a:off x="5697715" y="1203132"/>
                  <a:ext cx="58268" cy="5608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63B1E93F-E924-8675-2A9A-6D0FF2DB2156}"/>
                    </a:ext>
                  </a:extLst>
                </p:cNvPr>
                <p:cNvSpPr/>
                <p:nvPr/>
              </p:nvSpPr>
              <p:spPr>
                <a:xfrm>
                  <a:off x="5697715" y="1302282"/>
                  <a:ext cx="58268" cy="5608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EAB40C3E-E80B-A1B9-2332-B701230FC661}"/>
                    </a:ext>
                  </a:extLst>
                </p:cNvPr>
                <p:cNvSpPr/>
                <p:nvPr/>
              </p:nvSpPr>
              <p:spPr>
                <a:xfrm>
                  <a:off x="5697715" y="1095920"/>
                  <a:ext cx="58268" cy="5608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18">
                <a:extLst>
                  <a:ext uri="{FF2B5EF4-FFF2-40B4-BE49-F238E27FC236}">
                    <a16:creationId xmlns:a16="http://schemas.microsoft.com/office/drawing/2014/main" id="{528DFBC5-7D22-65AA-2D2C-FE80104E28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9611" y="4293115"/>
                <a:ext cx="1553663" cy="178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2E6E513E-A3ED-342B-D5F5-3462F470A787}"/>
                  </a:ext>
                </a:extLst>
              </p:cNvPr>
              <p:cNvSpPr/>
              <p:nvPr/>
            </p:nvSpPr>
            <p:spPr>
              <a:xfrm>
                <a:off x="2541826" y="3016414"/>
                <a:ext cx="639770" cy="273173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Train</a:t>
                </a:r>
              </a:p>
            </p:txBody>
          </p:sp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C050FD49-4952-DD3A-F71B-013DE14AEE93}"/>
                  </a:ext>
                </a:extLst>
              </p:cNvPr>
              <p:cNvSpPr/>
              <p:nvPr/>
            </p:nvSpPr>
            <p:spPr>
              <a:xfrm>
                <a:off x="4249970" y="3004775"/>
                <a:ext cx="639769" cy="278992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Test</a:t>
                </a:r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67C640EB-FC9E-E64F-3EB0-2C59B5C282D0}"/>
                  </a:ext>
                </a:extLst>
              </p:cNvPr>
              <p:cNvSpPr/>
              <p:nvPr/>
            </p:nvSpPr>
            <p:spPr>
              <a:xfrm>
                <a:off x="3238516" y="3010594"/>
                <a:ext cx="954534" cy="273173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Calibrate</a:t>
                </a:r>
              </a:p>
            </p:txBody>
          </p:sp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77B12913-955C-2367-3CF8-8DB66634CCF2}"/>
                  </a:ext>
                </a:extLst>
              </p:cNvPr>
              <p:cNvSpPr/>
              <p:nvPr/>
            </p:nvSpPr>
            <p:spPr>
              <a:xfrm>
                <a:off x="916625" y="2960374"/>
                <a:ext cx="1091596" cy="291576"/>
              </a:xfrm>
              <a:prstGeom prst="roundRect">
                <a:avLst/>
              </a:prstGeom>
              <a:solidFill>
                <a:srgbClr val="00B0F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Evolved</a:t>
                </a:r>
              </a:p>
            </p:txBody>
          </p:sp>
          <p:sp>
            <p:nvSpPr>
              <p:cNvPr id="106" name="Rounded Rectangle 105">
                <a:extLst>
                  <a:ext uri="{FF2B5EF4-FFF2-40B4-BE49-F238E27FC236}">
                    <a16:creationId xmlns:a16="http://schemas.microsoft.com/office/drawing/2014/main" id="{5E15F16C-C371-5F09-D4CC-D3A027568BB5}"/>
                  </a:ext>
                </a:extLst>
              </p:cNvPr>
              <p:cNvSpPr/>
              <p:nvPr/>
            </p:nvSpPr>
            <p:spPr>
              <a:xfrm>
                <a:off x="3160038" y="3746195"/>
                <a:ext cx="1195642" cy="261611"/>
              </a:xfrm>
              <a:prstGeom prst="roundRect">
                <a:avLst/>
              </a:prstGeom>
              <a:solidFill>
                <a:srgbClr val="FF00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ML Model</a:t>
                </a:r>
              </a:p>
            </p:txBody>
          </p: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A818BE08-010A-7498-81E8-604D323EAF01}"/>
                  </a:ext>
                </a:extLst>
              </p:cNvPr>
              <p:cNvGrpSpPr/>
              <p:nvPr/>
            </p:nvGrpSpPr>
            <p:grpSpPr>
              <a:xfrm>
                <a:off x="4415450" y="3727177"/>
                <a:ext cx="785258" cy="328541"/>
                <a:chOff x="4049689" y="1076684"/>
                <a:chExt cx="1079949" cy="489857"/>
              </a:xfrm>
            </p:grpSpPr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2E23A6EA-4051-04BC-BA98-4970B39DC5A9}"/>
                    </a:ext>
                  </a:extLst>
                </p:cNvPr>
                <p:cNvSpPr/>
                <p:nvPr/>
              </p:nvSpPr>
              <p:spPr>
                <a:xfrm>
                  <a:off x="4350911" y="1076684"/>
                  <a:ext cx="365760" cy="48985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B572B313-7127-7576-5ADC-AE9D3333C54F}"/>
                    </a:ext>
                  </a:extLst>
                </p:cNvPr>
                <p:cNvGrpSpPr/>
                <p:nvPr/>
              </p:nvGrpSpPr>
              <p:grpSpPr>
                <a:xfrm>
                  <a:off x="4049689" y="1192980"/>
                  <a:ext cx="1079949" cy="287280"/>
                  <a:chOff x="4049689" y="1192980"/>
                  <a:chExt cx="1079949" cy="287280"/>
                </a:xfrm>
              </p:grpSpPr>
              <p:pic>
                <p:nvPicPr>
                  <p:cNvPr id="116" name="Picture 4">
                    <a:extLst>
                      <a:ext uri="{FF2B5EF4-FFF2-40B4-BE49-F238E27FC236}">
                        <a16:creationId xmlns:a16="http://schemas.microsoft.com/office/drawing/2014/main" id="{1BFEEE01-3A4D-AB77-1E80-9103FF37C13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49689" y="1250502"/>
                    <a:ext cx="159284" cy="14221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</p:pic>
              <p:pic>
                <p:nvPicPr>
                  <p:cNvPr id="117" name="Picture 6">
                    <a:extLst>
                      <a:ext uri="{FF2B5EF4-FFF2-40B4-BE49-F238E27FC236}">
                        <a16:creationId xmlns:a16="http://schemas.microsoft.com/office/drawing/2014/main" id="{4B55F7C8-93F7-DA97-7FA6-0C21EAA5093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60085" y="1192980"/>
                    <a:ext cx="162128" cy="2872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</p:pic>
              <p:pic>
                <p:nvPicPr>
                  <p:cNvPr id="118" name="Picture 8">
                    <a:extLst>
                      <a:ext uri="{FF2B5EF4-FFF2-40B4-BE49-F238E27FC236}">
                        <a16:creationId xmlns:a16="http://schemas.microsoft.com/office/drawing/2014/main" id="{015A516F-2079-8EF8-91DD-6B84817627D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981731" y="1234223"/>
                    <a:ext cx="147907" cy="2047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</p:pic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FB99F44D-2C3C-586D-6413-A87D4FB992EE}"/>
                      </a:ext>
                    </a:extLst>
                  </p:cNvPr>
                  <p:cNvSpPr/>
                  <p:nvPr/>
                </p:nvSpPr>
                <p:spPr>
                  <a:xfrm>
                    <a:off x="4841263" y="1293570"/>
                    <a:ext cx="58268" cy="5608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8E3AF5E-6EA2-1917-ED94-5F2D45D14319}"/>
                  </a:ext>
                </a:extLst>
              </p:cNvPr>
              <p:cNvSpPr txBox="1"/>
              <p:nvPr/>
            </p:nvSpPr>
            <p:spPr>
              <a:xfrm>
                <a:off x="1126550" y="3205969"/>
                <a:ext cx="100860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Dataset</a:t>
                </a:r>
              </a:p>
            </p:txBody>
          </p:sp>
          <p:sp>
            <p:nvSpPr>
              <p:cNvPr id="121" name="Rounded Rectangle 120">
                <a:extLst>
                  <a:ext uri="{FF2B5EF4-FFF2-40B4-BE49-F238E27FC236}">
                    <a16:creationId xmlns:a16="http://schemas.microsoft.com/office/drawing/2014/main" id="{4A21716B-9B8E-9701-C214-BA8FC42FF823}"/>
                  </a:ext>
                </a:extLst>
              </p:cNvPr>
              <p:cNvSpPr/>
              <p:nvPr/>
            </p:nvSpPr>
            <p:spPr>
              <a:xfrm>
                <a:off x="817164" y="2865932"/>
                <a:ext cx="1256255" cy="56539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1E3DE914-9A66-D9D0-200F-247515124C8E}"/>
                  </a:ext>
                </a:extLst>
              </p:cNvPr>
              <p:cNvCxnSpPr>
                <a:cxnSpLocks/>
                <a:stCxn id="121" idx="3"/>
                <a:endCxn id="75" idx="1"/>
              </p:cNvCxnSpPr>
              <p:nvPr/>
            </p:nvCxnSpPr>
            <p:spPr>
              <a:xfrm flipV="1">
                <a:off x="2073419" y="3144321"/>
                <a:ext cx="300950" cy="43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5" name="Picture 10">
                <a:extLst>
                  <a:ext uri="{FF2B5EF4-FFF2-40B4-BE49-F238E27FC236}">
                    <a16:creationId xmlns:a16="http://schemas.microsoft.com/office/drawing/2014/main" id="{CF5658A0-1DB2-C5E5-FB45-E2A5E4C43F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6611" y="4102981"/>
                <a:ext cx="1139093" cy="1901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6" name="Rounded Rectangle 125">
                <a:extLst>
                  <a:ext uri="{FF2B5EF4-FFF2-40B4-BE49-F238E27FC236}">
                    <a16:creationId xmlns:a16="http://schemas.microsoft.com/office/drawing/2014/main" id="{DBF82CCC-8FF9-4723-358D-4B425FB64EF9}"/>
                  </a:ext>
                </a:extLst>
              </p:cNvPr>
              <p:cNvSpPr/>
              <p:nvPr/>
            </p:nvSpPr>
            <p:spPr>
              <a:xfrm>
                <a:off x="954958" y="3740578"/>
                <a:ext cx="1876628" cy="2775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nonconformity score</a:t>
                </a:r>
              </a:p>
            </p:txBody>
          </p: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AA953821-ABE0-E4A5-FB47-9054320158DE}"/>
                  </a:ext>
                </a:extLst>
              </p:cNvPr>
              <p:cNvCxnSpPr>
                <a:endCxn id="114" idx="0"/>
              </p:cNvCxnSpPr>
              <p:nvPr/>
            </p:nvCxnSpPr>
            <p:spPr>
              <a:xfrm>
                <a:off x="4767452" y="3427779"/>
                <a:ext cx="1" cy="2993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4BE50E08-9072-1D0F-863F-B795AD9A52DF}"/>
                  </a:ext>
                </a:extLst>
              </p:cNvPr>
              <p:cNvCxnSpPr>
                <a:stCxn id="106" idx="1"/>
                <a:endCxn id="126" idx="3"/>
              </p:cNvCxnSpPr>
              <p:nvPr/>
            </p:nvCxnSpPr>
            <p:spPr>
              <a:xfrm flipH="1">
                <a:off x="2831586" y="3877001"/>
                <a:ext cx="328452" cy="23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45">
                <a:extLst>
                  <a:ext uri="{FF2B5EF4-FFF2-40B4-BE49-F238E27FC236}">
                    <a16:creationId xmlns:a16="http://schemas.microsoft.com/office/drawing/2014/main" id="{1C48964B-6C34-A845-F669-3CCF3F5C49E3}"/>
                  </a:ext>
                </a:extLst>
              </p:cNvPr>
              <p:cNvCxnSpPr>
                <a:cxnSpLocks/>
                <a:stCxn id="126" idx="1"/>
                <a:endCxn id="148" idx="1"/>
              </p:cNvCxnSpPr>
              <p:nvPr/>
            </p:nvCxnSpPr>
            <p:spPr>
              <a:xfrm rot="10800000" flipH="1" flipV="1">
                <a:off x="954958" y="3879368"/>
                <a:ext cx="1838732" cy="677140"/>
              </a:xfrm>
              <a:prstGeom prst="bentConnector3">
                <a:avLst>
                  <a:gd name="adj1" fmla="val -1243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44198D7-08C0-2190-772B-E25A7C79D54F}"/>
                  </a:ext>
                </a:extLst>
              </p:cNvPr>
              <p:cNvSpPr txBox="1"/>
              <p:nvPr/>
            </p:nvSpPr>
            <p:spPr>
              <a:xfrm>
                <a:off x="675816" y="5304632"/>
                <a:ext cx="8803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Guaranteed </a:t>
                </a:r>
              </a:p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coverage </a:t>
                </a:r>
              </a:p>
            </p:txBody>
          </p:sp>
          <p:pic>
            <p:nvPicPr>
              <p:cNvPr id="159" name="Picture 20">
                <a:extLst>
                  <a:ext uri="{FF2B5EF4-FFF2-40B4-BE49-F238E27FC236}">
                    <a16:creationId xmlns:a16="http://schemas.microsoft.com/office/drawing/2014/main" id="{9C99FE66-5C99-837E-4FB7-58087E50CC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851" y="5750800"/>
                <a:ext cx="827672" cy="1402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2" name="Picture 14">
                <a:extLst>
                  <a:ext uri="{FF2B5EF4-FFF2-40B4-BE49-F238E27FC236}">
                    <a16:creationId xmlns:a16="http://schemas.microsoft.com/office/drawing/2014/main" id="{72ED6B74-49CA-D6C5-54BB-0DB89FFFAD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3159" y="5820892"/>
                <a:ext cx="1184827" cy="1309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3" name="Picture 6">
                <a:extLst>
                  <a:ext uri="{FF2B5EF4-FFF2-40B4-BE49-F238E27FC236}">
                    <a16:creationId xmlns:a16="http://schemas.microsoft.com/office/drawing/2014/main" id="{0CE24C58-8AE0-A713-758B-631A81054E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8808" y="5561665"/>
                <a:ext cx="787944" cy="396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4" name="Picture 8">
                <a:extLst>
                  <a:ext uri="{FF2B5EF4-FFF2-40B4-BE49-F238E27FC236}">
                    <a16:creationId xmlns:a16="http://schemas.microsoft.com/office/drawing/2014/main" id="{78A96853-2D43-8D81-DC9F-CA2E9B6B1D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93458" y="5795249"/>
                <a:ext cx="787945" cy="98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7B3CB89-0471-EEA7-FD76-D6B180C72DA2}"/>
                  </a:ext>
                </a:extLst>
              </p:cNvPr>
              <p:cNvSpPr txBox="1"/>
              <p:nvPr/>
            </p:nvSpPr>
            <p:spPr>
              <a:xfrm>
                <a:off x="1685320" y="5308163"/>
                <a:ext cx="14615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Set Prediction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EC4350E-F33F-F2D8-364C-BC8BB4064538}"/>
                  </a:ext>
                </a:extLst>
              </p:cNvPr>
              <p:cNvSpPr txBox="1"/>
              <p:nvPr/>
            </p:nvSpPr>
            <p:spPr>
              <a:xfrm>
                <a:off x="3146900" y="5313391"/>
                <a:ext cx="14615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Ranking HT</a:t>
                </a:r>
              </a:p>
            </p:txBody>
          </p:sp>
          <p:pic>
            <p:nvPicPr>
              <p:cNvPr id="172" name="Picture 6">
                <a:extLst>
                  <a:ext uri="{FF2B5EF4-FFF2-40B4-BE49-F238E27FC236}">
                    <a16:creationId xmlns:a16="http://schemas.microsoft.com/office/drawing/2014/main" id="{79160200-8690-0676-B054-40BEF85409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5455" y="5603918"/>
                <a:ext cx="1222531" cy="1287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6BF913B-7736-EEB9-6F3A-868F8E1985BA}"/>
                  </a:ext>
                </a:extLst>
              </p:cNvPr>
              <p:cNvSpPr txBox="1"/>
              <p:nvPr/>
            </p:nvSpPr>
            <p:spPr>
              <a:xfrm>
                <a:off x="4348250" y="5327701"/>
                <a:ext cx="855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Calibrated </a:t>
                </a:r>
                <a:b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Explanation</a:t>
                </a:r>
              </a:p>
            </p:txBody>
          </p:sp>
          <p:pic>
            <p:nvPicPr>
              <p:cNvPr id="179" name="Picture 4" descr="Directed acyclic graph - Wikipedia">
                <a:extLst>
                  <a:ext uri="{FF2B5EF4-FFF2-40B4-BE49-F238E27FC236}">
                    <a16:creationId xmlns:a16="http://schemas.microsoft.com/office/drawing/2014/main" id="{89711F1C-FD6F-020C-6A71-4BD467AECB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37725" y="196995"/>
                <a:ext cx="642927" cy="88313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46584"/>
                </a:schemeClr>
              </a:solidFill>
            </p:spPr>
          </p:pic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B9ED4500-8663-10D5-F5D4-ECD8AAF413D7}"/>
                  </a:ext>
                </a:extLst>
              </p:cNvPr>
              <p:cNvSpPr txBox="1"/>
              <p:nvPr/>
            </p:nvSpPr>
            <p:spPr>
              <a:xfrm>
                <a:off x="8792104" y="1057930"/>
                <a:ext cx="176355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Graph representation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A85C6445-BF69-A4B9-3704-39D6B06DC62F}"/>
                  </a:ext>
                </a:extLst>
              </p:cNvPr>
              <p:cNvSpPr txBox="1"/>
              <p:nvPr/>
            </p:nvSpPr>
            <p:spPr>
              <a:xfrm>
                <a:off x="9912613" y="397761"/>
                <a:ext cx="2048301" cy="55399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44137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0.0031366234,0.0,0.0</a:t>
                </a:r>
              </a:p>
              <a:p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0.16764905,0.0910366,0.01159358</a:t>
                </a:r>
              </a:p>
              <a:p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0.05329431,0.019860107,0.18703224</a:t>
                </a:r>
              </a:p>
              <a:p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0.21500663,0.11880148,0.0</a:t>
                </a:r>
              </a:p>
              <a:p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0.21176252,0.117008954,0.01518486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9961AEFD-5321-DDDA-B801-55E6C0D438C7}"/>
                  </a:ext>
                </a:extLst>
              </p:cNvPr>
              <p:cNvSpPr txBox="1"/>
              <p:nvPr/>
            </p:nvSpPr>
            <p:spPr>
              <a:xfrm>
                <a:off x="9822823" y="134312"/>
                <a:ext cx="209189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Euclidian representation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5F816747-DE9E-304F-4036-2E529E0DBE58}"/>
                  </a:ext>
                </a:extLst>
              </p:cNvPr>
              <p:cNvSpPr txBox="1"/>
              <p:nvPr/>
            </p:nvSpPr>
            <p:spPr>
              <a:xfrm>
                <a:off x="11117575" y="965848"/>
                <a:ext cx="74418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Modal 2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C1F01549-58F4-5F41-0739-D1487C711858}"/>
                  </a:ext>
                </a:extLst>
              </p:cNvPr>
              <p:cNvSpPr txBox="1"/>
              <p:nvPr/>
            </p:nvSpPr>
            <p:spPr>
              <a:xfrm>
                <a:off x="8992393" y="943513"/>
                <a:ext cx="176355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Modal 1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29307430-F152-46B2-10D2-A3B9D314FC14}"/>
                  </a:ext>
                </a:extLst>
              </p:cNvPr>
              <p:cNvSpPr txBox="1"/>
              <p:nvPr/>
            </p:nvSpPr>
            <p:spPr>
              <a:xfrm>
                <a:off x="5913178" y="3590684"/>
                <a:ext cx="981961" cy="4308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Uncertainty Quantifier</a:t>
                </a:r>
              </a:p>
            </p:txBody>
          </p:sp>
          <p:sp>
            <p:nvSpPr>
              <p:cNvPr id="191" name="Left Brace 190">
                <a:extLst>
                  <a:ext uri="{FF2B5EF4-FFF2-40B4-BE49-F238E27FC236}">
                    <a16:creationId xmlns:a16="http://schemas.microsoft.com/office/drawing/2014/main" id="{C1F7DF3C-76E7-E5CC-895D-BE4F1B2F85BD}"/>
                  </a:ext>
                </a:extLst>
              </p:cNvPr>
              <p:cNvSpPr/>
              <p:nvPr/>
            </p:nvSpPr>
            <p:spPr>
              <a:xfrm rot="16200000">
                <a:off x="6918305" y="2627119"/>
                <a:ext cx="438640" cy="2973389"/>
              </a:xfrm>
              <a:prstGeom prst="leftBrac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DD3A5AEC-9C9C-C8A3-B834-1A8235A97D27}"/>
                  </a:ext>
                </a:extLst>
              </p:cNvPr>
              <p:cNvSpPr txBox="1"/>
              <p:nvPr/>
            </p:nvSpPr>
            <p:spPr>
              <a:xfrm>
                <a:off x="5280183" y="4403878"/>
                <a:ext cx="384855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Uncertainty aware multimodal deep learning</a:t>
                </a:r>
              </a:p>
            </p:txBody>
          </p:sp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8B44A3FB-4E20-4A76-D249-0AE350D156A0}"/>
                  </a:ext>
                </a:extLst>
              </p:cNvPr>
              <p:cNvGrpSpPr/>
              <p:nvPr/>
            </p:nvGrpSpPr>
            <p:grpSpPr>
              <a:xfrm>
                <a:off x="5663922" y="2442409"/>
                <a:ext cx="1698344" cy="1060050"/>
                <a:chOff x="6630279" y="4150984"/>
                <a:chExt cx="1698344" cy="1060050"/>
              </a:xfrm>
            </p:grpSpPr>
            <p:cxnSp>
              <p:nvCxnSpPr>
                <p:cNvPr id="262" name="Straight Arrow Connector 261">
                  <a:extLst>
                    <a:ext uri="{FF2B5EF4-FFF2-40B4-BE49-F238E27FC236}">
                      <a16:creationId xmlns:a16="http://schemas.microsoft.com/office/drawing/2014/main" id="{0D968EAA-5857-3C10-0505-5A65238DAF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9069" y="4401328"/>
                  <a:ext cx="0" cy="27010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7B1C7773-F03A-AE4A-6C7E-862294DB13BC}"/>
                    </a:ext>
                  </a:extLst>
                </p:cNvPr>
                <p:cNvSpPr txBox="1"/>
                <p:nvPr/>
              </p:nvSpPr>
              <p:spPr>
                <a:xfrm>
                  <a:off x="7230767" y="4183857"/>
                  <a:ext cx="109785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Conformal </a:t>
                  </a:r>
                </a:p>
                <a:p>
                  <a:r>
                    <a:rPr lang="en-US" sz="1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Wrapper</a:t>
                  </a:r>
                  <a:endParaRPr lang="en-US" sz="1400" i="1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DC2E3F14-9F0A-063A-BCD8-257256DEF0D3}"/>
                    </a:ext>
                  </a:extLst>
                </p:cNvPr>
                <p:cNvSpPr/>
                <p:nvPr/>
              </p:nvSpPr>
              <p:spPr>
                <a:xfrm>
                  <a:off x="6748131" y="4726502"/>
                  <a:ext cx="744064" cy="34022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4E740F91-DE48-A4F5-D75C-F75EE7B25433}"/>
                    </a:ext>
                  </a:extLst>
                </p:cNvPr>
                <p:cNvSpPr/>
                <p:nvPr/>
              </p:nvSpPr>
              <p:spPr>
                <a:xfrm>
                  <a:off x="6630279" y="4150984"/>
                  <a:ext cx="1616036" cy="10600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66" name="Picture 6">
                  <a:extLst>
                    <a:ext uri="{FF2B5EF4-FFF2-40B4-BE49-F238E27FC236}">
                      <a16:creationId xmlns:a16="http://schemas.microsoft.com/office/drawing/2014/main" id="{C74C92B2-A7B5-7DC2-9EAB-E06E26AAD5C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07342" y="4806262"/>
                  <a:ext cx="261049" cy="17055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7" name="Picture 8">
                  <a:extLst>
                    <a:ext uri="{FF2B5EF4-FFF2-40B4-BE49-F238E27FC236}">
                      <a16:creationId xmlns:a16="http://schemas.microsoft.com/office/drawing/2014/main" id="{C80457DC-031B-ECD6-CE44-A386B1D146A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43018" y="4249909"/>
                  <a:ext cx="146187" cy="1322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68" name="Group 367">
                <a:extLst>
                  <a:ext uri="{FF2B5EF4-FFF2-40B4-BE49-F238E27FC236}">
                    <a16:creationId xmlns:a16="http://schemas.microsoft.com/office/drawing/2014/main" id="{1A130692-7398-0867-5C27-53A089A3729D}"/>
                  </a:ext>
                </a:extLst>
              </p:cNvPr>
              <p:cNvGrpSpPr/>
              <p:nvPr/>
            </p:nvGrpSpPr>
            <p:grpSpPr>
              <a:xfrm>
                <a:off x="8068374" y="5652465"/>
                <a:ext cx="1719949" cy="283815"/>
                <a:chOff x="6242023" y="5617372"/>
                <a:chExt cx="1719949" cy="283815"/>
              </a:xfrm>
            </p:grpSpPr>
            <p:pic>
              <p:nvPicPr>
                <p:cNvPr id="272" name="Picture 16" descr="ic chip icon">
                  <a:extLst>
                    <a:ext uri="{FF2B5EF4-FFF2-40B4-BE49-F238E27FC236}">
                      <a16:creationId xmlns:a16="http://schemas.microsoft.com/office/drawing/2014/main" id="{CACA03DD-CCB9-1ACC-BBC9-13F24D549D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42023" y="5617372"/>
                  <a:ext cx="283815" cy="28381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3E6BBD04-CF0F-577F-6B9C-3869105EB0EF}"/>
                    </a:ext>
                  </a:extLst>
                </p:cNvPr>
                <p:cNvSpPr txBox="1"/>
                <p:nvPr/>
              </p:nvSpPr>
              <p:spPr>
                <a:xfrm>
                  <a:off x="6471940" y="5620779"/>
                  <a:ext cx="149003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Trojan Free</a:t>
                  </a:r>
                </a:p>
              </p:txBody>
            </p:sp>
          </p:grpSp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118687E7-344F-BC50-AF7A-B213CCF03635}"/>
                  </a:ext>
                </a:extLst>
              </p:cNvPr>
              <p:cNvGrpSpPr/>
              <p:nvPr/>
            </p:nvGrpSpPr>
            <p:grpSpPr>
              <a:xfrm>
                <a:off x="10084163" y="5647445"/>
                <a:ext cx="1830555" cy="297215"/>
                <a:chOff x="9285166" y="5613828"/>
                <a:chExt cx="1830555" cy="297215"/>
              </a:xfrm>
            </p:grpSpPr>
            <p:pic>
              <p:nvPicPr>
                <p:cNvPr id="271" name="Picture 12" descr="Malware - Free computer icons">
                  <a:extLst>
                    <a:ext uri="{FF2B5EF4-FFF2-40B4-BE49-F238E27FC236}">
                      <a16:creationId xmlns:a16="http://schemas.microsoft.com/office/drawing/2014/main" id="{E1B82325-BC9D-C6CB-9657-55FD5893220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85166" y="5613828"/>
                  <a:ext cx="283815" cy="28381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99CBE988-10AC-D335-B802-14C8A609E559}"/>
                    </a:ext>
                  </a:extLst>
                </p:cNvPr>
                <p:cNvSpPr txBox="1"/>
                <p:nvPr/>
              </p:nvSpPr>
              <p:spPr>
                <a:xfrm>
                  <a:off x="9625689" y="5634044"/>
                  <a:ext cx="149003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Trojan Infected</a:t>
                  </a:r>
                </a:p>
              </p:txBody>
            </p:sp>
          </p:grpSp>
          <p:cxnSp>
            <p:nvCxnSpPr>
              <p:cNvPr id="291" name="Elbow Connector 290">
                <a:extLst>
                  <a:ext uri="{FF2B5EF4-FFF2-40B4-BE49-F238E27FC236}">
                    <a16:creationId xmlns:a16="http://schemas.microsoft.com/office/drawing/2014/main" id="{623E2A08-9BBF-2AA4-3A35-616D146A6DE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232656" y="635207"/>
                <a:ext cx="673881" cy="64608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>
                <a:extLst>
                  <a:ext uri="{FF2B5EF4-FFF2-40B4-BE49-F238E27FC236}">
                    <a16:creationId xmlns:a16="http://schemas.microsoft.com/office/drawing/2014/main" id="{44D738E3-B018-1CCB-B649-002BAFB0A4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583" y="1741007"/>
                <a:ext cx="0" cy="1495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Elbow Connector 298">
                <a:extLst>
                  <a:ext uri="{FF2B5EF4-FFF2-40B4-BE49-F238E27FC236}">
                    <a16:creationId xmlns:a16="http://schemas.microsoft.com/office/drawing/2014/main" id="{517FFB79-B5EE-9242-3239-9139261AF3E6}"/>
                  </a:ext>
                </a:extLst>
              </p:cNvPr>
              <p:cNvCxnSpPr>
                <a:stCxn id="31" idx="2"/>
                <a:endCxn id="56" idx="1"/>
              </p:cNvCxnSpPr>
              <p:nvPr/>
            </p:nvCxnSpPr>
            <p:spPr>
              <a:xfrm rot="16200000" flipH="1">
                <a:off x="1696111" y="795965"/>
                <a:ext cx="175679" cy="86898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>
                <a:extLst>
                  <a:ext uri="{FF2B5EF4-FFF2-40B4-BE49-F238E27FC236}">
                    <a16:creationId xmlns:a16="http://schemas.microsoft.com/office/drawing/2014/main" id="{A5DBF50B-E668-6280-FDD5-C550C69A862F}"/>
                  </a:ext>
                </a:extLst>
              </p:cNvPr>
              <p:cNvCxnSpPr>
                <a:stCxn id="56" idx="2"/>
              </p:cNvCxnSpPr>
              <p:nvPr/>
            </p:nvCxnSpPr>
            <p:spPr>
              <a:xfrm flipH="1">
                <a:off x="3791920" y="2525814"/>
                <a:ext cx="1027" cy="1968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>
                <a:extLst>
                  <a:ext uri="{FF2B5EF4-FFF2-40B4-BE49-F238E27FC236}">
                    <a16:creationId xmlns:a16="http://schemas.microsoft.com/office/drawing/2014/main" id="{8762CD43-27C6-73F2-FDA7-26565E982DD6}"/>
                  </a:ext>
                </a:extLst>
              </p:cNvPr>
              <p:cNvCxnSpPr/>
              <p:nvPr/>
            </p:nvCxnSpPr>
            <p:spPr>
              <a:xfrm flipH="1">
                <a:off x="3625477" y="5014214"/>
                <a:ext cx="1027" cy="1968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43E2F342-24EB-1378-C274-358A2A6FCB3B}"/>
                  </a:ext>
                </a:extLst>
              </p:cNvPr>
              <p:cNvSpPr txBox="1"/>
              <p:nvPr/>
            </p:nvSpPr>
            <p:spPr>
              <a:xfrm>
                <a:off x="579710" y="1488044"/>
                <a:ext cx="8675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Labels</a:t>
                </a: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5F3C630B-9BCA-8E00-2DF0-996E32A56CE1}"/>
                  </a:ext>
                </a:extLst>
              </p:cNvPr>
              <p:cNvSpPr/>
              <p:nvPr/>
            </p:nvSpPr>
            <p:spPr>
              <a:xfrm>
                <a:off x="578761" y="1444178"/>
                <a:ext cx="1528802" cy="1081636"/>
              </a:xfrm>
              <a:prstGeom prst="rect">
                <a:avLst/>
              </a:prstGeom>
              <a:solidFill>
                <a:schemeClr val="bg1">
                  <a:lumMod val="65000"/>
                  <a:alpha val="36000"/>
                </a:schemeClr>
              </a:solidFill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ABFD4C1B-DB7E-A21D-5C4F-7858DB2A164D}"/>
                  </a:ext>
                </a:extLst>
              </p:cNvPr>
              <p:cNvSpPr/>
              <p:nvPr/>
            </p:nvSpPr>
            <p:spPr>
              <a:xfrm>
                <a:off x="636195" y="5325403"/>
                <a:ext cx="956107" cy="65213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36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B7C4CE2A-160F-7A65-D253-01D7F31865C2}"/>
                  </a:ext>
                </a:extLst>
              </p:cNvPr>
              <p:cNvSpPr/>
              <p:nvPr/>
            </p:nvSpPr>
            <p:spPr>
              <a:xfrm>
                <a:off x="1719574" y="5325402"/>
                <a:ext cx="956107" cy="65213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36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987C8BD1-D73A-500B-7642-748398187A96}"/>
                  </a:ext>
                </a:extLst>
              </p:cNvPr>
              <p:cNvSpPr/>
              <p:nvPr/>
            </p:nvSpPr>
            <p:spPr>
              <a:xfrm>
                <a:off x="2812565" y="5326005"/>
                <a:ext cx="1382998" cy="65213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36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AC9CA739-A16F-7CE7-3E04-06CE06FAB00E}"/>
                  </a:ext>
                </a:extLst>
              </p:cNvPr>
              <p:cNvSpPr/>
              <p:nvPr/>
            </p:nvSpPr>
            <p:spPr>
              <a:xfrm>
                <a:off x="4335549" y="5325513"/>
                <a:ext cx="895812" cy="65213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36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31934EE8-E672-F760-132E-02ECCBC12428}"/>
                  </a:ext>
                </a:extLst>
              </p:cNvPr>
              <p:cNvSpPr/>
              <p:nvPr/>
            </p:nvSpPr>
            <p:spPr>
              <a:xfrm>
                <a:off x="5625303" y="1834655"/>
                <a:ext cx="1188636" cy="40024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Early Fusion</a:t>
                </a:r>
              </a:p>
            </p:txBody>
          </p: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A9F69723-53DB-1503-305F-70B4D18899E7}"/>
                  </a:ext>
                </a:extLst>
              </p:cNvPr>
              <p:cNvSpPr txBox="1"/>
              <p:nvPr/>
            </p:nvSpPr>
            <p:spPr>
              <a:xfrm>
                <a:off x="6952600" y="1873577"/>
                <a:ext cx="845711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Modal 1</a:t>
                </a:r>
              </a:p>
            </p:txBody>
          </p: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CA6F90D9-D374-71C3-BD60-0C4F0B4AB56D}"/>
                  </a:ext>
                </a:extLst>
              </p:cNvPr>
              <p:cNvSpPr txBox="1"/>
              <p:nvPr/>
            </p:nvSpPr>
            <p:spPr>
              <a:xfrm>
                <a:off x="7936972" y="1868877"/>
                <a:ext cx="845711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Modal 2</a:t>
                </a:r>
              </a:p>
            </p:txBody>
          </p:sp>
          <p:pic>
            <p:nvPicPr>
              <p:cNvPr id="314" name="Picture 8" descr="Sự khác biệt giữa Neural Network và Deep Learning - Cloudface.vn">
                <a:extLst>
                  <a:ext uri="{FF2B5EF4-FFF2-40B4-BE49-F238E27FC236}">
                    <a16:creationId xmlns:a16="http://schemas.microsoft.com/office/drawing/2014/main" id="{A0DADDCB-276F-EA2E-B354-5A8EAE861B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234708" y="2242240"/>
                <a:ext cx="1481639" cy="11562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66BC6AA4-B5B7-C3C3-F9E6-B894E7302C4B}"/>
                  </a:ext>
                </a:extLst>
              </p:cNvPr>
              <p:cNvSpPr/>
              <p:nvPr/>
            </p:nvSpPr>
            <p:spPr>
              <a:xfrm>
                <a:off x="8849666" y="104682"/>
                <a:ext cx="3210044" cy="120789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E40067CA-62AC-58EA-7B3E-340C81F39074}"/>
                  </a:ext>
                </a:extLst>
              </p:cNvPr>
              <p:cNvSpPr txBox="1"/>
              <p:nvPr/>
            </p:nvSpPr>
            <p:spPr>
              <a:xfrm>
                <a:off x="7156759" y="3649320"/>
                <a:ext cx="147318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i="1" dirty="0"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  <a:r>
                  <a:rPr lang="en-US" sz="1400" dirty="0"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1400" i="1" dirty="0"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w</a:t>
                </a:r>
                <a:r>
                  <a:rPr lang="en-US" sz="1400" dirty="0"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1​⋅</a:t>
                </a:r>
                <a:r>
                  <a:rPr lang="en-US" sz="1400" i="1" dirty="0"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sz="1400" dirty="0"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1​+</a:t>
                </a:r>
                <a:r>
                  <a:rPr lang="en-US" sz="1400" i="1" dirty="0"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w</a:t>
                </a:r>
                <a:r>
                  <a:rPr lang="en-US" sz="1400" dirty="0"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2​⋅</a:t>
                </a:r>
                <a:r>
                  <a:rPr lang="en-US" sz="1400" i="1" dirty="0"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sz="1400" dirty="0"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2​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284B5DF5-45DF-101E-6240-8CA4458C6B7D}"/>
                  </a:ext>
                </a:extLst>
              </p:cNvPr>
              <p:cNvSpPr txBox="1"/>
              <p:nvPr/>
            </p:nvSpPr>
            <p:spPr>
              <a:xfrm>
                <a:off x="9164618" y="3600926"/>
                <a:ext cx="981961" cy="4308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Uncertainty Quantifier</a:t>
                </a:r>
              </a:p>
            </p:txBody>
          </p:sp>
          <p:sp>
            <p:nvSpPr>
              <p:cNvPr id="326" name="Left Brace 325">
                <a:extLst>
                  <a:ext uri="{FF2B5EF4-FFF2-40B4-BE49-F238E27FC236}">
                    <a16:creationId xmlns:a16="http://schemas.microsoft.com/office/drawing/2014/main" id="{CA71CE84-C422-E8CA-2BDD-BE177F1F4404}"/>
                  </a:ext>
                </a:extLst>
              </p:cNvPr>
              <p:cNvSpPr/>
              <p:nvPr/>
            </p:nvSpPr>
            <p:spPr>
              <a:xfrm rot="16200000">
                <a:off x="10169745" y="2628894"/>
                <a:ext cx="438640" cy="2973389"/>
              </a:xfrm>
              <a:prstGeom prst="leftBrac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C3575A55-E38F-BE44-7C45-19706B781154}"/>
                  </a:ext>
                </a:extLst>
              </p:cNvPr>
              <p:cNvGrpSpPr/>
              <p:nvPr/>
            </p:nvGrpSpPr>
            <p:grpSpPr>
              <a:xfrm>
                <a:off x="8928349" y="2475282"/>
                <a:ext cx="1194420" cy="963250"/>
                <a:chOff x="6630279" y="4150984"/>
                <a:chExt cx="1194420" cy="963250"/>
              </a:xfrm>
            </p:grpSpPr>
            <p:cxnSp>
              <p:nvCxnSpPr>
                <p:cNvPr id="328" name="Straight Arrow Connector 327">
                  <a:extLst>
                    <a:ext uri="{FF2B5EF4-FFF2-40B4-BE49-F238E27FC236}">
                      <a16:creationId xmlns:a16="http://schemas.microsoft.com/office/drawing/2014/main" id="{2717076E-35EC-1514-92A6-6E52CBF1A6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30278" y="4446043"/>
                  <a:ext cx="23787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2E03C5A5-4442-3F75-8417-6FF45A494996}"/>
                    </a:ext>
                  </a:extLst>
                </p:cNvPr>
                <p:cNvSpPr txBox="1"/>
                <p:nvPr/>
              </p:nvSpPr>
              <p:spPr>
                <a:xfrm>
                  <a:off x="6726843" y="4650553"/>
                  <a:ext cx="109785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Conformal </a:t>
                  </a:r>
                </a:p>
                <a:p>
                  <a:r>
                    <a:rPr lang="en-US" sz="11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Wrapper</a:t>
                  </a:r>
                  <a:endParaRPr lang="en-US" sz="1100" i="1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53DDEC4C-4280-A6AE-7C9E-E49FD4C8B7F2}"/>
                    </a:ext>
                  </a:extLst>
                </p:cNvPr>
                <p:cNvSpPr/>
                <p:nvPr/>
              </p:nvSpPr>
              <p:spPr>
                <a:xfrm>
                  <a:off x="7064702" y="4283318"/>
                  <a:ext cx="461571" cy="34022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F2F55299-9EE4-60A8-ECD8-916D81BD34D3}"/>
                    </a:ext>
                  </a:extLst>
                </p:cNvPr>
                <p:cNvSpPr/>
                <p:nvPr/>
              </p:nvSpPr>
              <p:spPr>
                <a:xfrm>
                  <a:off x="6630279" y="4150984"/>
                  <a:ext cx="1085739" cy="9632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32" name="Picture 6">
                  <a:extLst>
                    <a:ext uri="{FF2B5EF4-FFF2-40B4-BE49-F238E27FC236}">
                      <a16:creationId xmlns:a16="http://schemas.microsoft.com/office/drawing/2014/main" id="{8ED74C99-0131-C227-686C-A5F2974B73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55295" y="4368156"/>
                  <a:ext cx="261049" cy="17055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3" name="Picture 8">
                  <a:extLst>
                    <a:ext uri="{FF2B5EF4-FFF2-40B4-BE49-F238E27FC236}">
                      <a16:creationId xmlns:a16="http://schemas.microsoft.com/office/drawing/2014/main" id="{A1F83617-715F-C9F7-03A4-CD1D39AFC7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84091" y="4370639"/>
                  <a:ext cx="146187" cy="1322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AE976A0C-3FFB-F989-C878-CF4DE04D2D38}"/>
                  </a:ext>
                </a:extLst>
              </p:cNvPr>
              <p:cNvSpPr/>
              <p:nvPr/>
            </p:nvSpPr>
            <p:spPr>
              <a:xfrm>
                <a:off x="8912368" y="1863482"/>
                <a:ext cx="1156245" cy="40024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Late Fusion</a:t>
                </a:r>
              </a:p>
            </p:txBody>
          </p:sp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A18E2A95-1049-24B2-8033-30ADAA268840}"/>
                  </a:ext>
                </a:extLst>
              </p:cNvPr>
              <p:cNvSpPr txBox="1"/>
              <p:nvPr/>
            </p:nvSpPr>
            <p:spPr>
              <a:xfrm>
                <a:off x="9966209" y="1932391"/>
                <a:ext cx="845711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Modal 1</a:t>
                </a:r>
              </a:p>
            </p:txBody>
          </p:sp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F3E792CA-E7DE-BDC7-4843-6CEAA5AC9075}"/>
                  </a:ext>
                </a:extLst>
              </p:cNvPr>
              <p:cNvSpPr txBox="1"/>
              <p:nvPr/>
            </p:nvSpPr>
            <p:spPr>
              <a:xfrm>
                <a:off x="10928367" y="1930446"/>
                <a:ext cx="845711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Modal 2</a:t>
                </a:r>
              </a:p>
            </p:txBody>
          </p:sp>
          <p:pic>
            <p:nvPicPr>
              <p:cNvPr id="339" name="Picture 338">
                <a:extLst>
                  <a:ext uri="{FF2B5EF4-FFF2-40B4-BE49-F238E27FC236}">
                    <a16:creationId xmlns:a16="http://schemas.microsoft.com/office/drawing/2014/main" id="{8E72323E-5D55-E360-E125-41C8B2EB98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032988" y="2315107"/>
                <a:ext cx="805214" cy="903742"/>
              </a:xfrm>
              <a:prstGeom prst="rect">
                <a:avLst/>
              </a:prstGeom>
            </p:spPr>
          </p:pic>
          <p:pic>
            <p:nvPicPr>
              <p:cNvPr id="340" name="Picture 339">
                <a:extLst>
                  <a:ext uri="{FF2B5EF4-FFF2-40B4-BE49-F238E27FC236}">
                    <a16:creationId xmlns:a16="http://schemas.microsoft.com/office/drawing/2014/main" id="{7943D5E8-E8A5-565B-2216-4C811781E1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968864" y="2315107"/>
                <a:ext cx="805214" cy="903742"/>
              </a:xfrm>
              <a:prstGeom prst="rect">
                <a:avLst/>
              </a:prstGeom>
            </p:spPr>
          </p:pic>
          <p:cxnSp>
            <p:nvCxnSpPr>
              <p:cNvPr id="342" name="Straight Arrow Connector 341">
                <a:extLst>
                  <a:ext uri="{FF2B5EF4-FFF2-40B4-BE49-F238E27FC236}">
                    <a16:creationId xmlns:a16="http://schemas.microsoft.com/office/drawing/2014/main" id="{0AE01393-587E-93EE-8B7C-0D4B0AED5F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35595" y="2130069"/>
                <a:ext cx="1" cy="2484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3" name="Straight Arrow Connector 342">
                <a:extLst>
                  <a:ext uri="{FF2B5EF4-FFF2-40B4-BE49-F238E27FC236}">
                    <a16:creationId xmlns:a16="http://schemas.microsoft.com/office/drawing/2014/main" id="{51DA8DAF-B0C6-85B2-3AC6-D2AFDD182F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371469" y="2135039"/>
                <a:ext cx="1" cy="2484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44" name="Picture 343">
                <a:extLst>
                  <a:ext uri="{FF2B5EF4-FFF2-40B4-BE49-F238E27FC236}">
                    <a16:creationId xmlns:a16="http://schemas.microsoft.com/office/drawing/2014/main" id="{9FDC9AE2-2B29-D792-8F75-49F932D16B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103249" y="3621911"/>
                <a:ext cx="1737332" cy="438639"/>
              </a:xfrm>
              <a:prstGeom prst="rect">
                <a:avLst/>
              </a:prstGeom>
            </p:spPr>
          </p:pic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C241F569-8793-B231-A2A3-3F16295636C1}"/>
                  </a:ext>
                </a:extLst>
              </p:cNvPr>
              <p:cNvCxnSpPr>
                <a:stCxn id="339" idx="2"/>
                <a:endCxn id="340" idx="2"/>
              </p:cNvCxnSpPr>
              <p:nvPr/>
            </p:nvCxnSpPr>
            <p:spPr>
              <a:xfrm>
                <a:off x="10435595" y="3218849"/>
                <a:ext cx="93587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>
                <a:extLst>
                  <a:ext uri="{FF2B5EF4-FFF2-40B4-BE49-F238E27FC236}">
                    <a16:creationId xmlns:a16="http://schemas.microsoft.com/office/drawing/2014/main" id="{68F0E829-95C6-8D47-1975-223F66E389C0}"/>
                  </a:ext>
                </a:extLst>
              </p:cNvPr>
              <p:cNvCxnSpPr>
                <a:cxnSpLocks/>
                <a:endCxn id="344" idx="0"/>
              </p:cNvCxnSpPr>
              <p:nvPr/>
            </p:nvCxnSpPr>
            <p:spPr>
              <a:xfrm>
                <a:off x="10968864" y="3236089"/>
                <a:ext cx="3051" cy="3858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F6282AAA-8160-4FD1-E936-38CA0BF6384E}"/>
                  </a:ext>
                </a:extLst>
              </p:cNvPr>
              <p:cNvSpPr/>
              <p:nvPr/>
            </p:nvSpPr>
            <p:spPr>
              <a:xfrm>
                <a:off x="5543909" y="1730069"/>
                <a:ext cx="3219436" cy="301203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36000"/>
                </a:schemeClr>
              </a:solidFill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26B8F2AF-CC55-D4AB-5FCC-2F3DD5382139}"/>
                  </a:ext>
                </a:extLst>
              </p:cNvPr>
              <p:cNvSpPr txBox="1"/>
              <p:nvPr/>
            </p:nvSpPr>
            <p:spPr>
              <a:xfrm>
                <a:off x="8553650" y="4412795"/>
                <a:ext cx="384855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Uncertainty aware multimodal deep learning</a:t>
                </a:r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4ADD67CE-418A-8BAF-DC70-D4209DAF9405}"/>
                  </a:ext>
                </a:extLst>
              </p:cNvPr>
              <p:cNvSpPr/>
              <p:nvPr/>
            </p:nvSpPr>
            <p:spPr>
              <a:xfrm>
                <a:off x="8840274" y="1724666"/>
                <a:ext cx="3219436" cy="301203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36000"/>
                </a:schemeClr>
              </a:solidFill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1" name="Straight Arrow Connector 360">
                <a:extLst>
                  <a:ext uri="{FF2B5EF4-FFF2-40B4-BE49-F238E27FC236}">
                    <a16:creationId xmlns:a16="http://schemas.microsoft.com/office/drawing/2014/main" id="{C2A7F956-65D8-0AE4-D8F2-763E60C6FF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8391" y="1320311"/>
                <a:ext cx="0" cy="400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4" name="Straight Arrow Connector 363">
                <a:extLst>
                  <a:ext uri="{FF2B5EF4-FFF2-40B4-BE49-F238E27FC236}">
                    <a16:creationId xmlns:a16="http://schemas.microsoft.com/office/drawing/2014/main" id="{A1E53B93-A3F7-E476-5D56-DFE6AB5283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25057" y="1320311"/>
                <a:ext cx="0" cy="400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07FDDC44-97B0-A0FB-141A-3C0CD40F01CC}"/>
                  </a:ext>
                </a:extLst>
              </p:cNvPr>
              <p:cNvGrpSpPr/>
              <p:nvPr/>
            </p:nvGrpSpPr>
            <p:grpSpPr>
              <a:xfrm>
                <a:off x="5533069" y="5095089"/>
                <a:ext cx="6529913" cy="333651"/>
                <a:chOff x="5533069" y="5128957"/>
                <a:chExt cx="6529913" cy="333651"/>
              </a:xfrm>
            </p:grpSpPr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FF7688DC-21D2-B70C-C517-48E066C991E0}"/>
                    </a:ext>
                  </a:extLst>
                </p:cNvPr>
                <p:cNvSpPr txBox="1"/>
                <p:nvPr/>
              </p:nvSpPr>
              <p:spPr>
                <a:xfrm>
                  <a:off x="6377117" y="5154831"/>
                  <a:ext cx="482997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Choose the winning approach: Early Fusion or Late Fusion </a:t>
                  </a:r>
                </a:p>
              </p:txBody>
            </p:sp>
            <p:sp>
              <p:nvSpPr>
                <p:cNvPr id="365" name="Rectangle 364">
                  <a:extLst>
                    <a:ext uri="{FF2B5EF4-FFF2-40B4-BE49-F238E27FC236}">
                      <a16:creationId xmlns:a16="http://schemas.microsoft.com/office/drawing/2014/main" id="{22C814BA-E4DA-6901-3872-19C6DDE1CEDE}"/>
                    </a:ext>
                  </a:extLst>
                </p:cNvPr>
                <p:cNvSpPr/>
                <p:nvPr/>
              </p:nvSpPr>
              <p:spPr>
                <a:xfrm>
                  <a:off x="5533069" y="5128957"/>
                  <a:ext cx="6529913" cy="32118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6896"/>
                  </a:schemeClr>
                </a:solidFill>
                <a:ln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6" name="Left Brace 365">
                <a:extLst>
                  <a:ext uri="{FF2B5EF4-FFF2-40B4-BE49-F238E27FC236}">
                    <a16:creationId xmlns:a16="http://schemas.microsoft.com/office/drawing/2014/main" id="{D288C247-BE9C-1E59-7C88-233EC40FADF7}"/>
                  </a:ext>
                </a:extLst>
              </p:cNvPr>
              <p:cNvSpPr/>
              <p:nvPr/>
            </p:nvSpPr>
            <p:spPr>
              <a:xfrm rot="16200000">
                <a:off x="8654471" y="2527394"/>
                <a:ext cx="321045" cy="4784196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8F51346F-8525-AA54-CDA2-9D9F253CC47C}"/>
                  </a:ext>
                </a:extLst>
              </p:cNvPr>
              <p:cNvSpPr txBox="1"/>
              <p:nvPr/>
            </p:nvSpPr>
            <p:spPr>
              <a:xfrm>
                <a:off x="5834410" y="5595568"/>
                <a:ext cx="18863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Classification </a:t>
                </a:r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47B66030-06B7-00EC-EC71-1A0A4C2A89B8}"/>
                  </a:ext>
                </a:extLst>
              </p:cNvPr>
              <p:cNvSpPr/>
              <p:nvPr/>
            </p:nvSpPr>
            <p:spPr>
              <a:xfrm>
                <a:off x="5527147" y="5553946"/>
                <a:ext cx="6529913" cy="5373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72" name="Straight Arrow Connector 371">
                <a:extLst>
                  <a:ext uri="{FF2B5EF4-FFF2-40B4-BE49-F238E27FC236}">
                    <a16:creationId xmlns:a16="http://schemas.microsoft.com/office/drawing/2014/main" id="{40F9DCD4-8E01-ADD1-5EE2-B783AA03B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14993" y="5428740"/>
                <a:ext cx="0" cy="1123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43AC15CB-AF51-7E8C-3FC9-FF6CCF2868E2}"/>
                  </a:ext>
                </a:extLst>
              </p:cNvPr>
              <p:cNvCxnSpPr/>
              <p:nvPr/>
            </p:nvCxnSpPr>
            <p:spPr>
              <a:xfrm>
                <a:off x="5439465" y="101153"/>
                <a:ext cx="0" cy="5978394"/>
              </a:xfrm>
              <a:prstGeom prst="line">
                <a:avLst/>
              </a:prstGeom>
              <a:ln w="25400"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14559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15899</TotalTime>
  <Words>172</Words>
  <Application>Microsoft Macintosh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Deo Vishwakarma</dc:creator>
  <cp:lastModifiedBy>Rahul Deo Vishwakarma</cp:lastModifiedBy>
  <cp:revision>69</cp:revision>
  <dcterms:created xsi:type="dcterms:W3CDTF">2023-04-24T03:43:41Z</dcterms:created>
  <dcterms:modified xsi:type="dcterms:W3CDTF">2024-02-27T06:34:22Z</dcterms:modified>
</cp:coreProperties>
</file>