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3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27"/>
  </p:normalViewPr>
  <p:slideViewPr>
    <p:cSldViewPr snapToGrid="0" snapToObjects="1">
      <p:cViewPr>
        <p:scale>
          <a:sx n="72" d="100"/>
          <a:sy n="72" d="100"/>
        </p:scale>
        <p:origin x="212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6CD30-B534-ED41-AD3A-9738E23D8D0F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4BEFE-C428-4E43-93C9-96C0973D1E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3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A5D0-3930-3E4E-9DFC-BDF43DCF8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F451DE-E1C2-F441-9D6D-ECF953FF4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31225-10B6-0749-8540-9229ECEF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611CDA-2FBD-DD4B-B11F-24319B0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E55ED-FB2D-5444-AD64-619EB089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FC1D-8F32-1D41-87B5-A53244595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C9F5F-17F6-4F46-B41B-2160674EF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2539C-D1A0-E249-BEC3-6A05B94D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41AC1-D7F2-2642-90C7-5C43905B5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CFA5A-D546-8F4C-8F16-E76E1BEF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95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0E0614-70F2-E046-9FD2-B9723760E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2F38-5FC7-6945-8CD7-4B909A7B8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2D7B-C81C-DA46-9BD3-7F5D39E93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29C7-4C5D-E043-A747-2E364ACF4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285AA-A3C6-2F49-A873-7D5BFD1F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9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1C0A-6FDE-7B48-83F8-A46E64168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4630-BDF4-D04C-9046-D45588973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09EEC-59E0-1C40-9E70-1FBF8351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2BC8F-FAB9-D145-9552-21CB6902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37937-45E9-C046-ABE9-EDB93807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3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BE05-E0EA-B645-B329-3BB1E3579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12C92-30E3-174C-AAF2-EB3AB4802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60F41-DB00-4548-BCB5-8BBA7733E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CDB35-6A70-7B4E-BB14-07448661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2FCFB-9333-F247-B11D-531E9B7A0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C0D6C-97BD-1F4A-856B-EBB28F74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8FA1-66B6-8443-A02F-125AF1D6E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00423-4ED4-8F41-88F4-92B285A83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7FCBC-0F6B-0945-8231-9E82ED42F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7294-3C23-4A42-A278-113E7BCA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F3E9C-F6B0-6C45-8362-B6E00C349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7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BBED-7CDF-204F-8421-41714782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85435-D743-0A48-A2E3-A8DEC7C51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87A81-1774-EE4C-AB3F-3D8231C9B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1F5B9-BB16-3D42-B65A-5EDFA895B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3766E-D41C-2745-9821-56C1FF808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AE4C6-B6A1-8E42-AF30-DB6721CF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FD66B1-512E-3E4B-A1C4-F9630077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4B872-2B0B-C743-9129-F1C5D739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7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37DD-A201-8A4B-92D2-C4689178D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C412AC-DCEA-0B4A-B1D1-FA68D7D3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A89935-8E48-7947-BD4D-6EF9DB010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A78FC-C1C1-7B4A-BAD7-EC79AFCF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12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40CD59-852F-0247-B3EA-D9023D61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22B5A-5507-004A-B100-A4706A527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20604-C70A-B449-AB72-06F98877E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4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92BB-D2D5-7342-A8C3-36209EFA6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15948-A10A-F045-91E7-E090BAD7E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125D1-D2EF-EA4E-A367-DA9818C25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10F46-822A-FD4B-AB9F-F4F5D76E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564D8-B3C6-5741-8F1C-FD72D007C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FF4FC-DCCE-D147-BA32-1088CD487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701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AED3-6E63-FD43-B383-2C117AD6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70367-29B6-C74E-9EC0-8C9CA97A7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AAEB5-AA8D-504C-A7A7-2C29E9DCB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D2E47-6ECC-6042-BDFD-F4C06A28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AD53-148E-A247-B314-7FC049930B1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D2813-3337-B342-9A5D-7F7B76846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06F23-E592-B24B-AD33-27AF2097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57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A2AD7-CE57-3843-A115-FBC0F1774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F0CBA0-BF8C-C04C-9D63-20DB7B579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E3F3C-4569-CD43-A46D-E27E1EDCBA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2AD53-148E-A247-B314-7FC049930B1B}" type="datetimeFigureOut">
              <a:rPr lang="en-US" smtClean="0"/>
              <a:t>3/13/24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0422E-DAF2-0C4F-BCD2-197CB6801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57CAB-7FF4-D04F-A259-4FBC0050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E7FA2F-687A-084B-ABCA-28FC6BD07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3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12" Type="http://schemas.openxmlformats.org/officeDocument/2006/relationships/image" Target="../media/image20.png"/><Relationship Id="rId2" Type="http://schemas.openxmlformats.org/officeDocument/2006/relationships/image" Target="../media/image13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9.png"/><Relationship Id="rId5" Type="http://schemas.openxmlformats.org/officeDocument/2006/relationships/image" Target="../media/image8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690255A-B4CA-040F-E7D2-B80E69DE6C63}"/>
              </a:ext>
            </a:extLst>
          </p:cNvPr>
          <p:cNvGrpSpPr/>
          <p:nvPr/>
        </p:nvGrpSpPr>
        <p:grpSpPr>
          <a:xfrm>
            <a:off x="451013" y="649327"/>
            <a:ext cx="11292469" cy="4809421"/>
            <a:chOff x="451013" y="649327"/>
            <a:chExt cx="11292469" cy="4809421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F4DC8656-7217-964D-840E-9FE84288FCA4}"/>
                </a:ext>
              </a:extLst>
            </p:cNvPr>
            <p:cNvSpPr/>
            <p:nvPr/>
          </p:nvSpPr>
          <p:spPr>
            <a:xfrm>
              <a:off x="9694819" y="649327"/>
              <a:ext cx="2048663" cy="4794172"/>
            </a:xfrm>
            <a:prstGeom prst="rect">
              <a:avLst/>
            </a:prstGeom>
            <a:solidFill>
              <a:srgbClr val="00B050">
                <a:alpha val="1500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F16D0C03-DDD0-7246-B869-741C73598FAB}"/>
                </a:ext>
              </a:extLst>
            </p:cNvPr>
            <p:cNvSpPr/>
            <p:nvPr/>
          </p:nvSpPr>
          <p:spPr>
            <a:xfrm>
              <a:off x="6516037" y="664576"/>
              <a:ext cx="3170879" cy="47941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914A03C8-E134-1B45-846A-E0350501AD7E}"/>
                </a:ext>
              </a:extLst>
            </p:cNvPr>
            <p:cNvSpPr/>
            <p:nvPr/>
          </p:nvSpPr>
          <p:spPr>
            <a:xfrm>
              <a:off x="2574450" y="662027"/>
              <a:ext cx="3932963" cy="4794172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3" name="Rounded Rectangle 312">
              <a:extLst>
                <a:ext uri="{FF2B5EF4-FFF2-40B4-BE49-F238E27FC236}">
                  <a16:creationId xmlns:a16="http://schemas.microsoft.com/office/drawing/2014/main" id="{6677C29C-6A78-CB40-B102-255A5A53B125}"/>
                </a:ext>
              </a:extLst>
            </p:cNvPr>
            <p:cNvSpPr/>
            <p:nvPr/>
          </p:nvSpPr>
          <p:spPr>
            <a:xfrm>
              <a:off x="9860810" y="4355380"/>
              <a:ext cx="1751545" cy="90500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5227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Rounded Rectangle 285">
              <a:extLst>
                <a:ext uri="{FF2B5EF4-FFF2-40B4-BE49-F238E27FC236}">
                  <a16:creationId xmlns:a16="http://schemas.microsoft.com/office/drawing/2014/main" id="{A5933D4F-AE23-0343-A113-AD6FA702858D}"/>
                </a:ext>
              </a:extLst>
            </p:cNvPr>
            <p:cNvSpPr/>
            <p:nvPr/>
          </p:nvSpPr>
          <p:spPr>
            <a:xfrm>
              <a:off x="9829558" y="1262214"/>
              <a:ext cx="1751545" cy="90500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5227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9" name="Rounded Rectangle 308">
              <a:extLst>
                <a:ext uri="{FF2B5EF4-FFF2-40B4-BE49-F238E27FC236}">
                  <a16:creationId xmlns:a16="http://schemas.microsoft.com/office/drawing/2014/main" id="{3A71A515-6AB7-2841-B08E-49463D5C8841}"/>
                </a:ext>
              </a:extLst>
            </p:cNvPr>
            <p:cNvSpPr/>
            <p:nvPr/>
          </p:nvSpPr>
          <p:spPr>
            <a:xfrm>
              <a:off x="9860193" y="3303204"/>
              <a:ext cx="1751545" cy="90500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5227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6" name="Rounded Rectangle 305">
              <a:extLst>
                <a:ext uri="{FF2B5EF4-FFF2-40B4-BE49-F238E27FC236}">
                  <a16:creationId xmlns:a16="http://schemas.microsoft.com/office/drawing/2014/main" id="{C554F13B-E7F9-1C42-8568-C569EE53FBAF}"/>
                </a:ext>
              </a:extLst>
            </p:cNvPr>
            <p:cNvSpPr/>
            <p:nvPr/>
          </p:nvSpPr>
          <p:spPr>
            <a:xfrm>
              <a:off x="9842522" y="2282880"/>
              <a:ext cx="1751545" cy="905001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5227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85C330-935D-CB44-8366-59BF9E6DB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71538" y="2788899"/>
              <a:ext cx="970657" cy="609579"/>
            </a:xfrm>
            <a:prstGeom prst="rect">
              <a:avLst/>
            </a:prstGeom>
          </p:spPr>
        </p:pic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7CEEBDF-FC6D-604A-8B62-9729E1459547}"/>
                </a:ext>
              </a:extLst>
            </p:cNvPr>
            <p:cNvGrpSpPr/>
            <p:nvPr/>
          </p:nvGrpSpPr>
          <p:grpSpPr>
            <a:xfrm rot="1842637">
              <a:off x="1202524" y="4304312"/>
              <a:ext cx="709836" cy="627396"/>
              <a:chOff x="3388808" y="2105526"/>
              <a:chExt cx="676720" cy="82457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F59477A-1A2C-DF48-9DBE-BE593B4E3B5C}"/>
                  </a:ext>
                </a:extLst>
              </p:cNvPr>
              <p:cNvSpPr/>
              <p:nvPr/>
            </p:nvSpPr>
            <p:spPr>
              <a:xfrm>
                <a:off x="3717758" y="2105526"/>
                <a:ext cx="173885" cy="175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2B130AB-F0D6-9549-810F-83A25388D6F7}"/>
                  </a:ext>
                </a:extLst>
              </p:cNvPr>
              <p:cNvSpPr/>
              <p:nvPr/>
            </p:nvSpPr>
            <p:spPr>
              <a:xfrm>
                <a:off x="3543873" y="2421673"/>
                <a:ext cx="173885" cy="175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8963DC1-62A6-0745-8AC5-739933CC1422}"/>
                  </a:ext>
                </a:extLst>
              </p:cNvPr>
              <p:cNvSpPr/>
              <p:nvPr/>
            </p:nvSpPr>
            <p:spPr>
              <a:xfrm>
                <a:off x="3891643" y="2421673"/>
                <a:ext cx="173885" cy="175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C6E65F8-D8F3-9948-B8F5-CA9276546BD5}"/>
                  </a:ext>
                </a:extLst>
              </p:cNvPr>
              <p:cNvCxnSpPr>
                <a:stCxn id="10" idx="3"/>
                <a:endCxn id="11" idx="0"/>
              </p:cNvCxnSpPr>
              <p:nvPr/>
            </p:nvCxnSpPr>
            <p:spPr>
              <a:xfrm flipH="1">
                <a:off x="3630816" y="2254924"/>
                <a:ext cx="112407" cy="16674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C36BAA6-0577-CE42-839D-0463FD797B3C}"/>
                  </a:ext>
                </a:extLst>
              </p:cNvPr>
              <p:cNvCxnSpPr>
                <a:stCxn id="10" idx="5"/>
                <a:endCxn id="12" idx="0"/>
              </p:cNvCxnSpPr>
              <p:nvPr/>
            </p:nvCxnSpPr>
            <p:spPr>
              <a:xfrm>
                <a:off x="3866178" y="2254924"/>
                <a:ext cx="112408" cy="16674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AC79776-0155-C44D-94FF-B1BE7FE06106}"/>
                  </a:ext>
                </a:extLst>
              </p:cNvPr>
              <p:cNvSpPr/>
              <p:nvPr/>
            </p:nvSpPr>
            <p:spPr>
              <a:xfrm>
                <a:off x="3388808" y="2755071"/>
                <a:ext cx="173885" cy="17503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D0549E0-2422-E846-BF50-D5431CD5CD5F}"/>
                  </a:ext>
                </a:extLst>
              </p:cNvPr>
              <p:cNvCxnSpPr>
                <a:stCxn id="11" idx="3"/>
                <a:endCxn id="17" idx="0"/>
              </p:cNvCxnSpPr>
              <p:nvPr/>
            </p:nvCxnSpPr>
            <p:spPr>
              <a:xfrm flipH="1">
                <a:off x="3475751" y="2571071"/>
                <a:ext cx="93587" cy="1840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20508213-5977-7E40-8C42-FDE5A6A4F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18269" y="1598802"/>
              <a:ext cx="801209" cy="439880"/>
            </a:xfrm>
            <a:prstGeom prst="rect">
              <a:avLst/>
            </a:prstGeom>
          </p:spPr>
        </p:pic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330E7A4-3AB2-8147-A2E2-BCB316575685}"/>
                </a:ext>
              </a:extLst>
            </p:cNvPr>
            <p:cNvSpPr/>
            <p:nvPr/>
          </p:nvSpPr>
          <p:spPr>
            <a:xfrm>
              <a:off x="2667110" y="736368"/>
              <a:ext cx="364758" cy="36409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5E0C917-454C-7044-A268-6942CBB5C744}"/>
                </a:ext>
              </a:extLst>
            </p:cNvPr>
            <p:cNvSpPr/>
            <p:nvPr/>
          </p:nvSpPr>
          <p:spPr>
            <a:xfrm>
              <a:off x="3059480" y="4552249"/>
              <a:ext cx="3306447" cy="299725"/>
            </a:xfrm>
            <a:prstGeom prst="rect">
              <a:avLst/>
            </a:prstGeom>
            <a:solidFill>
              <a:schemeClr val="accent6">
                <a:lumMod val="75000"/>
                <a:alpha val="34679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{TF</a:t>
              </a:r>
              <a:r>
                <a:rPr lang="en-US" sz="1600" b="1" i="1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600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,TF</a:t>
              </a:r>
              <a:r>
                <a:rPr lang="en-US" sz="1600" b="1" i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}, </a:t>
              </a:r>
              <a:r>
                <a:rPr lang="en-US" sz="16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{TI</a:t>
              </a:r>
              <a:r>
                <a:rPr lang="en-US" sz="1600" b="1" i="1" baseline="-25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}, </a:t>
              </a:r>
              <a:r>
                <a:rPr lang="en-US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T-EV 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{TI</a:t>
              </a:r>
              <a:r>
                <a:rPr lang="en-US" sz="1600" b="1" i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}</a:t>
              </a:r>
            </a:p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C97238-94C0-574C-9E02-09149FB970F1}"/>
                </a:ext>
              </a:extLst>
            </p:cNvPr>
            <p:cNvSpPr txBox="1"/>
            <p:nvPr/>
          </p:nvSpPr>
          <p:spPr>
            <a:xfrm>
              <a:off x="2987123" y="743226"/>
              <a:ext cx="3849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Create evolving trojans</a:t>
              </a: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10D7F1B2-2D5C-5D4A-BA80-E96570BFFD65}"/>
                </a:ext>
              </a:extLst>
            </p:cNvPr>
            <p:cNvSpPr/>
            <p:nvPr/>
          </p:nvSpPr>
          <p:spPr>
            <a:xfrm>
              <a:off x="4283719" y="1366318"/>
              <a:ext cx="2146676" cy="116412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6037DD-75E0-3941-AE0C-165C5B1F9620}"/>
                </a:ext>
              </a:extLst>
            </p:cNvPr>
            <p:cNvSpPr txBox="1"/>
            <p:nvPr/>
          </p:nvSpPr>
          <p:spPr>
            <a:xfrm>
              <a:off x="4391926" y="1945592"/>
              <a:ext cx="1945078" cy="461665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Conformalized Generator &amp; Discriminator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591936-FBEB-4644-A3BA-C7DF6529EFD5}"/>
                </a:ext>
              </a:extLst>
            </p:cNvPr>
            <p:cNvSpPr txBox="1"/>
            <p:nvPr/>
          </p:nvSpPr>
          <p:spPr>
            <a:xfrm>
              <a:off x="4391925" y="1483341"/>
              <a:ext cx="1945078" cy="369332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cGAN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29AF86-FB0E-8649-8435-456CDB179346}"/>
                </a:ext>
              </a:extLst>
            </p:cNvPr>
            <p:cNvSpPr/>
            <p:nvPr/>
          </p:nvSpPr>
          <p:spPr>
            <a:xfrm>
              <a:off x="2860778" y="1366318"/>
              <a:ext cx="208903" cy="210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71CBA46-620B-BF44-9C93-82DF02E830EE}"/>
                </a:ext>
              </a:extLst>
            </p:cNvPr>
            <p:cNvSpPr txBox="1"/>
            <p:nvPr/>
          </p:nvSpPr>
          <p:spPr>
            <a:xfrm>
              <a:off x="3022305" y="1308372"/>
              <a:ext cx="1456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Generate data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13DD15A-AB80-7149-8898-7949C49834AA}"/>
                </a:ext>
              </a:extLst>
            </p:cNvPr>
            <p:cNvSpPr txBox="1"/>
            <p:nvPr/>
          </p:nvSpPr>
          <p:spPr>
            <a:xfrm>
              <a:off x="2788081" y="1694917"/>
              <a:ext cx="14948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Source dataset has labels TF</a:t>
              </a:r>
              <a:r>
                <a:rPr lang="en-US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and TI</a:t>
              </a:r>
              <a:r>
                <a:rPr lang="en-US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9F3A8E-A21F-514C-B36A-506640E9A63C}"/>
                </a:ext>
              </a:extLst>
            </p:cNvPr>
            <p:cNvSpPr txBox="1"/>
            <p:nvPr/>
          </p:nvSpPr>
          <p:spPr>
            <a:xfrm>
              <a:off x="3099102" y="2971111"/>
              <a:ext cx="1940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Label new dataset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5F7E97A-82D5-234B-8ECF-8387D46BCAF7}"/>
                </a:ext>
              </a:extLst>
            </p:cNvPr>
            <p:cNvSpPr txBox="1"/>
            <p:nvPr/>
          </p:nvSpPr>
          <p:spPr>
            <a:xfrm>
              <a:off x="3532134" y="3430532"/>
              <a:ext cx="1383081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r>
                <a:rPr lang="en-US" b="1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→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TF</a:t>
              </a:r>
              <a:r>
                <a:rPr lang="en-US" sz="1800" b="1" i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0FF824B-D5D7-0E4F-9837-A7BAB71F4AD1}"/>
                </a:ext>
              </a:extLst>
            </p:cNvPr>
            <p:cNvSpPr txBox="1"/>
            <p:nvPr/>
          </p:nvSpPr>
          <p:spPr>
            <a:xfrm>
              <a:off x="4988363" y="3429637"/>
              <a:ext cx="1383080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TI</a:t>
              </a:r>
              <a:r>
                <a:rPr lang="en-US" b="1" i="1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→</a:t>
              </a:r>
              <a:r>
                <a:rPr lang="en-US" sz="1800" dirty="0">
                  <a:latin typeface="Arial" panose="020B0604020202020204" pitchFamily="34" charset="0"/>
                  <a:cs typeface="Arial" panose="020B0604020202020204" pitchFamily="34" charset="0"/>
                </a:rPr>
                <a:t> TI</a:t>
              </a:r>
              <a:r>
                <a:rPr lang="en-US" sz="1800" b="1" i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endParaRPr lang="en-US" b="1" i="1" dirty="0">
                <a:solidFill>
                  <a:srgbClr val="FF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D9F1B96-E974-6044-A250-2276D415221F}"/>
                </a:ext>
              </a:extLst>
            </p:cNvPr>
            <p:cNvSpPr txBox="1"/>
            <p:nvPr/>
          </p:nvSpPr>
          <p:spPr>
            <a:xfrm>
              <a:off x="2845448" y="4886150"/>
              <a:ext cx="3793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: Trojan free; </a:t>
              </a:r>
              <a:r>
                <a:rPr lang="en-US" sz="11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TI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: Trojan infected; </a:t>
              </a:r>
              <a:r>
                <a:rPr lang="en-US" sz="11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T-EV</a:t>
              </a:r>
              <a:r>
                <a:rPr lang="en-US" sz="11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Trojan evolved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10A8E9-8714-6B47-A346-C74AF583525A}"/>
                </a:ext>
              </a:extLst>
            </p:cNvPr>
            <p:cNvSpPr txBox="1"/>
            <p:nvPr/>
          </p:nvSpPr>
          <p:spPr>
            <a:xfrm>
              <a:off x="2833108" y="2536752"/>
              <a:ext cx="19176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r>
                <a:rPr lang="en-US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: Trojan free (source) </a:t>
              </a:r>
            </a:p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TI</a:t>
              </a:r>
              <a:r>
                <a:rPr lang="en-US" sz="10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s 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: Trojan infected (source)</a:t>
              </a:r>
            </a:p>
          </p:txBody>
        </p: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4F91714A-01CC-0044-B546-8ECB5E84EE5E}"/>
                </a:ext>
              </a:extLst>
            </p:cNvPr>
            <p:cNvSpPr/>
            <p:nvPr/>
          </p:nvSpPr>
          <p:spPr>
            <a:xfrm rot="5400000">
              <a:off x="5350067" y="2906402"/>
              <a:ext cx="400111" cy="186825"/>
            </a:xfrm>
            <a:prstGeom prst="rightArrow">
              <a:avLst>
                <a:gd name="adj1" fmla="val 55661"/>
                <a:gd name="adj2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F2E5EF35-27E2-BA49-889E-435C07697A9D}"/>
                </a:ext>
              </a:extLst>
            </p:cNvPr>
            <p:cNvSpPr/>
            <p:nvPr/>
          </p:nvSpPr>
          <p:spPr>
            <a:xfrm>
              <a:off x="2893304" y="3008366"/>
              <a:ext cx="208903" cy="210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A4A79A64-6BE8-494D-998E-E25900FD15A0}"/>
                </a:ext>
              </a:extLst>
            </p:cNvPr>
            <p:cNvSpPr txBox="1"/>
            <p:nvPr/>
          </p:nvSpPr>
          <p:spPr>
            <a:xfrm>
              <a:off x="3099102" y="4161658"/>
              <a:ext cx="1940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Merge with source</a:t>
              </a:r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9A0C883D-1718-7047-A2E7-0D30FFCC4D50}"/>
                </a:ext>
              </a:extLst>
            </p:cNvPr>
            <p:cNvSpPr/>
            <p:nvPr/>
          </p:nvSpPr>
          <p:spPr>
            <a:xfrm>
              <a:off x="2893304" y="4198913"/>
              <a:ext cx="208903" cy="210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273" name="Right Arrow 272">
              <a:extLst>
                <a:ext uri="{FF2B5EF4-FFF2-40B4-BE49-F238E27FC236}">
                  <a16:creationId xmlns:a16="http://schemas.microsoft.com/office/drawing/2014/main" id="{FFEB4661-C7C7-8441-BEE4-259BEA8ED364}"/>
                </a:ext>
              </a:extLst>
            </p:cNvPr>
            <p:cNvSpPr/>
            <p:nvPr/>
          </p:nvSpPr>
          <p:spPr>
            <a:xfrm rot="5400000">
              <a:off x="5345299" y="4134295"/>
              <a:ext cx="433938" cy="186825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FC18CED8-8570-4E48-9733-1DC814308C77}"/>
                </a:ext>
              </a:extLst>
            </p:cNvPr>
            <p:cNvSpPr/>
            <p:nvPr/>
          </p:nvSpPr>
          <p:spPr>
            <a:xfrm>
              <a:off x="811514" y="1342187"/>
              <a:ext cx="208903" cy="210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57EDE81E-D563-BC42-A6D4-307868FCCA21}"/>
                </a:ext>
              </a:extLst>
            </p:cNvPr>
            <p:cNvSpPr txBox="1"/>
            <p:nvPr/>
          </p:nvSpPr>
          <p:spPr>
            <a:xfrm>
              <a:off x="973041" y="1284241"/>
              <a:ext cx="1456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u="none" strike="noStrike" dirty="0">
                  <a:solidFill>
                    <a:srgbClr val="212529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Code Branching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6" name="Rounded Rectangle 275">
              <a:extLst>
                <a:ext uri="{FF2B5EF4-FFF2-40B4-BE49-F238E27FC236}">
                  <a16:creationId xmlns:a16="http://schemas.microsoft.com/office/drawing/2014/main" id="{9EFE2B22-DB67-0F47-A227-43AECF3AD0CD}"/>
                </a:ext>
              </a:extLst>
            </p:cNvPr>
            <p:cNvSpPr/>
            <p:nvPr/>
          </p:nvSpPr>
          <p:spPr>
            <a:xfrm>
              <a:off x="551207" y="736368"/>
              <a:ext cx="364758" cy="36409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95849489-EF9E-A844-9DDD-0DAB32732F70}"/>
                </a:ext>
              </a:extLst>
            </p:cNvPr>
            <p:cNvSpPr txBox="1"/>
            <p:nvPr/>
          </p:nvSpPr>
          <p:spPr>
            <a:xfrm>
              <a:off x="876370" y="757906"/>
              <a:ext cx="1953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Data Features</a:t>
              </a: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71BD97C-C561-4748-8E42-FFA7E02C27BC}"/>
                </a:ext>
              </a:extLst>
            </p:cNvPr>
            <p:cNvSpPr/>
            <p:nvPr/>
          </p:nvSpPr>
          <p:spPr>
            <a:xfrm>
              <a:off x="825588" y="2548540"/>
              <a:ext cx="208903" cy="210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CA31329B-C1D6-E548-9246-3D3FA96C8973}"/>
                </a:ext>
              </a:extLst>
            </p:cNvPr>
            <p:cNvSpPr txBox="1"/>
            <p:nvPr/>
          </p:nvSpPr>
          <p:spPr>
            <a:xfrm>
              <a:off x="987115" y="2501227"/>
              <a:ext cx="1456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u="none" strike="noStrike" dirty="0">
                  <a:solidFill>
                    <a:srgbClr val="212529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SEM Images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DAC7114C-1CAB-7C40-882C-FD37FE819F22}"/>
                </a:ext>
              </a:extLst>
            </p:cNvPr>
            <p:cNvSpPr/>
            <p:nvPr/>
          </p:nvSpPr>
          <p:spPr>
            <a:xfrm>
              <a:off x="812163" y="4048677"/>
              <a:ext cx="208903" cy="210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FB2FB3E1-25C1-134B-9723-911D503D244A}"/>
                </a:ext>
              </a:extLst>
            </p:cNvPr>
            <p:cNvSpPr txBox="1"/>
            <p:nvPr/>
          </p:nvSpPr>
          <p:spPr>
            <a:xfrm>
              <a:off x="973690" y="3990731"/>
              <a:ext cx="14566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u="none" strike="noStrike" dirty="0">
                  <a:solidFill>
                    <a:srgbClr val="212529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RTL to Graph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Rounded Rectangle 281">
              <a:extLst>
                <a:ext uri="{FF2B5EF4-FFF2-40B4-BE49-F238E27FC236}">
                  <a16:creationId xmlns:a16="http://schemas.microsoft.com/office/drawing/2014/main" id="{6234A5FF-778E-4747-8DDB-9A98DB4A97FC}"/>
                </a:ext>
              </a:extLst>
            </p:cNvPr>
            <p:cNvSpPr/>
            <p:nvPr/>
          </p:nvSpPr>
          <p:spPr>
            <a:xfrm>
              <a:off x="9798368" y="759101"/>
              <a:ext cx="364758" cy="36409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DFDD6EC1-3AE1-BC45-B3B7-B1A2429743AA}"/>
                </a:ext>
              </a:extLst>
            </p:cNvPr>
            <p:cNvSpPr txBox="1"/>
            <p:nvPr/>
          </p:nvSpPr>
          <p:spPr>
            <a:xfrm>
              <a:off x="10143834" y="745939"/>
              <a:ext cx="1345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Inference</a:t>
              </a:r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F9B99C27-41E3-C344-8640-D782D7B3286C}"/>
                </a:ext>
              </a:extLst>
            </p:cNvPr>
            <p:cNvSpPr txBox="1"/>
            <p:nvPr/>
          </p:nvSpPr>
          <p:spPr>
            <a:xfrm>
              <a:off x="10079194" y="1261830"/>
              <a:ext cx="1306547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Guaranteed </a:t>
              </a:r>
            </a:p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coverage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(based on calibration)</a:t>
              </a:r>
            </a:p>
          </p:txBody>
        </p:sp>
        <p:sp>
          <p:nvSpPr>
            <p:cNvPr id="291" name="Rounded Rectangle 290">
              <a:extLst>
                <a:ext uri="{FF2B5EF4-FFF2-40B4-BE49-F238E27FC236}">
                  <a16:creationId xmlns:a16="http://schemas.microsoft.com/office/drawing/2014/main" id="{983D2E04-121C-1248-912B-5D0372EA752F}"/>
                </a:ext>
              </a:extLst>
            </p:cNvPr>
            <p:cNvSpPr/>
            <p:nvPr/>
          </p:nvSpPr>
          <p:spPr>
            <a:xfrm>
              <a:off x="10000007" y="1856373"/>
              <a:ext cx="1449356" cy="21732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2" name="Picture 20">
              <a:extLst>
                <a:ext uri="{FF2B5EF4-FFF2-40B4-BE49-F238E27FC236}">
                  <a16:creationId xmlns:a16="http://schemas.microsoft.com/office/drawing/2014/main" id="{BE55B59F-986A-CA46-B14E-BDB76B97EA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4611" y="1844913"/>
              <a:ext cx="1282711" cy="217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8" name="Picture 14">
              <a:extLst>
                <a:ext uri="{FF2B5EF4-FFF2-40B4-BE49-F238E27FC236}">
                  <a16:creationId xmlns:a16="http://schemas.microsoft.com/office/drawing/2014/main" id="{E1CA802A-5D8C-2B40-A8BA-4146E2CC4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88220" y="3995476"/>
              <a:ext cx="1410298" cy="15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2" name="Picture 6">
              <a:extLst>
                <a:ext uri="{FF2B5EF4-FFF2-40B4-BE49-F238E27FC236}">
                  <a16:creationId xmlns:a16="http://schemas.microsoft.com/office/drawing/2014/main" id="{62A30DA8-0B3D-3D47-8A87-3610E2DEC1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02243" y="2787375"/>
              <a:ext cx="590016" cy="296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3" name="Picture 8">
              <a:extLst>
                <a:ext uri="{FF2B5EF4-FFF2-40B4-BE49-F238E27FC236}">
                  <a16:creationId xmlns:a16="http://schemas.microsoft.com/office/drawing/2014/main" id="{2643772C-6B3D-EA4A-8A3C-44B4D7CBA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30538" y="4994818"/>
              <a:ext cx="1340550" cy="15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5" name="Oval 304">
              <a:extLst>
                <a:ext uri="{FF2B5EF4-FFF2-40B4-BE49-F238E27FC236}">
                  <a16:creationId xmlns:a16="http://schemas.microsoft.com/office/drawing/2014/main" id="{0DA23F86-CFA7-1B45-B68A-76EA85741DD6}"/>
                </a:ext>
              </a:extLst>
            </p:cNvPr>
            <p:cNvSpPr/>
            <p:nvPr/>
          </p:nvSpPr>
          <p:spPr>
            <a:xfrm>
              <a:off x="9925541" y="1349475"/>
              <a:ext cx="208903" cy="210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04C655ED-7FCB-E14A-A520-897DAE14F5EC}"/>
                </a:ext>
              </a:extLst>
            </p:cNvPr>
            <p:cNvSpPr txBox="1"/>
            <p:nvPr/>
          </p:nvSpPr>
          <p:spPr>
            <a:xfrm>
              <a:off x="10175391" y="2332705"/>
              <a:ext cx="14615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Set Prediction</a:t>
              </a:r>
            </a:p>
          </p:txBody>
        </p:sp>
        <p:sp>
          <p:nvSpPr>
            <p:cNvPr id="308" name="Oval 307">
              <a:extLst>
                <a:ext uri="{FF2B5EF4-FFF2-40B4-BE49-F238E27FC236}">
                  <a16:creationId xmlns:a16="http://schemas.microsoft.com/office/drawing/2014/main" id="{70FEEFCF-23A8-314D-A11F-59A46E228F12}"/>
                </a:ext>
              </a:extLst>
            </p:cNvPr>
            <p:cNvSpPr/>
            <p:nvPr/>
          </p:nvSpPr>
          <p:spPr>
            <a:xfrm>
              <a:off x="9932236" y="2383391"/>
              <a:ext cx="208903" cy="210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D808ADC9-7792-454C-B535-822A856D340E}"/>
                </a:ext>
              </a:extLst>
            </p:cNvPr>
            <p:cNvSpPr txBox="1"/>
            <p:nvPr/>
          </p:nvSpPr>
          <p:spPr>
            <a:xfrm>
              <a:off x="10118982" y="3351354"/>
              <a:ext cx="14615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Ranking HT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: Prioritize the resolution </a:t>
              </a:r>
            </a:p>
          </p:txBody>
        </p:sp>
        <p:sp>
          <p:nvSpPr>
            <p:cNvPr id="312" name="Oval 311">
              <a:extLst>
                <a:ext uri="{FF2B5EF4-FFF2-40B4-BE49-F238E27FC236}">
                  <a16:creationId xmlns:a16="http://schemas.microsoft.com/office/drawing/2014/main" id="{88240DD3-C063-0247-AA91-834C1E2A0168}"/>
                </a:ext>
              </a:extLst>
            </p:cNvPr>
            <p:cNvSpPr/>
            <p:nvPr/>
          </p:nvSpPr>
          <p:spPr>
            <a:xfrm>
              <a:off x="9938332" y="3395187"/>
              <a:ext cx="208903" cy="210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088AAB02-6D68-FD4A-BEA7-10538B95D475}"/>
                </a:ext>
              </a:extLst>
            </p:cNvPr>
            <p:cNvSpPr txBox="1"/>
            <p:nvPr/>
          </p:nvSpPr>
          <p:spPr>
            <a:xfrm>
              <a:off x="10102880" y="4438656"/>
              <a:ext cx="1461580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“</a:t>
              </a:r>
              <a:r>
                <a:rPr lang="en-US" sz="800" b="1" dirty="0">
                  <a:latin typeface="Arial" panose="020B0604020202020204" pitchFamily="34" charset="0"/>
                  <a:cs typeface="Arial" panose="020B0604020202020204" pitchFamily="34" charset="0"/>
                </a:rPr>
                <a:t>Calibrated Explanation</a:t>
              </a:r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” when the model says – “I don’t Know”</a:t>
              </a: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A767CF17-E598-3A45-9B4B-D3514C2FDAB5}"/>
                </a:ext>
              </a:extLst>
            </p:cNvPr>
            <p:cNvSpPr/>
            <p:nvPr/>
          </p:nvSpPr>
          <p:spPr>
            <a:xfrm>
              <a:off x="9950524" y="4455891"/>
              <a:ext cx="208903" cy="21057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</a:p>
          </p:txBody>
        </p:sp>
        <p:sp>
          <p:nvSpPr>
            <p:cNvPr id="318" name="Rounded Rectangle 317">
              <a:extLst>
                <a:ext uri="{FF2B5EF4-FFF2-40B4-BE49-F238E27FC236}">
                  <a16:creationId xmlns:a16="http://schemas.microsoft.com/office/drawing/2014/main" id="{B91C6FF8-D488-EE42-81F7-049C42A69EA5}"/>
                </a:ext>
              </a:extLst>
            </p:cNvPr>
            <p:cNvSpPr/>
            <p:nvPr/>
          </p:nvSpPr>
          <p:spPr>
            <a:xfrm>
              <a:off x="10065607" y="3744618"/>
              <a:ext cx="1455524" cy="217846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9" name="Picture 6">
              <a:extLst>
                <a:ext uri="{FF2B5EF4-FFF2-40B4-BE49-F238E27FC236}">
                  <a16:creationId xmlns:a16="http://schemas.microsoft.com/office/drawing/2014/main" id="{92AE6094-90FB-BF42-8167-6FFC49743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00201" y="3775788"/>
              <a:ext cx="1410298" cy="148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0" name="Rectangle 319">
              <a:extLst>
                <a:ext uri="{FF2B5EF4-FFF2-40B4-BE49-F238E27FC236}">
                  <a16:creationId xmlns:a16="http://schemas.microsoft.com/office/drawing/2014/main" id="{2CE58C26-E1B8-5D49-8BF8-1B3861B0FAE3}"/>
                </a:ext>
              </a:extLst>
            </p:cNvPr>
            <p:cNvSpPr/>
            <p:nvPr/>
          </p:nvSpPr>
          <p:spPr>
            <a:xfrm>
              <a:off x="451013" y="663617"/>
              <a:ext cx="2121963" cy="4794172"/>
            </a:xfrm>
            <a:prstGeom prst="rect">
              <a:avLst/>
            </a:prstGeom>
            <a:solidFill>
              <a:schemeClr val="accent4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" name="Rounded Rectangle 320">
              <a:extLst>
                <a:ext uri="{FF2B5EF4-FFF2-40B4-BE49-F238E27FC236}">
                  <a16:creationId xmlns:a16="http://schemas.microsoft.com/office/drawing/2014/main" id="{F31BCDA9-00F8-4F4F-99F2-9B263399442B}"/>
                </a:ext>
              </a:extLst>
            </p:cNvPr>
            <p:cNvSpPr/>
            <p:nvPr/>
          </p:nvSpPr>
          <p:spPr>
            <a:xfrm>
              <a:off x="703267" y="1252955"/>
              <a:ext cx="1740465" cy="107505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2" name="Rounded Rectangle 321">
              <a:extLst>
                <a:ext uri="{FF2B5EF4-FFF2-40B4-BE49-F238E27FC236}">
                  <a16:creationId xmlns:a16="http://schemas.microsoft.com/office/drawing/2014/main" id="{1ECA5F8C-6067-EF45-87E4-2770E575941D}"/>
                </a:ext>
              </a:extLst>
            </p:cNvPr>
            <p:cNvSpPr/>
            <p:nvPr/>
          </p:nvSpPr>
          <p:spPr>
            <a:xfrm>
              <a:off x="695791" y="2493005"/>
              <a:ext cx="1740465" cy="1304499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3" name="Rounded Rectangle 322">
              <a:extLst>
                <a:ext uri="{FF2B5EF4-FFF2-40B4-BE49-F238E27FC236}">
                  <a16:creationId xmlns:a16="http://schemas.microsoft.com/office/drawing/2014/main" id="{2B84587E-EBA1-B349-8FE1-84B564087F71}"/>
                </a:ext>
              </a:extLst>
            </p:cNvPr>
            <p:cNvSpPr/>
            <p:nvPr/>
          </p:nvSpPr>
          <p:spPr>
            <a:xfrm>
              <a:off x="698944" y="3981842"/>
              <a:ext cx="1740465" cy="124904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4" name="Rounded Rectangle 323">
              <a:extLst>
                <a:ext uri="{FF2B5EF4-FFF2-40B4-BE49-F238E27FC236}">
                  <a16:creationId xmlns:a16="http://schemas.microsoft.com/office/drawing/2014/main" id="{25C7B1AD-CA8D-574E-A1E1-AF4E6A0FEE64}"/>
                </a:ext>
              </a:extLst>
            </p:cNvPr>
            <p:cNvSpPr/>
            <p:nvPr/>
          </p:nvSpPr>
          <p:spPr>
            <a:xfrm>
              <a:off x="3403080" y="3295504"/>
              <a:ext cx="3076327" cy="616884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Rounded Rectangle 111">
              <a:extLst>
                <a:ext uri="{FF2B5EF4-FFF2-40B4-BE49-F238E27FC236}">
                  <a16:creationId xmlns:a16="http://schemas.microsoft.com/office/drawing/2014/main" id="{9C1201C3-576B-674D-8D74-B7FB1F4E1CAA}"/>
                </a:ext>
              </a:extLst>
            </p:cNvPr>
            <p:cNvSpPr/>
            <p:nvPr/>
          </p:nvSpPr>
          <p:spPr>
            <a:xfrm>
              <a:off x="7289241" y="4621410"/>
              <a:ext cx="1878265" cy="558469"/>
            </a:xfrm>
            <a:prstGeom prst="roundRect">
              <a:avLst/>
            </a:prstGeom>
            <a:solidFill>
              <a:srgbClr val="92D050">
                <a:alpha val="30206"/>
              </a:srgb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Rounded Rectangle 113">
              <a:extLst>
                <a:ext uri="{FF2B5EF4-FFF2-40B4-BE49-F238E27FC236}">
                  <a16:creationId xmlns:a16="http://schemas.microsoft.com/office/drawing/2014/main" id="{88F98592-E755-6542-9EDD-489247FADBFA}"/>
                </a:ext>
              </a:extLst>
            </p:cNvPr>
            <p:cNvSpPr/>
            <p:nvPr/>
          </p:nvSpPr>
          <p:spPr>
            <a:xfrm>
              <a:off x="6908536" y="3324917"/>
              <a:ext cx="2527516" cy="111976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5227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BBAB4799-A92D-8F4A-8B07-97DCE7100241}"/>
                </a:ext>
              </a:extLst>
            </p:cNvPr>
            <p:cNvSpPr/>
            <p:nvPr/>
          </p:nvSpPr>
          <p:spPr>
            <a:xfrm>
              <a:off x="6842252" y="1753115"/>
              <a:ext cx="2654171" cy="596760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  <a:alpha val="45227"/>
              </a:schemeClr>
            </a:solidFill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Rounded Rectangle 115">
              <a:extLst>
                <a:ext uri="{FF2B5EF4-FFF2-40B4-BE49-F238E27FC236}">
                  <a16:creationId xmlns:a16="http://schemas.microsoft.com/office/drawing/2014/main" id="{584473D8-B540-8846-85DD-18B09D9BB53C}"/>
                </a:ext>
              </a:extLst>
            </p:cNvPr>
            <p:cNvSpPr/>
            <p:nvPr/>
          </p:nvSpPr>
          <p:spPr>
            <a:xfrm>
              <a:off x="6690479" y="719336"/>
              <a:ext cx="364758" cy="364090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F02D79D-7CE3-1847-AD66-6107AF7B6C42}"/>
                </a:ext>
              </a:extLst>
            </p:cNvPr>
            <p:cNvSpPr txBox="1"/>
            <p:nvPr/>
          </p:nvSpPr>
          <p:spPr>
            <a:xfrm>
              <a:off x="7025132" y="733747"/>
              <a:ext cx="29456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Conformal Framework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30C4AE8-4FA4-7F48-BA94-3A8B4F3D41B5}"/>
                </a:ext>
              </a:extLst>
            </p:cNvPr>
            <p:cNvSpPr txBox="1"/>
            <p:nvPr/>
          </p:nvSpPr>
          <p:spPr>
            <a:xfrm>
              <a:off x="7380125" y="4865286"/>
              <a:ext cx="11731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Set Prediction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1DC02889-1528-C741-8B11-6BE53540301D}"/>
                </a:ext>
              </a:extLst>
            </p:cNvPr>
            <p:cNvGrpSpPr/>
            <p:nvPr/>
          </p:nvGrpSpPr>
          <p:grpSpPr>
            <a:xfrm>
              <a:off x="8526650" y="4891480"/>
              <a:ext cx="463951" cy="233399"/>
              <a:chOff x="4906141" y="986246"/>
              <a:chExt cx="1079949" cy="489857"/>
            </a:xfrm>
          </p:grpSpPr>
          <p:pic>
            <p:nvPicPr>
              <p:cNvPr id="120" name="Picture 4">
                <a:extLst>
                  <a:ext uri="{FF2B5EF4-FFF2-40B4-BE49-F238E27FC236}">
                    <a16:creationId xmlns:a16="http://schemas.microsoft.com/office/drawing/2014/main" id="{5D7BD10E-29F1-DD43-AF8D-E18F0AEB91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06141" y="1160064"/>
                <a:ext cx="159284" cy="142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1" name="Picture 6">
                <a:extLst>
                  <a:ext uri="{FF2B5EF4-FFF2-40B4-BE49-F238E27FC236}">
                    <a16:creationId xmlns:a16="http://schemas.microsoft.com/office/drawing/2014/main" id="{C31086A9-AB0C-1440-AD9B-1EDF6541164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16537" y="1102542"/>
                <a:ext cx="162128" cy="287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24" name="Picture 8">
                <a:extLst>
                  <a:ext uri="{FF2B5EF4-FFF2-40B4-BE49-F238E27FC236}">
                    <a16:creationId xmlns:a16="http://schemas.microsoft.com/office/drawing/2014/main" id="{9E978E49-FAE6-2D4F-8B14-6129A59AAB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38183" y="1143785"/>
                <a:ext cx="147907" cy="204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6C90FC5-6B32-C94A-A619-87C89DBC0128}"/>
                  </a:ext>
                </a:extLst>
              </p:cNvPr>
              <p:cNvSpPr/>
              <p:nvPr/>
            </p:nvSpPr>
            <p:spPr>
              <a:xfrm>
                <a:off x="5207363" y="986246"/>
                <a:ext cx="365760" cy="4898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E0882C0-03D4-9E46-9127-6B389743403D}"/>
                  </a:ext>
                </a:extLst>
              </p:cNvPr>
              <p:cNvSpPr/>
              <p:nvPr/>
            </p:nvSpPr>
            <p:spPr>
              <a:xfrm>
                <a:off x="5697715" y="1203132"/>
                <a:ext cx="58268" cy="560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424A9D4-04BE-E643-B428-84FBDABAC073}"/>
                  </a:ext>
                </a:extLst>
              </p:cNvPr>
              <p:cNvSpPr/>
              <p:nvPr/>
            </p:nvSpPr>
            <p:spPr>
              <a:xfrm>
                <a:off x="5697715" y="1302282"/>
                <a:ext cx="58268" cy="5608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E2095B5-D12F-8843-A809-D5A3D14B7F7A}"/>
                  </a:ext>
                </a:extLst>
              </p:cNvPr>
              <p:cNvSpPr/>
              <p:nvPr/>
            </p:nvSpPr>
            <p:spPr>
              <a:xfrm>
                <a:off x="5697715" y="1095920"/>
                <a:ext cx="58268" cy="560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9" name="Picture 10">
              <a:extLst>
                <a:ext uri="{FF2B5EF4-FFF2-40B4-BE49-F238E27FC236}">
                  <a16:creationId xmlns:a16="http://schemas.microsoft.com/office/drawing/2014/main" id="{2562F919-212B-3B4A-B02F-AA69D5963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5997" y="3722760"/>
              <a:ext cx="1139093" cy="1901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0" name="Picture 18">
              <a:extLst>
                <a:ext uri="{FF2B5EF4-FFF2-40B4-BE49-F238E27FC236}">
                  <a16:creationId xmlns:a16="http://schemas.microsoft.com/office/drawing/2014/main" id="{3881B358-2E40-9341-96EF-A400632B52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1861" y="4677110"/>
              <a:ext cx="1553663" cy="1781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1" name="Rounded Rectangle 130">
              <a:extLst>
                <a:ext uri="{FF2B5EF4-FFF2-40B4-BE49-F238E27FC236}">
                  <a16:creationId xmlns:a16="http://schemas.microsoft.com/office/drawing/2014/main" id="{30BACF92-C0F2-7D45-AE8C-A823C4609108}"/>
                </a:ext>
              </a:extLst>
            </p:cNvPr>
            <p:cNvSpPr/>
            <p:nvPr/>
          </p:nvSpPr>
          <p:spPr>
            <a:xfrm>
              <a:off x="6911199" y="1263432"/>
              <a:ext cx="1311928" cy="212325"/>
            </a:xfrm>
            <a:prstGeom prst="roundRect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</a:t>
              </a:r>
            </a:p>
          </p:txBody>
        </p:sp>
        <p:sp>
          <p:nvSpPr>
            <p:cNvPr id="132" name="Rounded Rectangle 131">
              <a:extLst>
                <a:ext uri="{FF2B5EF4-FFF2-40B4-BE49-F238E27FC236}">
                  <a16:creationId xmlns:a16="http://schemas.microsoft.com/office/drawing/2014/main" id="{5667C593-B0BE-D641-BDC9-7ECF4160D463}"/>
                </a:ext>
              </a:extLst>
            </p:cNvPr>
            <p:cNvSpPr/>
            <p:nvPr/>
          </p:nvSpPr>
          <p:spPr>
            <a:xfrm>
              <a:off x="6971586" y="1894660"/>
              <a:ext cx="639770" cy="27317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</a:t>
              </a:r>
            </a:p>
          </p:txBody>
        </p:sp>
        <p:sp>
          <p:nvSpPr>
            <p:cNvPr id="133" name="Rounded Rectangle 132">
              <a:extLst>
                <a:ext uri="{FF2B5EF4-FFF2-40B4-BE49-F238E27FC236}">
                  <a16:creationId xmlns:a16="http://schemas.microsoft.com/office/drawing/2014/main" id="{EB9A246B-7C93-C44B-9F15-A50DB429786F}"/>
                </a:ext>
              </a:extLst>
            </p:cNvPr>
            <p:cNvSpPr/>
            <p:nvPr/>
          </p:nvSpPr>
          <p:spPr>
            <a:xfrm>
              <a:off x="8679730" y="1883021"/>
              <a:ext cx="639769" cy="27899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</a:p>
          </p:txBody>
        </p:sp>
        <p:sp>
          <p:nvSpPr>
            <p:cNvPr id="134" name="Rounded Rectangle 133">
              <a:extLst>
                <a:ext uri="{FF2B5EF4-FFF2-40B4-BE49-F238E27FC236}">
                  <a16:creationId xmlns:a16="http://schemas.microsoft.com/office/drawing/2014/main" id="{90B5A474-A4BF-804E-B731-F368D230F72A}"/>
                </a:ext>
              </a:extLst>
            </p:cNvPr>
            <p:cNvSpPr/>
            <p:nvPr/>
          </p:nvSpPr>
          <p:spPr>
            <a:xfrm>
              <a:off x="7668276" y="1888840"/>
              <a:ext cx="954534" cy="273173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Calibrate</a:t>
              </a:r>
            </a:p>
          </p:txBody>
        </p:sp>
        <p:sp>
          <p:nvSpPr>
            <p:cNvPr id="135" name="Rounded Rectangle 134">
              <a:extLst>
                <a:ext uri="{FF2B5EF4-FFF2-40B4-BE49-F238E27FC236}">
                  <a16:creationId xmlns:a16="http://schemas.microsoft.com/office/drawing/2014/main" id="{E9B46FED-33C0-4A44-B690-F4D66E568CD6}"/>
                </a:ext>
              </a:extLst>
            </p:cNvPr>
            <p:cNvSpPr/>
            <p:nvPr/>
          </p:nvSpPr>
          <p:spPr>
            <a:xfrm>
              <a:off x="8344456" y="1263432"/>
              <a:ext cx="1091596" cy="212326"/>
            </a:xfrm>
            <a:prstGeom prst="roundRect">
              <a:avLst/>
            </a:prstGeom>
            <a:solidFill>
              <a:srgbClr val="00B0F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Evolved</a:t>
              </a:r>
            </a:p>
          </p:txBody>
        </p:sp>
        <p:sp>
          <p:nvSpPr>
            <p:cNvPr id="136" name="Rounded Rectangle 135">
              <a:extLst>
                <a:ext uri="{FF2B5EF4-FFF2-40B4-BE49-F238E27FC236}">
                  <a16:creationId xmlns:a16="http://schemas.microsoft.com/office/drawing/2014/main" id="{F7109CF5-0B70-BE42-985B-ACB7A57F617E}"/>
                </a:ext>
              </a:extLst>
            </p:cNvPr>
            <p:cNvSpPr/>
            <p:nvPr/>
          </p:nvSpPr>
          <p:spPr>
            <a:xfrm>
              <a:off x="7289241" y="2659229"/>
              <a:ext cx="1805727" cy="233426"/>
            </a:xfrm>
            <a:prstGeom prst="roundRect">
              <a:avLst/>
            </a:prstGeom>
            <a:solidFill>
              <a:srgbClr val="FF0000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 “any” ML Model</a:t>
              </a:r>
            </a:p>
          </p:txBody>
        </p:sp>
        <p:sp>
          <p:nvSpPr>
            <p:cNvPr id="137" name="Rounded Rectangle 136">
              <a:extLst>
                <a:ext uri="{FF2B5EF4-FFF2-40B4-BE49-F238E27FC236}">
                  <a16:creationId xmlns:a16="http://schemas.microsoft.com/office/drawing/2014/main" id="{0C0E6EAF-0766-B744-A9F3-E652F8110D18}"/>
                </a:ext>
              </a:extLst>
            </p:cNvPr>
            <p:cNvSpPr/>
            <p:nvPr/>
          </p:nvSpPr>
          <p:spPr>
            <a:xfrm>
              <a:off x="6971586" y="3480537"/>
              <a:ext cx="1425033" cy="182287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nonconformity score</a:t>
              </a: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F04055DD-E789-9D40-80EF-B1EA5E49B001}"/>
                </a:ext>
              </a:extLst>
            </p:cNvPr>
            <p:cNvSpPr/>
            <p:nvPr/>
          </p:nvSpPr>
          <p:spPr>
            <a:xfrm>
              <a:off x="7245717" y="4027670"/>
              <a:ext cx="1854959" cy="20541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65099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1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-values</a:t>
              </a: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FC1C9F77-516D-BF47-B286-4D4E6D321673}"/>
                </a:ext>
              </a:extLst>
            </p:cNvPr>
            <p:cNvSpPr/>
            <p:nvPr/>
          </p:nvSpPr>
          <p:spPr>
            <a:xfrm>
              <a:off x="6842252" y="2436527"/>
              <a:ext cx="2654171" cy="2081882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2A3B8AFB-FA9E-834C-8548-067E683FC2F9}"/>
                </a:ext>
              </a:extLst>
            </p:cNvPr>
            <p:cNvGrpSpPr/>
            <p:nvPr/>
          </p:nvGrpSpPr>
          <p:grpSpPr>
            <a:xfrm>
              <a:off x="7753714" y="2918397"/>
              <a:ext cx="785258" cy="328541"/>
              <a:chOff x="4049689" y="1076684"/>
              <a:chExt cx="1079949" cy="489857"/>
            </a:xfrm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449803FE-FC28-BF40-910D-3B83B529C7FC}"/>
                  </a:ext>
                </a:extLst>
              </p:cNvPr>
              <p:cNvSpPr/>
              <p:nvPr/>
            </p:nvSpPr>
            <p:spPr>
              <a:xfrm>
                <a:off x="4350911" y="1076684"/>
                <a:ext cx="365760" cy="48985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90FF59E7-DECE-1C48-AB1E-4F59F179D1A3}"/>
                  </a:ext>
                </a:extLst>
              </p:cNvPr>
              <p:cNvGrpSpPr/>
              <p:nvPr/>
            </p:nvGrpSpPr>
            <p:grpSpPr>
              <a:xfrm>
                <a:off x="4049689" y="1192980"/>
                <a:ext cx="1079949" cy="287280"/>
                <a:chOff x="4049689" y="1192980"/>
                <a:chExt cx="1079949" cy="287280"/>
              </a:xfrm>
            </p:grpSpPr>
            <p:pic>
              <p:nvPicPr>
                <p:cNvPr id="159" name="Picture 4">
                  <a:extLst>
                    <a:ext uri="{FF2B5EF4-FFF2-40B4-BE49-F238E27FC236}">
                      <a16:creationId xmlns:a16="http://schemas.microsoft.com/office/drawing/2014/main" id="{2030BE5D-BAA4-8447-AC93-A1B2F23660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49689" y="1250502"/>
                  <a:ext cx="159284" cy="14221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</p:pic>
            <p:pic>
              <p:nvPicPr>
                <p:cNvPr id="169" name="Picture 6">
                  <a:extLst>
                    <a:ext uri="{FF2B5EF4-FFF2-40B4-BE49-F238E27FC236}">
                      <a16:creationId xmlns:a16="http://schemas.microsoft.com/office/drawing/2014/main" id="{A2FE39FC-CBD5-5042-8A55-CE791522675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60085" y="1192980"/>
                  <a:ext cx="162128" cy="28728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</p:pic>
            <p:pic>
              <p:nvPicPr>
                <p:cNvPr id="170" name="Picture 8">
                  <a:extLst>
                    <a:ext uri="{FF2B5EF4-FFF2-40B4-BE49-F238E27FC236}">
                      <a16:creationId xmlns:a16="http://schemas.microsoft.com/office/drawing/2014/main" id="{91A77198-9296-4643-BAFF-6DF99CBE981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81731" y="1234223"/>
                  <a:ext cx="147907" cy="20479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</p:pic>
            <p:sp>
              <p:nvSpPr>
                <p:cNvPr id="171" name="Oval 170">
                  <a:extLst>
                    <a:ext uri="{FF2B5EF4-FFF2-40B4-BE49-F238E27FC236}">
                      <a16:creationId xmlns:a16="http://schemas.microsoft.com/office/drawing/2014/main" id="{07DB3C66-8822-8644-8B2C-7CDCEBCD3CF9}"/>
                    </a:ext>
                  </a:extLst>
                </p:cNvPr>
                <p:cNvSpPr/>
                <p:nvPr/>
              </p:nvSpPr>
              <p:spPr>
                <a:xfrm>
                  <a:off x="4841263" y="1293570"/>
                  <a:ext cx="58268" cy="560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A9FD530-8A01-D845-86FC-954D399BF559}"/>
                </a:ext>
              </a:extLst>
            </p:cNvPr>
            <p:cNvSpPr txBox="1"/>
            <p:nvPr/>
          </p:nvSpPr>
          <p:spPr>
            <a:xfrm>
              <a:off x="7807486" y="1426920"/>
              <a:ext cx="10086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Dataset</a:t>
              </a:r>
            </a:p>
          </p:txBody>
        </p:sp>
        <p:sp>
          <p:nvSpPr>
            <p:cNvPr id="172" name="Rounded Rectangle 171">
              <a:extLst>
                <a:ext uri="{FF2B5EF4-FFF2-40B4-BE49-F238E27FC236}">
                  <a16:creationId xmlns:a16="http://schemas.microsoft.com/office/drawing/2014/main" id="{FAA1E172-7DC8-3546-9EF8-E521DD814693}"/>
                </a:ext>
              </a:extLst>
            </p:cNvPr>
            <p:cNvSpPr/>
            <p:nvPr/>
          </p:nvSpPr>
          <p:spPr>
            <a:xfrm>
              <a:off x="6842252" y="1197284"/>
              <a:ext cx="2654171" cy="45167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B7A9513-65A7-9ACD-8DE2-E0A75444443B}"/>
                </a:ext>
              </a:extLst>
            </p:cNvPr>
            <p:cNvSpPr txBox="1"/>
            <p:nvPr/>
          </p:nvSpPr>
          <p:spPr>
            <a:xfrm>
              <a:off x="7538000" y="2425328"/>
              <a:ext cx="179976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Algorithm-agnostic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0D5EB6-C117-6993-FA38-933C7A12D0BB}"/>
                </a:ext>
              </a:extLst>
            </p:cNvPr>
            <p:cNvSpPr txBox="1"/>
            <p:nvPr/>
          </p:nvSpPr>
          <p:spPr>
            <a:xfrm>
              <a:off x="8404428" y="3352947"/>
              <a:ext cx="1147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Unique for each ML Model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89F552-69C3-BDD7-FBE1-A9246E0440C7}"/>
                </a:ext>
              </a:extLst>
            </p:cNvPr>
            <p:cNvSpPr txBox="1"/>
            <p:nvPr/>
          </p:nvSpPr>
          <p:spPr>
            <a:xfrm>
              <a:off x="7289241" y="4192435"/>
              <a:ext cx="195042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Used to create set prediction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73BE58-76A8-F505-ABE2-B9B84749C12F}"/>
                </a:ext>
              </a:extLst>
            </p:cNvPr>
            <p:cNvSpPr txBox="1"/>
            <p:nvPr/>
          </p:nvSpPr>
          <p:spPr>
            <a:xfrm>
              <a:off x="9835785" y="2602083"/>
              <a:ext cx="144412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Provides set of labels for informed decision making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864D7C6-48E1-1E3C-992D-A7A4AF8AF6A8}"/>
                </a:ext>
              </a:extLst>
            </p:cNvPr>
            <p:cNvSpPr txBox="1"/>
            <p:nvPr/>
          </p:nvSpPr>
          <p:spPr>
            <a:xfrm>
              <a:off x="2853833" y="5196568"/>
              <a:ext cx="379394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latin typeface="Arial" panose="020B0604020202020204" pitchFamily="34" charset="0"/>
                  <a:cs typeface="Arial" panose="020B0604020202020204" pitchFamily="34" charset="0"/>
                </a:rPr>
                <a:t>Note: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TF</a:t>
              </a:r>
              <a:r>
                <a:rPr lang="en-US" sz="1100" b="1" i="1" baseline="-25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100" b="1" i="1" baseline="-25000" dirty="0">
                  <a:solidFill>
                    <a:srgbClr val="FF0000"/>
                  </a:solidFill>
                </a:rPr>
                <a:t>    </a:t>
              </a: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are skipped in the final created dataset </a:t>
              </a:r>
              <a:r>
                <a:rPr lang="en-US" sz="1100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14556F-814E-DB87-493F-A36015B6CDD9}"/>
                </a:ext>
              </a:extLst>
            </p:cNvPr>
            <p:cNvSpPr txBox="1"/>
            <p:nvPr/>
          </p:nvSpPr>
          <p:spPr>
            <a:xfrm>
              <a:off x="4764056" y="2525853"/>
              <a:ext cx="191769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High quality dataset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9622FD9-DBEA-693C-91F0-6CB3B9EE235D}"/>
                </a:ext>
              </a:extLst>
            </p:cNvPr>
            <p:cNvSpPr txBox="1"/>
            <p:nvPr/>
          </p:nvSpPr>
          <p:spPr>
            <a:xfrm>
              <a:off x="801774" y="2051097"/>
              <a:ext cx="18217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latin typeface="Arial" panose="020B0604020202020204" pitchFamily="34" charset="0"/>
                  <a:cs typeface="Arial" panose="020B0604020202020204" pitchFamily="34" charset="0"/>
                </a:rPr>
                <a:t>Used in the experiment</a:t>
              </a:r>
              <a:endParaRPr lang="en-US" sz="105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8D91C51-E78D-E9E4-7075-BDF12F3B6703}"/>
                </a:ext>
              </a:extLst>
            </p:cNvPr>
            <p:cNvSpPr txBox="1"/>
            <p:nvPr/>
          </p:nvSpPr>
          <p:spPr>
            <a:xfrm>
              <a:off x="733586" y="3417993"/>
              <a:ext cx="18217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Not used in the experiment.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Included here only as an example</a:t>
              </a:r>
              <a:endParaRPr lang="en-US" sz="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5C1361-DE93-167F-E150-B33359F57AFB}"/>
                </a:ext>
              </a:extLst>
            </p:cNvPr>
            <p:cNvSpPr txBox="1"/>
            <p:nvPr/>
          </p:nvSpPr>
          <p:spPr>
            <a:xfrm>
              <a:off x="744272" y="4853979"/>
              <a:ext cx="18217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Not used in the experiment.</a:t>
              </a:r>
              <a:b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800" dirty="0">
                  <a:latin typeface="Arial" panose="020B0604020202020204" pitchFamily="34" charset="0"/>
                  <a:cs typeface="Arial" panose="020B0604020202020204" pitchFamily="34" charset="0"/>
                </a:rPr>
                <a:t>Included here only as an example</a:t>
              </a:r>
              <a:endParaRPr lang="en-US" sz="8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8128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3C3C3D-7E97-674C-9934-24007BB3CF77}"/>
              </a:ext>
            </a:extLst>
          </p:cNvPr>
          <p:cNvGrpSpPr/>
          <p:nvPr/>
        </p:nvGrpSpPr>
        <p:grpSpPr>
          <a:xfrm>
            <a:off x="1167461" y="1667004"/>
            <a:ext cx="9733432" cy="2598767"/>
            <a:chOff x="607391" y="2398524"/>
            <a:chExt cx="9733432" cy="259876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AC0B246-710B-1A44-8447-8F96CBBF6B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191" y="2814660"/>
              <a:ext cx="2619431" cy="14734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omputer chip icon 639930 Vector Art at Vecteezy">
              <a:extLst>
                <a:ext uri="{FF2B5EF4-FFF2-40B4-BE49-F238E27FC236}">
                  <a16:creationId xmlns:a16="http://schemas.microsoft.com/office/drawing/2014/main" id="{800CB076-8337-7840-AD57-C435C0DB1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3144" y="3405657"/>
              <a:ext cx="595103" cy="4814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E8C6E42-ACA5-514E-A8F5-619D8DB19C7E}"/>
                </a:ext>
              </a:extLst>
            </p:cNvPr>
            <p:cNvSpPr txBox="1"/>
            <p:nvPr/>
          </p:nvSpPr>
          <p:spPr>
            <a:xfrm>
              <a:off x="3953938" y="3528952"/>
              <a:ext cx="87508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Trojan Free</a:t>
              </a:r>
              <a:endParaRPr lang="en-US" sz="1000" b="1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DE5D67D-94E8-6D4B-A5E6-7F99F96F9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13567" y="3914788"/>
              <a:ext cx="357580" cy="329232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20020AC-A879-8340-9C6E-27E79509CD77}"/>
                </a:ext>
              </a:extLst>
            </p:cNvPr>
            <p:cNvSpPr txBox="1"/>
            <p:nvPr/>
          </p:nvSpPr>
          <p:spPr>
            <a:xfrm>
              <a:off x="3927768" y="3942126"/>
              <a:ext cx="118408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Trojan Infected</a:t>
              </a:r>
              <a:endParaRPr lang="en-US" sz="1000" b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7C23D77-990A-824E-B222-3099B6F97985}"/>
                </a:ext>
              </a:extLst>
            </p:cNvPr>
            <p:cNvSpPr/>
            <p:nvPr/>
          </p:nvSpPr>
          <p:spPr>
            <a:xfrm>
              <a:off x="3507296" y="2800774"/>
              <a:ext cx="3307840" cy="484880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84948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Hardware Trojan Detection Engine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5B341DD-CD01-EC48-BC9C-F45393B57965}"/>
                </a:ext>
              </a:extLst>
            </p:cNvPr>
            <p:cNvGrpSpPr/>
            <p:nvPr/>
          </p:nvGrpSpPr>
          <p:grpSpPr>
            <a:xfrm>
              <a:off x="4696989" y="4489630"/>
              <a:ext cx="985281" cy="484881"/>
              <a:chOff x="4049689" y="1076684"/>
              <a:chExt cx="1079949" cy="48985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6EC7FF9D-6B89-0946-9EB1-82EA56BC15BE}"/>
                  </a:ext>
                </a:extLst>
              </p:cNvPr>
              <p:cNvSpPr/>
              <p:nvPr/>
            </p:nvSpPr>
            <p:spPr>
              <a:xfrm>
                <a:off x="4350911" y="1076684"/>
                <a:ext cx="365760" cy="4898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569AFAEE-319E-1F40-A389-E4781F49536D}"/>
                  </a:ext>
                </a:extLst>
              </p:cNvPr>
              <p:cNvGrpSpPr/>
              <p:nvPr/>
            </p:nvGrpSpPr>
            <p:grpSpPr>
              <a:xfrm>
                <a:off x="4049689" y="1192980"/>
                <a:ext cx="1079949" cy="287280"/>
                <a:chOff x="4049689" y="1192980"/>
                <a:chExt cx="1079949" cy="287280"/>
              </a:xfrm>
            </p:grpSpPr>
            <p:pic>
              <p:nvPicPr>
                <p:cNvPr id="134" name="Picture 4">
                  <a:extLst>
                    <a:ext uri="{FF2B5EF4-FFF2-40B4-BE49-F238E27FC236}">
                      <a16:creationId xmlns:a16="http://schemas.microsoft.com/office/drawing/2014/main" id="{4FA880A3-C464-474F-81CD-21D13BB013E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49689" y="1250502"/>
                  <a:ext cx="159284" cy="14221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5" name="Picture 6">
                  <a:extLst>
                    <a:ext uri="{FF2B5EF4-FFF2-40B4-BE49-F238E27FC236}">
                      <a16:creationId xmlns:a16="http://schemas.microsoft.com/office/drawing/2014/main" id="{9C263826-0DD8-0240-B7E4-B78A18413B0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60085" y="1192980"/>
                  <a:ext cx="162128" cy="28728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36" name="Picture 8">
                  <a:extLst>
                    <a:ext uri="{FF2B5EF4-FFF2-40B4-BE49-F238E27FC236}">
                      <a16:creationId xmlns:a16="http://schemas.microsoft.com/office/drawing/2014/main" id="{D101E361-92D8-4246-B71F-14E9760507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81731" y="1234223"/>
                  <a:ext cx="147907" cy="20479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70583FB2-5E25-9A41-8686-96830ECDA700}"/>
                    </a:ext>
                  </a:extLst>
                </p:cNvPr>
                <p:cNvSpPr/>
                <p:nvPr/>
              </p:nvSpPr>
              <p:spPr>
                <a:xfrm>
                  <a:off x="4841263" y="1293570"/>
                  <a:ext cx="58268" cy="560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</p:grpSp>
        </p:grpSp>
        <p:sp>
          <p:nvSpPr>
            <p:cNvPr id="155" name="Rounded Rectangle 154">
              <a:extLst>
                <a:ext uri="{FF2B5EF4-FFF2-40B4-BE49-F238E27FC236}">
                  <a16:creationId xmlns:a16="http://schemas.microsoft.com/office/drawing/2014/main" id="{A2CC8035-14BC-F845-8AC0-37B9AC24B4C7}"/>
                </a:ext>
              </a:extLst>
            </p:cNvPr>
            <p:cNvSpPr/>
            <p:nvPr/>
          </p:nvSpPr>
          <p:spPr>
            <a:xfrm>
              <a:off x="5238950" y="3440482"/>
              <a:ext cx="1509008" cy="20761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65099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Point Prediction</a:t>
              </a:r>
              <a:b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9" name="Rounded Rectangle 158">
              <a:extLst>
                <a:ext uri="{FF2B5EF4-FFF2-40B4-BE49-F238E27FC236}">
                  <a16:creationId xmlns:a16="http://schemas.microsoft.com/office/drawing/2014/main" id="{B8863F24-9D9F-BA4C-A90F-840E1FEA74EC}"/>
                </a:ext>
              </a:extLst>
            </p:cNvPr>
            <p:cNvSpPr/>
            <p:nvPr/>
          </p:nvSpPr>
          <p:spPr>
            <a:xfrm>
              <a:off x="5238950" y="3784293"/>
              <a:ext cx="1509008" cy="20761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65099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b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Lack of Trust</a:t>
              </a:r>
              <a:b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endPara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Rounded Rectangle 168">
              <a:extLst>
                <a:ext uri="{FF2B5EF4-FFF2-40B4-BE49-F238E27FC236}">
                  <a16:creationId xmlns:a16="http://schemas.microsoft.com/office/drawing/2014/main" id="{AF93A4DF-68D7-0B4A-8F99-3DBC862972DC}"/>
                </a:ext>
              </a:extLst>
            </p:cNvPr>
            <p:cNvSpPr/>
            <p:nvPr/>
          </p:nvSpPr>
          <p:spPr>
            <a:xfrm>
              <a:off x="5238950" y="4116408"/>
              <a:ext cx="1509008" cy="20761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  <a:alpha val="65099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No Guarantee</a:t>
              </a: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F16D0C03-DDD0-7246-B869-741C73598FAB}"/>
                </a:ext>
              </a:extLst>
            </p:cNvPr>
            <p:cNvSpPr/>
            <p:nvPr/>
          </p:nvSpPr>
          <p:spPr>
            <a:xfrm>
              <a:off x="3497828" y="3408213"/>
              <a:ext cx="1546327" cy="9576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0505F54-7D4D-AF42-9485-921013CC1372}"/>
                </a:ext>
              </a:extLst>
            </p:cNvPr>
            <p:cNvSpPr/>
            <p:nvPr/>
          </p:nvSpPr>
          <p:spPr>
            <a:xfrm>
              <a:off x="607391" y="2798218"/>
              <a:ext cx="2759748" cy="1567691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164BEF1-DD61-EF45-9A75-1F52037CD33A}"/>
                </a:ext>
              </a:extLst>
            </p:cNvPr>
            <p:cNvGrpSpPr/>
            <p:nvPr/>
          </p:nvGrpSpPr>
          <p:grpSpPr>
            <a:xfrm>
              <a:off x="8216438" y="4507434"/>
              <a:ext cx="1079949" cy="489857"/>
              <a:chOff x="8285493" y="7820499"/>
              <a:chExt cx="1079949" cy="489857"/>
            </a:xfrm>
          </p:grpSpPr>
          <p:pic>
            <p:nvPicPr>
              <p:cNvPr id="172" name="Picture 4">
                <a:extLst>
                  <a:ext uri="{FF2B5EF4-FFF2-40B4-BE49-F238E27FC236}">
                    <a16:creationId xmlns:a16="http://schemas.microsoft.com/office/drawing/2014/main" id="{8C733F21-DF74-FE4F-B7DA-DFE7516A85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5493" y="7994317"/>
                <a:ext cx="159284" cy="14221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3" name="Picture 6">
                <a:extLst>
                  <a:ext uri="{FF2B5EF4-FFF2-40B4-BE49-F238E27FC236}">
                    <a16:creationId xmlns:a16="http://schemas.microsoft.com/office/drawing/2014/main" id="{FDB68318-6D0F-E242-8A82-7858C6C032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95889" y="7936795"/>
                <a:ext cx="162128" cy="2872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4" name="Picture 8">
                <a:extLst>
                  <a:ext uri="{FF2B5EF4-FFF2-40B4-BE49-F238E27FC236}">
                    <a16:creationId xmlns:a16="http://schemas.microsoft.com/office/drawing/2014/main" id="{2B3EC977-D76D-9040-8A7E-DAD6E3EEA5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17535" y="7978038"/>
                <a:ext cx="147907" cy="2047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DEE8CC29-C3A4-DD45-8DAA-44EBF98EED49}"/>
                  </a:ext>
                </a:extLst>
              </p:cNvPr>
              <p:cNvSpPr/>
              <p:nvPr/>
            </p:nvSpPr>
            <p:spPr>
              <a:xfrm>
                <a:off x="8586715" y="7820499"/>
                <a:ext cx="365760" cy="48985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EA200984-D979-144E-80B5-0238713EDC0F}"/>
                  </a:ext>
                </a:extLst>
              </p:cNvPr>
              <p:cNvSpPr/>
              <p:nvPr/>
            </p:nvSpPr>
            <p:spPr>
              <a:xfrm>
                <a:off x="9077067" y="8037385"/>
                <a:ext cx="58268" cy="560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B6DDB709-0731-5947-AE60-432F55BDD95D}"/>
                  </a:ext>
                </a:extLst>
              </p:cNvPr>
              <p:cNvSpPr/>
              <p:nvPr/>
            </p:nvSpPr>
            <p:spPr>
              <a:xfrm>
                <a:off x="9077067" y="8136535"/>
                <a:ext cx="58268" cy="56083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656EEDCD-D993-784E-884C-E0EAAFD5191F}"/>
                  </a:ext>
                </a:extLst>
              </p:cNvPr>
              <p:cNvSpPr/>
              <p:nvPr/>
            </p:nvSpPr>
            <p:spPr>
              <a:xfrm>
                <a:off x="9077067" y="7930173"/>
                <a:ext cx="58268" cy="560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120C7F4-54F8-2742-AAB6-FE1589B75025}"/>
                </a:ext>
              </a:extLst>
            </p:cNvPr>
            <p:cNvSpPr txBox="1"/>
            <p:nvPr/>
          </p:nvSpPr>
          <p:spPr>
            <a:xfrm>
              <a:off x="3871727" y="2398524"/>
              <a:ext cx="273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State-of-the-Art Methods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D10328E-7907-4A47-BCC7-6760A3C5CBC7}"/>
                </a:ext>
              </a:extLst>
            </p:cNvPr>
            <p:cNvSpPr txBox="1"/>
            <p:nvPr/>
          </p:nvSpPr>
          <p:spPr>
            <a:xfrm>
              <a:off x="6976309" y="3799376"/>
              <a:ext cx="169211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Confidence Set</a:t>
              </a:r>
              <a:endParaRPr lang="en-US" sz="16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BE99BC00-B972-DA42-9B33-138789D5A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0384" y="3854353"/>
              <a:ext cx="504517" cy="21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0997E5DB-9C87-504A-ADD1-519EBEA6B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2019" y="4131005"/>
              <a:ext cx="1596406" cy="200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1050C8C6-12E1-5F4F-BBBA-89080994F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73331" y="3275260"/>
              <a:ext cx="261049" cy="1705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8562041-23EC-9E4A-A1B9-945A70D0C4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8323" y="3261901"/>
              <a:ext cx="146187" cy="1322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B46F8EC-8236-0B43-A8A6-3BD46C881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9370" y="3336786"/>
              <a:ext cx="274586" cy="2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016D6055-4EA7-F34F-AD2C-1F306541F4A0}"/>
                </a:ext>
              </a:extLst>
            </p:cNvPr>
            <p:cNvSpPr txBox="1"/>
            <p:nvPr/>
          </p:nvSpPr>
          <p:spPr>
            <a:xfrm>
              <a:off x="7269860" y="2840838"/>
              <a:ext cx="20768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latin typeface="Arial" panose="020B0604020202020204" pitchFamily="34" charset="0"/>
                  <a:cs typeface="Arial" panose="020B0604020202020204" pitchFamily="34" charset="0"/>
                </a:rPr>
                <a:t>Conformal Wrapper</a:t>
              </a:r>
              <a:endParaRPr lang="en-US" sz="1400" i="1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02CA9ABB-3400-5542-8C60-B836B85685B1}"/>
                </a:ext>
              </a:extLst>
            </p:cNvPr>
            <p:cNvSpPr txBox="1"/>
            <p:nvPr/>
          </p:nvSpPr>
          <p:spPr>
            <a:xfrm>
              <a:off x="7414510" y="2398524"/>
              <a:ext cx="29263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PALETTE (Our Method)</a:t>
              </a:r>
              <a:endParaRPr lang="en-US" sz="1800" baseline="-25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05D104A2-9DDF-9642-83AD-EE0C83E13BFC}"/>
                </a:ext>
              </a:extLst>
            </p:cNvPr>
            <p:cNvSpPr txBox="1"/>
            <p:nvPr/>
          </p:nvSpPr>
          <p:spPr>
            <a:xfrm>
              <a:off x="8014108" y="3172848"/>
              <a:ext cx="11325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(ML Model)</a:t>
              </a:r>
              <a:endParaRPr lang="en-US" sz="1200" baseline="-25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AF4D189-7576-A14D-8512-1F40686B08AB}"/>
                </a:ext>
              </a:extLst>
            </p:cNvPr>
            <p:cNvSpPr/>
            <p:nvPr/>
          </p:nvSpPr>
          <p:spPr>
            <a:xfrm>
              <a:off x="7705756" y="3180014"/>
              <a:ext cx="1236366" cy="3141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ADEA0E5A-A896-5D44-A748-5A9F66E85143}"/>
                </a:ext>
              </a:extLst>
            </p:cNvPr>
            <p:cNvSpPr/>
            <p:nvPr/>
          </p:nvSpPr>
          <p:spPr>
            <a:xfrm>
              <a:off x="7096383" y="2872875"/>
              <a:ext cx="2050277" cy="80249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7866967-C002-D24A-92EF-9232C80B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530341" y="3607723"/>
              <a:ext cx="401363" cy="40599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33456C4-3828-BF4B-9408-B705DD0E9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560366" y="2904810"/>
              <a:ext cx="359764" cy="370450"/>
            </a:xfrm>
            <a:prstGeom prst="rect">
              <a:avLst/>
            </a:prstGeom>
          </p:spPr>
        </p:pic>
        <p:pic>
          <p:nvPicPr>
            <p:cNvPr id="1042" name="Picture 18">
              <a:extLst>
                <a:ext uri="{FF2B5EF4-FFF2-40B4-BE49-F238E27FC236}">
                  <a16:creationId xmlns:a16="http://schemas.microsoft.com/office/drawing/2014/main" id="{0BE7B0E4-ACE9-7E42-971A-311165BC88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916" y="3328939"/>
              <a:ext cx="907431" cy="183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>
              <a:extLst>
                <a:ext uri="{FF2B5EF4-FFF2-40B4-BE49-F238E27FC236}">
                  <a16:creationId xmlns:a16="http://schemas.microsoft.com/office/drawing/2014/main" id="{AAF9088F-0EEB-8F46-B522-AFBA89D9F2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8923" y="4131180"/>
              <a:ext cx="1331340" cy="183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84DBE3E4-A65B-BB4E-8414-3C22C8DF5B28}"/>
                </a:ext>
              </a:extLst>
            </p:cNvPr>
            <p:cNvSpPr/>
            <p:nvPr/>
          </p:nvSpPr>
          <p:spPr>
            <a:xfrm>
              <a:off x="7033156" y="2811170"/>
              <a:ext cx="3244440" cy="155474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46" name="Picture 22">
              <a:extLst>
                <a:ext uri="{FF2B5EF4-FFF2-40B4-BE49-F238E27FC236}">
                  <a16:creationId xmlns:a16="http://schemas.microsoft.com/office/drawing/2014/main" id="{DC54F011-023C-CD4D-9D83-5333BF8707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5467" y="4574450"/>
              <a:ext cx="743596" cy="2597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5089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453B61A-EB6A-DF42-BB11-78B68EC8C590}"/>
              </a:ext>
            </a:extLst>
          </p:cNvPr>
          <p:cNvGrpSpPr/>
          <p:nvPr/>
        </p:nvGrpSpPr>
        <p:grpSpPr>
          <a:xfrm>
            <a:off x="782659" y="934677"/>
            <a:ext cx="10626681" cy="2156793"/>
            <a:chOff x="993482" y="923247"/>
            <a:chExt cx="10626681" cy="215679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7D21E1-023D-9247-92EF-A36AF02BF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3482" y="1576994"/>
              <a:ext cx="3466758" cy="145761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236961-E579-9E41-B77B-714ACD5AC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6000" y="1600200"/>
              <a:ext cx="2903972" cy="145761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F24715B-D080-AC4E-BD1D-747615505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7172" y="1622426"/>
              <a:ext cx="3432991" cy="145761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0D8062D-F964-834B-9ED7-D1564A7DD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50243" y="1355371"/>
              <a:ext cx="1376618" cy="22162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A8E849-B26F-464F-93C7-A547B6B44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80632" y="1355371"/>
              <a:ext cx="963206" cy="221623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B9A8862-408B-854B-AEAC-CEE5A73A7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1021" y="1343941"/>
              <a:ext cx="1683479" cy="221623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C8272F3-49B1-9D4A-B079-42E4A670D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96000" y="1340691"/>
              <a:ext cx="1274330" cy="22162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2E6D40F-4013-3A42-A0AC-193987A99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08939" y="1362434"/>
              <a:ext cx="1240234" cy="221623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5673628E-A9D1-8D4B-9152-C11A8BD41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56024" y="1340691"/>
              <a:ext cx="1657908" cy="221623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E494770-94EB-3B4C-872B-C869E7D2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93482" y="934678"/>
              <a:ext cx="2586312" cy="309881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6F16F5A-EFC5-6443-BF66-F8AFAB3C6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82475" y="923248"/>
              <a:ext cx="2931948" cy="309881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2FBC904-D429-BE49-BFB0-DB0039F64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176817" y="923247"/>
              <a:ext cx="2872356" cy="3098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9390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6150</TotalTime>
  <Words>238</Words>
  <Application>Microsoft Macintosh PowerPoint</Application>
  <PresentationFormat>Widescreen</PresentationFormat>
  <Paragraphs>70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Rahul Deo Vishwakarma</dc:creator>
  <cp:lastModifiedBy>Rahul Deo Vishwakarma</cp:lastModifiedBy>
  <cp:revision>62</cp:revision>
  <dcterms:created xsi:type="dcterms:W3CDTF">2023-04-24T03:43:41Z</dcterms:created>
  <dcterms:modified xsi:type="dcterms:W3CDTF">2024-03-13T19:27:57Z</dcterms:modified>
</cp:coreProperties>
</file>