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Inter SemiBold"/>
      <p:regular r:id="rId34"/>
      <p:bold r:id="rId35"/>
    </p:embeddedFont>
    <p:embeddedFont>
      <p:font typeface="Maven Pro SemiBold"/>
      <p:regular r:id="rId36"/>
      <p:bold r:id="rId37"/>
    </p:embeddedFont>
    <p:embeddedFont>
      <p:font typeface="Inter"/>
      <p:regular r:id="rId38"/>
      <p:bold r:id="rId39"/>
    </p:embeddedFont>
    <p:embeddedFont>
      <p:font typeface="Inter Medium"/>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Medium-regular.fntdata"/><Relationship Id="rId20" Type="http://schemas.openxmlformats.org/officeDocument/2006/relationships/slide" Target="slides/slide15.xml"/><Relationship Id="rId41" Type="http://schemas.openxmlformats.org/officeDocument/2006/relationships/font" Target="fonts/InterMedium-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InterSemiBold-bold.fntdata"/><Relationship Id="rId12" Type="http://schemas.openxmlformats.org/officeDocument/2006/relationships/slide" Target="slides/slide7.xml"/><Relationship Id="rId34" Type="http://schemas.openxmlformats.org/officeDocument/2006/relationships/font" Target="fonts/InterSemiBold-regular.fntdata"/><Relationship Id="rId15" Type="http://schemas.openxmlformats.org/officeDocument/2006/relationships/slide" Target="slides/slide10.xml"/><Relationship Id="rId37" Type="http://schemas.openxmlformats.org/officeDocument/2006/relationships/font" Target="fonts/MavenProSemiBold-bold.fntdata"/><Relationship Id="rId14" Type="http://schemas.openxmlformats.org/officeDocument/2006/relationships/slide" Target="slides/slide9.xml"/><Relationship Id="rId36" Type="http://schemas.openxmlformats.org/officeDocument/2006/relationships/font" Target="fonts/MavenProSemiBold-regular.fntdata"/><Relationship Id="rId17" Type="http://schemas.openxmlformats.org/officeDocument/2006/relationships/slide" Target="slides/slide12.xml"/><Relationship Id="rId39" Type="http://schemas.openxmlformats.org/officeDocument/2006/relationships/font" Target="fonts/Inter-bold.fntdata"/><Relationship Id="rId16" Type="http://schemas.openxmlformats.org/officeDocument/2006/relationships/slide" Target="slides/slide11.xml"/><Relationship Id="rId38" Type="http://schemas.openxmlformats.org/officeDocument/2006/relationships/font" Target="fonts/Int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4d516647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4d516647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be88e75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be88e75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58e27b57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58e27b57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be88e756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be88e756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be88e756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be88e756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3be88e756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3be88e756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3be88e756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3be88e756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be88e756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be88e756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be88e756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3be88e756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be88e756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be88e756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358e27b57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358e27b57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Stopper or section title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58e27b57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58e27b57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58e27b57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358e27b57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58e27b57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358e27b57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358e27b57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358e27b5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3be88e756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3be88e756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3be88e756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3be88e756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3be88e756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3be88e756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58e27b57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358e27b57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Stopper or section title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358e27b57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358e27b57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4d516647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14d516647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4d516647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4d516647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list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4d516647d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4d516647d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Stopper or section title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4d516647d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4d516647d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58e27b5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58e27b5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Stopper or section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58e27b57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58e27b57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58e27b57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58e27b57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be88e756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be88e756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1.png"/><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1.png"/><Relationship Id="rId6"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1.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1.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09950"/>
            <a:ext cx="4200600" cy="9264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3"/>
          <p:cNvSpPr txBox="1"/>
          <p:nvPr>
            <p:ph idx="1" type="subTitle"/>
          </p:nvPr>
        </p:nvSpPr>
        <p:spPr>
          <a:xfrm>
            <a:off x="311700" y="3547100"/>
            <a:ext cx="4619400" cy="5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3"/>
          <p:cNvCxnSpPr/>
          <p:nvPr/>
        </p:nvCxnSpPr>
        <p:spPr>
          <a:xfrm>
            <a:off x="384025" y="4219296"/>
            <a:ext cx="1289400" cy="0"/>
          </a:xfrm>
          <a:prstGeom prst="straightConnector1">
            <a:avLst/>
          </a:prstGeom>
          <a:noFill/>
          <a:ln cap="flat" cmpd="sng" w="9525">
            <a:solidFill>
              <a:srgbClr val="A338EB"/>
            </a:solidFill>
            <a:prstDash val="solid"/>
            <a:round/>
            <a:headEnd len="med" w="med" type="none"/>
            <a:tailEnd len="med" w="med" type="none"/>
          </a:ln>
        </p:spPr>
      </p:cxnSp>
      <p:sp>
        <p:nvSpPr>
          <p:cNvPr id="57" name="Google Shape;57;p13"/>
          <p:cNvSpPr txBox="1"/>
          <p:nvPr>
            <p:ph idx="1" type="subTitle"/>
          </p:nvPr>
        </p:nvSpPr>
        <p:spPr>
          <a:xfrm>
            <a:off x="311700" y="2403875"/>
            <a:ext cx="4619400" cy="98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Inter SemiBold"/>
                <a:ea typeface="Inter SemiBold"/>
                <a:cs typeface="Inter SemiBold"/>
                <a:sym typeface="Inter SemiBold"/>
              </a:rPr>
              <a:t>Nomor Kelompok:  4</a:t>
            </a:r>
            <a:endParaRPr sz="1800">
              <a:solidFill>
                <a:schemeClr val="lt1"/>
              </a:solidFill>
              <a:latin typeface="Inter SemiBold"/>
              <a:ea typeface="Inter SemiBold"/>
              <a:cs typeface="Inter SemiBold"/>
              <a:sym typeface="Inter SemiBold"/>
            </a:endParaRPr>
          </a:p>
          <a:p>
            <a:pPr indent="0" lvl="0" marL="0" rtl="0" algn="l">
              <a:spcBef>
                <a:spcPts val="0"/>
              </a:spcBef>
              <a:spcAft>
                <a:spcPts val="0"/>
              </a:spcAft>
              <a:buNone/>
            </a:pPr>
            <a:r>
              <a:rPr lang="en" sz="1800">
                <a:solidFill>
                  <a:schemeClr val="lt1"/>
                </a:solidFill>
                <a:latin typeface="Inter SemiBold"/>
                <a:ea typeface="Inter SemiBold"/>
                <a:cs typeface="Inter SemiBold"/>
                <a:sym typeface="Inter SemiBold"/>
              </a:rPr>
              <a:t>Nama Mentor: Rachmadio Noval L</a:t>
            </a:r>
            <a:endParaRPr sz="1800">
              <a:solidFill>
                <a:schemeClr val="lt1"/>
              </a:solidFill>
              <a:latin typeface="Inter SemiBold"/>
              <a:ea typeface="Inter SemiBold"/>
              <a:cs typeface="Inter SemiBold"/>
              <a:sym typeface="Inter SemiBold"/>
            </a:endParaRPr>
          </a:p>
          <a:p>
            <a:pPr indent="0" lvl="0" marL="0" rtl="0" algn="l">
              <a:spcBef>
                <a:spcPts val="0"/>
              </a:spcBef>
              <a:spcAft>
                <a:spcPts val="0"/>
              </a:spcAft>
              <a:buNone/>
            </a:pPr>
            <a:r>
              <a:rPr lang="en"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indent="-342900" lvl="0" marL="457200" rtl="0" algn="l">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Alif Alfarisi</a:t>
            </a:r>
            <a:endParaRPr sz="1800">
              <a:solidFill>
                <a:schemeClr val="lt1"/>
              </a:solidFill>
              <a:latin typeface="Inter SemiBold"/>
              <a:ea typeface="Inter SemiBold"/>
              <a:cs typeface="Inter SemiBold"/>
              <a:sym typeface="Inter SemiBold"/>
            </a:endParaRPr>
          </a:p>
          <a:p>
            <a:pPr indent="-342900" lvl="0" marL="457200" rtl="0" algn="l">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Rahwini Harpa Helda</a:t>
            </a:r>
            <a:endParaRPr sz="1800">
              <a:solidFill>
                <a:schemeClr val="lt1"/>
              </a:solidFill>
              <a:latin typeface="Inter SemiBold"/>
              <a:ea typeface="Inter SemiBold"/>
              <a:cs typeface="Inter SemiBold"/>
              <a:sym typeface="Inter SemiBold"/>
            </a:endParaRPr>
          </a:p>
        </p:txBody>
      </p:sp>
      <p:sp>
        <p:nvSpPr>
          <p:cNvPr id="58" name="Google Shape;58;p13"/>
          <p:cNvSpPr txBox="1"/>
          <p:nvPr>
            <p:ph idx="1" type="subTitle"/>
          </p:nvPr>
        </p:nvSpPr>
        <p:spPr>
          <a:xfrm>
            <a:off x="311700" y="4281925"/>
            <a:ext cx="3227400" cy="5823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1" lang="en" sz="1100">
                <a:solidFill>
                  <a:srgbClr val="F4F0FF"/>
                </a:solidFill>
                <a:latin typeface="Inter"/>
                <a:ea typeface="Inter"/>
                <a:cs typeface="Inter"/>
                <a:sym typeface="Inter"/>
              </a:rPr>
              <a:t>Program Studi Independen Bersertifikat</a:t>
            </a:r>
            <a:endParaRPr b="1" sz="1100">
              <a:solidFill>
                <a:srgbClr val="F4F0FF"/>
              </a:solidFill>
              <a:latin typeface="Inter"/>
              <a:ea typeface="Inter"/>
              <a:cs typeface="Inter"/>
              <a:sym typeface="Inter"/>
            </a:endParaRPr>
          </a:p>
          <a:p>
            <a:pPr indent="0" lvl="0" marL="0" rtl="0" algn="l">
              <a:lnSpc>
                <a:spcPct val="115000"/>
              </a:lnSpc>
              <a:spcBef>
                <a:spcPts val="0"/>
              </a:spcBef>
              <a:spcAft>
                <a:spcPts val="0"/>
              </a:spcAft>
              <a:buNone/>
            </a:pPr>
            <a:r>
              <a:rPr b="1" lang="en" sz="1100">
                <a:solidFill>
                  <a:srgbClr val="F4F0FF"/>
                </a:solidFill>
                <a:latin typeface="Inter"/>
                <a:ea typeface="Inter"/>
                <a:cs typeface="Inter"/>
                <a:sym typeface="Inter"/>
              </a:rPr>
              <a:t>Zenius Bersama Kampus Merdeka</a:t>
            </a:r>
            <a:endParaRPr b="1" sz="1100">
              <a:solidFill>
                <a:srgbClr val="F4F0FF"/>
              </a:solidFill>
              <a:latin typeface="Inter"/>
              <a:ea typeface="Inter"/>
              <a:cs typeface="Inter"/>
              <a:sym typeface="Inter"/>
            </a:endParaRPr>
          </a:p>
        </p:txBody>
      </p:sp>
      <p:pic>
        <p:nvPicPr>
          <p:cNvPr id="59" name="Google Shape;59;p13"/>
          <p:cNvPicPr preferRelativeResize="0"/>
          <p:nvPr/>
        </p:nvPicPr>
        <p:blipFill rotWithShape="1">
          <a:blip r:embed="rId3">
            <a:alphaModFix/>
          </a:blip>
          <a:srcRect b="0" l="-1385" r="20837" t="0"/>
          <a:stretch/>
        </p:blipFill>
        <p:spPr>
          <a:xfrm>
            <a:off x="4708725" y="0"/>
            <a:ext cx="4435275" cy="3231250"/>
          </a:xfrm>
          <a:prstGeom prst="rect">
            <a:avLst/>
          </a:prstGeom>
          <a:noFill/>
          <a:ln>
            <a:noFill/>
          </a:ln>
        </p:spPr>
      </p:pic>
      <p:pic>
        <p:nvPicPr>
          <p:cNvPr id="60" name="Google Shape;60;p13"/>
          <p:cNvPicPr preferRelativeResize="0"/>
          <p:nvPr/>
        </p:nvPicPr>
        <p:blipFill rotWithShape="1">
          <a:blip r:embed="rId4">
            <a:alphaModFix/>
          </a:blip>
          <a:srcRect b="0" l="-1001" r="15385" t="0"/>
          <a:stretch/>
        </p:blipFill>
        <p:spPr>
          <a:xfrm>
            <a:off x="5491100" y="1912250"/>
            <a:ext cx="3652900" cy="3231251"/>
          </a:xfrm>
          <a:prstGeom prst="rect">
            <a:avLst/>
          </a:prstGeom>
          <a:noFill/>
          <a:ln>
            <a:noFill/>
          </a:ln>
        </p:spPr>
      </p:pic>
      <p:grpSp>
        <p:nvGrpSpPr>
          <p:cNvPr id="61" name="Google Shape;61;p13"/>
          <p:cNvGrpSpPr/>
          <p:nvPr/>
        </p:nvGrpSpPr>
        <p:grpSpPr>
          <a:xfrm>
            <a:off x="384040" y="392237"/>
            <a:ext cx="2423786" cy="634878"/>
            <a:chOff x="384019" y="392240"/>
            <a:chExt cx="2701500" cy="707700"/>
          </a:xfrm>
        </p:grpSpPr>
        <p:sp>
          <p:nvSpPr>
            <p:cNvPr id="62" name="Google Shape;62;p13"/>
            <p:cNvSpPr/>
            <p:nvPr/>
          </p:nvSpPr>
          <p:spPr>
            <a:xfrm>
              <a:off x="384019" y="392240"/>
              <a:ext cx="2701500" cy="707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13"/>
            <p:cNvPicPr preferRelativeResize="0"/>
            <p:nvPr/>
          </p:nvPicPr>
          <p:blipFill>
            <a:blip r:embed="rId5">
              <a:alphaModFix/>
            </a:blip>
            <a:stretch>
              <a:fillRect/>
            </a:stretch>
          </p:blipFill>
          <p:spPr>
            <a:xfrm>
              <a:off x="2061996" y="546526"/>
              <a:ext cx="792749" cy="422701"/>
            </a:xfrm>
            <a:prstGeom prst="rect">
              <a:avLst/>
            </a:prstGeom>
            <a:noFill/>
            <a:ln>
              <a:noFill/>
            </a:ln>
          </p:spPr>
        </p:pic>
        <p:cxnSp>
          <p:nvCxnSpPr>
            <p:cNvPr id="64" name="Google Shape;64;p13"/>
            <p:cNvCxnSpPr/>
            <p:nvPr/>
          </p:nvCxnSpPr>
          <p:spPr>
            <a:xfrm>
              <a:off x="1787419" y="6481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65" name="Google Shape;65;p13"/>
            <p:cNvCxnSpPr/>
            <p:nvPr/>
          </p:nvCxnSpPr>
          <p:spPr>
            <a:xfrm>
              <a:off x="1787385" y="648184"/>
              <a:ext cx="0" cy="219345"/>
            </a:xfrm>
            <a:prstGeom prst="straightConnector1">
              <a:avLst/>
            </a:prstGeom>
            <a:noFill/>
            <a:ln cap="flat" cmpd="sng" w="9525">
              <a:solidFill>
                <a:schemeClr val="dk2"/>
              </a:solidFill>
              <a:prstDash val="solid"/>
              <a:round/>
              <a:headEnd len="med" w="med" type="none"/>
              <a:tailEnd len="med" w="med" type="none"/>
            </a:ln>
          </p:spPr>
        </p:cxnSp>
        <p:pic>
          <p:nvPicPr>
            <p:cNvPr id="66" name="Google Shape;66;p13"/>
            <p:cNvPicPr preferRelativeResize="0"/>
            <p:nvPr/>
          </p:nvPicPr>
          <p:blipFill rotWithShape="1">
            <a:blip r:embed="rId6">
              <a:alphaModFix/>
            </a:blip>
            <a:srcRect b="0" l="9895" r="8731" t="0"/>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idx="1" type="body"/>
          </p:nvPr>
        </p:nvSpPr>
        <p:spPr>
          <a:xfrm>
            <a:off x="4754400" y="1492925"/>
            <a:ext cx="4037700" cy="29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Dari informasi data bisa dilihat ada data dengan non-null. Data terdiri dari 2 tipe data, yaitu :</a:t>
            </a:r>
            <a:endParaRPr sz="1500">
              <a:solidFill>
                <a:srgbClr val="282828"/>
              </a:solidFill>
              <a:latin typeface="Inter"/>
              <a:ea typeface="Inter"/>
              <a:cs typeface="Inter"/>
              <a:sym typeface="Inter"/>
            </a:endParaRPr>
          </a:p>
          <a:p>
            <a:pPr indent="-323850" lvl="0" marL="457200" rtl="0" algn="l">
              <a:spcBef>
                <a:spcPts val="1000"/>
              </a:spcBef>
              <a:spcAft>
                <a:spcPts val="0"/>
              </a:spcAft>
              <a:buClr>
                <a:srgbClr val="282828"/>
              </a:buClr>
              <a:buSzPts val="1500"/>
              <a:buFont typeface="Inter"/>
              <a:buAutoNum type="arabicPeriod"/>
            </a:pPr>
            <a:r>
              <a:rPr lang="en" sz="1500">
                <a:solidFill>
                  <a:srgbClr val="282828"/>
                </a:solidFill>
                <a:latin typeface="Inter"/>
                <a:ea typeface="Inter"/>
                <a:cs typeface="Inter"/>
                <a:sym typeface="Inter"/>
              </a:rPr>
              <a:t>Tipe data int64 terdiri dari6 kolom</a:t>
            </a:r>
            <a:endParaRPr sz="15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AutoNum type="arabicPeriod"/>
            </a:pPr>
            <a:r>
              <a:rPr lang="en" sz="1500">
                <a:solidFill>
                  <a:srgbClr val="282828"/>
                </a:solidFill>
                <a:latin typeface="Inter"/>
                <a:ea typeface="Inter"/>
                <a:cs typeface="Inter"/>
                <a:sym typeface="Inter"/>
              </a:rPr>
              <a:t>TIpe data float64 terdiri dari 5 kolom</a:t>
            </a:r>
            <a:endParaRPr sz="1500">
              <a:solidFill>
                <a:srgbClr val="282828"/>
              </a:solidFill>
              <a:latin typeface="Inter"/>
              <a:ea typeface="Inter"/>
              <a:cs typeface="Inter"/>
              <a:sym typeface="Inter"/>
            </a:endParaRPr>
          </a:p>
        </p:txBody>
      </p:sp>
      <p:sp>
        <p:nvSpPr>
          <p:cNvPr id="181" name="Google Shape;181;p2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82" name="Google Shape;182;p22"/>
          <p:cNvGrpSpPr/>
          <p:nvPr/>
        </p:nvGrpSpPr>
        <p:grpSpPr>
          <a:xfrm>
            <a:off x="7503019" y="95797"/>
            <a:ext cx="1516771" cy="323122"/>
            <a:chOff x="400885" y="325214"/>
            <a:chExt cx="2298835" cy="489727"/>
          </a:xfrm>
        </p:grpSpPr>
        <p:pic>
          <p:nvPicPr>
            <p:cNvPr id="183" name="Google Shape;183;p22"/>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84" name="Google Shape;184;p22"/>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22"/>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186" name="Google Shape;186;p2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87" name="Google Shape;187;p22"/>
          <p:cNvSpPr txBox="1"/>
          <p:nvPr>
            <p:ph type="title"/>
          </p:nvPr>
        </p:nvSpPr>
        <p:spPr>
          <a:xfrm>
            <a:off x="331800" y="290350"/>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88" name="Google Shape;188;p2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189" name="Google Shape;189;p22"/>
          <p:cNvPicPr preferRelativeResize="0"/>
          <p:nvPr/>
        </p:nvPicPr>
        <p:blipFill>
          <a:blip r:embed="rId5">
            <a:alphaModFix/>
          </a:blip>
          <a:stretch>
            <a:fillRect/>
          </a:stretch>
        </p:blipFill>
        <p:spPr>
          <a:xfrm>
            <a:off x="118375" y="1255000"/>
            <a:ext cx="4636023" cy="340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idx="1" type="body"/>
          </p:nvPr>
        </p:nvSpPr>
        <p:spPr>
          <a:xfrm>
            <a:off x="5300225" y="1492925"/>
            <a:ext cx="3492000" cy="2924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500">
                <a:solidFill>
                  <a:srgbClr val="282828"/>
                </a:solidFill>
                <a:latin typeface="Inter"/>
                <a:ea typeface="Inter"/>
                <a:cs typeface="Inter"/>
                <a:sym typeface="Inter"/>
              </a:rPr>
              <a:t>Heatmap dari dataset Cusmtomer Churn bisa dilihat hubungan antar kolom pada gambar tersebut.</a:t>
            </a:r>
            <a:endParaRPr sz="1500">
              <a:solidFill>
                <a:srgbClr val="282828"/>
              </a:solidFill>
              <a:latin typeface="Inter"/>
              <a:ea typeface="Inter"/>
              <a:cs typeface="Inter"/>
              <a:sym typeface="Inter"/>
            </a:endParaRPr>
          </a:p>
        </p:txBody>
      </p:sp>
      <p:sp>
        <p:nvSpPr>
          <p:cNvPr id="195" name="Google Shape;195;p2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96" name="Google Shape;196;p23"/>
          <p:cNvGrpSpPr/>
          <p:nvPr/>
        </p:nvGrpSpPr>
        <p:grpSpPr>
          <a:xfrm>
            <a:off x="7503019" y="95797"/>
            <a:ext cx="1516771" cy="323122"/>
            <a:chOff x="400885" y="325214"/>
            <a:chExt cx="2298835" cy="489727"/>
          </a:xfrm>
        </p:grpSpPr>
        <p:pic>
          <p:nvPicPr>
            <p:cNvPr id="197" name="Google Shape;197;p23"/>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98" name="Google Shape;198;p23"/>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23"/>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00" name="Google Shape;200;p2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01" name="Google Shape;201;p23"/>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02" name="Google Shape;202;p2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03" name="Google Shape;203;p23"/>
          <p:cNvPicPr preferRelativeResize="0"/>
          <p:nvPr/>
        </p:nvPicPr>
        <p:blipFill>
          <a:blip r:embed="rId5">
            <a:alphaModFix/>
          </a:blip>
          <a:stretch>
            <a:fillRect/>
          </a:stretch>
        </p:blipFill>
        <p:spPr>
          <a:xfrm>
            <a:off x="465850" y="1492925"/>
            <a:ext cx="4336148" cy="3307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idx="1" type="body"/>
          </p:nvPr>
        </p:nvSpPr>
        <p:spPr>
          <a:xfrm>
            <a:off x="5300225" y="1492925"/>
            <a:ext cx="3492000" cy="1360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500">
                <a:solidFill>
                  <a:srgbClr val="282828"/>
                </a:solidFill>
                <a:latin typeface="Inter"/>
                <a:ea typeface="Inter"/>
                <a:cs typeface="Inter"/>
                <a:sym typeface="Inter"/>
              </a:rPr>
              <a:t>Dapat dilihat pada Pie Chart of Column Churn terdapat 14.49% yang melakukan cancelled dan 85.51% yang tidak melakukan cancelled</a:t>
            </a:r>
            <a:endParaRPr sz="1500">
              <a:solidFill>
                <a:srgbClr val="282828"/>
              </a:solidFill>
              <a:latin typeface="Inter"/>
              <a:ea typeface="Inter"/>
              <a:cs typeface="Inter"/>
              <a:sym typeface="Inter"/>
            </a:endParaRPr>
          </a:p>
        </p:txBody>
      </p:sp>
      <p:sp>
        <p:nvSpPr>
          <p:cNvPr id="209" name="Google Shape;209;p2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10" name="Google Shape;210;p24"/>
          <p:cNvGrpSpPr/>
          <p:nvPr/>
        </p:nvGrpSpPr>
        <p:grpSpPr>
          <a:xfrm>
            <a:off x="7503019" y="95797"/>
            <a:ext cx="1516771" cy="323122"/>
            <a:chOff x="400885" y="325214"/>
            <a:chExt cx="2298835" cy="489727"/>
          </a:xfrm>
        </p:grpSpPr>
        <p:pic>
          <p:nvPicPr>
            <p:cNvPr id="211" name="Google Shape;211;p24"/>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12" name="Google Shape;212;p24"/>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24"/>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14" name="Google Shape;214;p2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15" name="Google Shape;215;p24"/>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16" name="Google Shape;216;p2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17" name="Google Shape;217;p24"/>
          <p:cNvPicPr preferRelativeResize="0"/>
          <p:nvPr/>
        </p:nvPicPr>
        <p:blipFill>
          <a:blip r:embed="rId5">
            <a:alphaModFix/>
          </a:blip>
          <a:stretch>
            <a:fillRect/>
          </a:stretch>
        </p:blipFill>
        <p:spPr>
          <a:xfrm>
            <a:off x="822075" y="1453688"/>
            <a:ext cx="2994428" cy="3002875"/>
          </a:xfrm>
          <a:prstGeom prst="rect">
            <a:avLst/>
          </a:prstGeom>
          <a:noFill/>
          <a:ln>
            <a:noFill/>
          </a:ln>
        </p:spPr>
      </p:pic>
      <p:pic>
        <p:nvPicPr>
          <p:cNvPr id="218" name="Google Shape;218;p24"/>
          <p:cNvPicPr preferRelativeResize="0"/>
          <p:nvPr/>
        </p:nvPicPr>
        <p:blipFill>
          <a:blip r:embed="rId6">
            <a:alphaModFix/>
          </a:blip>
          <a:stretch>
            <a:fillRect/>
          </a:stretch>
        </p:blipFill>
        <p:spPr>
          <a:xfrm>
            <a:off x="5300228" y="3006125"/>
            <a:ext cx="2247900" cy="1219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idx="1" type="body"/>
          </p:nvPr>
        </p:nvSpPr>
        <p:spPr>
          <a:xfrm>
            <a:off x="4764100" y="1492925"/>
            <a:ext cx="4028100" cy="2924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82828"/>
              </a:buClr>
              <a:buSzPts val="1500"/>
              <a:buFont typeface="Inter"/>
              <a:buAutoNum type="arabicPeriod"/>
            </a:pPr>
            <a:r>
              <a:rPr lang="en" sz="1500">
                <a:solidFill>
                  <a:srgbClr val="282828"/>
                </a:solidFill>
                <a:latin typeface="Inter"/>
                <a:ea typeface="Inter"/>
                <a:cs typeface="Inter"/>
                <a:sym typeface="Inter"/>
              </a:rPr>
              <a:t>Binary Features; ‘ContractRenewal’ terhadap ‘Churn’</a:t>
            </a:r>
            <a:endParaRPr sz="1500">
              <a:solidFill>
                <a:srgbClr val="282828"/>
              </a:solidFill>
              <a:latin typeface="Inter"/>
              <a:ea typeface="Inter"/>
              <a:cs typeface="Inter"/>
              <a:sym typeface="Inter"/>
            </a:endParaRPr>
          </a:p>
          <a:p>
            <a:pPr indent="0" lvl="0" marL="457200" rtl="0" algn="l">
              <a:spcBef>
                <a:spcPts val="1000"/>
              </a:spcBef>
              <a:spcAft>
                <a:spcPts val="1000"/>
              </a:spcAft>
              <a:buNone/>
            </a:pPr>
            <a:r>
              <a:rPr lang="en" sz="1500">
                <a:solidFill>
                  <a:srgbClr val="282828"/>
                </a:solidFill>
                <a:latin typeface="Inter"/>
                <a:ea typeface="Inter"/>
                <a:cs typeface="Inter"/>
                <a:sym typeface="Inter"/>
              </a:rPr>
              <a:t>Bisa dilihat lebih banyak pelanggan memperpanjang kontrak daripada yang tidak memperpanjang kontrak, dan yang melakukan cancelled juga lebih banyak daripada pelanggan yang tidak memperpanjang kontrak</a:t>
            </a:r>
            <a:endParaRPr sz="1500">
              <a:solidFill>
                <a:srgbClr val="282828"/>
              </a:solidFill>
              <a:latin typeface="Inter"/>
              <a:ea typeface="Inter"/>
              <a:cs typeface="Inter"/>
              <a:sym typeface="Inter"/>
            </a:endParaRPr>
          </a:p>
        </p:txBody>
      </p:sp>
      <p:sp>
        <p:nvSpPr>
          <p:cNvPr id="224" name="Google Shape;224;p2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25" name="Google Shape;225;p25"/>
          <p:cNvGrpSpPr/>
          <p:nvPr/>
        </p:nvGrpSpPr>
        <p:grpSpPr>
          <a:xfrm>
            <a:off x="7503019" y="95797"/>
            <a:ext cx="1516771" cy="323122"/>
            <a:chOff x="400885" y="325214"/>
            <a:chExt cx="2298835" cy="489727"/>
          </a:xfrm>
        </p:grpSpPr>
        <p:pic>
          <p:nvPicPr>
            <p:cNvPr id="226" name="Google Shape;226;p25"/>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27" name="Google Shape;227;p25"/>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25"/>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29" name="Google Shape;229;p2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30" name="Google Shape;230;p25"/>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31" name="Google Shape;231;p2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32" name="Google Shape;232;p25"/>
          <p:cNvPicPr preferRelativeResize="0"/>
          <p:nvPr/>
        </p:nvPicPr>
        <p:blipFill>
          <a:blip r:embed="rId5">
            <a:alphaModFix/>
          </a:blip>
          <a:stretch>
            <a:fillRect/>
          </a:stretch>
        </p:blipFill>
        <p:spPr>
          <a:xfrm>
            <a:off x="311700" y="1453688"/>
            <a:ext cx="4028136" cy="3002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idx="1" type="body"/>
          </p:nvPr>
        </p:nvSpPr>
        <p:spPr>
          <a:xfrm>
            <a:off x="4764100" y="1492925"/>
            <a:ext cx="4028100" cy="2924400"/>
          </a:xfrm>
          <a:prstGeom prst="rect">
            <a:avLst/>
          </a:prstGeom>
        </p:spPr>
        <p:txBody>
          <a:bodyPr anchorCtr="0" anchor="t" bIns="91425" lIns="91425" spcFirstLastPara="1" rIns="91425" wrap="square" tIns="91425">
            <a:noAutofit/>
          </a:bodyPr>
          <a:lstStyle/>
          <a:p>
            <a:pPr indent="-228600" lvl="0" marL="285750" rtl="0" algn="l">
              <a:spcBef>
                <a:spcPts val="0"/>
              </a:spcBef>
              <a:spcAft>
                <a:spcPts val="0"/>
              </a:spcAft>
              <a:buNone/>
            </a:pPr>
            <a:r>
              <a:rPr lang="en" sz="1500">
                <a:solidFill>
                  <a:srgbClr val="282828"/>
                </a:solidFill>
                <a:latin typeface="Inter"/>
                <a:ea typeface="Inter"/>
                <a:cs typeface="Inter"/>
                <a:sym typeface="Inter"/>
              </a:rPr>
              <a:t>2. </a:t>
            </a:r>
            <a:r>
              <a:rPr lang="en" sz="1500">
                <a:solidFill>
                  <a:srgbClr val="282828"/>
                </a:solidFill>
                <a:latin typeface="Inter"/>
                <a:ea typeface="Inter"/>
                <a:cs typeface="Inter"/>
                <a:sym typeface="Inter"/>
              </a:rPr>
              <a:t>Binary Features; ‘DataPlan’ terhadap ‘Churn’</a:t>
            </a:r>
            <a:endParaRPr sz="1500">
              <a:solidFill>
                <a:srgbClr val="282828"/>
              </a:solidFill>
              <a:latin typeface="Inter"/>
              <a:ea typeface="Inter"/>
              <a:cs typeface="Inter"/>
              <a:sym typeface="Inter"/>
            </a:endParaRPr>
          </a:p>
          <a:p>
            <a:pPr indent="-228600" lvl="0" marL="285750" rtl="0" algn="l">
              <a:spcBef>
                <a:spcPts val="1000"/>
              </a:spcBef>
              <a:spcAft>
                <a:spcPts val="1000"/>
              </a:spcAft>
              <a:buNone/>
            </a:pPr>
            <a:r>
              <a:rPr lang="en" sz="1500">
                <a:solidFill>
                  <a:srgbClr val="282828"/>
                </a:solidFill>
                <a:latin typeface="Inter"/>
                <a:ea typeface="Inter"/>
                <a:cs typeface="Inter"/>
                <a:sym typeface="Inter"/>
              </a:rPr>
              <a:t>	Bisa dilihat lebih banyak pelanggan tidak memiliki dataplan daripada yang memiliki dataplan, dan di no plan data lebih banyak daripada yang lainnya untuk churn.</a:t>
            </a:r>
            <a:endParaRPr sz="1500">
              <a:solidFill>
                <a:srgbClr val="282828"/>
              </a:solidFill>
              <a:latin typeface="Inter"/>
              <a:ea typeface="Inter"/>
              <a:cs typeface="Inter"/>
              <a:sym typeface="Inter"/>
            </a:endParaRPr>
          </a:p>
        </p:txBody>
      </p:sp>
      <p:sp>
        <p:nvSpPr>
          <p:cNvPr id="238" name="Google Shape;238;p2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39" name="Google Shape;239;p26"/>
          <p:cNvGrpSpPr/>
          <p:nvPr/>
        </p:nvGrpSpPr>
        <p:grpSpPr>
          <a:xfrm>
            <a:off x="7503019" y="95797"/>
            <a:ext cx="1516771" cy="323122"/>
            <a:chOff x="400885" y="325214"/>
            <a:chExt cx="2298835" cy="489727"/>
          </a:xfrm>
        </p:grpSpPr>
        <p:pic>
          <p:nvPicPr>
            <p:cNvPr id="240" name="Google Shape;240;p26"/>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41" name="Google Shape;241;p26"/>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26"/>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43" name="Google Shape;243;p2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44" name="Google Shape;244;p26"/>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45" name="Google Shape;245;p2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46" name="Google Shape;246;p26"/>
          <p:cNvPicPr preferRelativeResize="0"/>
          <p:nvPr/>
        </p:nvPicPr>
        <p:blipFill>
          <a:blip r:embed="rId5">
            <a:alphaModFix/>
          </a:blip>
          <a:stretch>
            <a:fillRect/>
          </a:stretch>
        </p:blipFill>
        <p:spPr>
          <a:xfrm>
            <a:off x="311700" y="1453688"/>
            <a:ext cx="4028136" cy="300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idx="1" type="body"/>
          </p:nvPr>
        </p:nvSpPr>
        <p:spPr>
          <a:xfrm>
            <a:off x="4764100" y="1492925"/>
            <a:ext cx="4028100" cy="2924400"/>
          </a:xfrm>
          <a:prstGeom prst="rect">
            <a:avLst/>
          </a:prstGeom>
        </p:spPr>
        <p:txBody>
          <a:bodyPr anchorCtr="0" anchor="t" bIns="91425" lIns="91425" spcFirstLastPara="1" rIns="91425" wrap="square" tIns="91425">
            <a:noAutofit/>
          </a:bodyPr>
          <a:lstStyle/>
          <a:p>
            <a:pPr indent="0" lvl="0" marL="457200" rtl="0" algn="l">
              <a:spcBef>
                <a:spcPts val="0"/>
              </a:spcBef>
              <a:spcAft>
                <a:spcPts val="1000"/>
              </a:spcAft>
              <a:buNone/>
            </a:pPr>
            <a:r>
              <a:rPr lang="en" sz="1500">
                <a:solidFill>
                  <a:srgbClr val="282828"/>
                </a:solidFill>
                <a:latin typeface="Inter"/>
                <a:ea typeface="Inter"/>
                <a:cs typeface="Inter"/>
                <a:sym typeface="Inter"/>
              </a:rPr>
              <a:t>Disamping merupakan data rata-rata panggilan yang dilakukan oleh pelanggan.</a:t>
            </a:r>
            <a:endParaRPr sz="1500">
              <a:solidFill>
                <a:srgbClr val="282828"/>
              </a:solidFill>
              <a:latin typeface="Inter"/>
              <a:ea typeface="Inter"/>
              <a:cs typeface="Inter"/>
              <a:sym typeface="Inter"/>
            </a:endParaRPr>
          </a:p>
        </p:txBody>
      </p:sp>
      <p:sp>
        <p:nvSpPr>
          <p:cNvPr id="252" name="Google Shape;252;p2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53" name="Google Shape;253;p27"/>
          <p:cNvGrpSpPr/>
          <p:nvPr/>
        </p:nvGrpSpPr>
        <p:grpSpPr>
          <a:xfrm>
            <a:off x="7503019" y="95797"/>
            <a:ext cx="1516771" cy="323122"/>
            <a:chOff x="400885" y="325214"/>
            <a:chExt cx="2298835" cy="489727"/>
          </a:xfrm>
        </p:grpSpPr>
        <p:pic>
          <p:nvPicPr>
            <p:cNvPr id="254" name="Google Shape;254;p27"/>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55" name="Google Shape;255;p27"/>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27"/>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57" name="Google Shape;257;p2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58" name="Google Shape;258;p27"/>
          <p:cNvSpPr txBox="1"/>
          <p:nvPr>
            <p:ph type="title"/>
          </p:nvPr>
        </p:nvSpPr>
        <p:spPr>
          <a:xfrm>
            <a:off x="331800" y="4189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59" name="Google Shape;259;p2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60" name="Google Shape;260;p27"/>
          <p:cNvPicPr preferRelativeResize="0"/>
          <p:nvPr/>
        </p:nvPicPr>
        <p:blipFill>
          <a:blip r:embed="rId5">
            <a:alphaModFix/>
          </a:blip>
          <a:stretch>
            <a:fillRect/>
          </a:stretch>
        </p:blipFill>
        <p:spPr>
          <a:xfrm>
            <a:off x="331800" y="1390625"/>
            <a:ext cx="2165599" cy="3257575"/>
          </a:xfrm>
          <a:prstGeom prst="rect">
            <a:avLst/>
          </a:prstGeom>
          <a:noFill/>
          <a:ln>
            <a:noFill/>
          </a:ln>
        </p:spPr>
      </p:pic>
      <p:pic>
        <p:nvPicPr>
          <p:cNvPr id="261" name="Google Shape;261;p27"/>
          <p:cNvPicPr preferRelativeResize="0"/>
          <p:nvPr/>
        </p:nvPicPr>
        <p:blipFill>
          <a:blip r:embed="rId6">
            <a:alphaModFix/>
          </a:blip>
          <a:stretch>
            <a:fillRect/>
          </a:stretch>
        </p:blipFill>
        <p:spPr>
          <a:xfrm>
            <a:off x="2649799" y="1390625"/>
            <a:ext cx="1961901" cy="32079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67" name="Google Shape;267;p28"/>
          <p:cNvGrpSpPr/>
          <p:nvPr/>
        </p:nvGrpSpPr>
        <p:grpSpPr>
          <a:xfrm>
            <a:off x="7503019" y="95797"/>
            <a:ext cx="1516771" cy="323122"/>
            <a:chOff x="400885" y="325214"/>
            <a:chExt cx="2298835" cy="489727"/>
          </a:xfrm>
        </p:grpSpPr>
        <p:pic>
          <p:nvPicPr>
            <p:cNvPr id="268" name="Google Shape;268;p28"/>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69" name="Google Shape;269;p28"/>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28"/>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71" name="Google Shape;271;p2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72" name="Google Shape;272;p28"/>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73" name="Google Shape;273;p2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74" name="Google Shape;274;p28"/>
          <p:cNvPicPr preferRelativeResize="0"/>
          <p:nvPr/>
        </p:nvPicPr>
        <p:blipFill>
          <a:blip r:embed="rId5">
            <a:alphaModFix/>
          </a:blip>
          <a:stretch>
            <a:fillRect/>
          </a:stretch>
        </p:blipFill>
        <p:spPr>
          <a:xfrm>
            <a:off x="2651450" y="1645325"/>
            <a:ext cx="3800899" cy="3002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idx="1" type="body"/>
          </p:nvPr>
        </p:nvSpPr>
        <p:spPr>
          <a:xfrm>
            <a:off x="4764100" y="1492925"/>
            <a:ext cx="4028100" cy="2924400"/>
          </a:xfrm>
          <a:prstGeom prst="rect">
            <a:avLst/>
          </a:prstGeom>
        </p:spPr>
        <p:txBody>
          <a:bodyPr anchorCtr="0" anchor="t" bIns="91425" lIns="91425" spcFirstLastPara="1" rIns="91425" wrap="square" tIns="91425">
            <a:noAutofit/>
          </a:bodyPr>
          <a:lstStyle/>
          <a:p>
            <a:pPr indent="0" lvl="0" marL="457200" rtl="0" algn="l">
              <a:spcBef>
                <a:spcPts val="0"/>
              </a:spcBef>
              <a:spcAft>
                <a:spcPts val="1000"/>
              </a:spcAft>
              <a:buNone/>
            </a:pPr>
            <a:r>
              <a:rPr lang="en" sz="1500">
                <a:solidFill>
                  <a:srgbClr val="282828"/>
                </a:solidFill>
                <a:latin typeface="Inter"/>
                <a:ea typeface="Inter"/>
                <a:cs typeface="Inter"/>
                <a:sym typeface="Inter"/>
              </a:rPr>
              <a:t>Berdasarkan grafik Customer Service Calls of Customer Churn dapat ditarik kesimpulan pelanggan yang not cancelled service melakukan panggilan 1 sampai 3 kali dan pelanggan yang melakukan cancelled service melakukan panggilan 4 kali jika dibandingkan dengan 3 kali panggilan, dan pelanggan yang melakukan panggilan 1 kali termasuk cancelled dan not cancelled service.</a:t>
            </a:r>
            <a:endParaRPr sz="1500">
              <a:solidFill>
                <a:srgbClr val="282828"/>
              </a:solidFill>
              <a:latin typeface="Inter"/>
              <a:ea typeface="Inter"/>
              <a:cs typeface="Inter"/>
              <a:sym typeface="Inter"/>
            </a:endParaRPr>
          </a:p>
        </p:txBody>
      </p:sp>
      <p:sp>
        <p:nvSpPr>
          <p:cNvPr id="280" name="Google Shape;280;p2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81" name="Google Shape;281;p29"/>
          <p:cNvGrpSpPr/>
          <p:nvPr/>
        </p:nvGrpSpPr>
        <p:grpSpPr>
          <a:xfrm>
            <a:off x="7503019" y="95797"/>
            <a:ext cx="1516771" cy="323122"/>
            <a:chOff x="400885" y="325214"/>
            <a:chExt cx="2298835" cy="489727"/>
          </a:xfrm>
        </p:grpSpPr>
        <p:pic>
          <p:nvPicPr>
            <p:cNvPr id="282" name="Google Shape;282;p29"/>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83" name="Google Shape;283;p29"/>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29"/>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85" name="Google Shape;285;p2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86" name="Google Shape;286;p29"/>
          <p:cNvSpPr txBox="1"/>
          <p:nvPr>
            <p:ph type="title"/>
          </p:nvPr>
        </p:nvSpPr>
        <p:spPr>
          <a:xfrm>
            <a:off x="331800" y="4189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87" name="Google Shape;287;p2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88" name="Google Shape;288;p29"/>
          <p:cNvPicPr preferRelativeResize="0"/>
          <p:nvPr/>
        </p:nvPicPr>
        <p:blipFill>
          <a:blip r:embed="rId5">
            <a:alphaModFix/>
          </a:blip>
          <a:stretch>
            <a:fillRect/>
          </a:stretch>
        </p:blipFill>
        <p:spPr>
          <a:xfrm>
            <a:off x="543900" y="1117690"/>
            <a:ext cx="4028101" cy="36748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txBox="1"/>
          <p:nvPr>
            <p:ph idx="1" type="body"/>
          </p:nvPr>
        </p:nvSpPr>
        <p:spPr>
          <a:xfrm>
            <a:off x="4764100" y="1492925"/>
            <a:ext cx="4028100" cy="2924400"/>
          </a:xfrm>
          <a:prstGeom prst="rect">
            <a:avLst/>
          </a:prstGeom>
        </p:spPr>
        <p:txBody>
          <a:bodyPr anchorCtr="0" anchor="t" bIns="91425" lIns="91425" spcFirstLastPara="1" rIns="91425" wrap="square" tIns="91425">
            <a:noAutofit/>
          </a:bodyPr>
          <a:lstStyle/>
          <a:p>
            <a:pPr indent="0" lvl="0" marL="457200" rtl="0" algn="l">
              <a:spcBef>
                <a:spcPts val="0"/>
              </a:spcBef>
              <a:spcAft>
                <a:spcPts val="1000"/>
              </a:spcAft>
              <a:buNone/>
            </a:pPr>
            <a:r>
              <a:rPr lang="en" sz="1500">
                <a:solidFill>
                  <a:srgbClr val="282828"/>
                </a:solidFill>
                <a:latin typeface="Inter"/>
                <a:ea typeface="Inter"/>
                <a:cs typeface="Inter"/>
                <a:sym typeface="Inter"/>
              </a:rPr>
              <a:t>Berdasarkan grafik Customer Service Calls of Customer Churn dapat ditarik kesimpulan pelanggan yang not cancelled service melakukan panggilan 1 sampai 3 kali dan pelanggan yang melakukan cancelled service melakukan panggilan 4 kali jika dibandingkan dengan 3 kali panggilan, dan pelanggan yang melakukan panggilan 1 kali termasuk cancelled dan not cancelled service.</a:t>
            </a:r>
            <a:endParaRPr sz="1500">
              <a:solidFill>
                <a:srgbClr val="282828"/>
              </a:solidFill>
              <a:latin typeface="Inter"/>
              <a:ea typeface="Inter"/>
              <a:cs typeface="Inter"/>
              <a:sym typeface="Inter"/>
            </a:endParaRPr>
          </a:p>
        </p:txBody>
      </p:sp>
      <p:sp>
        <p:nvSpPr>
          <p:cNvPr id="294" name="Google Shape;294;p3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95" name="Google Shape;295;p30"/>
          <p:cNvGrpSpPr/>
          <p:nvPr/>
        </p:nvGrpSpPr>
        <p:grpSpPr>
          <a:xfrm>
            <a:off x="7503019" y="95797"/>
            <a:ext cx="1516771" cy="323122"/>
            <a:chOff x="400885" y="325214"/>
            <a:chExt cx="2298835" cy="489727"/>
          </a:xfrm>
        </p:grpSpPr>
        <p:pic>
          <p:nvPicPr>
            <p:cNvPr id="296" name="Google Shape;296;p30"/>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97" name="Google Shape;297;p30"/>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30"/>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99" name="Google Shape;299;p3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00" name="Google Shape;300;p30"/>
          <p:cNvSpPr txBox="1"/>
          <p:nvPr>
            <p:ph type="title"/>
          </p:nvPr>
        </p:nvSpPr>
        <p:spPr>
          <a:xfrm>
            <a:off x="331800" y="4189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301" name="Google Shape;301;p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302" name="Google Shape;302;p30"/>
          <p:cNvPicPr preferRelativeResize="0"/>
          <p:nvPr/>
        </p:nvPicPr>
        <p:blipFill>
          <a:blip r:embed="rId5">
            <a:alphaModFix/>
          </a:blip>
          <a:stretch>
            <a:fillRect/>
          </a:stretch>
        </p:blipFill>
        <p:spPr>
          <a:xfrm>
            <a:off x="543900" y="1117690"/>
            <a:ext cx="4028101" cy="36748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06" name="Shape 306"/>
        <p:cNvGrpSpPr/>
        <p:nvPr/>
      </p:nvGrpSpPr>
      <p:grpSpPr>
        <a:xfrm>
          <a:off x="0" y="0"/>
          <a:ext cx="0" cy="0"/>
          <a:chOff x="0" y="0"/>
          <a:chExt cx="0" cy="0"/>
        </a:xfrm>
      </p:grpSpPr>
      <p:sp>
        <p:nvSpPr>
          <p:cNvPr id="307" name="Google Shape;307;p31"/>
          <p:cNvSpPr txBox="1"/>
          <p:nvPr>
            <p:ph type="title"/>
          </p:nvPr>
        </p:nvSpPr>
        <p:spPr>
          <a:xfrm>
            <a:off x="537425" y="1457350"/>
            <a:ext cx="5455500" cy="17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308" name="Google Shape;308;p31"/>
          <p:cNvPicPr preferRelativeResize="0"/>
          <p:nvPr/>
        </p:nvPicPr>
        <p:blipFill rotWithShape="1">
          <a:blip r:embed="rId3">
            <a:alphaModFix amt="50000"/>
          </a:blip>
          <a:srcRect b="39246" l="0" r="43100" t="0"/>
          <a:stretch/>
        </p:blipFill>
        <p:spPr>
          <a:xfrm>
            <a:off x="5082000" y="1401150"/>
            <a:ext cx="4061998" cy="3742351"/>
          </a:xfrm>
          <a:prstGeom prst="rect">
            <a:avLst/>
          </a:prstGeom>
          <a:noFill/>
          <a:ln>
            <a:noFill/>
          </a:ln>
        </p:spPr>
      </p:pic>
      <p:sp>
        <p:nvSpPr>
          <p:cNvPr id="309" name="Google Shape;309;p3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310" name="Google Shape;310;p3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01F99"/>
                </a:solidFill>
                <a:latin typeface="Inter"/>
                <a:ea typeface="Inter"/>
                <a:cs typeface="Inter"/>
                <a:sym typeface="Inter"/>
              </a:rPr>
              <a:t>PUT THE TOPIC HERE AS OVERHEAD</a:t>
            </a:r>
            <a:endParaRPr b="1" sz="1000">
              <a:solidFill>
                <a:srgbClr val="601F99"/>
              </a:solidFill>
              <a:latin typeface="Inter"/>
              <a:ea typeface="Inter"/>
              <a:cs typeface="Inter"/>
              <a:sym typeface="Inter"/>
            </a:endParaRPr>
          </a:p>
        </p:txBody>
      </p:sp>
      <p:cxnSp>
        <p:nvCxnSpPr>
          <p:cNvPr id="311" name="Google Shape;311;p31"/>
          <p:cNvCxnSpPr/>
          <p:nvPr/>
        </p:nvCxnSpPr>
        <p:spPr>
          <a:xfrm>
            <a:off x="8315586" y="184990"/>
            <a:ext cx="0" cy="144674"/>
          </a:xfrm>
          <a:prstGeom prst="straightConnector1">
            <a:avLst/>
          </a:prstGeom>
          <a:noFill/>
          <a:ln cap="flat" cmpd="sng" w="9525">
            <a:solidFill>
              <a:srgbClr val="CCCCCC"/>
            </a:solidFill>
            <a:prstDash val="solid"/>
            <a:round/>
            <a:headEnd len="med" w="med" type="none"/>
            <a:tailEnd len="med" w="med" type="none"/>
          </a:ln>
        </p:spPr>
      </p:cxnSp>
      <p:cxnSp>
        <p:nvCxnSpPr>
          <p:cNvPr id="312" name="Google Shape;312;p31"/>
          <p:cNvCxnSpPr/>
          <p:nvPr/>
        </p:nvCxnSpPr>
        <p:spPr>
          <a:xfrm>
            <a:off x="8315529" y="184990"/>
            <a:ext cx="0" cy="144674"/>
          </a:xfrm>
          <a:prstGeom prst="straightConnector1">
            <a:avLst/>
          </a:prstGeom>
          <a:noFill/>
          <a:ln cap="flat" cmpd="sng" w="9525">
            <a:solidFill>
              <a:srgbClr val="CCCCCC"/>
            </a:solidFill>
            <a:prstDash val="solid"/>
            <a:round/>
            <a:headEnd len="med" w="med" type="none"/>
            <a:tailEnd len="med" w="med" type="none"/>
          </a:ln>
        </p:spPr>
      </p:cxnSp>
      <p:pic>
        <p:nvPicPr>
          <p:cNvPr id="313" name="Google Shape;313;p31"/>
          <p:cNvPicPr preferRelativeResize="0"/>
          <p:nvPr/>
        </p:nvPicPr>
        <p:blipFill rotWithShape="1">
          <a:blip r:embed="rId4">
            <a:alphaModFix/>
          </a:blip>
          <a:srcRect b="31665" l="9895" r="8731" t="0"/>
          <a:stretch/>
        </p:blipFill>
        <p:spPr>
          <a:xfrm>
            <a:off x="7503025" y="95799"/>
            <a:ext cx="681626" cy="220799"/>
          </a:xfrm>
          <a:prstGeom prst="rect">
            <a:avLst/>
          </a:prstGeom>
          <a:noFill/>
          <a:ln>
            <a:noFill/>
          </a:ln>
        </p:spPr>
      </p:pic>
      <p:pic>
        <p:nvPicPr>
          <p:cNvPr id="314" name="Google Shape;314;p31"/>
          <p:cNvPicPr preferRelativeResize="0"/>
          <p:nvPr/>
        </p:nvPicPr>
        <p:blipFill rotWithShape="1">
          <a:blip r:embed="rId5">
            <a:alphaModFix/>
          </a:blip>
          <a:srcRect b="0" l="9895" r="8731" t="68332"/>
          <a:stretch/>
        </p:blipFill>
        <p:spPr>
          <a:xfrm>
            <a:off x="7503025" y="316596"/>
            <a:ext cx="681626" cy="102325"/>
          </a:xfrm>
          <a:prstGeom prst="rect">
            <a:avLst/>
          </a:prstGeom>
          <a:noFill/>
          <a:ln>
            <a:noFill/>
          </a:ln>
        </p:spPr>
      </p:pic>
      <p:pic>
        <p:nvPicPr>
          <p:cNvPr id="315" name="Google Shape;315;p31"/>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316" name="Google Shape;316;p3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Inter"/>
                <a:ea typeface="Inter"/>
                <a:cs typeface="Inter"/>
                <a:sym typeface="Inter"/>
              </a:rPr>
              <a:t>Modelling</a:t>
            </a:r>
            <a:endParaRPr b="1" sz="1000">
              <a:solidFill>
                <a:schemeClr val="lt1"/>
              </a:solidFill>
              <a:latin typeface="Inter"/>
              <a:ea typeface="Inter"/>
              <a:cs typeface="Inter"/>
              <a:sym typeface="Inter"/>
            </a:endParaRPr>
          </a:p>
        </p:txBody>
      </p:sp>
      <p:sp>
        <p:nvSpPr>
          <p:cNvPr id="317" name="Google Shape;317;p31"/>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lt1"/>
              </a:solidFill>
              <a:latin typeface="Inter Medium"/>
              <a:ea typeface="Inter Medium"/>
              <a:cs typeface="Inter Medium"/>
              <a:sym typeface="Inter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311700" y="1744750"/>
            <a:ext cx="7853400" cy="29244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presentasi adalah 5 menit (tentatif, tergantung dari banyaknya kelompok yang mendaftarkan diri)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tanya jawab adalah 5 menit</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Silakan menambahkan gambar/visualisasi pada slide presentasi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Upayakan agar tetap dalam format poin-poin (ingat, ini presentasi, bukan esai)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Jangan masukkan </a:t>
            </a:r>
            <a:r>
              <a:rPr i="1" lang="en" sz="1500">
                <a:solidFill>
                  <a:srgbClr val="282828"/>
                </a:solidFill>
                <a:latin typeface="Inter"/>
                <a:ea typeface="Inter"/>
                <a:cs typeface="Inter"/>
                <a:sym typeface="Inter"/>
              </a:rPr>
              <a:t>code</a:t>
            </a:r>
            <a:r>
              <a:rPr lang="en" sz="1500">
                <a:solidFill>
                  <a:srgbClr val="282828"/>
                </a:solidFill>
                <a:latin typeface="Inter"/>
                <a:ea typeface="Inter"/>
                <a:cs typeface="Inter"/>
                <a:sym typeface="Inter"/>
              </a:rPr>
              <a:t> ke dalam slide presentasi (tidak usah memasukan screenshot jupyter notebook)</a:t>
            </a:r>
            <a:endParaRPr sz="1500">
              <a:solidFill>
                <a:srgbClr val="282828"/>
              </a:solidFill>
              <a:latin typeface="Inter"/>
              <a:ea typeface="Inter"/>
              <a:cs typeface="Inter"/>
              <a:sym typeface="Inter"/>
            </a:endParaRPr>
          </a:p>
        </p:txBody>
      </p:sp>
      <p:sp>
        <p:nvSpPr>
          <p:cNvPr id="72" name="Google Shape;72;p1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Latar Belakang</a:t>
            </a:r>
            <a:endParaRPr b="1" sz="1000">
              <a:solidFill>
                <a:srgbClr val="601F99"/>
              </a:solidFill>
              <a:latin typeface="Inter"/>
              <a:ea typeface="Inter"/>
              <a:cs typeface="Inter"/>
              <a:sym typeface="Inter"/>
            </a:endParaRPr>
          </a:p>
        </p:txBody>
      </p:sp>
      <p:sp>
        <p:nvSpPr>
          <p:cNvPr id="73" name="Google Shape;73;p1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74" name="Google Shape;74;p14"/>
          <p:cNvGrpSpPr/>
          <p:nvPr/>
        </p:nvGrpSpPr>
        <p:grpSpPr>
          <a:xfrm>
            <a:off x="7503019" y="95797"/>
            <a:ext cx="1516771" cy="323122"/>
            <a:chOff x="400885" y="325214"/>
            <a:chExt cx="2298835" cy="489727"/>
          </a:xfrm>
        </p:grpSpPr>
        <p:pic>
          <p:nvPicPr>
            <p:cNvPr id="75" name="Google Shape;75;p14"/>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76" name="Google Shape;76;p14"/>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14"/>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78" name="Google Shape;78;p1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79" name="Google Shape;79;p14"/>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Petunjuk</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txBox="1"/>
          <p:nvPr>
            <p:ph idx="1" type="body"/>
          </p:nvPr>
        </p:nvSpPr>
        <p:spPr>
          <a:xfrm>
            <a:off x="311700" y="1492925"/>
            <a:ext cx="7934100" cy="2924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500">
                <a:solidFill>
                  <a:srgbClr val="282828"/>
                </a:solidFill>
                <a:latin typeface="Inter"/>
                <a:ea typeface="Inter"/>
                <a:cs typeface="Inter"/>
                <a:sym typeface="Inter"/>
              </a:rPr>
              <a:t>Split data for train and test dengan menggunakan data testing sebanyak 20% dan Data Training Sebanyak 80%</a:t>
            </a:r>
            <a:endParaRPr sz="1500">
              <a:solidFill>
                <a:srgbClr val="282828"/>
              </a:solidFill>
              <a:latin typeface="Inter"/>
              <a:ea typeface="Inter"/>
              <a:cs typeface="Inter"/>
              <a:sym typeface="Inter"/>
            </a:endParaRPr>
          </a:p>
        </p:txBody>
      </p:sp>
      <p:sp>
        <p:nvSpPr>
          <p:cNvPr id="323" name="Google Shape;323;p3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324" name="Google Shape;324;p32"/>
          <p:cNvGrpSpPr/>
          <p:nvPr/>
        </p:nvGrpSpPr>
        <p:grpSpPr>
          <a:xfrm>
            <a:off x="7503019" y="95797"/>
            <a:ext cx="1516771" cy="323122"/>
            <a:chOff x="400885" y="325214"/>
            <a:chExt cx="2298835" cy="489727"/>
          </a:xfrm>
        </p:grpSpPr>
        <p:pic>
          <p:nvPicPr>
            <p:cNvPr id="325" name="Google Shape;325;p32"/>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326" name="Google Shape;326;p32"/>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32"/>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328" name="Google Shape;328;p3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29" name="Google Shape;329;p32"/>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Normalisasi Data</a:t>
            </a:r>
            <a:endParaRPr sz="2820">
              <a:solidFill>
                <a:srgbClr val="A338EB"/>
              </a:solidFill>
              <a:latin typeface="Maven Pro SemiBold"/>
              <a:ea typeface="Maven Pro SemiBold"/>
              <a:cs typeface="Maven Pro SemiBold"/>
              <a:sym typeface="Maven Pro SemiBold"/>
            </a:endParaRPr>
          </a:p>
        </p:txBody>
      </p:sp>
      <p:sp>
        <p:nvSpPr>
          <p:cNvPr id="330" name="Google Shape;330;p3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Modelling</a:t>
            </a:r>
            <a:endParaRPr b="1" sz="1000">
              <a:solidFill>
                <a:srgbClr val="601F99"/>
              </a:solidFill>
              <a:latin typeface="Inter"/>
              <a:ea typeface="Inter"/>
              <a:cs typeface="Inter"/>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3"/>
          <p:cNvSpPr txBox="1"/>
          <p:nvPr>
            <p:ph idx="1" type="body"/>
          </p:nvPr>
        </p:nvSpPr>
        <p:spPr>
          <a:xfrm>
            <a:off x="311700" y="1492925"/>
            <a:ext cx="7934100" cy="2924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Melakukan Resampling Data</a:t>
            </a:r>
            <a:endParaRPr sz="1500">
              <a:solidFill>
                <a:srgbClr val="282828"/>
              </a:solidFill>
              <a:latin typeface="Inter"/>
              <a:ea typeface="Inter"/>
              <a:cs typeface="Inter"/>
              <a:sym typeface="Inter"/>
            </a:endParaRPr>
          </a:p>
        </p:txBody>
      </p:sp>
      <p:sp>
        <p:nvSpPr>
          <p:cNvPr id="336" name="Google Shape;336;p3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337" name="Google Shape;337;p33"/>
          <p:cNvGrpSpPr/>
          <p:nvPr/>
        </p:nvGrpSpPr>
        <p:grpSpPr>
          <a:xfrm>
            <a:off x="7503019" y="95797"/>
            <a:ext cx="1516771" cy="323122"/>
            <a:chOff x="400885" y="325214"/>
            <a:chExt cx="2298835" cy="489727"/>
          </a:xfrm>
        </p:grpSpPr>
        <p:pic>
          <p:nvPicPr>
            <p:cNvPr id="338" name="Google Shape;338;p33"/>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339" name="Google Shape;339;p33"/>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33"/>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341" name="Google Shape;341;p3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42" name="Google Shape;342;p33"/>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Normalisasi Data</a:t>
            </a:r>
            <a:endParaRPr sz="2820">
              <a:solidFill>
                <a:srgbClr val="A338EB"/>
              </a:solidFill>
              <a:latin typeface="Maven Pro SemiBold"/>
              <a:ea typeface="Maven Pro SemiBold"/>
              <a:cs typeface="Maven Pro SemiBold"/>
              <a:sym typeface="Maven Pro SemiBold"/>
            </a:endParaRPr>
          </a:p>
        </p:txBody>
      </p:sp>
      <p:sp>
        <p:nvSpPr>
          <p:cNvPr id="343" name="Google Shape;343;p3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Modelling</a:t>
            </a:r>
            <a:endParaRPr b="1" sz="1000">
              <a:solidFill>
                <a:srgbClr val="601F99"/>
              </a:solidFill>
              <a:latin typeface="Inter"/>
              <a:ea typeface="Inter"/>
              <a:cs typeface="Inter"/>
              <a:sym typeface="Inter"/>
            </a:endParaRPr>
          </a:p>
        </p:txBody>
      </p:sp>
      <p:pic>
        <p:nvPicPr>
          <p:cNvPr id="344" name="Google Shape;344;p33"/>
          <p:cNvPicPr preferRelativeResize="0"/>
          <p:nvPr/>
        </p:nvPicPr>
        <p:blipFill>
          <a:blip r:embed="rId5">
            <a:alphaModFix/>
          </a:blip>
          <a:stretch>
            <a:fillRect/>
          </a:stretch>
        </p:blipFill>
        <p:spPr>
          <a:xfrm>
            <a:off x="1012654" y="2150250"/>
            <a:ext cx="3656460" cy="20529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4"/>
          <p:cNvSpPr txBox="1"/>
          <p:nvPr>
            <p:ph idx="1" type="body"/>
          </p:nvPr>
        </p:nvSpPr>
        <p:spPr>
          <a:xfrm>
            <a:off x="311700" y="1236475"/>
            <a:ext cx="7934100" cy="29244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Hasil Tuning Parameter Random Forest</a:t>
            </a:r>
            <a:endParaRPr sz="1500">
              <a:solidFill>
                <a:srgbClr val="282828"/>
              </a:solidFill>
              <a:latin typeface="Inter"/>
              <a:ea typeface="Inter"/>
              <a:cs typeface="Inter"/>
              <a:sym typeface="Inter"/>
            </a:endParaRPr>
          </a:p>
          <a:p>
            <a:pPr indent="0" lvl="0" marL="457200" rtl="0" algn="l">
              <a:lnSpc>
                <a:spcPct val="100000"/>
              </a:lnSpc>
              <a:spcBef>
                <a:spcPts val="1000"/>
              </a:spcBef>
              <a:spcAft>
                <a:spcPts val="1000"/>
              </a:spcAft>
              <a:buNone/>
            </a:pPr>
            <a:r>
              <a:t/>
            </a:r>
            <a:endParaRPr sz="1500">
              <a:solidFill>
                <a:srgbClr val="282828"/>
              </a:solidFill>
              <a:latin typeface="Inter"/>
              <a:ea typeface="Inter"/>
              <a:cs typeface="Inter"/>
              <a:sym typeface="Inter"/>
            </a:endParaRPr>
          </a:p>
        </p:txBody>
      </p:sp>
      <p:sp>
        <p:nvSpPr>
          <p:cNvPr id="350" name="Google Shape;350;p3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351" name="Google Shape;351;p34"/>
          <p:cNvGrpSpPr/>
          <p:nvPr/>
        </p:nvGrpSpPr>
        <p:grpSpPr>
          <a:xfrm>
            <a:off x="7503019" y="95797"/>
            <a:ext cx="1516771" cy="323122"/>
            <a:chOff x="400885" y="325214"/>
            <a:chExt cx="2298835" cy="489727"/>
          </a:xfrm>
        </p:grpSpPr>
        <p:pic>
          <p:nvPicPr>
            <p:cNvPr id="352" name="Google Shape;352;p34"/>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353" name="Google Shape;353;p34"/>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34"/>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355" name="Google Shape;355;p3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56" name="Google Shape;356;p34"/>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MODELLING</a:t>
            </a:r>
            <a:endParaRPr sz="2820">
              <a:solidFill>
                <a:srgbClr val="A338EB"/>
              </a:solidFill>
              <a:latin typeface="Maven Pro SemiBold"/>
              <a:ea typeface="Maven Pro SemiBold"/>
              <a:cs typeface="Maven Pro SemiBold"/>
              <a:sym typeface="Maven Pro SemiBold"/>
            </a:endParaRPr>
          </a:p>
        </p:txBody>
      </p:sp>
      <p:sp>
        <p:nvSpPr>
          <p:cNvPr id="357" name="Google Shape;357;p3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Modelling</a:t>
            </a:r>
            <a:endParaRPr b="1" sz="1000">
              <a:solidFill>
                <a:srgbClr val="601F99"/>
              </a:solidFill>
              <a:latin typeface="Inter"/>
              <a:ea typeface="Inter"/>
              <a:cs typeface="Inter"/>
              <a:sym typeface="Inter"/>
            </a:endParaRPr>
          </a:p>
        </p:txBody>
      </p:sp>
      <p:pic>
        <p:nvPicPr>
          <p:cNvPr id="358" name="Google Shape;358;p34"/>
          <p:cNvPicPr preferRelativeResize="0"/>
          <p:nvPr/>
        </p:nvPicPr>
        <p:blipFill>
          <a:blip r:embed="rId5">
            <a:alphaModFix/>
          </a:blip>
          <a:stretch>
            <a:fillRect/>
          </a:stretch>
        </p:blipFill>
        <p:spPr>
          <a:xfrm>
            <a:off x="941900" y="1609975"/>
            <a:ext cx="4758659" cy="2924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txBox="1"/>
          <p:nvPr>
            <p:ph idx="1" type="body"/>
          </p:nvPr>
        </p:nvSpPr>
        <p:spPr>
          <a:xfrm>
            <a:off x="311700" y="1236475"/>
            <a:ext cx="7934100" cy="29244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Hasil Tuning Parameter Decision Tree</a:t>
            </a:r>
            <a:endParaRPr sz="1500">
              <a:solidFill>
                <a:srgbClr val="282828"/>
              </a:solidFill>
              <a:latin typeface="Inter"/>
              <a:ea typeface="Inter"/>
              <a:cs typeface="Inter"/>
              <a:sym typeface="Inter"/>
            </a:endParaRPr>
          </a:p>
          <a:p>
            <a:pPr indent="0" lvl="0" marL="457200" rtl="0" algn="l">
              <a:lnSpc>
                <a:spcPct val="100000"/>
              </a:lnSpc>
              <a:spcBef>
                <a:spcPts val="1000"/>
              </a:spcBef>
              <a:spcAft>
                <a:spcPts val="1000"/>
              </a:spcAft>
              <a:buNone/>
            </a:pPr>
            <a:r>
              <a:t/>
            </a:r>
            <a:endParaRPr sz="1500">
              <a:solidFill>
                <a:srgbClr val="282828"/>
              </a:solidFill>
              <a:latin typeface="Inter"/>
              <a:ea typeface="Inter"/>
              <a:cs typeface="Inter"/>
              <a:sym typeface="Inter"/>
            </a:endParaRPr>
          </a:p>
        </p:txBody>
      </p:sp>
      <p:sp>
        <p:nvSpPr>
          <p:cNvPr id="364" name="Google Shape;364;p3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365" name="Google Shape;365;p35"/>
          <p:cNvGrpSpPr/>
          <p:nvPr/>
        </p:nvGrpSpPr>
        <p:grpSpPr>
          <a:xfrm>
            <a:off x="7503019" y="95797"/>
            <a:ext cx="1516771" cy="323122"/>
            <a:chOff x="400885" y="325214"/>
            <a:chExt cx="2298835" cy="489727"/>
          </a:xfrm>
        </p:grpSpPr>
        <p:pic>
          <p:nvPicPr>
            <p:cNvPr id="366" name="Google Shape;366;p35"/>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367" name="Google Shape;367;p35"/>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35"/>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369" name="Google Shape;369;p3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70" name="Google Shape;370;p35"/>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MODELLING</a:t>
            </a:r>
            <a:endParaRPr sz="2820">
              <a:solidFill>
                <a:srgbClr val="A338EB"/>
              </a:solidFill>
              <a:latin typeface="Maven Pro SemiBold"/>
              <a:ea typeface="Maven Pro SemiBold"/>
              <a:cs typeface="Maven Pro SemiBold"/>
              <a:sym typeface="Maven Pro SemiBold"/>
            </a:endParaRPr>
          </a:p>
        </p:txBody>
      </p:sp>
      <p:sp>
        <p:nvSpPr>
          <p:cNvPr id="371" name="Google Shape;371;p3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Modelling</a:t>
            </a:r>
            <a:endParaRPr b="1" sz="1000">
              <a:solidFill>
                <a:srgbClr val="601F99"/>
              </a:solidFill>
              <a:latin typeface="Inter"/>
              <a:ea typeface="Inter"/>
              <a:cs typeface="Inter"/>
              <a:sym typeface="Inter"/>
            </a:endParaRPr>
          </a:p>
        </p:txBody>
      </p:sp>
      <p:pic>
        <p:nvPicPr>
          <p:cNvPr id="372" name="Google Shape;372;p35"/>
          <p:cNvPicPr preferRelativeResize="0"/>
          <p:nvPr/>
        </p:nvPicPr>
        <p:blipFill>
          <a:blip r:embed="rId5">
            <a:alphaModFix/>
          </a:blip>
          <a:stretch>
            <a:fillRect/>
          </a:stretch>
        </p:blipFill>
        <p:spPr>
          <a:xfrm>
            <a:off x="875800" y="1633175"/>
            <a:ext cx="5478775" cy="3242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6"/>
          <p:cNvSpPr txBox="1"/>
          <p:nvPr>
            <p:ph idx="1" type="body"/>
          </p:nvPr>
        </p:nvSpPr>
        <p:spPr>
          <a:xfrm>
            <a:off x="311700" y="1236475"/>
            <a:ext cx="7934100" cy="29244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Hasil Tuning Parameter Logistic Regression</a:t>
            </a:r>
            <a:endParaRPr sz="1500">
              <a:solidFill>
                <a:srgbClr val="282828"/>
              </a:solidFill>
              <a:latin typeface="Inter"/>
              <a:ea typeface="Inter"/>
              <a:cs typeface="Inter"/>
              <a:sym typeface="Inter"/>
            </a:endParaRPr>
          </a:p>
          <a:p>
            <a:pPr indent="0" lvl="0" marL="457200" rtl="0" algn="l">
              <a:lnSpc>
                <a:spcPct val="100000"/>
              </a:lnSpc>
              <a:spcBef>
                <a:spcPts val="1000"/>
              </a:spcBef>
              <a:spcAft>
                <a:spcPts val="1000"/>
              </a:spcAft>
              <a:buNone/>
            </a:pPr>
            <a:r>
              <a:t/>
            </a:r>
            <a:endParaRPr sz="1500">
              <a:solidFill>
                <a:srgbClr val="282828"/>
              </a:solidFill>
              <a:latin typeface="Inter"/>
              <a:ea typeface="Inter"/>
              <a:cs typeface="Inter"/>
              <a:sym typeface="Inter"/>
            </a:endParaRPr>
          </a:p>
        </p:txBody>
      </p:sp>
      <p:sp>
        <p:nvSpPr>
          <p:cNvPr id="378" name="Google Shape;378;p3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379" name="Google Shape;379;p36"/>
          <p:cNvGrpSpPr/>
          <p:nvPr/>
        </p:nvGrpSpPr>
        <p:grpSpPr>
          <a:xfrm>
            <a:off x="7503019" y="95797"/>
            <a:ext cx="1516771" cy="323122"/>
            <a:chOff x="400885" y="325214"/>
            <a:chExt cx="2298835" cy="489727"/>
          </a:xfrm>
        </p:grpSpPr>
        <p:pic>
          <p:nvPicPr>
            <p:cNvPr id="380" name="Google Shape;380;p36"/>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381" name="Google Shape;381;p36"/>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36"/>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383" name="Google Shape;383;p3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84" name="Google Shape;384;p36"/>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MODELLING</a:t>
            </a:r>
            <a:endParaRPr sz="2820">
              <a:solidFill>
                <a:srgbClr val="A338EB"/>
              </a:solidFill>
              <a:latin typeface="Maven Pro SemiBold"/>
              <a:ea typeface="Maven Pro SemiBold"/>
              <a:cs typeface="Maven Pro SemiBold"/>
              <a:sym typeface="Maven Pro SemiBold"/>
            </a:endParaRPr>
          </a:p>
        </p:txBody>
      </p:sp>
      <p:sp>
        <p:nvSpPr>
          <p:cNvPr id="385" name="Google Shape;385;p3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Modelling</a:t>
            </a:r>
            <a:endParaRPr b="1" sz="1000">
              <a:solidFill>
                <a:srgbClr val="601F99"/>
              </a:solidFill>
              <a:latin typeface="Inter"/>
              <a:ea typeface="Inter"/>
              <a:cs typeface="Inter"/>
              <a:sym typeface="Inter"/>
            </a:endParaRPr>
          </a:p>
        </p:txBody>
      </p:sp>
      <p:pic>
        <p:nvPicPr>
          <p:cNvPr id="386" name="Google Shape;386;p36"/>
          <p:cNvPicPr preferRelativeResize="0"/>
          <p:nvPr/>
        </p:nvPicPr>
        <p:blipFill>
          <a:blip r:embed="rId5">
            <a:alphaModFix/>
          </a:blip>
          <a:stretch>
            <a:fillRect/>
          </a:stretch>
        </p:blipFill>
        <p:spPr>
          <a:xfrm>
            <a:off x="839321" y="1619671"/>
            <a:ext cx="4925850" cy="3253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7"/>
          <p:cNvSpPr txBox="1"/>
          <p:nvPr>
            <p:ph idx="1" type="body"/>
          </p:nvPr>
        </p:nvSpPr>
        <p:spPr>
          <a:xfrm>
            <a:off x="4644825" y="1151450"/>
            <a:ext cx="3800700" cy="29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1750">
                <a:solidFill>
                  <a:schemeClr val="dk1"/>
                </a:solidFill>
                <a:highlight>
                  <a:srgbClr val="FFFFFF"/>
                </a:highlight>
              </a:rPr>
              <a:t>Dapat dilihat hasil dari Precison, Recall, dan Accuracy yang paling besar adalah </a:t>
            </a:r>
            <a:r>
              <a:rPr b="1" lang="en" sz="1750">
                <a:solidFill>
                  <a:schemeClr val="dk1"/>
                </a:solidFill>
                <a:highlight>
                  <a:srgbClr val="FFFFFF"/>
                </a:highlight>
              </a:rPr>
              <a:t>Random Forest.</a:t>
            </a:r>
            <a:endParaRPr b="1" sz="2200">
              <a:solidFill>
                <a:srgbClr val="282828"/>
              </a:solidFill>
              <a:latin typeface="Inter"/>
              <a:ea typeface="Inter"/>
              <a:cs typeface="Inter"/>
              <a:sym typeface="Inter"/>
            </a:endParaRPr>
          </a:p>
        </p:txBody>
      </p:sp>
      <p:sp>
        <p:nvSpPr>
          <p:cNvPr id="392" name="Google Shape;392;p3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393" name="Google Shape;393;p37"/>
          <p:cNvGrpSpPr/>
          <p:nvPr/>
        </p:nvGrpSpPr>
        <p:grpSpPr>
          <a:xfrm>
            <a:off x="7503019" y="95797"/>
            <a:ext cx="1516771" cy="323122"/>
            <a:chOff x="400885" y="325214"/>
            <a:chExt cx="2298835" cy="489727"/>
          </a:xfrm>
        </p:grpSpPr>
        <p:pic>
          <p:nvPicPr>
            <p:cNvPr id="394" name="Google Shape;394;p37"/>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395" name="Google Shape;395;p37"/>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37"/>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397" name="Google Shape;397;p3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98" name="Google Shape;398;p37"/>
          <p:cNvSpPr txBox="1"/>
          <p:nvPr>
            <p:ph type="title"/>
          </p:nvPr>
        </p:nvSpPr>
        <p:spPr>
          <a:xfrm>
            <a:off x="331800" y="32537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MODELLING</a:t>
            </a:r>
            <a:endParaRPr sz="2820">
              <a:solidFill>
                <a:srgbClr val="A338EB"/>
              </a:solidFill>
              <a:latin typeface="Maven Pro SemiBold"/>
              <a:ea typeface="Maven Pro SemiBold"/>
              <a:cs typeface="Maven Pro SemiBold"/>
              <a:sym typeface="Maven Pro SemiBold"/>
            </a:endParaRPr>
          </a:p>
        </p:txBody>
      </p:sp>
      <p:sp>
        <p:nvSpPr>
          <p:cNvPr id="399" name="Google Shape;399;p3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Modelling</a:t>
            </a:r>
            <a:endParaRPr b="1" sz="1000">
              <a:solidFill>
                <a:srgbClr val="601F99"/>
              </a:solidFill>
              <a:latin typeface="Inter"/>
              <a:ea typeface="Inter"/>
              <a:cs typeface="Inter"/>
              <a:sym typeface="Inter"/>
            </a:endParaRPr>
          </a:p>
        </p:txBody>
      </p:sp>
      <p:pic>
        <p:nvPicPr>
          <p:cNvPr id="400" name="Google Shape;400;p37"/>
          <p:cNvPicPr preferRelativeResize="0"/>
          <p:nvPr/>
        </p:nvPicPr>
        <p:blipFill>
          <a:blip r:embed="rId5">
            <a:alphaModFix/>
          </a:blip>
          <a:stretch>
            <a:fillRect/>
          </a:stretch>
        </p:blipFill>
        <p:spPr>
          <a:xfrm>
            <a:off x="531251" y="1030725"/>
            <a:ext cx="3719600" cy="3705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404" name="Shape 404"/>
        <p:cNvGrpSpPr/>
        <p:nvPr/>
      </p:nvGrpSpPr>
      <p:grpSpPr>
        <a:xfrm>
          <a:off x="0" y="0"/>
          <a:ext cx="0" cy="0"/>
          <a:chOff x="0" y="0"/>
          <a:chExt cx="0" cy="0"/>
        </a:xfrm>
      </p:grpSpPr>
      <p:sp>
        <p:nvSpPr>
          <p:cNvPr id="405" name="Google Shape;405;p38"/>
          <p:cNvSpPr txBox="1"/>
          <p:nvPr>
            <p:ph type="title"/>
          </p:nvPr>
        </p:nvSpPr>
        <p:spPr>
          <a:xfrm>
            <a:off x="537425" y="1457350"/>
            <a:ext cx="5455500" cy="17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406" name="Google Shape;406;p38"/>
          <p:cNvPicPr preferRelativeResize="0"/>
          <p:nvPr/>
        </p:nvPicPr>
        <p:blipFill rotWithShape="1">
          <a:blip r:embed="rId3">
            <a:alphaModFix amt="50000"/>
          </a:blip>
          <a:srcRect b="39246" l="0" r="43100" t="0"/>
          <a:stretch/>
        </p:blipFill>
        <p:spPr>
          <a:xfrm>
            <a:off x="5082000" y="1401150"/>
            <a:ext cx="4061998" cy="3742351"/>
          </a:xfrm>
          <a:prstGeom prst="rect">
            <a:avLst/>
          </a:prstGeom>
          <a:noFill/>
          <a:ln>
            <a:noFill/>
          </a:ln>
        </p:spPr>
      </p:pic>
      <p:sp>
        <p:nvSpPr>
          <p:cNvPr id="407" name="Google Shape;407;p3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408" name="Google Shape;408;p3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01F99"/>
                </a:solidFill>
                <a:latin typeface="Inter"/>
                <a:ea typeface="Inter"/>
                <a:cs typeface="Inter"/>
                <a:sym typeface="Inter"/>
              </a:rPr>
              <a:t>PUT THE TOPIC HERE AS OVERHEAD</a:t>
            </a:r>
            <a:endParaRPr b="1" sz="1000">
              <a:solidFill>
                <a:srgbClr val="601F99"/>
              </a:solidFill>
              <a:latin typeface="Inter"/>
              <a:ea typeface="Inter"/>
              <a:cs typeface="Inter"/>
              <a:sym typeface="Inter"/>
            </a:endParaRPr>
          </a:p>
        </p:txBody>
      </p:sp>
      <p:cxnSp>
        <p:nvCxnSpPr>
          <p:cNvPr id="409" name="Google Shape;409;p38"/>
          <p:cNvCxnSpPr/>
          <p:nvPr/>
        </p:nvCxnSpPr>
        <p:spPr>
          <a:xfrm>
            <a:off x="8315586" y="184990"/>
            <a:ext cx="0" cy="144674"/>
          </a:xfrm>
          <a:prstGeom prst="straightConnector1">
            <a:avLst/>
          </a:prstGeom>
          <a:noFill/>
          <a:ln cap="flat" cmpd="sng" w="9525">
            <a:solidFill>
              <a:srgbClr val="CCCCCC"/>
            </a:solidFill>
            <a:prstDash val="solid"/>
            <a:round/>
            <a:headEnd len="med" w="med" type="none"/>
            <a:tailEnd len="med" w="med" type="none"/>
          </a:ln>
        </p:spPr>
      </p:cxnSp>
      <p:cxnSp>
        <p:nvCxnSpPr>
          <p:cNvPr id="410" name="Google Shape;410;p38"/>
          <p:cNvCxnSpPr/>
          <p:nvPr/>
        </p:nvCxnSpPr>
        <p:spPr>
          <a:xfrm>
            <a:off x="8315529" y="184990"/>
            <a:ext cx="0" cy="144674"/>
          </a:xfrm>
          <a:prstGeom prst="straightConnector1">
            <a:avLst/>
          </a:prstGeom>
          <a:noFill/>
          <a:ln cap="flat" cmpd="sng" w="9525">
            <a:solidFill>
              <a:srgbClr val="CCCCCC"/>
            </a:solidFill>
            <a:prstDash val="solid"/>
            <a:round/>
            <a:headEnd len="med" w="med" type="none"/>
            <a:tailEnd len="med" w="med" type="none"/>
          </a:ln>
        </p:spPr>
      </p:cxnSp>
      <p:pic>
        <p:nvPicPr>
          <p:cNvPr id="411" name="Google Shape;411;p38"/>
          <p:cNvPicPr preferRelativeResize="0"/>
          <p:nvPr/>
        </p:nvPicPr>
        <p:blipFill rotWithShape="1">
          <a:blip r:embed="rId4">
            <a:alphaModFix/>
          </a:blip>
          <a:srcRect b="31665" l="9895" r="8731" t="0"/>
          <a:stretch/>
        </p:blipFill>
        <p:spPr>
          <a:xfrm>
            <a:off x="7503025" y="95799"/>
            <a:ext cx="681626" cy="220799"/>
          </a:xfrm>
          <a:prstGeom prst="rect">
            <a:avLst/>
          </a:prstGeom>
          <a:noFill/>
          <a:ln>
            <a:noFill/>
          </a:ln>
        </p:spPr>
      </p:pic>
      <p:pic>
        <p:nvPicPr>
          <p:cNvPr id="412" name="Google Shape;412;p38"/>
          <p:cNvPicPr preferRelativeResize="0"/>
          <p:nvPr/>
        </p:nvPicPr>
        <p:blipFill rotWithShape="1">
          <a:blip r:embed="rId5">
            <a:alphaModFix/>
          </a:blip>
          <a:srcRect b="0" l="9895" r="8731" t="68332"/>
          <a:stretch/>
        </p:blipFill>
        <p:spPr>
          <a:xfrm>
            <a:off x="7503025" y="316596"/>
            <a:ext cx="681626" cy="102325"/>
          </a:xfrm>
          <a:prstGeom prst="rect">
            <a:avLst/>
          </a:prstGeom>
          <a:noFill/>
          <a:ln>
            <a:noFill/>
          </a:ln>
        </p:spPr>
      </p:pic>
      <p:pic>
        <p:nvPicPr>
          <p:cNvPr id="413" name="Google Shape;413;p38"/>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414" name="Google Shape;414;p3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Inter"/>
                <a:ea typeface="Inter"/>
                <a:cs typeface="Inter"/>
                <a:sym typeface="Inter"/>
              </a:rPr>
              <a:t>Conclusion</a:t>
            </a:r>
            <a:endParaRPr b="1" sz="1000">
              <a:solidFill>
                <a:schemeClr val="lt1"/>
              </a:solidFill>
              <a:latin typeface="Inter"/>
              <a:ea typeface="Inter"/>
              <a:cs typeface="Inter"/>
              <a:sym typeface="Inter"/>
            </a:endParaRPr>
          </a:p>
        </p:txBody>
      </p:sp>
      <p:sp>
        <p:nvSpPr>
          <p:cNvPr id="415" name="Google Shape;415;p38"/>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lt1"/>
              </a:solidFill>
              <a:latin typeface="Inter Medium"/>
              <a:ea typeface="Inter Medium"/>
              <a:cs typeface="Inter Medium"/>
              <a:sym typeface="Inter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9"/>
          <p:cNvSpPr txBox="1"/>
          <p:nvPr>
            <p:ph idx="1" type="body"/>
          </p:nvPr>
        </p:nvSpPr>
        <p:spPr>
          <a:xfrm>
            <a:off x="311700" y="1492925"/>
            <a:ext cx="7934100" cy="2924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700">
                <a:solidFill>
                  <a:srgbClr val="282828"/>
                </a:solidFill>
                <a:latin typeface="Inter"/>
                <a:ea typeface="Inter"/>
                <a:cs typeface="Inter"/>
                <a:sym typeface="Inter"/>
              </a:rPr>
              <a:t>Dari modelling yang telah dilakukan terhadap dataset Customer Churn, dapat ditarik bahwa Random Forest yang paling baik untuk Model dataset tersebut. Dengan adanya model untuk memprediksi customer churn, pihak perusahaan telekomunikasi dapat dengan mudah mengetahui pelanggan mana yang memiliki kecenderungan untuk churn. Dari sini, pihak marketing dapat melakukan promosi produk dengan sifat kontrak yang jangkanya lebih panjang sehingga kedua pelanggan ini dapat bertahan lebih lama.</a:t>
            </a:r>
            <a:endParaRPr sz="1700">
              <a:solidFill>
                <a:srgbClr val="282828"/>
              </a:solidFill>
              <a:latin typeface="Inter"/>
              <a:ea typeface="Inter"/>
              <a:cs typeface="Inter"/>
              <a:sym typeface="Inter"/>
            </a:endParaRPr>
          </a:p>
        </p:txBody>
      </p:sp>
      <p:sp>
        <p:nvSpPr>
          <p:cNvPr id="421" name="Google Shape;421;p3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422" name="Google Shape;422;p39"/>
          <p:cNvGrpSpPr/>
          <p:nvPr/>
        </p:nvGrpSpPr>
        <p:grpSpPr>
          <a:xfrm>
            <a:off x="7503019" y="95797"/>
            <a:ext cx="1516771" cy="323122"/>
            <a:chOff x="400885" y="325214"/>
            <a:chExt cx="2298835" cy="489727"/>
          </a:xfrm>
        </p:grpSpPr>
        <p:pic>
          <p:nvPicPr>
            <p:cNvPr id="423" name="Google Shape;423;p39"/>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424" name="Google Shape;424;p39"/>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39"/>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426" name="Google Shape;426;p3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27" name="Google Shape;427;p39"/>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Conclusion</a:t>
            </a:r>
            <a:endParaRPr sz="2820">
              <a:solidFill>
                <a:srgbClr val="A338EB"/>
              </a:solidFill>
              <a:latin typeface="Maven Pro SemiBold"/>
              <a:ea typeface="Maven Pro SemiBold"/>
              <a:cs typeface="Maven Pro SemiBold"/>
              <a:sym typeface="Maven Pro SemiBold"/>
            </a:endParaRPr>
          </a:p>
        </p:txBody>
      </p:sp>
      <p:sp>
        <p:nvSpPr>
          <p:cNvPr id="428" name="Google Shape;428;p3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Modelling</a:t>
            </a:r>
            <a:endParaRPr b="1" sz="1000">
              <a:solidFill>
                <a:srgbClr val="601F99"/>
              </a:solidFill>
              <a:latin typeface="Inter"/>
              <a:ea typeface="Inter"/>
              <a:cs typeface="Inter"/>
              <a:sym typeface="Int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432" name="Shape 432"/>
        <p:cNvGrpSpPr/>
        <p:nvPr/>
      </p:nvGrpSpPr>
      <p:grpSpPr>
        <a:xfrm>
          <a:off x="0" y="0"/>
          <a:ext cx="0" cy="0"/>
          <a:chOff x="0" y="0"/>
          <a:chExt cx="0" cy="0"/>
        </a:xfrm>
      </p:grpSpPr>
      <p:sp>
        <p:nvSpPr>
          <p:cNvPr id="433" name="Google Shape;433;p40"/>
          <p:cNvSpPr txBox="1"/>
          <p:nvPr>
            <p:ph type="title"/>
          </p:nvPr>
        </p:nvSpPr>
        <p:spPr>
          <a:xfrm>
            <a:off x="430058" y="1162650"/>
            <a:ext cx="4114800" cy="2644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indent="0" lvl="0" marL="0" rtl="0" algn="ctr">
              <a:lnSpc>
                <a:spcPct val="115000"/>
              </a:lnSpc>
              <a:spcBef>
                <a:spcPts val="0"/>
              </a:spcBef>
              <a:spcAft>
                <a:spcPts val="0"/>
              </a:spcAft>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434" name="Google Shape;434;p40"/>
          <p:cNvPicPr preferRelativeResize="0"/>
          <p:nvPr/>
        </p:nvPicPr>
        <p:blipFill>
          <a:blip r:embed="rId3">
            <a:alphaModFix/>
          </a:blip>
          <a:stretch>
            <a:fillRect/>
          </a:stretch>
        </p:blipFill>
        <p:spPr>
          <a:xfrm>
            <a:off x="5029200" y="0"/>
            <a:ext cx="4114800" cy="5143500"/>
          </a:xfrm>
          <a:prstGeom prst="rect">
            <a:avLst/>
          </a:prstGeom>
          <a:noFill/>
          <a:ln>
            <a:noFill/>
          </a:ln>
        </p:spPr>
      </p:pic>
      <p:sp>
        <p:nvSpPr>
          <p:cNvPr id="435" name="Google Shape;435;p40"/>
          <p:cNvSpPr/>
          <p:nvPr/>
        </p:nvSpPr>
        <p:spPr>
          <a:xfrm>
            <a:off x="6256350" y="1438550"/>
            <a:ext cx="1655700" cy="54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6" name="Google Shape;436;p40"/>
          <p:cNvPicPr preferRelativeResize="0"/>
          <p:nvPr/>
        </p:nvPicPr>
        <p:blipFill rotWithShape="1">
          <a:blip r:embed="rId4">
            <a:alphaModFix/>
          </a:blip>
          <a:srcRect b="0" l="9895" r="8731" t="0"/>
          <a:stretch/>
        </p:blipFill>
        <p:spPr>
          <a:xfrm>
            <a:off x="6381425" y="1382127"/>
            <a:ext cx="1405548" cy="66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517750" y="1101600"/>
            <a:ext cx="6253800" cy="2940300"/>
          </a:xfrm>
          <a:prstGeom prst="rect">
            <a:avLst/>
          </a:prstGeom>
        </p:spPr>
        <p:txBody>
          <a:bodyPr anchorCtr="0" anchor="ctr" bIns="91425" lIns="91425" spcFirstLastPara="1" rIns="91425" wrap="square" tIns="91425">
            <a:normAutofit/>
          </a:bodyPr>
          <a:lstStyle/>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85" name="Google Shape;85;p15"/>
          <p:cNvPicPr preferRelativeResize="0"/>
          <p:nvPr/>
        </p:nvPicPr>
        <p:blipFill rotWithShape="1">
          <a:blip r:embed="rId3">
            <a:alphaModFix/>
          </a:blip>
          <a:srcRect b="39246" l="0" r="43100" t="0"/>
          <a:stretch/>
        </p:blipFill>
        <p:spPr>
          <a:xfrm>
            <a:off x="5082000" y="1401150"/>
            <a:ext cx="4061998" cy="3742351"/>
          </a:xfrm>
          <a:prstGeom prst="rect">
            <a:avLst/>
          </a:prstGeom>
          <a:noFill/>
          <a:ln>
            <a:noFill/>
          </a:ln>
        </p:spPr>
      </p:pic>
      <p:sp>
        <p:nvSpPr>
          <p:cNvPr id="86" name="Google Shape;86;p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sp>
        <p:nvSpPr>
          <p:cNvPr id="87" name="Google Shape;87;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01F99"/>
                </a:solidFill>
                <a:latin typeface="Inter"/>
                <a:ea typeface="Inter"/>
                <a:cs typeface="Inter"/>
                <a:sym typeface="Inter"/>
              </a:rPr>
              <a:t>Daftar Isi</a:t>
            </a:r>
            <a:endParaRPr b="1" sz="1000">
              <a:solidFill>
                <a:srgbClr val="601F99"/>
              </a:solidFill>
              <a:latin typeface="Inter"/>
              <a:ea typeface="Inter"/>
              <a:cs typeface="Inter"/>
              <a:sym typeface="Inter"/>
            </a:endParaRPr>
          </a:p>
        </p:txBody>
      </p:sp>
      <p:grpSp>
        <p:nvGrpSpPr>
          <p:cNvPr id="88" name="Google Shape;88;p15"/>
          <p:cNvGrpSpPr/>
          <p:nvPr/>
        </p:nvGrpSpPr>
        <p:grpSpPr>
          <a:xfrm>
            <a:off x="7503019" y="95797"/>
            <a:ext cx="1516771" cy="323122"/>
            <a:chOff x="400885" y="325214"/>
            <a:chExt cx="2298835" cy="489727"/>
          </a:xfrm>
        </p:grpSpPr>
        <p:pic>
          <p:nvPicPr>
            <p:cNvPr id="89" name="Google Shape;89;p15"/>
            <p:cNvPicPr preferRelativeResize="0"/>
            <p:nvPr/>
          </p:nvPicPr>
          <p:blipFill>
            <a:blip r:embed="rId4">
              <a:alphaModFix/>
            </a:blip>
            <a:stretch>
              <a:fillRect/>
            </a:stretch>
          </p:blipFill>
          <p:spPr>
            <a:xfrm>
              <a:off x="1906971" y="358726"/>
              <a:ext cx="792749" cy="422701"/>
            </a:xfrm>
            <a:prstGeom prst="rect">
              <a:avLst/>
            </a:prstGeom>
            <a:noFill/>
            <a:ln>
              <a:noFill/>
            </a:ln>
          </p:spPr>
        </p:pic>
        <p:cxnSp>
          <p:nvCxnSpPr>
            <p:cNvPr id="90" name="Google Shape;90;p15"/>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5"/>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92" name="Google Shape;92;p15"/>
            <p:cNvPicPr preferRelativeResize="0"/>
            <p:nvPr/>
          </p:nvPicPr>
          <p:blipFill rotWithShape="1">
            <a:blip r:embed="rId5">
              <a:alphaModFix/>
            </a:blip>
            <a:srcRect b="0" l="9895" r="8731" t="0"/>
            <a:stretch/>
          </p:blipFill>
          <p:spPr>
            <a:xfrm>
              <a:off x="400885" y="325214"/>
              <a:ext cx="1033078" cy="489727"/>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96" name="Shape 96"/>
        <p:cNvGrpSpPr/>
        <p:nvPr/>
      </p:nvGrpSpPr>
      <p:grpSpPr>
        <a:xfrm>
          <a:off x="0" y="0"/>
          <a:ext cx="0" cy="0"/>
          <a:chOff x="0" y="0"/>
          <a:chExt cx="0" cy="0"/>
        </a:xfrm>
      </p:grpSpPr>
      <p:sp>
        <p:nvSpPr>
          <p:cNvPr id="97" name="Google Shape;97;p16"/>
          <p:cNvSpPr txBox="1"/>
          <p:nvPr>
            <p:ph type="title"/>
          </p:nvPr>
        </p:nvSpPr>
        <p:spPr>
          <a:xfrm>
            <a:off x="537425" y="1457350"/>
            <a:ext cx="5455500" cy="17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98" name="Google Shape;98;p16"/>
          <p:cNvPicPr preferRelativeResize="0"/>
          <p:nvPr/>
        </p:nvPicPr>
        <p:blipFill rotWithShape="1">
          <a:blip r:embed="rId3">
            <a:alphaModFix amt="50000"/>
          </a:blip>
          <a:srcRect b="39246" l="0" r="43100" t="0"/>
          <a:stretch/>
        </p:blipFill>
        <p:spPr>
          <a:xfrm>
            <a:off x="5082000" y="1401150"/>
            <a:ext cx="4061998" cy="3742351"/>
          </a:xfrm>
          <a:prstGeom prst="rect">
            <a:avLst/>
          </a:prstGeom>
          <a:noFill/>
          <a:ln>
            <a:noFill/>
          </a:ln>
        </p:spPr>
      </p:pic>
      <p:sp>
        <p:nvSpPr>
          <p:cNvPr id="99" name="Google Shape;99;p1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100" name="Google Shape;100;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01F99"/>
                </a:solidFill>
                <a:latin typeface="Inter"/>
                <a:ea typeface="Inter"/>
                <a:cs typeface="Inter"/>
                <a:sym typeface="Inter"/>
              </a:rPr>
              <a:t>PUT THE TOPIC HERE AS OVERHEAD</a:t>
            </a:r>
            <a:endParaRPr b="1" sz="1000">
              <a:solidFill>
                <a:srgbClr val="601F99"/>
              </a:solidFill>
              <a:latin typeface="Inter"/>
              <a:ea typeface="Inter"/>
              <a:cs typeface="Inter"/>
              <a:sym typeface="Inter"/>
            </a:endParaRPr>
          </a:p>
        </p:txBody>
      </p:sp>
      <p:cxnSp>
        <p:nvCxnSpPr>
          <p:cNvPr id="101" name="Google Shape;101;p16"/>
          <p:cNvCxnSpPr/>
          <p:nvPr/>
        </p:nvCxnSpPr>
        <p:spPr>
          <a:xfrm>
            <a:off x="8315569" y="184983"/>
            <a:ext cx="0" cy="144724"/>
          </a:xfrm>
          <a:prstGeom prst="straightConnector1">
            <a:avLst/>
          </a:prstGeom>
          <a:noFill/>
          <a:ln cap="flat" cmpd="sng" w="9525">
            <a:solidFill>
              <a:srgbClr val="CCCCCC"/>
            </a:solidFill>
            <a:prstDash val="solid"/>
            <a:round/>
            <a:headEnd len="med" w="med" type="none"/>
            <a:tailEnd len="med" w="med" type="none"/>
          </a:ln>
        </p:spPr>
      </p:cxnSp>
      <p:cxnSp>
        <p:nvCxnSpPr>
          <p:cNvPr id="102" name="Google Shape;102;p16"/>
          <p:cNvCxnSpPr/>
          <p:nvPr/>
        </p:nvCxnSpPr>
        <p:spPr>
          <a:xfrm>
            <a:off x="8315546" y="184983"/>
            <a:ext cx="0" cy="144724"/>
          </a:xfrm>
          <a:prstGeom prst="straightConnector1">
            <a:avLst/>
          </a:prstGeom>
          <a:noFill/>
          <a:ln cap="flat" cmpd="sng" w="9525">
            <a:solidFill>
              <a:srgbClr val="CCCCCC"/>
            </a:solidFill>
            <a:prstDash val="solid"/>
            <a:round/>
            <a:headEnd len="med" w="med" type="none"/>
            <a:tailEnd len="med" w="med" type="none"/>
          </a:ln>
        </p:spPr>
      </p:cxnSp>
      <p:pic>
        <p:nvPicPr>
          <p:cNvPr id="103" name="Google Shape;103;p16"/>
          <p:cNvPicPr preferRelativeResize="0"/>
          <p:nvPr/>
        </p:nvPicPr>
        <p:blipFill rotWithShape="1">
          <a:blip r:embed="rId4">
            <a:alphaModFix/>
          </a:blip>
          <a:srcRect b="31665" l="9895" r="8731" t="0"/>
          <a:stretch/>
        </p:blipFill>
        <p:spPr>
          <a:xfrm>
            <a:off x="7503025" y="95799"/>
            <a:ext cx="681626" cy="220799"/>
          </a:xfrm>
          <a:prstGeom prst="rect">
            <a:avLst/>
          </a:prstGeom>
          <a:noFill/>
          <a:ln>
            <a:noFill/>
          </a:ln>
        </p:spPr>
      </p:pic>
      <p:pic>
        <p:nvPicPr>
          <p:cNvPr id="104" name="Google Shape;104;p16"/>
          <p:cNvPicPr preferRelativeResize="0"/>
          <p:nvPr/>
        </p:nvPicPr>
        <p:blipFill rotWithShape="1">
          <a:blip r:embed="rId5">
            <a:alphaModFix/>
          </a:blip>
          <a:srcRect b="0" l="9895" r="8731" t="68332"/>
          <a:stretch/>
        </p:blipFill>
        <p:spPr>
          <a:xfrm>
            <a:off x="7503025" y="316596"/>
            <a:ext cx="681626" cy="102325"/>
          </a:xfrm>
          <a:prstGeom prst="rect">
            <a:avLst/>
          </a:prstGeom>
          <a:noFill/>
          <a:ln>
            <a:noFill/>
          </a:ln>
        </p:spPr>
      </p:pic>
      <p:pic>
        <p:nvPicPr>
          <p:cNvPr id="105" name="Google Shape;105;p16"/>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106" name="Google Shape;106;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Inter"/>
                <a:ea typeface="Inter"/>
                <a:cs typeface="Inter"/>
                <a:sym typeface="Inter"/>
              </a:rPr>
              <a:t>Pendahuluan</a:t>
            </a:r>
            <a:endParaRPr b="1" sz="1000">
              <a:solidFill>
                <a:schemeClr val="lt1"/>
              </a:solidFill>
              <a:latin typeface="Inter"/>
              <a:ea typeface="Inter"/>
              <a:cs typeface="Inter"/>
              <a:sym typeface="Inter"/>
            </a:endParaRPr>
          </a:p>
        </p:txBody>
      </p:sp>
      <p:sp>
        <p:nvSpPr>
          <p:cNvPr id="107" name="Google Shape;107;p16"/>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lt1"/>
              </a:solidFill>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311700" y="1739850"/>
            <a:ext cx="8832300" cy="292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82828"/>
                </a:solidFill>
                <a:latin typeface="Inter"/>
                <a:ea typeface="Inter"/>
                <a:cs typeface="Inter"/>
                <a:sym typeface="Inter"/>
              </a:rPr>
              <a:t>Sumber Data: https://www.kaggle.com/datasets/barun2104/telecom-churn?datasetId=567482</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rPr lang="en" sz="1500">
                <a:solidFill>
                  <a:srgbClr val="282828"/>
                </a:solidFill>
                <a:latin typeface="Inter"/>
                <a:ea typeface="Inter"/>
                <a:cs typeface="Inter"/>
                <a:sym typeface="Inter"/>
              </a:rPr>
              <a:t>Problem: </a:t>
            </a:r>
            <a:r>
              <a:rPr b="1" lang="en" sz="1500">
                <a:solidFill>
                  <a:srgbClr val="282828"/>
                </a:solidFill>
                <a:latin typeface="Inter"/>
                <a:ea typeface="Inter"/>
                <a:cs typeface="Inter"/>
                <a:sym typeface="Inter"/>
              </a:rPr>
              <a:t>classification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rPr lang="en" sz="1500">
                <a:solidFill>
                  <a:srgbClr val="282828"/>
                </a:solidFill>
                <a:latin typeface="Inter"/>
                <a:ea typeface="Inter"/>
                <a:cs typeface="Inter"/>
                <a:sym typeface="Inter"/>
              </a:rPr>
              <a:t>Tujuan: </a:t>
            </a:r>
            <a:endParaRPr sz="1500">
              <a:solidFill>
                <a:srgbClr val="282828"/>
              </a:solidFill>
              <a:latin typeface="Inter"/>
              <a:ea typeface="Inter"/>
              <a:cs typeface="Inter"/>
              <a:sym typeface="Inter"/>
            </a:endParaRPr>
          </a:p>
          <a:p>
            <a:pPr indent="-323850" lvl="0" marL="457200" rtl="0" algn="l">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Melakukan prediksi  dataset Customer Churn berdasarkan AccountWeeks, ContractRenewal, DataPlan, DataUsage, CustServCalls, DayMins, DayCalls, MonthyCHarge, OverageFee, dan RoamMins. </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Menentukanan Model terbaik untuk datset Customer Churn</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None/>
            </a:pPr>
            <a:r>
              <a:t/>
            </a:r>
            <a:endParaRPr sz="1500">
              <a:solidFill>
                <a:srgbClr val="282828"/>
              </a:solidFill>
              <a:latin typeface="Inter"/>
              <a:ea typeface="Inter"/>
              <a:cs typeface="Inter"/>
              <a:sym typeface="Inter"/>
            </a:endParaRPr>
          </a:p>
        </p:txBody>
      </p:sp>
      <p:sp>
        <p:nvSpPr>
          <p:cNvPr id="113" name="Google Shape;113;p1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Latar Belakang</a:t>
            </a:r>
            <a:endParaRPr b="1" sz="1000">
              <a:solidFill>
                <a:srgbClr val="601F99"/>
              </a:solidFill>
              <a:latin typeface="Inter"/>
              <a:ea typeface="Inter"/>
              <a:cs typeface="Inter"/>
              <a:sym typeface="Inter"/>
            </a:endParaRPr>
          </a:p>
        </p:txBody>
      </p:sp>
      <p:sp>
        <p:nvSpPr>
          <p:cNvPr id="114" name="Google Shape;114;p1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15" name="Google Shape;115;p17"/>
          <p:cNvGrpSpPr/>
          <p:nvPr/>
        </p:nvGrpSpPr>
        <p:grpSpPr>
          <a:xfrm>
            <a:off x="7503019" y="95797"/>
            <a:ext cx="1516771" cy="323122"/>
            <a:chOff x="400885" y="325214"/>
            <a:chExt cx="2298835" cy="489727"/>
          </a:xfrm>
        </p:grpSpPr>
        <p:pic>
          <p:nvPicPr>
            <p:cNvPr id="116" name="Google Shape;116;p17"/>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17" name="Google Shape;117;p17"/>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7"/>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119" name="Google Shape;119;p1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20" name="Google Shape;120;p17"/>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24" name="Shape 124"/>
        <p:cNvGrpSpPr/>
        <p:nvPr/>
      </p:nvGrpSpPr>
      <p:grpSpPr>
        <a:xfrm>
          <a:off x="0" y="0"/>
          <a:ext cx="0" cy="0"/>
          <a:chOff x="0" y="0"/>
          <a:chExt cx="0" cy="0"/>
        </a:xfrm>
      </p:grpSpPr>
      <p:sp>
        <p:nvSpPr>
          <p:cNvPr id="125" name="Google Shape;125;p18"/>
          <p:cNvSpPr txBox="1"/>
          <p:nvPr>
            <p:ph type="title"/>
          </p:nvPr>
        </p:nvSpPr>
        <p:spPr>
          <a:xfrm>
            <a:off x="537425" y="1457350"/>
            <a:ext cx="5455500" cy="17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26" name="Google Shape;126;p18"/>
          <p:cNvPicPr preferRelativeResize="0"/>
          <p:nvPr/>
        </p:nvPicPr>
        <p:blipFill rotWithShape="1">
          <a:blip r:embed="rId3">
            <a:alphaModFix amt="50000"/>
          </a:blip>
          <a:srcRect b="39246" l="0" r="43100" t="0"/>
          <a:stretch/>
        </p:blipFill>
        <p:spPr>
          <a:xfrm>
            <a:off x="5082000" y="1401150"/>
            <a:ext cx="4061998" cy="3742351"/>
          </a:xfrm>
          <a:prstGeom prst="rect">
            <a:avLst/>
          </a:prstGeom>
          <a:noFill/>
          <a:ln>
            <a:noFill/>
          </a:ln>
        </p:spPr>
      </p:pic>
      <p:sp>
        <p:nvSpPr>
          <p:cNvPr id="127" name="Google Shape;127;p1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128" name="Google Shape;128;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01F99"/>
                </a:solidFill>
                <a:latin typeface="Inter"/>
                <a:ea typeface="Inter"/>
                <a:cs typeface="Inter"/>
                <a:sym typeface="Inter"/>
              </a:rPr>
              <a:t>PUT THE TOPIC HERE AS OVERHEAD</a:t>
            </a:r>
            <a:endParaRPr b="1" sz="1000">
              <a:solidFill>
                <a:srgbClr val="601F99"/>
              </a:solidFill>
              <a:latin typeface="Inter"/>
              <a:ea typeface="Inter"/>
              <a:cs typeface="Inter"/>
              <a:sym typeface="Inter"/>
            </a:endParaRPr>
          </a:p>
        </p:txBody>
      </p:sp>
      <p:cxnSp>
        <p:nvCxnSpPr>
          <p:cNvPr id="129" name="Google Shape;129;p18"/>
          <p:cNvCxnSpPr/>
          <p:nvPr/>
        </p:nvCxnSpPr>
        <p:spPr>
          <a:xfrm>
            <a:off x="8315586" y="184990"/>
            <a:ext cx="0" cy="144674"/>
          </a:xfrm>
          <a:prstGeom prst="straightConnector1">
            <a:avLst/>
          </a:prstGeom>
          <a:noFill/>
          <a:ln cap="flat" cmpd="sng" w="9525">
            <a:solidFill>
              <a:srgbClr val="CCCCCC"/>
            </a:solidFill>
            <a:prstDash val="solid"/>
            <a:round/>
            <a:headEnd len="med" w="med" type="none"/>
            <a:tailEnd len="med" w="med" type="none"/>
          </a:ln>
        </p:spPr>
      </p:cxnSp>
      <p:cxnSp>
        <p:nvCxnSpPr>
          <p:cNvPr id="130" name="Google Shape;130;p18"/>
          <p:cNvCxnSpPr/>
          <p:nvPr/>
        </p:nvCxnSpPr>
        <p:spPr>
          <a:xfrm>
            <a:off x="8315529" y="184990"/>
            <a:ext cx="0" cy="144674"/>
          </a:xfrm>
          <a:prstGeom prst="straightConnector1">
            <a:avLst/>
          </a:prstGeom>
          <a:noFill/>
          <a:ln cap="flat" cmpd="sng" w="9525">
            <a:solidFill>
              <a:srgbClr val="CCCCCC"/>
            </a:solidFill>
            <a:prstDash val="solid"/>
            <a:round/>
            <a:headEnd len="med" w="med" type="none"/>
            <a:tailEnd len="med" w="med" type="none"/>
          </a:ln>
        </p:spPr>
      </p:cxnSp>
      <p:pic>
        <p:nvPicPr>
          <p:cNvPr id="131" name="Google Shape;131;p18"/>
          <p:cNvPicPr preferRelativeResize="0"/>
          <p:nvPr/>
        </p:nvPicPr>
        <p:blipFill rotWithShape="1">
          <a:blip r:embed="rId4">
            <a:alphaModFix/>
          </a:blip>
          <a:srcRect b="31665" l="9895" r="8731" t="0"/>
          <a:stretch/>
        </p:blipFill>
        <p:spPr>
          <a:xfrm>
            <a:off x="7503025" y="95799"/>
            <a:ext cx="681626" cy="220799"/>
          </a:xfrm>
          <a:prstGeom prst="rect">
            <a:avLst/>
          </a:prstGeom>
          <a:noFill/>
          <a:ln>
            <a:noFill/>
          </a:ln>
        </p:spPr>
      </p:pic>
      <p:pic>
        <p:nvPicPr>
          <p:cNvPr id="132" name="Google Shape;132;p18"/>
          <p:cNvPicPr preferRelativeResize="0"/>
          <p:nvPr/>
        </p:nvPicPr>
        <p:blipFill rotWithShape="1">
          <a:blip r:embed="rId5">
            <a:alphaModFix/>
          </a:blip>
          <a:srcRect b="0" l="9895" r="8731" t="68332"/>
          <a:stretch/>
        </p:blipFill>
        <p:spPr>
          <a:xfrm>
            <a:off x="7503025" y="316596"/>
            <a:ext cx="681626" cy="102325"/>
          </a:xfrm>
          <a:prstGeom prst="rect">
            <a:avLst/>
          </a:prstGeom>
          <a:noFill/>
          <a:ln>
            <a:noFill/>
          </a:ln>
        </p:spPr>
      </p:pic>
      <p:pic>
        <p:nvPicPr>
          <p:cNvPr id="133" name="Google Shape;133;p18"/>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134" name="Google Shape;134;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Inter"/>
                <a:ea typeface="Inter"/>
                <a:cs typeface="Inter"/>
                <a:sym typeface="Inter"/>
              </a:rPr>
              <a:t>Explorasi Data dan Visualisasi</a:t>
            </a:r>
            <a:endParaRPr b="1" sz="1000">
              <a:solidFill>
                <a:schemeClr val="lt1"/>
              </a:solidFill>
              <a:latin typeface="Inter"/>
              <a:ea typeface="Inter"/>
              <a:cs typeface="Inter"/>
              <a:sym typeface="Inter"/>
            </a:endParaRPr>
          </a:p>
        </p:txBody>
      </p:sp>
      <p:sp>
        <p:nvSpPr>
          <p:cNvPr id="135" name="Google Shape;135;p18"/>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256050" y="1151450"/>
            <a:ext cx="8631900" cy="292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82828"/>
                </a:solidFill>
                <a:latin typeface="Inter"/>
                <a:ea typeface="Inter"/>
                <a:cs typeface="Inter"/>
                <a:sym typeface="Inter"/>
              </a:rPr>
              <a:t>Customer churn didefinisikan sebagai kecendrungan pelanggan untuk berhenti melakukan interaksi dengan sebuah perusahaan. Perusahaan telekomunikasi memiliki kebutuhan unutk mengetahui apakah pelanggan akan berhenti berlangganan atau tidak, karena biaya untuk mempertahankan pelanggan yang sudah ada jauh lebih sedikit dibandingkan memperoleh pelanggan baru. </a:t>
            </a:r>
            <a:endParaRPr sz="1500">
              <a:solidFill>
                <a:srgbClr val="282828"/>
              </a:solidFill>
              <a:latin typeface="Inter"/>
              <a:ea typeface="Inter"/>
              <a:cs typeface="Inter"/>
              <a:sym typeface="Inter"/>
            </a:endParaRPr>
          </a:p>
          <a:p>
            <a:pPr indent="0" lvl="0" marL="0" rtl="0" algn="l">
              <a:spcBef>
                <a:spcPts val="1000"/>
              </a:spcBef>
              <a:spcAft>
                <a:spcPts val="0"/>
              </a:spcAft>
              <a:buClr>
                <a:schemeClr val="dk1"/>
              </a:buClr>
              <a:buSzPts val="1100"/>
              <a:buFont typeface="Arial"/>
              <a:buNone/>
            </a:pPr>
            <a:r>
              <a:rPr lang="en" sz="1500">
                <a:solidFill>
                  <a:srgbClr val="282828"/>
                </a:solidFill>
                <a:latin typeface="Inter"/>
                <a:ea typeface="Inter"/>
                <a:cs typeface="Inter"/>
                <a:sym typeface="Inter"/>
              </a:rPr>
              <a:t>Pelanggan yang berhenti karena sebab eksternal seperti berpindah lokasi, kematian, atau alasan lainnyalah yang tidak sulit untuk dilakukan karena kita dapat mempelajari karakteristik pelanggan yang dapat dilihat dari profil pelanggan. Permasalahan ini dapat dijawab dengan membuat sebuah model Machine Learning yang dapat memprediksi apakah seorang pelanggan akan churn atau tidak. Harapannya, dengan adanya model ini, pihak perusahaan telekomunikasi dapat melakukan tindak preventif bagi pelanggan yang berpeluang besar untuk churn.</a:t>
            </a:r>
            <a:endParaRPr sz="1500">
              <a:solidFill>
                <a:srgbClr val="282828"/>
              </a:solidFill>
              <a:latin typeface="Inter"/>
              <a:ea typeface="Inter"/>
              <a:cs typeface="Inter"/>
              <a:sym typeface="Inter"/>
            </a:endParaRPr>
          </a:p>
          <a:p>
            <a:pPr indent="0" lvl="0" marL="0" rtl="0" algn="l">
              <a:spcBef>
                <a:spcPts val="1000"/>
              </a:spcBef>
              <a:spcAft>
                <a:spcPts val="1000"/>
              </a:spcAft>
              <a:buClr>
                <a:schemeClr val="dk1"/>
              </a:buClr>
              <a:buSzPts val="1100"/>
              <a:buFont typeface="Arial"/>
              <a:buNone/>
            </a:pPr>
            <a:r>
              <a:t/>
            </a:r>
            <a:endParaRPr sz="1500">
              <a:solidFill>
                <a:srgbClr val="282828"/>
              </a:solidFill>
              <a:latin typeface="Inter"/>
              <a:ea typeface="Inter"/>
              <a:cs typeface="Inter"/>
              <a:sym typeface="Inter"/>
            </a:endParaRPr>
          </a:p>
        </p:txBody>
      </p:sp>
      <p:sp>
        <p:nvSpPr>
          <p:cNvPr id="141" name="Google Shape;141;p1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sp>
        <p:nvSpPr>
          <p:cNvPr id="142" name="Google Shape;142;p1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43" name="Google Shape;143;p19"/>
          <p:cNvGrpSpPr/>
          <p:nvPr/>
        </p:nvGrpSpPr>
        <p:grpSpPr>
          <a:xfrm>
            <a:off x="7503019" y="95797"/>
            <a:ext cx="1516771" cy="323122"/>
            <a:chOff x="400885" y="325214"/>
            <a:chExt cx="2298835" cy="489727"/>
          </a:xfrm>
        </p:grpSpPr>
        <p:pic>
          <p:nvPicPr>
            <p:cNvPr id="144" name="Google Shape;144;p19"/>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45" name="Google Shape;145;p19"/>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9"/>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147" name="Google Shape;147;p1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48" name="Google Shape;148;p19"/>
          <p:cNvSpPr txBox="1"/>
          <p:nvPr>
            <p:ph type="title"/>
          </p:nvPr>
        </p:nvSpPr>
        <p:spPr>
          <a:xfrm>
            <a:off x="231600" y="304000"/>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1" type="body"/>
          </p:nvPr>
        </p:nvSpPr>
        <p:spPr>
          <a:xfrm>
            <a:off x="311700" y="1556750"/>
            <a:ext cx="8631900" cy="29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sz="1500">
                <a:solidFill>
                  <a:srgbClr val="282828"/>
                </a:solidFill>
                <a:latin typeface="Inter"/>
                <a:ea typeface="Inter"/>
                <a:cs typeface="Inter"/>
                <a:sym typeface="Inter"/>
              </a:rPr>
              <a:t>Dari dataset yang diperoleh, didapatkan informasi bahwa terdapat 3333 baris dan 11 kolomdengan 10 independent variables dan 1 dependent variable</a:t>
            </a:r>
            <a:endParaRPr sz="1500">
              <a:solidFill>
                <a:srgbClr val="282828"/>
              </a:solidFill>
              <a:latin typeface="Inter"/>
              <a:ea typeface="Inter"/>
              <a:cs typeface="Inter"/>
              <a:sym typeface="Inter"/>
            </a:endParaRPr>
          </a:p>
          <a:p>
            <a:pPr indent="0" lvl="0" marL="0" rtl="0" algn="l">
              <a:spcBef>
                <a:spcPts val="1000"/>
              </a:spcBef>
              <a:spcAft>
                <a:spcPts val="1000"/>
              </a:spcAft>
              <a:buClr>
                <a:schemeClr val="dk1"/>
              </a:buClr>
              <a:buSzPts val="1800"/>
              <a:buFont typeface="Arial"/>
              <a:buNone/>
            </a:pPr>
            <a:r>
              <a:rPr lang="en" sz="1500">
                <a:solidFill>
                  <a:srgbClr val="282828"/>
                </a:solidFill>
                <a:latin typeface="Inter"/>
                <a:ea typeface="Inter"/>
                <a:cs typeface="Inter"/>
                <a:sym typeface="Inter"/>
              </a:rPr>
              <a:t>Untuk Independent varibale terdiri dari kolom </a:t>
            </a:r>
            <a:r>
              <a:rPr lang="en" sz="1500">
                <a:solidFill>
                  <a:schemeClr val="dk1"/>
                </a:solidFill>
                <a:highlight>
                  <a:srgbClr val="FFFFFE"/>
                </a:highlight>
                <a:latin typeface="Inter"/>
                <a:ea typeface="Inter"/>
                <a:cs typeface="Inter"/>
                <a:sym typeface="Inter"/>
              </a:rPr>
              <a:t>Accountweeks, ContractRenewal, DataPlan, DataUsage, CustServCalls, DayMins, DayCalls, MonthlyCharge, OverageFee, dan RoamMins. Sedangkan dependent terdiri dari kolom Churn.</a:t>
            </a:r>
            <a:endParaRPr sz="1500">
              <a:solidFill>
                <a:srgbClr val="282828"/>
              </a:solidFill>
              <a:latin typeface="Inter"/>
              <a:ea typeface="Inter"/>
              <a:cs typeface="Inter"/>
              <a:sym typeface="Inter"/>
            </a:endParaRPr>
          </a:p>
        </p:txBody>
      </p:sp>
      <p:sp>
        <p:nvSpPr>
          <p:cNvPr id="154" name="Google Shape;154;p2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55" name="Google Shape;155;p20"/>
          <p:cNvGrpSpPr/>
          <p:nvPr/>
        </p:nvGrpSpPr>
        <p:grpSpPr>
          <a:xfrm>
            <a:off x="7503019" y="95797"/>
            <a:ext cx="1516771" cy="323122"/>
            <a:chOff x="400885" y="325214"/>
            <a:chExt cx="2298835" cy="489727"/>
          </a:xfrm>
        </p:grpSpPr>
        <p:pic>
          <p:nvPicPr>
            <p:cNvPr id="156" name="Google Shape;156;p20"/>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57" name="Google Shape;157;p20"/>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20"/>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159" name="Google Shape;159;p2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60" name="Google Shape;160;p20"/>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61" name="Google Shape;161;p2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idx="1" type="body"/>
          </p:nvPr>
        </p:nvSpPr>
        <p:spPr>
          <a:xfrm>
            <a:off x="311700" y="1556750"/>
            <a:ext cx="7191300" cy="2924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sz="1500">
              <a:solidFill>
                <a:srgbClr val="282828"/>
              </a:solidFill>
              <a:latin typeface="Inter"/>
              <a:ea typeface="Inter"/>
              <a:cs typeface="Inter"/>
              <a:sym typeface="Inter"/>
            </a:endParaRPr>
          </a:p>
        </p:txBody>
      </p:sp>
      <p:sp>
        <p:nvSpPr>
          <p:cNvPr id="167" name="Google Shape;167;p2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68" name="Google Shape;168;p21"/>
          <p:cNvGrpSpPr/>
          <p:nvPr/>
        </p:nvGrpSpPr>
        <p:grpSpPr>
          <a:xfrm>
            <a:off x="7503019" y="95797"/>
            <a:ext cx="1516771" cy="323122"/>
            <a:chOff x="400885" y="325214"/>
            <a:chExt cx="2298835" cy="489727"/>
          </a:xfrm>
        </p:grpSpPr>
        <p:pic>
          <p:nvPicPr>
            <p:cNvPr id="169" name="Google Shape;169;p21"/>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70" name="Google Shape;170;p21"/>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21"/>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172" name="Google Shape;172;p2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73" name="Google Shape;173;p21"/>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74" name="Google Shape;174;p2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175" name="Google Shape;175;p21"/>
          <p:cNvPicPr preferRelativeResize="0"/>
          <p:nvPr/>
        </p:nvPicPr>
        <p:blipFill>
          <a:blip r:embed="rId5">
            <a:alphaModFix/>
          </a:blip>
          <a:stretch>
            <a:fillRect/>
          </a:stretch>
        </p:blipFill>
        <p:spPr>
          <a:xfrm>
            <a:off x="294250" y="1405751"/>
            <a:ext cx="8555500" cy="307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