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8" d="100"/>
          <a:sy n="78" d="100"/>
        </p:scale>
        <p:origin x="4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2/15/2018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2/15/2018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2/15/2018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2/15/2018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2/15/2018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264" y="589547"/>
            <a:ext cx="11057021" cy="5755422"/>
          </a:xfrm>
          <a:prstGeom prst="rect">
            <a:avLst/>
          </a:prstGeom>
          <a:noFill/>
        </p:spPr>
        <p:txBody>
          <a:bodyPr wrap="square" rtlCol="0">
            <a:spAutoFit/>
          </a:bodyPr>
          <a:lstStyle/>
          <a:p>
            <a:pPr algn="ctr"/>
            <a:r>
              <a:rPr lang="en-IN" sz="3600" dirty="0" smtClean="0">
                <a:solidFill>
                  <a:schemeClr val="bg1"/>
                </a:solidFill>
              </a:rPr>
              <a:t>Major project review</a:t>
            </a:r>
          </a:p>
          <a:p>
            <a:pPr algn="ctr"/>
            <a:r>
              <a:rPr lang="en-IN" sz="2400" dirty="0" smtClean="0">
                <a:solidFill>
                  <a:schemeClr val="bg1"/>
                </a:solidFill>
              </a:rPr>
              <a:t>Title of project</a:t>
            </a:r>
          </a:p>
          <a:p>
            <a:pPr algn="ctr"/>
            <a:r>
              <a:rPr lang="en-IN" sz="4000" dirty="0" smtClean="0">
                <a:solidFill>
                  <a:schemeClr val="bg1"/>
                </a:solidFill>
              </a:rPr>
              <a:t>“Development of Mechanical/Structural Engineering tools for Analysis and Post Processing”</a:t>
            </a:r>
          </a:p>
          <a:p>
            <a:pPr algn="ctr"/>
            <a:r>
              <a:rPr lang="en-IN" sz="2400" dirty="0" smtClean="0">
                <a:solidFill>
                  <a:schemeClr val="bg1"/>
                </a:solidFill>
              </a:rPr>
              <a:t>At</a:t>
            </a:r>
          </a:p>
          <a:p>
            <a:pPr algn="ctr"/>
            <a:r>
              <a:rPr lang="en-IN" sz="3200" dirty="0" smtClean="0">
                <a:solidFill>
                  <a:schemeClr val="bg1"/>
                </a:solidFill>
              </a:rPr>
              <a:t>Bombardier Transportation India Private Limited, Hyderabad</a:t>
            </a:r>
            <a:endParaRPr lang="en-IN" sz="3200" dirty="0">
              <a:solidFill>
                <a:schemeClr val="bg1"/>
              </a:solidFill>
            </a:endParaRPr>
          </a:p>
          <a:p>
            <a:r>
              <a:rPr lang="en-IN" sz="2000" dirty="0" smtClean="0">
                <a:solidFill>
                  <a:schemeClr val="bg1"/>
                </a:solidFill>
              </a:rPr>
              <a:t>Project guide                                                                                   Internal guide</a:t>
            </a:r>
          </a:p>
          <a:p>
            <a:r>
              <a:rPr lang="en-IN" sz="2000" dirty="0" smtClean="0">
                <a:solidFill>
                  <a:schemeClr val="bg1"/>
                </a:solidFill>
              </a:rPr>
              <a:t>Mr Giovanni Rungen                                                                       Prof. D.V.Patel</a:t>
            </a:r>
          </a:p>
          <a:p>
            <a:r>
              <a:rPr lang="en-IN" sz="2000" dirty="0" smtClean="0">
                <a:solidFill>
                  <a:schemeClr val="bg1"/>
                </a:solidFill>
              </a:rPr>
              <a:t>Mr Saurov Dey</a:t>
            </a:r>
          </a:p>
          <a:p>
            <a:r>
              <a:rPr lang="en-IN" sz="2000" dirty="0">
                <a:solidFill>
                  <a:schemeClr val="bg1"/>
                </a:solidFill>
              </a:rPr>
              <a:t> </a:t>
            </a:r>
            <a:r>
              <a:rPr lang="en-IN" sz="2000" dirty="0" smtClean="0">
                <a:solidFill>
                  <a:schemeClr val="bg1"/>
                </a:solidFill>
              </a:rPr>
              <a:t>                                                                                                          Presented by-</a:t>
            </a:r>
          </a:p>
          <a:p>
            <a:r>
              <a:rPr lang="en-IN" sz="2000" dirty="0">
                <a:solidFill>
                  <a:schemeClr val="bg1"/>
                </a:solidFill>
              </a:rPr>
              <a:t> </a:t>
            </a:r>
            <a:r>
              <a:rPr lang="en-IN" sz="2000" dirty="0" smtClean="0">
                <a:solidFill>
                  <a:schemeClr val="bg1"/>
                </a:solidFill>
              </a:rPr>
              <a:t>                                                                                                          Dhruvin jasoliya(14bme026)</a:t>
            </a:r>
          </a:p>
        </p:txBody>
      </p:sp>
    </p:spTree>
    <p:extLst>
      <p:ext uri="{BB962C8B-B14F-4D97-AF65-F5344CB8AC3E}">
        <p14:creationId xmlns:p14="http://schemas.microsoft.com/office/powerpoint/2010/main" val="418282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strain gauges and rosettes for validation</a:t>
            </a:r>
            <a:endParaRPr lang="en-US" dirty="0"/>
          </a:p>
        </p:txBody>
      </p:sp>
      <p:sp>
        <p:nvSpPr>
          <p:cNvPr id="3" name="Content Placeholder 2"/>
          <p:cNvSpPr>
            <a:spLocks noGrp="1"/>
          </p:cNvSpPr>
          <p:nvPr>
            <p:ph idx="1"/>
          </p:nvPr>
        </p:nvSpPr>
        <p:spPr>
          <a:xfrm>
            <a:off x="477796" y="2273643"/>
            <a:ext cx="11285836" cy="3746157"/>
          </a:xfrm>
        </p:spPr>
        <p:txBody>
          <a:bodyPr/>
          <a:lstStyle/>
          <a:p>
            <a:r>
              <a:rPr lang="en-US" dirty="0" smtClean="0"/>
              <a:t>Strain gauges and rosettes(based on the principle of change in resistivity w.r.t. change in length) are used to measure the strains at the critical nodes which were selected out from the results of FE Analysis. The value of strain is measured under the different load-cases and all the values obtained are then converted into stress through the use of young's modulus of the used material.</a:t>
            </a:r>
          </a:p>
          <a:p>
            <a:r>
              <a:rPr lang="en-US" dirty="0" smtClean="0"/>
              <a:t>Strain gauge is used to measure the strain in one direction only. They are generally used when the critical nodes are along the plane surface where one can easily identify the direction of maximum stress.</a:t>
            </a:r>
          </a:p>
          <a:p>
            <a:r>
              <a:rPr lang="en-US" dirty="0" smtClean="0"/>
              <a:t>While the use of rosettes is generally done when the critical nodes lies along the curvature or any other complex geometries or identification of maximum stress direction is not clear. It has three gauges, two are perpendicular to each other and one is at 45 degree w.r.t. other two. But during correlation the strain at 45 degree gauge is ignored as it will first fail in other two direction rather than 45 degree w.r.t. the primary coordinate axis.   </a:t>
            </a:r>
            <a:endParaRPr lang="en-US" dirty="0"/>
          </a:p>
        </p:txBody>
      </p:sp>
    </p:spTree>
    <p:extLst>
      <p:ext uri="{BB962C8B-B14F-4D97-AF65-F5344CB8AC3E}">
        <p14:creationId xmlns:p14="http://schemas.microsoft.com/office/powerpoint/2010/main" val="818250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Determination of unique stress direction and use of local coordinate system</a:t>
            </a:r>
            <a:endParaRPr lang="en-US" sz="2800" dirty="0"/>
          </a:p>
        </p:txBody>
      </p:sp>
      <p:sp>
        <p:nvSpPr>
          <p:cNvPr id="3" name="Content Placeholder 2"/>
          <p:cNvSpPr>
            <a:spLocks noGrp="1"/>
          </p:cNvSpPr>
          <p:nvPr>
            <p:ph idx="1"/>
          </p:nvPr>
        </p:nvSpPr>
        <p:spPr>
          <a:xfrm>
            <a:off x="477796" y="2290119"/>
            <a:ext cx="5552302" cy="4481384"/>
          </a:xfrm>
        </p:spPr>
        <p:txBody>
          <a:bodyPr>
            <a:normAutofit lnSpcReduction="10000"/>
          </a:bodyPr>
          <a:lstStyle/>
          <a:p>
            <a:r>
              <a:rPr lang="en-US" dirty="0" smtClean="0"/>
              <a:t>For each node, when the values of stress is exported through Hyperworks, it will include all the direction of stresses but validation is done in the direction in which there are maximum stresses of the data has to filtered out and the direction in which the stress is maximum is stated as unique stress direction and it is correlated with the test Centre data. </a:t>
            </a:r>
          </a:p>
          <a:p>
            <a:r>
              <a:rPr lang="en-US" dirty="0" smtClean="0"/>
              <a:t>If the critical node is on the inclined surface then strain gauge cannot be attached parallel to the global coordinate system, hence for that kind of nodes different local coordinate systems are to be defined and stress value in local coordinate has to exported for correlation and in code also provision for same should be there.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0098" y="2405448"/>
            <a:ext cx="5634680" cy="4261165"/>
          </a:xfrm>
          <a:prstGeom prst="rect">
            <a:avLst/>
          </a:prstGeom>
        </p:spPr>
      </p:pic>
    </p:spTree>
    <p:extLst>
      <p:ext uri="{BB962C8B-B14F-4D97-AF65-F5344CB8AC3E}">
        <p14:creationId xmlns:p14="http://schemas.microsoft.com/office/powerpoint/2010/main" val="1194919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Correlation Excel File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0152" y="2363616"/>
            <a:ext cx="3772929" cy="406189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4930" y="2363616"/>
            <a:ext cx="3699789" cy="4061898"/>
          </a:xfrm>
          <a:prstGeom prst="rect">
            <a:avLst/>
          </a:prstGeom>
        </p:spPr>
      </p:pic>
      <p:sp>
        <p:nvSpPr>
          <p:cNvPr id="8" name="TextBox 7"/>
          <p:cNvSpPr txBox="1"/>
          <p:nvPr/>
        </p:nvSpPr>
        <p:spPr>
          <a:xfrm>
            <a:off x="387178" y="2363616"/>
            <a:ext cx="391297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First of all, the load is applied on the structure as per the load cases provided to the test Centre and excel sheet is prepared as shown in the left figure.</a:t>
            </a:r>
          </a:p>
          <a:p>
            <a:pPr marL="285750" indent="-285750">
              <a:buFont typeface="Wingdings" panose="05000000000000000000" pitchFamily="2" charset="2"/>
              <a:buChar char="Ø"/>
            </a:pPr>
            <a:r>
              <a:rPr lang="en-US" dirty="0" smtClean="0"/>
              <a:t>In second figure, the corresponding strain values for the different load cases are recorded for further correlation.</a:t>
            </a:r>
          </a:p>
          <a:p>
            <a:pPr marL="285750" indent="-285750">
              <a:buFont typeface="Wingdings" panose="05000000000000000000" pitchFamily="2" charset="2"/>
              <a:buChar char="Ø"/>
            </a:pPr>
            <a:endParaRPr lang="en-US" dirty="0"/>
          </a:p>
        </p:txBody>
      </p:sp>
      <p:sp>
        <p:nvSpPr>
          <p:cNvPr id="9" name="TextBox 8"/>
          <p:cNvSpPr txBox="1"/>
          <p:nvPr/>
        </p:nvSpPr>
        <p:spPr>
          <a:xfrm>
            <a:off x="5074508" y="6565557"/>
            <a:ext cx="1993557" cy="276999"/>
          </a:xfrm>
          <a:prstGeom prst="rect">
            <a:avLst/>
          </a:prstGeom>
          <a:noFill/>
        </p:spPr>
        <p:txBody>
          <a:bodyPr wrap="square" rtlCol="0">
            <a:spAutoFit/>
          </a:bodyPr>
          <a:lstStyle/>
          <a:p>
            <a:pPr algn="ctr"/>
            <a:r>
              <a:rPr lang="en-US" sz="1200" dirty="0" smtClean="0"/>
              <a:t>Figure for load case</a:t>
            </a:r>
            <a:endParaRPr lang="en-US" sz="1200" dirty="0"/>
          </a:p>
        </p:txBody>
      </p:sp>
      <p:sp>
        <p:nvSpPr>
          <p:cNvPr id="10" name="TextBox 9"/>
          <p:cNvSpPr txBox="1"/>
          <p:nvPr/>
        </p:nvSpPr>
        <p:spPr>
          <a:xfrm>
            <a:off x="8344930" y="6565557"/>
            <a:ext cx="3699789" cy="276999"/>
          </a:xfrm>
          <a:prstGeom prst="rect">
            <a:avLst/>
          </a:prstGeom>
          <a:noFill/>
        </p:spPr>
        <p:txBody>
          <a:bodyPr wrap="square" rtlCol="0">
            <a:spAutoFit/>
          </a:bodyPr>
          <a:lstStyle/>
          <a:p>
            <a:pPr algn="ctr"/>
            <a:r>
              <a:rPr lang="en-US" sz="1200" dirty="0" smtClean="0"/>
              <a:t>Figure for strain values on gauges</a:t>
            </a:r>
            <a:endParaRPr lang="en-US" sz="1200" dirty="0"/>
          </a:p>
        </p:txBody>
      </p:sp>
    </p:spTree>
    <p:extLst>
      <p:ext uri="{BB962C8B-B14F-4D97-AF65-F5344CB8AC3E}">
        <p14:creationId xmlns:p14="http://schemas.microsoft.com/office/powerpoint/2010/main" val="4196110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48" y="2306595"/>
            <a:ext cx="8389159" cy="4440194"/>
          </a:xfrm>
        </p:spPr>
      </p:pic>
      <p:sp>
        <p:nvSpPr>
          <p:cNvPr id="6" name="TextBox 5"/>
          <p:cNvSpPr txBox="1"/>
          <p:nvPr/>
        </p:nvSpPr>
        <p:spPr>
          <a:xfrm>
            <a:off x="543697" y="2306595"/>
            <a:ext cx="2619633"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value for corresponding stresses are obtained through the elasticity modulus of the material.</a:t>
            </a:r>
          </a:p>
          <a:p>
            <a:pPr marL="285750" indent="-285750">
              <a:buFont typeface="Arial" panose="020B0604020202020204" pitchFamily="34" charset="0"/>
              <a:buChar char="•"/>
            </a:pPr>
            <a:r>
              <a:rPr lang="en-US" dirty="0" smtClean="0"/>
              <a:t>Then values of stress at each gauges is recorded for further correlation.</a:t>
            </a:r>
            <a:endParaRPr lang="en-US" dirty="0"/>
          </a:p>
        </p:txBody>
      </p:sp>
    </p:spTree>
    <p:extLst>
      <p:ext uri="{BB962C8B-B14F-4D97-AF65-F5344CB8AC3E}">
        <p14:creationId xmlns:p14="http://schemas.microsoft.com/office/powerpoint/2010/main" val="2017633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2603500"/>
            <a:ext cx="3978876" cy="397853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292" y="2603500"/>
            <a:ext cx="4407244" cy="3978532"/>
          </a:xfrm>
          <a:prstGeom prst="rect">
            <a:avLst/>
          </a:prstGeom>
        </p:spPr>
      </p:pic>
      <p:sp>
        <p:nvSpPr>
          <p:cNvPr id="9" name="TextBox 8"/>
          <p:cNvSpPr txBox="1"/>
          <p:nvPr/>
        </p:nvSpPr>
        <p:spPr>
          <a:xfrm>
            <a:off x="3525446" y="6582032"/>
            <a:ext cx="3806230" cy="246221"/>
          </a:xfrm>
          <a:prstGeom prst="rect">
            <a:avLst/>
          </a:prstGeom>
          <a:noFill/>
        </p:spPr>
        <p:txBody>
          <a:bodyPr wrap="square" rtlCol="0">
            <a:spAutoFit/>
          </a:bodyPr>
          <a:lstStyle/>
          <a:p>
            <a:pPr algn="ctr"/>
            <a:r>
              <a:rPr lang="en-US" sz="1000" dirty="0" smtClean="0"/>
              <a:t>Stress value for each node through FEA</a:t>
            </a:r>
            <a:endParaRPr lang="en-US" sz="1000" dirty="0"/>
          </a:p>
        </p:txBody>
      </p:sp>
      <p:sp>
        <p:nvSpPr>
          <p:cNvPr id="10" name="TextBox 9"/>
          <p:cNvSpPr txBox="1"/>
          <p:nvPr/>
        </p:nvSpPr>
        <p:spPr>
          <a:xfrm>
            <a:off x="7422292" y="6582032"/>
            <a:ext cx="4407243" cy="276999"/>
          </a:xfrm>
          <a:prstGeom prst="rect">
            <a:avLst/>
          </a:prstGeom>
          <a:noFill/>
        </p:spPr>
        <p:txBody>
          <a:bodyPr wrap="square" rtlCol="0">
            <a:spAutoFit/>
          </a:bodyPr>
          <a:lstStyle/>
          <a:p>
            <a:pPr algn="ctr"/>
            <a:r>
              <a:rPr lang="en-US" sz="1200" dirty="0" smtClean="0"/>
              <a:t>Filtering the value of unique stresses</a:t>
            </a:r>
            <a:endParaRPr lang="en-US" sz="1200" dirty="0"/>
          </a:p>
        </p:txBody>
      </p:sp>
      <p:sp>
        <p:nvSpPr>
          <p:cNvPr id="11" name="TextBox 10"/>
          <p:cNvSpPr txBox="1"/>
          <p:nvPr/>
        </p:nvSpPr>
        <p:spPr>
          <a:xfrm>
            <a:off x="518984" y="2364259"/>
            <a:ext cx="2833816"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values of stresses in all direction along with principal stresses are obtained at each node through FEA and it is recorded in excel as shown in the figure.</a:t>
            </a:r>
          </a:p>
          <a:p>
            <a:pPr marL="285750" indent="-285750">
              <a:buFont typeface="Arial" panose="020B0604020202020204" pitchFamily="34" charset="0"/>
              <a:buChar char="•"/>
            </a:pPr>
            <a:r>
              <a:rPr lang="en-US" dirty="0" smtClean="0"/>
              <a:t>Out of all stresses values the unique stresses are separated out as shown in the figure for correlation. </a:t>
            </a:r>
            <a:endParaRPr lang="en-US" dirty="0"/>
          </a:p>
        </p:txBody>
      </p:sp>
    </p:spTree>
    <p:extLst>
      <p:ext uri="{BB962C8B-B14F-4D97-AF65-F5344CB8AC3E}">
        <p14:creationId xmlns:p14="http://schemas.microsoft.com/office/powerpoint/2010/main" val="1508190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3103" y="2265405"/>
            <a:ext cx="7447004" cy="22818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104" y="4629665"/>
            <a:ext cx="7447004" cy="2125362"/>
          </a:xfrm>
          <a:prstGeom prst="rect">
            <a:avLst/>
          </a:prstGeom>
        </p:spPr>
      </p:pic>
      <p:sp>
        <p:nvSpPr>
          <p:cNvPr id="9" name="TextBox 8"/>
          <p:cNvSpPr txBox="1"/>
          <p:nvPr/>
        </p:nvSpPr>
        <p:spPr>
          <a:xfrm>
            <a:off x="420130" y="2265405"/>
            <a:ext cx="3912973"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values obtained from the FEA is recorded in excel as shown in the figure after filtering out the unique stress values.</a:t>
            </a:r>
          </a:p>
          <a:p>
            <a:pPr marL="285750" indent="-285750">
              <a:buFont typeface="Arial" panose="020B0604020202020204" pitchFamily="34" charset="0"/>
              <a:buChar char="•"/>
            </a:pPr>
            <a:r>
              <a:rPr lang="en-US" dirty="0" smtClean="0"/>
              <a:t>The values obtained from the test Centre is recorded for correlation and validation of the results obtained from FE analysis. </a:t>
            </a:r>
          </a:p>
        </p:txBody>
      </p:sp>
    </p:spTree>
    <p:extLst>
      <p:ext uri="{BB962C8B-B14F-4D97-AF65-F5344CB8AC3E}">
        <p14:creationId xmlns:p14="http://schemas.microsoft.com/office/powerpoint/2010/main" val="1248120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2703" y="2392258"/>
            <a:ext cx="6677240" cy="4090920"/>
          </a:xfrm>
        </p:spPr>
      </p:pic>
      <p:sp>
        <p:nvSpPr>
          <p:cNvPr id="5" name="TextBox 4"/>
          <p:cNvSpPr txBox="1"/>
          <p:nvPr/>
        </p:nvSpPr>
        <p:spPr>
          <a:xfrm>
            <a:off x="502508" y="2248930"/>
            <a:ext cx="4374292"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final correlation is done between the stresses values obtained from FE analysis and from test Centre.</a:t>
            </a:r>
          </a:p>
          <a:p>
            <a:pPr marL="285750" indent="-285750">
              <a:buFont typeface="Arial" panose="020B0604020202020204" pitchFamily="34" charset="0"/>
              <a:buChar char="•"/>
            </a:pPr>
            <a:r>
              <a:rPr lang="en-US" dirty="0" smtClean="0"/>
              <a:t>The problem in correlating this way was that stresses values were obtained through software but they had to be arranged and filtered manually in the final correlation sheet which was a time consuming task and automation was needed for this which was achieved using python </a:t>
            </a:r>
            <a:r>
              <a:rPr lang="en-US" dirty="0" err="1" smtClean="0"/>
              <a:t>programme</a:t>
            </a:r>
            <a:r>
              <a:rPr lang="en-US" dirty="0" smtClean="0"/>
              <a:t>.</a:t>
            </a:r>
          </a:p>
        </p:txBody>
      </p:sp>
    </p:spTree>
    <p:extLst>
      <p:ext uri="{BB962C8B-B14F-4D97-AF65-F5344CB8AC3E}">
        <p14:creationId xmlns:p14="http://schemas.microsoft.com/office/powerpoint/2010/main" val="2738826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 for correlation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0411" y="2339546"/>
            <a:ext cx="6672648" cy="4275438"/>
          </a:xfrm>
        </p:spPr>
      </p:pic>
      <p:sp>
        <p:nvSpPr>
          <p:cNvPr id="6" name="TextBox 5"/>
          <p:cNvSpPr txBox="1"/>
          <p:nvPr/>
        </p:nvSpPr>
        <p:spPr>
          <a:xfrm>
            <a:off x="535459" y="2339546"/>
            <a:ext cx="4604952"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 python, openpyxl module is used, which used for reading, creating and writing in excel files.</a:t>
            </a:r>
          </a:p>
          <a:p>
            <a:pPr marL="285750" indent="-285750">
              <a:buFont typeface="Arial" panose="020B0604020202020204" pitchFamily="34" charset="0"/>
              <a:buChar char="•"/>
            </a:pPr>
            <a:r>
              <a:rPr lang="en-US" sz="1600" dirty="0" smtClean="0"/>
              <a:t>In this part of program, input_data excel is read by the program and there are two worksheets jauges and rosettes. So values from each cell of both worksheets is read and recorded by the code.</a:t>
            </a:r>
          </a:p>
          <a:p>
            <a:pPr marL="285750" indent="-285750">
              <a:buFont typeface="Arial" panose="020B0604020202020204" pitchFamily="34" charset="0"/>
              <a:buChar char="•"/>
            </a:pPr>
            <a:r>
              <a:rPr lang="en-US" sz="1600" dirty="0" smtClean="0"/>
              <a:t>Different variables are there for storing the data read from the excel file such as gauge_nos,node_ids,Jauge_stress_direction,Coord_sys,etc.</a:t>
            </a:r>
          </a:p>
          <a:p>
            <a:pPr marL="285750" indent="-285750">
              <a:buFont typeface="Arial" panose="020B0604020202020204" pitchFamily="34" charset="0"/>
              <a:buChar char="•"/>
            </a:pPr>
            <a:r>
              <a:rPr lang="en-US" sz="1600" dirty="0" smtClean="0"/>
              <a:t>.append function is used to add all the data into the assigned variables.</a:t>
            </a:r>
          </a:p>
        </p:txBody>
      </p:sp>
    </p:spTree>
    <p:extLst>
      <p:ext uri="{BB962C8B-B14F-4D97-AF65-F5344CB8AC3E}">
        <p14:creationId xmlns:p14="http://schemas.microsoft.com/office/powerpoint/2010/main" val="160556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7859" y="2348126"/>
            <a:ext cx="7274011" cy="4340997"/>
          </a:xfrm>
        </p:spPr>
      </p:pic>
      <p:sp>
        <p:nvSpPr>
          <p:cNvPr id="5" name="TextBox 4"/>
          <p:cNvSpPr txBox="1"/>
          <p:nvPr/>
        </p:nvSpPr>
        <p:spPr>
          <a:xfrm>
            <a:off x="560173" y="2290119"/>
            <a:ext cx="3937686"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 this part, wx module is used for GUI(graphical user interface)preparation of the code.</a:t>
            </a:r>
          </a:p>
          <a:p>
            <a:pPr marL="285750" indent="-285750">
              <a:buFont typeface="Arial" panose="020B0604020202020204" pitchFamily="34" charset="0"/>
              <a:buChar char="•"/>
            </a:pPr>
            <a:r>
              <a:rPr lang="en-US" sz="1600" dirty="0" smtClean="0"/>
              <a:t>The GUI will have two buttons. First will be, generate node set text files for generating text files for nodes in global and local coordinate system. Second is, generate stress sheet for generating final correlation excel sheets.</a:t>
            </a:r>
          </a:p>
          <a:p>
            <a:pPr marL="285750" indent="-285750">
              <a:buFont typeface="Arial" panose="020B0604020202020204" pitchFamily="34" charset="0"/>
              <a:buChar char="•"/>
            </a:pPr>
            <a:r>
              <a:rPr lang="en-US" sz="1600" dirty="0" smtClean="0"/>
              <a:t>The variable used for executing first button press is named generatetextfiles, similarly for executing second part of code variable used is generatestresssheets.</a:t>
            </a:r>
          </a:p>
          <a:p>
            <a:endParaRPr lang="en-US" sz="1600" dirty="0" smtClean="0"/>
          </a:p>
        </p:txBody>
      </p:sp>
    </p:spTree>
    <p:extLst>
      <p:ext uri="{BB962C8B-B14F-4D97-AF65-F5344CB8AC3E}">
        <p14:creationId xmlns:p14="http://schemas.microsoft.com/office/powerpoint/2010/main" val="3633879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1746" y="2414029"/>
            <a:ext cx="5663262" cy="4242143"/>
          </a:xfrm>
        </p:spPr>
      </p:pic>
      <p:sp>
        <p:nvSpPr>
          <p:cNvPr id="8" name="TextBox 7"/>
          <p:cNvSpPr txBox="1"/>
          <p:nvPr/>
        </p:nvSpPr>
        <p:spPr>
          <a:xfrm>
            <a:off x="469557" y="2414029"/>
            <a:ext cx="584218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From in input_data excel file, all nodes are stored along with their coordinate system.</a:t>
            </a:r>
          </a:p>
          <a:p>
            <a:pPr marL="285750" indent="-285750">
              <a:buFont typeface="Arial" panose="020B0604020202020204" pitchFamily="34" charset="0"/>
              <a:buChar char="•"/>
            </a:pPr>
            <a:r>
              <a:rPr lang="en-US" sz="1600" dirty="0" smtClean="0"/>
              <a:t>A variable named systems is defined, if the coordinate system is already present in the code, the node will be added in that set else a set containing new coordinate system is corresponding to the node will be created.</a:t>
            </a:r>
          </a:p>
          <a:p>
            <a:pPr marL="285750" indent="-285750">
              <a:buFont typeface="Arial" panose="020B0604020202020204" pitchFamily="34" charset="0"/>
              <a:buChar char="•"/>
            </a:pPr>
            <a:r>
              <a:rPr lang="en-US" sz="1600" dirty="0" smtClean="0"/>
              <a:t>After that, the text files for each coordinate system is made containing all the corresponding nodes along with the syntax required to be imported in </a:t>
            </a:r>
            <a:r>
              <a:rPr lang="en-US" sz="1600" dirty="0"/>
              <a:t>H</a:t>
            </a:r>
            <a:r>
              <a:rPr lang="en-US" sz="1600" dirty="0" smtClean="0"/>
              <a:t>yperworks as node set text files.</a:t>
            </a:r>
          </a:p>
          <a:p>
            <a:pPr marL="285750" indent="-285750">
              <a:buFont typeface="Arial" panose="020B0604020202020204" pitchFamily="34" charset="0"/>
              <a:buChar char="•"/>
            </a:pPr>
            <a:r>
              <a:rPr lang="en-US" sz="1600" dirty="0" smtClean="0"/>
              <a:t>The text files generated will be used later for generating stress values at corresponding nodes in their pre defined coordinate system which will be used as input for second part of code.</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5620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154954" y="2603500"/>
            <a:ext cx="10048505" cy="3416300"/>
          </a:xfrm>
        </p:spPr>
        <p:txBody>
          <a:bodyPr/>
          <a:lstStyle/>
          <a:p>
            <a:r>
              <a:rPr lang="en-IN" dirty="0" smtClean="0"/>
              <a:t>Bombardier Transportation is one of the largest train manufacturing industries globally. In India, it has two plants at Maneja and Savli in Vadodara and also has one technical design centre at Hyderabad.</a:t>
            </a:r>
          </a:p>
          <a:p>
            <a:r>
              <a:rPr lang="en-IN" dirty="0" smtClean="0"/>
              <a:t>At Bombardier, Hyderabad, modelling as well as simulations are done for various components of train assembly. </a:t>
            </a:r>
          </a:p>
          <a:p>
            <a:r>
              <a:rPr lang="en-IN" dirty="0" smtClean="0"/>
              <a:t>The softwares</a:t>
            </a:r>
            <a:r>
              <a:rPr lang="en-IN" dirty="0"/>
              <a:t> </a:t>
            </a:r>
            <a:r>
              <a:rPr lang="en-IN" dirty="0" smtClean="0"/>
              <a:t>that are used for modelling is DS CATIA and for the simulation of components ALTAIR HYPERWORKS is used.</a:t>
            </a:r>
          </a:p>
          <a:p>
            <a:r>
              <a:rPr lang="en-IN" dirty="0" smtClean="0"/>
              <a:t>For the simulations of various components, there are defined set of load cases as per the type of the components i.e. bogie frame, car body or casing for generators in case of electric motor unit(Mumbai local project).</a:t>
            </a:r>
            <a:endParaRPr lang="en-IN" dirty="0"/>
          </a:p>
        </p:txBody>
      </p:sp>
    </p:spTree>
    <p:extLst>
      <p:ext uri="{BB962C8B-B14F-4D97-AF65-F5344CB8AC3E}">
        <p14:creationId xmlns:p14="http://schemas.microsoft.com/office/powerpoint/2010/main" val="895872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7443" y="2334125"/>
            <a:ext cx="8386010" cy="4331369"/>
          </a:xfrm>
        </p:spPr>
      </p:pic>
      <p:sp>
        <p:nvSpPr>
          <p:cNvPr id="5" name="TextBox 4"/>
          <p:cNvSpPr txBox="1"/>
          <p:nvPr/>
        </p:nvSpPr>
        <p:spPr>
          <a:xfrm>
            <a:off x="385011" y="2334125"/>
            <a:ext cx="3092115" cy="3046988"/>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Now, from the node text files which were generated earlier are used for preparing excel files containing stress data of each subcase.</a:t>
            </a:r>
          </a:p>
          <a:p>
            <a:pPr marL="285750" indent="-285750">
              <a:buFont typeface="Arial" panose="020B0604020202020204" pitchFamily="34" charset="0"/>
              <a:buChar char="•"/>
            </a:pPr>
            <a:r>
              <a:rPr lang="en-IN" sz="1600" dirty="0" smtClean="0"/>
              <a:t>Nodes list contains data about all nodes from input file and it is used to read all the node excel files with the help of two variables.</a:t>
            </a:r>
          </a:p>
        </p:txBody>
      </p:sp>
    </p:spTree>
    <p:extLst>
      <p:ext uri="{BB962C8B-B14F-4D97-AF65-F5344CB8AC3E}">
        <p14:creationId xmlns:p14="http://schemas.microsoft.com/office/powerpoint/2010/main" val="690416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3242" y="2386932"/>
            <a:ext cx="7456377" cy="4290594"/>
          </a:xfrm>
        </p:spPr>
      </p:pic>
      <p:sp>
        <p:nvSpPr>
          <p:cNvPr id="5" name="TextBox 4"/>
          <p:cNvSpPr txBox="1"/>
          <p:nvPr/>
        </p:nvSpPr>
        <p:spPr>
          <a:xfrm>
            <a:off x="469232" y="2386932"/>
            <a:ext cx="3729789"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A new worksheet is generated in the excel_main named All_stresses.</a:t>
            </a:r>
          </a:p>
          <a:p>
            <a:pPr marL="285750" indent="-285750">
              <a:buFont typeface="Arial" panose="020B0604020202020204" pitchFamily="34" charset="0"/>
              <a:buChar char="•"/>
            </a:pPr>
            <a:r>
              <a:rPr lang="en-IN" sz="1600" dirty="0" smtClean="0"/>
              <a:t>The data stored in the variable earlier from the node excel files is recorded in this file as per the required format including stresses in XX,YY,ZZ,P(major),P(mid) and P(min).</a:t>
            </a:r>
          </a:p>
          <a:p>
            <a:pPr marL="285750" indent="-285750">
              <a:buFont typeface="Arial" panose="020B0604020202020204" pitchFamily="34" charset="0"/>
              <a:buChar char="•"/>
            </a:pPr>
            <a:r>
              <a:rPr lang="en-IN" sz="1600" dirty="0" smtClean="0"/>
              <a:t>Further, new variables are defined for creating other excel worksheets.</a:t>
            </a:r>
            <a:endParaRPr lang="en-IN" sz="1600" dirty="0"/>
          </a:p>
        </p:txBody>
      </p:sp>
    </p:spTree>
    <p:extLst>
      <p:ext uri="{BB962C8B-B14F-4D97-AF65-F5344CB8AC3E}">
        <p14:creationId xmlns:p14="http://schemas.microsoft.com/office/powerpoint/2010/main" val="824039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9990" y="2577097"/>
            <a:ext cx="5830596" cy="3751513"/>
          </a:xfrm>
        </p:spPr>
      </p:pic>
      <p:sp>
        <p:nvSpPr>
          <p:cNvPr id="7" name="TextBox 6"/>
          <p:cNvSpPr txBox="1"/>
          <p:nvPr/>
        </p:nvSpPr>
        <p:spPr>
          <a:xfrm>
            <a:off x="553453" y="2577097"/>
            <a:ext cx="4776537" cy="2031325"/>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 function is defined for separating the nodes in jauges and rosettes along with their assigned zone. </a:t>
            </a:r>
          </a:p>
          <a:p>
            <a:pPr marL="285750" indent="-285750">
              <a:buFont typeface="Arial" panose="020B0604020202020204" pitchFamily="34" charset="0"/>
              <a:buChar char="•"/>
            </a:pPr>
            <a:r>
              <a:rPr lang="en-IN" dirty="0" smtClean="0"/>
              <a:t>The values of node are taken from nodes list and if the zone already exist it will add that node to that list or else it will create new zone.</a:t>
            </a:r>
            <a:endParaRPr lang="en-IN" dirty="0"/>
          </a:p>
        </p:txBody>
      </p:sp>
    </p:spTree>
    <p:extLst>
      <p:ext uri="{BB962C8B-B14F-4D97-AF65-F5344CB8AC3E}">
        <p14:creationId xmlns:p14="http://schemas.microsoft.com/office/powerpoint/2010/main" val="2333257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2454" y="2398964"/>
            <a:ext cx="7837912" cy="4290594"/>
          </a:xfrm>
        </p:spPr>
      </p:pic>
      <p:sp>
        <p:nvSpPr>
          <p:cNvPr id="5" name="TextBox 4"/>
          <p:cNvSpPr txBox="1"/>
          <p:nvPr/>
        </p:nvSpPr>
        <p:spPr>
          <a:xfrm>
            <a:off x="409074" y="2398964"/>
            <a:ext cx="3573380" cy="3046988"/>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Node zone separator function is use to separate R-zone and J-zone.</a:t>
            </a:r>
          </a:p>
          <a:p>
            <a:pPr marL="285750" indent="-285750">
              <a:buFont typeface="Arial" panose="020B0604020202020204" pitchFamily="34" charset="0"/>
              <a:buChar char="•"/>
            </a:pPr>
            <a:r>
              <a:rPr lang="en-IN" sz="1600" dirty="0" smtClean="0"/>
              <a:t>A new variable is defined for next sheet and also each rosette has to be separated in two different direction that is sig a and sig c.</a:t>
            </a:r>
          </a:p>
          <a:p>
            <a:pPr marL="285750" indent="-285750">
              <a:buFont typeface="Arial" panose="020B0604020202020204" pitchFamily="34" charset="0"/>
              <a:buChar char="•"/>
            </a:pPr>
            <a:r>
              <a:rPr lang="en-IN" sz="1600" dirty="0" smtClean="0"/>
              <a:t>The above task is done using two variables and reading value of each variable alternatively.</a:t>
            </a:r>
            <a:endParaRPr lang="en-IN" sz="1600" dirty="0"/>
          </a:p>
        </p:txBody>
      </p:sp>
    </p:spTree>
    <p:extLst>
      <p:ext uri="{BB962C8B-B14F-4D97-AF65-F5344CB8AC3E}">
        <p14:creationId xmlns:p14="http://schemas.microsoft.com/office/powerpoint/2010/main" val="1606287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3853" y="1828800"/>
            <a:ext cx="7964905" cy="4932947"/>
          </a:xfrm>
        </p:spPr>
      </p:pic>
      <p:sp>
        <p:nvSpPr>
          <p:cNvPr id="5" name="TextBox 4"/>
          <p:cNvSpPr txBox="1"/>
          <p:nvPr/>
        </p:nvSpPr>
        <p:spPr>
          <a:xfrm>
            <a:off x="506627" y="2174789"/>
            <a:ext cx="3247226" cy="3539430"/>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Now, the unique stress direction for all nodes is read and stored in a common variable.</a:t>
            </a:r>
          </a:p>
          <a:p>
            <a:pPr marL="285750" indent="-285750">
              <a:buFont typeface="Arial" panose="020B0604020202020204" pitchFamily="34" charset="0"/>
              <a:buChar char="•"/>
            </a:pPr>
            <a:r>
              <a:rPr lang="en-IN" sz="1600" dirty="0" smtClean="0"/>
              <a:t>For, jauges nodes are directly assigned with their stress direction and its corresponding values.</a:t>
            </a:r>
          </a:p>
          <a:p>
            <a:pPr marL="285750" indent="-285750">
              <a:buFont typeface="Arial" panose="020B0604020202020204" pitchFamily="34" charset="0"/>
              <a:buChar char="•"/>
            </a:pPr>
            <a:r>
              <a:rPr lang="en-IN" sz="1600" dirty="0" smtClean="0"/>
              <a:t>For rosettes nodes the loop has to be runned twice as for each node there are two unique stress direction i.e. sig a and sig c.</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801432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6076" y="2269868"/>
            <a:ext cx="7228702" cy="4328640"/>
          </a:xfrm>
        </p:spPr>
      </p:pic>
      <p:sp>
        <p:nvSpPr>
          <p:cNvPr id="5" name="TextBox 4"/>
          <p:cNvSpPr txBox="1"/>
          <p:nvPr/>
        </p:nvSpPr>
        <p:spPr>
          <a:xfrm>
            <a:off x="444843" y="2269868"/>
            <a:ext cx="3991233" cy="3539430"/>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A new excel worksheet is generated named unique stress only for storing stress values which is to be correlated with test Centre data.</a:t>
            </a:r>
          </a:p>
          <a:p>
            <a:pPr marL="285750" indent="-285750">
              <a:buFont typeface="Arial" panose="020B0604020202020204" pitchFamily="34" charset="0"/>
              <a:buChar char="•"/>
            </a:pPr>
            <a:r>
              <a:rPr lang="en-IN" sz="1600" dirty="0" smtClean="0"/>
              <a:t>Values of test centre data is obtained from coorelation.xlsx file and it is stored in a variable for further operation.</a:t>
            </a:r>
          </a:p>
          <a:p>
            <a:pPr marL="285750" indent="-285750">
              <a:buFont typeface="Arial" panose="020B0604020202020204" pitchFamily="34" charset="0"/>
              <a:buChar char="•"/>
            </a:pPr>
            <a:r>
              <a:rPr lang="en-IN" sz="1600" dirty="0" smtClean="0"/>
              <a:t>A new excel worksheet is generated named stress difference where difference between stress values obtained from FE Analysis and Test Centre data.</a:t>
            </a:r>
            <a:endParaRPr lang="en-IN" sz="1600" dirty="0"/>
          </a:p>
        </p:txBody>
      </p:sp>
    </p:spTree>
    <p:extLst>
      <p:ext uri="{BB962C8B-B14F-4D97-AF65-F5344CB8AC3E}">
        <p14:creationId xmlns:p14="http://schemas.microsoft.com/office/powerpoint/2010/main" val="1803097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1267" y="1680632"/>
            <a:ext cx="9063004" cy="5053800"/>
          </a:xfrm>
        </p:spPr>
      </p:pic>
      <p:sp>
        <p:nvSpPr>
          <p:cNvPr id="5" name="TextBox 4"/>
          <p:cNvSpPr txBox="1"/>
          <p:nvPr/>
        </p:nvSpPr>
        <p:spPr>
          <a:xfrm>
            <a:off x="494270" y="2125362"/>
            <a:ext cx="2366997" cy="5262979"/>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Now, A separate Jauges node sheet is created for each jauge zone and nodes belonging to it.</a:t>
            </a:r>
          </a:p>
          <a:p>
            <a:pPr marL="285750" indent="-285750">
              <a:buFont typeface="Arial" panose="020B0604020202020204" pitchFamily="34" charset="0"/>
              <a:buChar char="•"/>
            </a:pPr>
            <a:r>
              <a:rPr lang="en-IN" sz="1600" dirty="0" smtClean="0"/>
              <a:t>First of all, unique stress values for each node belonging to that zone is added.</a:t>
            </a:r>
          </a:p>
          <a:p>
            <a:pPr marL="285750" indent="-285750">
              <a:buFont typeface="Arial" panose="020B0604020202020204" pitchFamily="34" charset="0"/>
              <a:buChar char="•"/>
            </a:pPr>
            <a:r>
              <a:rPr lang="en-IN" sz="1600" dirty="0" smtClean="0"/>
              <a:t>Then the values obtained from test centre data for corresponding nodes is added and at last the stress difference is added.</a:t>
            </a:r>
          </a:p>
          <a:p>
            <a:pPr marL="285750" indent="-285750">
              <a:buFont typeface="Arial" panose="020B0604020202020204" pitchFamily="34" charset="0"/>
              <a:buChar char="•"/>
            </a:pPr>
            <a:endParaRPr lang="en-IN" sz="1600" dirty="0" smtClean="0"/>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3505671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292" y="1680632"/>
            <a:ext cx="9625913" cy="5041443"/>
          </a:xfrm>
        </p:spPr>
      </p:pic>
      <p:sp>
        <p:nvSpPr>
          <p:cNvPr id="5" name="TextBox 4"/>
          <p:cNvSpPr txBox="1"/>
          <p:nvPr/>
        </p:nvSpPr>
        <p:spPr>
          <a:xfrm>
            <a:off x="432485" y="2051222"/>
            <a:ext cx="1544595"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The same procedure is followed for R-zone nodes. </a:t>
            </a:r>
            <a:endParaRPr lang="en-IN" sz="1600" dirty="0"/>
          </a:p>
        </p:txBody>
      </p:sp>
    </p:spTree>
    <p:extLst>
      <p:ext uri="{BB962C8B-B14F-4D97-AF65-F5344CB8AC3E}">
        <p14:creationId xmlns:p14="http://schemas.microsoft.com/office/powerpoint/2010/main" val="4244698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Run of the code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6652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61320" y="2306595"/>
            <a:ext cx="11236410" cy="4423719"/>
          </a:xfrm>
        </p:spPr>
        <p:txBody>
          <a:bodyPr/>
          <a:lstStyle/>
          <a:p>
            <a:r>
              <a:rPr lang="en-US" dirty="0" smtClean="0"/>
              <a:t>The problem is there are many Load cases and the structural engineer has to check the component for every load case and it consumes much time, so there was a need to automize it and make it faster to increase the productivity of work. For this python programming language is used and it is then converted to TCL(tool control Language) which is compatible with hyper works.</a:t>
            </a:r>
          </a:p>
          <a:p>
            <a:r>
              <a:rPr lang="en-US" dirty="0" smtClean="0"/>
              <a:t>For the validation of the results obtained through FEM, a prototype is manufactured and then it is sent to test center. At test center, strain gauges and rosettes are fixed at the predefined nodes which are under high stress as per the simulations results and the readings are taken at these locations under different load cases and then correlation is done between test center data and data obtained from FE analysis.</a:t>
            </a:r>
          </a:p>
          <a:p>
            <a:r>
              <a:rPr lang="en-US" dirty="0" smtClean="0"/>
              <a:t>It is also a time consuming process to correlate results at each and every node, so for this purpose also python programme is created to automize the process of correlation and validation and if there is any problem, changes are done accordingly.</a:t>
            </a:r>
          </a:p>
          <a:p>
            <a:endParaRPr lang="en-US" dirty="0"/>
          </a:p>
        </p:txBody>
      </p:sp>
    </p:spTree>
    <p:extLst>
      <p:ext uri="{BB962C8B-B14F-4D97-AF65-F5344CB8AC3E}">
        <p14:creationId xmlns:p14="http://schemas.microsoft.com/office/powerpoint/2010/main" val="67819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174" y="973668"/>
            <a:ext cx="9885404" cy="706964"/>
          </a:xfrm>
        </p:spPr>
        <p:txBody>
          <a:bodyPr/>
          <a:lstStyle/>
          <a:p>
            <a:r>
              <a:rPr lang="en-US" sz="2800" b="1" dirty="0"/>
              <a:t>AUTOMATIC LOAD CASE COMBINATION GENERATOR FOR ALTAIR HYPERWORKS </a:t>
            </a:r>
            <a:endParaRPr lang="en-US" sz="2800" dirty="0"/>
          </a:p>
        </p:txBody>
      </p:sp>
      <p:sp>
        <p:nvSpPr>
          <p:cNvPr id="3" name="Content Placeholder 2"/>
          <p:cNvSpPr>
            <a:spLocks noGrp="1"/>
          </p:cNvSpPr>
          <p:nvPr>
            <p:ph idx="1"/>
          </p:nvPr>
        </p:nvSpPr>
        <p:spPr>
          <a:xfrm>
            <a:off x="1154954" y="2281881"/>
            <a:ext cx="8825659" cy="4489622"/>
          </a:xfrm>
        </p:spPr>
        <p:txBody>
          <a:bodyPr/>
          <a:lstStyle/>
          <a:p>
            <a:r>
              <a:rPr lang="en-US" dirty="0" smtClean="0"/>
              <a:t>Types of Load cases</a:t>
            </a:r>
          </a:p>
          <a:p>
            <a:pPr>
              <a:buAutoNum type="arabicPeriod"/>
            </a:pPr>
            <a:r>
              <a:rPr lang="en-US" dirty="0" smtClean="0"/>
              <a:t>Prof LC (w.r.t yield stress of material)</a:t>
            </a:r>
          </a:p>
          <a:p>
            <a:pPr>
              <a:buAutoNum type="arabicPeriod"/>
            </a:pPr>
            <a:r>
              <a:rPr lang="en-US" dirty="0" smtClean="0"/>
              <a:t>Fat LC (w.r.t endurance limit of material)</a:t>
            </a:r>
          </a:p>
          <a:p>
            <a:pPr marL="0" indent="0">
              <a:buNone/>
            </a:pPr>
            <a:r>
              <a:rPr lang="en-US" dirty="0" smtClean="0"/>
              <a:t>Some of the load cases example are;</a:t>
            </a:r>
          </a:p>
          <a:p>
            <a:pPr>
              <a:buAutoNum type="arabicPeriod"/>
            </a:pPr>
            <a:r>
              <a:rPr lang="en-US" dirty="0" smtClean="0"/>
              <a:t>Vertical+ (lateral right or lateral left)</a:t>
            </a:r>
          </a:p>
          <a:p>
            <a:pPr>
              <a:buAutoNum type="arabicPeriod"/>
            </a:pPr>
            <a:r>
              <a:rPr lang="en-US" dirty="0" smtClean="0"/>
              <a:t>Vertical+ (rotational right or rotational left)</a:t>
            </a:r>
          </a:p>
          <a:p>
            <a:pPr>
              <a:buAutoNum type="arabicPeriod"/>
            </a:pPr>
            <a:r>
              <a:rPr lang="en-US" dirty="0" smtClean="0"/>
              <a:t>Vertical + Twist</a:t>
            </a:r>
          </a:p>
          <a:p>
            <a:pPr>
              <a:buAutoNum type="arabicPeriod"/>
            </a:pPr>
            <a:r>
              <a:rPr lang="en-US" dirty="0" smtClean="0"/>
              <a:t>Fatigue with 20 passengers</a:t>
            </a:r>
          </a:p>
          <a:p>
            <a:pPr>
              <a:buAutoNum type="arabicPeriod"/>
            </a:pPr>
            <a:r>
              <a:rPr lang="en-US" dirty="0" smtClean="0"/>
              <a:t>Fatigue with 50 passengers</a:t>
            </a:r>
          </a:p>
          <a:p>
            <a:pPr>
              <a:buAutoNum type="arabicPeriod"/>
            </a:pPr>
            <a:r>
              <a:rPr lang="en-US" dirty="0" smtClean="0"/>
              <a:t>Fatigue with full load</a:t>
            </a:r>
          </a:p>
          <a:p>
            <a:pPr>
              <a:buAutoNum type="arabicPeriod"/>
            </a:pPr>
            <a:endParaRPr lang="en-US" dirty="0"/>
          </a:p>
        </p:txBody>
      </p:sp>
    </p:spTree>
    <p:extLst>
      <p:ext uri="{BB962C8B-B14F-4D97-AF65-F5344CB8AC3E}">
        <p14:creationId xmlns:p14="http://schemas.microsoft.com/office/powerpoint/2010/main" val="207024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69557" y="2273643"/>
            <a:ext cx="11252885" cy="4489622"/>
          </a:xfrm>
        </p:spPr>
        <p:txBody>
          <a:bodyPr/>
          <a:lstStyle/>
          <a:p>
            <a:r>
              <a:rPr lang="en-US" dirty="0" smtClean="0"/>
              <a:t>The above are some of the load cases out of many cases.</a:t>
            </a:r>
            <a:r>
              <a:rPr lang="en-US" dirty="0"/>
              <a:t> For a given set of unit loads, each load case should be entered manually in Altair Hyperworks software which is a tedious job. </a:t>
            </a:r>
            <a:r>
              <a:rPr lang="en-US" dirty="0" smtClean="0"/>
              <a:t>The </a:t>
            </a:r>
            <a:r>
              <a:rPr lang="en-US" dirty="0"/>
              <a:t>task </a:t>
            </a:r>
            <a:r>
              <a:rPr lang="en-US" dirty="0" smtClean="0"/>
              <a:t>was </a:t>
            </a:r>
            <a:r>
              <a:rPr lang="en-US" dirty="0"/>
              <a:t>to automate the input process of different load case combinations for a pre-set unit load cases. This task can be automated by using TCL (Tool Control Language) script, which is the only script that can be </a:t>
            </a:r>
            <a:r>
              <a:rPr lang="en-US" dirty="0" smtClean="0"/>
              <a:t>recognized </a:t>
            </a:r>
            <a:r>
              <a:rPr lang="en-US" dirty="0"/>
              <a:t>by the Altair Hyperworks. To create the TCL </a:t>
            </a:r>
            <a:r>
              <a:rPr lang="en-US" dirty="0" smtClean="0"/>
              <a:t>script, </a:t>
            </a:r>
            <a:r>
              <a:rPr lang="en-US" dirty="0"/>
              <a:t>Python programming </a:t>
            </a:r>
            <a:r>
              <a:rPr lang="en-US" dirty="0" smtClean="0"/>
              <a:t>language is used. </a:t>
            </a:r>
            <a:r>
              <a:rPr lang="en-US" dirty="0"/>
              <a:t>The python code takes the inputs from a csv file containing the load case combinations in a pre-set format and outputs a TCL file which can be </a:t>
            </a:r>
            <a:r>
              <a:rPr lang="en-US" dirty="0" smtClean="0"/>
              <a:t>recognized </a:t>
            </a:r>
            <a:r>
              <a:rPr lang="en-US" dirty="0"/>
              <a:t>by Altair Hyperworks. The TCL code when executed in Hyperworks automatically generates the required load cases</a:t>
            </a:r>
            <a:r>
              <a:rPr lang="en-US" dirty="0" smtClean="0"/>
              <a:t>. GUI is also made </a:t>
            </a:r>
            <a:r>
              <a:rPr lang="en-US" dirty="0"/>
              <a:t>for the same in which we need to enter the required inputs to create the desirable output. (The GUI is in an executable file, i.e., it doesn’t require the python software to be pre-installed to run the software in windows) </a:t>
            </a:r>
            <a:endParaRPr lang="en-US" dirty="0" smtClean="0"/>
          </a:p>
          <a:p>
            <a:r>
              <a:rPr lang="en-US" dirty="0" smtClean="0"/>
              <a:t>Python code for this programme was prepared earlier with the help of Altair </a:t>
            </a:r>
            <a:r>
              <a:rPr lang="en-US" dirty="0"/>
              <a:t>H</a:t>
            </a:r>
            <a:r>
              <a:rPr lang="en-US" dirty="0" smtClean="0"/>
              <a:t>yperworks Engineer and data provided by Altair.</a:t>
            </a:r>
            <a:endParaRPr lang="en-US" dirty="0"/>
          </a:p>
        </p:txBody>
      </p:sp>
    </p:spTree>
    <p:extLst>
      <p:ext uri="{BB962C8B-B14F-4D97-AF65-F5344CB8AC3E}">
        <p14:creationId xmlns:p14="http://schemas.microsoft.com/office/powerpoint/2010/main" val="3444580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a:xfrm>
            <a:off x="444843" y="2265405"/>
            <a:ext cx="11261125" cy="4522573"/>
          </a:xfrm>
        </p:spPr>
        <p:txBody>
          <a:bodyPr/>
          <a:lstStyle/>
          <a:p>
            <a:r>
              <a:rPr lang="en-US" dirty="0" smtClean="0"/>
              <a:t>Prepare </a:t>
            </a:r>
            <a:r>
              <a:rPr lang="en-US" dirty="0"/>
              <a:t>the input csv file containing the load cases for a set of unit loads in the format as shown in the fig. 1. </a:t>
            </a: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42" y="2971799"/>
            <a:ext cx="11261125" cy="3560806"/>
          </a:xfrm>
          <a:prstGeom prst="rect">
            <a:avLst/>
          </a:prstGeom>
        </p:spPr>
      </p:pic>
      <p:sp>
        <p:nvSpPr>
          <p:cNvPr id="5" name="TextBox 4"/>
          <p:cNvSpPr txBox="1"/>
          <p:nvPr/>
        </p:nvSpPr>
        <p:spPr>
          <a:xfrm>
            <a:off x="4563762" y="6590270"/>
            <a:ext cx="3188043" cy="307777"/>
          </a:xfrm>
          <a:prstGeom prst="rect">
            <a:avLst/>
          </a:prstGeom>
          <a:noFill/>
        </p:spPr>
        <p:txBody>
          <a:bodyPr wrap="square" rtlCol="0">
            <a:spAutoFit/>
          </a:bodyPr>
          <a:lstStyle/>
          <a:p>
            <a:pPr algn="ctr"/>
            <a:r>
              <a:rPr lang="en-US" sz="1400" dirty="0" smtClean="0"/>
              <a:t>Fig 1</a:t>
            </a:r>
            <a:endParaRPr lang="en-US" sz="1400" dirty="0"/>
          </a:p>
        </p:txBody>
      </p:sp>
    </p:spTree>
    <p:extLst>
      <p:ext uri="{BB962C8B-B14F-4D97-AF65-F5344CB8AC3E}">
        <p14:creationId xmlns:p14="http://schemas.microsoft.com/office/powerpoint/2010/main" val="3342630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Procedure(contd.)</a:t>
            </a:r>
            <a:endParaRPr lang="en-US" dirty="0"/>
          </a:p>
        </p:txBody>
      </p:sp>
      <p:sp>
        <p:nvSpPr>
          <p:cNvPr id="3" name="Content Placeholder 2"/>
          <p:cNvSpPr>
            <a:spLocks noGrp="1"/>
          </p:cNvSpPr>
          <p:nvPr>
            <p:ph idx="1"/>
          </p:nvPr>
        </p:nvSpPr>
        <p:spPr>
          <a:xfrm>
            <a:off x="453082" y="2265405"/>
            <a:ext cx="4061253" cy="4473146"/>
          </a:xfrm>
        </p:spPr>
        <p:txBody>
          <a:bodyPr>
            <a:normAutofit/>
          </a:bodyPr>
          <a:lstStyle/>
          <a:p>
            <a:r>
              <a:rPr lang="en-US" dirty="0" smtClean="0"/>
              <a:t>Generate the TCL file using the programme.</a:t>
            </a:r>
          </a:p>
          <a:p>
            <a:r>
              <a:rPr lang="en-US" dirty="0" smtClean="0"/>
              <a:t>Load </a:t>
            </a:r>
            <a:r>
              <a:rPr lang="en-US" dirty="0"/>
              <a:t>the model to </a:t>
            </a:r>
            <a:r>
              <a:rPr lang="en-US" dirty="0" smtClean="0"/>
              <a:t>Hyper mesh </a:t>
            </a:r>
            <a:r>
              <a:rPr lang="en-US" dirty="0"/>
              <a:t>and input the required unit load cases. (Note that the unit load cases here should be same as the ones in the csv </a:t>
            </a:r>
            <a:r>
              <a:rPr lang="en-US" dirty="0" smtClean="0"/>
              <a:t>file)</a:t>
            </a:r>
            <a:endParaRPr lang="en-US" dirty="0"/>
          </a:p>
          <a:p>
            <a:r>
              <a:rPr lang="en-US" dirty="0" smtClean="0"/>
              <a:t>Run TCL file in Hyperworks (file&gt;run&gt;script)</a:t>
            </a:r>
            <a:endParaRPr lang="en-US" dirty="0"/>
          </a:p>
          <a:p>
            <a:r>
              <a:rPr lang="en-US" dirty="0" smtClean="0"/>
              <a:t>All the required load cases are generated in hyper works as shown in figure below.</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336" y="2265406"/>
            <a:ext cx="7158680" cy="4473145"/>
          </a:xfrm>
          <a:prstGeom prst="rect">
            <a:avLst/>
          </a:prstGeom>
        </p:spPr>
      </p:pic>
    </p:spTree>
    <p:extLst>
      <p:ext uri="{BB962C8B-B14F-4D97-AF65-F5344CB8AC3E}">
        <p14:creationId xmlns:p14="http://schemas.microsoft.com/office/powerpoint/2010/main" val="1943843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357" y="973668"/>
            <a:ext cx="10478529" cy="706964"/>
          </a:xfrm>
        </p:spPr>
        <p:txBody>
          <a:bodyPr/>
          <a:lstStyle/>
          <a:p>
            <a:r>
              <a:rPr lang="en-US" sz="2000" b="1" dirty="0"/>
              <a:t>AUTOMATIC STRESS RESULTS EXTRACTION FOR SELECTED NODES IN ALTAIR HYPERWORKS AND COMPARISON OF SIMULATION DATA WITH TEST CENTRE DATA </a:t>
            </a:r>
            <a:endParaRPr lang="en-US" sz="2000" dirty="0"/>
          </a:p>
        </p:txBody>
      </p:sp>
      <p:sp>
        <p:nvSpPr>
          <p:cNvPr id="3" name="Content Placeholder 2"/>
          <p:cNvSpPr>
            <a:spLocks noGrp="1"/>
          </p:cNvSpPr>
          <p:nvPr>
            <p:ph idx="1"/>
          </p:nvPr>
        </p:nvSpPr>
        <p:spPr>
          <a:xfrm>
            <a:off x="477795" y="2273643"/>
            <a:ext cx="11236409" cy="4522573"/>
          </a:xfrm>
        </p:spPr>
        <p:txBody>
          <a:bodyPr/>
          <a:lstStyle/>
          <a:p>
            <a:r>
              <a:rPr lang="en-US" dirty="0"/>
              <a:t>While extracting the stresses for a set of selected nodes in Altair Hyperworks software, the stresses for each node can be extracted to a separate csv file. We used TCL (Tool Control Language) script to extract the stresses for each node to a separate csv file. But, as there will be a separate file for each node, it will be not be easy to compare. Hence, the stresses for all the nodes should be consolidated. For this task we used python programming language. Once the consolidated stress sheet is ready, the required stress for each node is separated and the correlation data from the test centre is compared with the stresses from the Hyperworks software. This entire process is automated using python. </a:t>
            </a:r>
            <a:endParaRPr lang="en-US" dirty="0" smtClean="0"/>
          </a:p>
          <a:p>
            <a:r>
              <a:rPr lang="en-US" dirty="0" smtClean="0"/>
              <a:t>This part of the automation project was remaining where python programme had to prepared in accordance to the sample correlation sheet which was used to be prepared earlier. For that nodal stress sheet generator provided by Altair Hyperworks is used along with the code.</a:t>
            </a:r>
          </a:p>
          <a:p>
            <a:endParaRPr lang="en-US" dirty="0"/>
          </a:p>
        </p:txBody>
      </p:sp>
    </p:spTree>
    <p:extLst>
      <p:ext uri="{BB962C8B-B14F-4D97-AF65-F5344CB8AC3E}">
        <p14:creationId xmlns:p14="http://schemas.microsoft.com/office/powerpoint/2010/main" val="4143918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nodes are selected?</a:t>
            </a:r>
            <a:endParaRPr lang="en-US" dirty="0"/>
          </a:p>
        </p:txBody>
      </p:sp>
      <p:sp>
        <p:nvSpPr>
          <p:cNvPr id="3" name="Content Placeholder 2"/>
          <p:cNvSpPr>
            <a:spLocks noGrp="1"/>
          </p:cNvSpPr>
          <p:nvPr>
            <p:ph idx="1"/>
          </p:nvPr>
        </p:nvSpPr>
        <p:spPr>
          <a:xfrm>
            <a:off x="510746" y="2191265"/>
            <a:ext cx="4349578" cy="4580237"/>
          </a:xfrm>
        </p:spPr>
        <p:txBody>
          <a:bodyPr>
            <a:normAutofit/>
          </a:bodyPr>
          <a:lstStyle/>
          <a:p>
            <a:r>
              <a:rPr lang="en-US" dirty="0" smtClean="0"/>
              <a:t> The stress results are obtained in the HyperView after the model setup in the Hypermesh, the nodes having higher stress concentration are segregated and are subjected to the experimental testing to validate the results.</a:t>
            </a:r>
          </a:p>
          <a:p>
            <a:r>
              <a:rPr lang="en-US" dirty="0" smtClean="0"/>
              <a:t>As at the selected nodes, the stress value is higher than other nodes, the validation of the stress value at that nodes determines the overall strength of the structure as they are more prone to failure than other nodes.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422" y="2281881"/>
            <a:ext cx="6870356" cy="4489622"/>
          </a:xfrm>
          <a:prstGeom prst="rect">
            <a:avLst/>
          </a:prstGeom>
        </p:spPr>
      </p:pic>
    </p:spTree>
    <p:extLst>
      <p:ext uri="{BB962C8B-B14F-4D97-AF65-F5344CB8AC3E}">
        <p14:creationId xmlns:p14="http://schemas.microsoft.com/office/powerpoint/2010/main" val="32412197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2364</Words>
  <Application>Microsoft Office PowerPoint</Application>
  <PresentationFormat>Widescreen</PresentationFormat>
  <Paragraphs>116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Wingdings</vt:lpstr>
      <vt:lpstr>Wingdings 3</vt:lpstr>
      <vt:lpstr>Ion Boardroom</vt:lpstr>
      <vt:lpstr>PowerPoint Presentation</vt:lpstr>
      <vt:lpstr>Introduction</vt:lpstr>
      <vt:lpstr>Introduction</vt:lpstr>
      <vt:lpstr>AUTOMATIC LOAD CASE COMBINATION GENERATOR FOR ALTAIR HYPERWORKS </vt:lpstr>
      <vt:lpstr>Contd.</vt:lpstr>
      <vt:lpstr>Procedure</vt:lpstr>
      <vt:lpstr>Procedure(contd.)</vt:lpstr>
      <vt:lpstr>AUTOMATIC STRESS RESULTS EXTRACTION FOR SELECTED NODES IN ALTAIR HYPERWORKS AND COMPARISON OF SIMULATION DATA WITH TEST CENTRE DATA </vt:lpstr>
      <vt:lpstr>How nodes are selected?</vt:lpstr>
      <vt:lpstr>Use of strain gauges and rosettes for validation</vt:lpstr>
      <vt:lpstr>Determination of unique stress direction and use of local coordinate system</vt:lpstr>
      <vt:lpstr>Sample Correlation Excel File</vt:lpstr>
      <vt:lpstr>Contd.</vt:lpstr>
      <vt:lpstr>Contd.</vt:lpstr>
      <vt:lpstr>Contd.</vt:lpstr>
      <vt:lpstr>Contd.</vt:lpstr>
      <vt:lpstr>Python Code for correlation</vt:lpstr>
      <vt:lpstr>Contd.</vt:lpstr>
      <vt:lpstr>Contd.</vt:lpstr>
      <vt:lpstr>Contd.</vt:lpstr>
      <vt:lpstr>Contd.</vt:lpstr>
      <vt:lpstr>Contd.</vt:lpstr>
      <vt:lpstr>Contd.</vt:lpstr>
      <vt:lpstr>Contd.</vt:lpstr>
      <vt:lpstr>Contd.</vt:lpstr>
      <vt:lpstr>Contd.</vt:lpstr>
      <vt:lpstr>Contd.</vt:lpstr>
      <vt:lpstr>Test Run of the code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dhruvin jasoliya</dc:creator>
  <cp:lastModifiedBy>dhruvin jasoliya</cp:lastModifiedBy>
  <cp:revision>66</cp:revision>
  <dcterms:created xsi:type="dcterms:W3CDTF">2018-02-12T06:28:51Z</dcterms:created>
  <dcterms:modified xsi:type="dcterms:W3CDTF">2018-02-15T15:37:54Z</dcterms:modified>
</cp:coreProperties>
</file>