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71" r:id="rId2"/>
    <p:sldId id="256" r:id="rId3"/>
    <p:sldId id="258" r:id="rId4"/>
    <p:sldId id="260" r:id="rId5"/>
    <p:sldId id="261" r:id="rId6"/>
    <p:sldId id="262" r:id="rId7"/>
    <p:sldId id="263" r:id="rId8"/>
    <p:sldId id="264" r:id="rId9"/>
    <p:sldId id="289" r:id="rId10"/>
    <p:sldId id="265" r:id="rId11"/>
    <p:sldId id="268" r:id="rId12"/>
    <p:sldId id="273" r:id="rId13"/>
    <p:sldId id="274" r:id="rId14"/>
    <p:sldId id="280" r:id="rId15"/>
    <p:sldId id="281" r:id="rId16"/>
    <p:sldId id="282" r:id="rId17"/>
    <p:sldId id="283" r:id="rId18"/>
    <p:sldId id="284" r:id="rId19"/>
    <p:sldId id="285" r:id="rId20"/>
    <p:sldId id="286" r:id="rId21"/>
    <p:sldId id="287" r:id="rId22"/>
    <p:sldId id="276" r:id="rId23"/>
    <p:sldId id="290" r:id="rId24"/>
    <p:sldId id="277" r:id="rId25"/>
    <p:sldId id="278" r:id="rId26"/>
    <p:sldId id="279" r:id="rId27"/>
    <p:sldId id="291" r:id="rId28"/>
    <p:sldId id="288" r:id="rId2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840" autoAdjust="0"/>
  </p:normalViewPr>
  <p:slideViewPr>
    <p:cSldViewPr>
      <p:cViewPr>
        <p:scale>
          <a:sx n="50" d="100"/>
          <a:sy n="50" d="100"/>
        </p:scale>
        <p:origin x="-1740" y="-121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E03D47-8EB8-4184-811C-93E3EF961F27}" type="datetimeFigureOut">
              <a:rPr lang="es-MX" smtClean="0"/>
              <a:pPr/>
              <a:t>19/12/2011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1DE58-E144-49E7-846C-C8297EAE2278}" type="slidenum">
              <a:rPr lang="es-MX" smtClean="0"/>
              <a:pPr/>
              <a:t>‹Nº›</a:t>
            </a:fld>
            <a:endParaRPr lang="es-MX"/>
          </a:p>
        </p:txBody>
      </p:sp>
    </p:spTree>
    <p:extLst>
      <p:ext uri="{BB962C8B-B14F-4D97-AF65-F5344CB8AC3E}">
        <p14:creationId xmlns:p14="http://schemas.microsoft.com/office/powerpoint/2010/main" xmlns="" val="79597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CAPTURA DE EXHIBIDORES</a:t>
            </a:r>
            <a:endParaRPr lang="es-MX" dirty="0"/>
          </a:p>
        </p:txBody>
      </p:sp>
      <p:sp>
        <p:nvSpPr>
          <p:cNvPr id="4" name="3 Marcador de número de diapositiva"/>
          <p:cNvSpPr>
            <a:spLocks noGrp="1"/>
          </p:cNvSpPr>
          <p:nvPr>
            <p:ph type="sldNum" sz="quarter" idx="10"/>
          </p:nvPr>
        </p:nvSpPr>
        <p:spPr/>
        <p:txBody>
          <a:bodyPr/>
          <a:lstStyle/>
          <a:p>
            <a:fld id="{0131DE58-E144-49E7-846C-C8297EAE2278}" type="slidenum">
              <a:rPr lang="es-MX" smtClean="0"/>
              <a:pPr/>
              <a:t>13</a:t>
            </a:fld>
            <a:endParaRPr lang="es-MX"/>
          </a:p>
        </p:txBody>
      </p:sp>
    </p:spTree>
    <p:extLst>
      <p:ext uri="{BB962C8B-B14F-4D97-AF65-F5344CB8AC3E}">
        <p14:creationId xmlns:p14="http://schemas.microsoft.com/office/powerpoint/2010/main" xmlns="" val="22067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COMENTARIOS</a:t>
            </a:r>
            <a:r>
              <a:rPr lang="es-MX" baseline="0" dirty="0" smtClean="0"/>
              <a:t> Y GUARDAR INFORMACIÓN</a:t>
            </a:r>
            <a:endParaRPr lang="es-MX" dirty="0"/>
          </a:p>
        </p:txBody>
      </p:sp>
      <p:sp>
        <p:nvSpPr>
          <p:cNvPr id="4" name="3 Marcador de número de diapositiva"/>
          <p:cNvSpPr>
            <a:spLocks noGrp="1"/>
          </p:cNvSpPr>
          <p:nvPr>
            <p:ph type="sldNum" sz="quarter" idx="10"/>
          </p:nvPr>
        </p:nvSpPr>
        <p:spPr/>
        <p:txBody>
          <a:bodyPr/>
          <a:lstStyle/>
          <a:p>
            <a:fld id="{0131DE58-E144-49E7-846C-C8297EAE2278}" type="slidenum">
              <a:rPr lang="es-MX" smtClean="0"/>
              <a:pPr/>
              <a:t>22</a:t>
            </a:fld>
            <a:endParaRPr lang="es-MX"/>
          </a:p>
        </p:txBody>
      </p:sp>
    </p:spTree>
    <p:extLst>
      <p:ext uri="{BB962C8B-B14F-4D97-AF65-F5344CB8AC3E}">
        <p14:creationId xmlns:p14="http://schemas.microsoft.com/office/powerpoint/2010/main" xmlns="" val="320055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TIENDAS CAPTURADAS</a:t>
            </a:r>
            <a:endParaRPr lang="es-MX" dirty="0"/>
          </a:p>
        </p:txBody>
      </p:sp>
      <p:sp>
        <p:nvSpPr>
          <p:cNvPr id="4" name="3 Marcador de número de diapositiva"/>
          <p:cNvSpPr>
            <a:spLocks noGrp="1"/>
          </p:cNvSpPr>
          <p:nvPr>
            <p:ph type="sldNum" sz="quarter" idx="10"/>
          </p:nvPr>
        </p:nvSpPr>
        <p:spPr/>
        <p:txBody>
          <a:bodyPr/>
          <a:lstStyle/>
          <a:p>
            <a:fld id="{0131DE58-E144-49E7-846C-C8297EAE2278}" type="slidenum">
              <a:rPr lang="es-MX" smtClean="0"/>
              <a:pPr/>
              <a:t>24</a:t>
            </a:fld>
            <a:endParaRPr lang="es-MX"/>
          </a:p>
        </p:txBody>
      </p:sp>
    </p:spTree>
    <p:extLst>
      <p:ext uri="{BB962C8B-B14F-4D97-AF65-F5344CB8AC3E}">
        <p14:creationId xmlns:p14="http://schemas.microsoft.com/office/powerpoint/2010/main" xmlns="" val="337793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REPORTE FOCO</a:t>
            </a:r>
            <a:endParaRPr lang="es-MX" dirty="0"/>
          </a:p>
        </p:txBody>
      </p:sp>
      <p:sp>
        <p:nvSpPr>
          <p:cNvPr id="4" name="3 Marcador de número de diapositiva"/>
          <p:cNvSpPr>
            <a:spLocks noGrp="1"/>
          </p:cNvSpPr>
          <p:nvPr>
            <p:ph type="sldNum" sz="quarter" idx="10"/>
          </p:nvPr>
        </p:nvSpPr>
        <p:spPr/>
        <p:txBody>
          <a:bodyPr/>
          <a:lstStyle/>
          <a:p>
            <a:fld id="{0131DE58-E144-49E7-846C-C8297EAE2278}" type="slidenum">
              <a:rPr lang="es-MX" smtClean="0"/>
              <a:pPr/>
              <a:t>25</a:t>
            </a:fld>
            <a:endParaRPr lang="es-MX"/>
          </a:p>
        </p:txBody>
      </p:sp>
    </p:spTree>
    <p:extLst>
      <p:ext uri="{BB962C8B-B14F-4D97-AF65-F5344CB8AC3E}">
        <p14:creationId xmlns:p14="http://schemas.microsoft.com/office/powerpoint/2010/main" xmlns="" val="356810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CERRAR SESIÓN</a:t>
            </a:r>
            <a:endParaRPr lang="es-MX" dirty="0"/>
          </a:p>
        </p:txBody>
      </p:sp>
      <p:sp>
        <p:nvSpPr>
          <p:cNvPr id="4" name="3 Marcador de número de diapositiva"/>
          <p:cNvSpPr>
            <a:spLocks noGrp="1"/>
          </p:cNvSpPr>
          <p:nvPr>
            <p:ph type="sldNum" sz="quarter" idx="10"/>
          </p:nvPr>
        </p:nvSpPr>
        <p:spPr/>
        <p:txBody>
          <a:bodyPr/>
          <a:lstStyle/>
          <a:p>
            <a:fld id="{0131DE58-E144-49E7-846C-C8297EAE2278}" type="slidenum">
              <a:rPr lang="es-MX" smtClean="0"/>
              <a:pPr/>
              <a:t>26</a:t>
            </a:fld>
            <a:endParaRPr lang="es-MX"/>
          </a:p>
        </p:txBody>
      </p:sp>
    </p:spTree>
    <p:extLst>
      <p:ext uri="{BB962C8B-B14F-4D97-AF65-F5344CB8AC3E}">
        <p14:creationId xmlns:p14="http://schemas.microsoft.com/office/powerpoint/2010/main" xmlns="" val="396936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131DE58-E144-49E7-846C-C8297EAE2278}" type="slidenum">
              <a:rPr lang="es-MX" smtClean="0"/>
              <a:pPr/>
              <a:t>28</a:t>
            </a:fld>
            <a:endParaRPr lang="es-MX"/>
          </a:p>
        </p:txBody>
      </p:sp>
    </p:spTree>
    <p:extLst>
      <p:ext uri="{BB962C8B-B14F-4D97-AF65-F5344CB8AC3E}">
        <p14:creationId xmlns:p14="http://schemas.microsoft.com/office/powerpoint/2010/main" xmlns="" val="4154474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8" name="7 Rectángulo"/>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Conector recto"/>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Título"/>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s-ES" smtClean="0"/>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9F33C03-F87B-4913-AEF0-69DF0ABA04A3}" type="datetimeFigureOut">
              <a:rPr lang="es-MX" smtClean="0"/>
              <a:pPr/>
              <a:t>19/12/2011</a:t>
            </a:fld>
            <a:endParaRPr lang="es-MX" dirty="0"/>
          </a:p>
        </p:txBody>
      </p:sp>
      <p:sp>
        <p:nvSpPr>
          <p:cNvPr id="18" name="17 Marcador de pie de página"/>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s-MX" dirty="0"/>
          </a:p>
        </p:txBody>
      </p:sp>
      <p:sp>
        <p:nvSpPr>
          <p:cNvPr id="29" name="28 Marcador de número de diapositiva"/>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1958721-7055-4105-995D-B4BFB88A76FB}"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5" name="4 Marcador de pie de página"/>
          <p:cNvSpPr>
            <a:spLocks noGrp="1"/>
          </p:cNvSpPr>
          <p:nvPr>
            <p:ph type="ftr" sz="quarter" idx="11"/>
          </p:nvPr>
        </p:nvSpPr>
        <p:spPr/>
        <p:txBody>
          <a:bodyPr/>
          <a:lstStyle>
            <a:extLst/>
          </a:lstStyle>
          <a:p>
            <a:endParaRPr lang="es-MX" dirty="0"/>
          </a:p>
        </p:txBody>
      </p:sp>
      <p:sp>
        <p:nvSpPr>
          <p:cNvPr id="6" name="5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274955"/>
            <a:ext cx="1524000" cy="5851525"/>
          </a:xfrm>
        </p:spPr>
        <p:txBody>
          <a:bodyPr vert="eaVert" ancho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2"/>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242816" y="6557946"/>
            <a:ext cx="2002464" cy="226902"/>
          </a:xfrm>
        </p:spPr>
        <p:txBody>
          <a:bodyPr/>
          <a:lstStyle>
            <a:extLst/>
          </a:lstStyle>
          <a:p>
            <a:fld id="{A9F33C03-F87B-4913-AEF0-69DF0ABA04A3}" type="datetimeFigureOut">
              <a:rPr lang="es-MX" smtClean="0"/>
              <a:pPr/>
              <a:t>19/12/2011</a:t>
            </a:fld>
            <a:endParaRPr lang="es-MX" dirty="0"/>
          </a:p>
        </p:txBody>
      </p:sp>
      <p:sp>
        <p:nvSpPr>
          <p:cNvPr id="5" name="4 Marcador de pie de página"/>
          <p:cNvSpPr>
            <a:spLocks noGrp="1"/>
          </p:cNvSpPr>
          <p:nvPr>
            <p:ph type="ftr" sz="quarter" idx="11"/>
          </p:nvPr>
        </p:nvSpPr>
        <p:spPr>
          <a:xfrm>
            <a:off x="457200" y="6556248"/>
            <a:ext cx="3657600" cy="228600"/>
          </a:xfrm>
        </p:spPr>
        <p:txBody>
          <a:bodyPr/>
          <a:lstStyle>
            <a:extLst/>
          </a:lstStyle>
          <a:p>
            <a:endParaRPr lang="es-MX" dirty="0"/>
          </a:p>
        </p:txBody>
      </p:sp>
      <p:sp>
        <p:nvSpPr>
          <p:cNvPr id="6" name="5 Marcador de número de diapositiva"/>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1958721-7055-4105-995D-B4BFB88A76FB}" type="slidenum">
              <a:rPr lang="es-MX" smtClean="0"/>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5" name="4 Marcador de pie de página"/>
          <p:cNvSpPr>
            <a:spLocks noGrp="1"/>
          </p:cNvSpPr>
          <p:nvPr>
            <p:ph type="ftr" sz="quarter" idx="11"/>
          </p:nvPr>
        </p:nvSpPr>
        <p:spPr/>
        <p:txBody>
          <a:bodyPr/>
          <a:lstStyle>
            <a:extLst/>
          </a:lstStyle>
          <a:p>
            <a:endParaRPr lang="es-MX" dirty="0"/>
          </a:p>
        </p:txBody>
      </p:sp>
      <p:sp>
        <p:nvSpPr>
          <p:cNvPr id="6" name="5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9F33C03-F87B-4913-AEF0-69DF0ABA04A3}" type="datetimeFigureOut">
              <a:rPr lang="es-MX" smtClean="0"/>
              <a:pPr/>
              <a:t>19/12/2011</a:t>
            </a:fld>
            <a:endParaRPr lang="es-MX" dirty="0"/>
          </a:p>
        </p:txBody>
      </p:sp>
      <p:sp>
        <p:nvSpPr>
          <p:cNvPr id="5" name="4 Marcador de pie de página"/>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s-MX" dirty="0"/>
          </a:p>
        </p:txBody>
      </p:sp>
      <p:sp>
        <p:nvSpPr>
          <p:cNvPr id="6" name="5 Marcador de número de diapositiva"/>
          <p:cNvSpPr>
            <a:spLocks noGrp="1"/>
          </p:cNvSpPr>
          <p:nvPr>
            <p:ph type="sldNum" sz="quarter" idx="12"/>
          </p:nvPr>
        </p:nvSpPr>
        <p:spPr>
          <a:xfrm>
            <a:off x="6733952" y="6555112"/>
            <a:ext cx="588336" cy="228600"/>
          </a:xfrm>
        </p:spPr>
        <p:txBody>
          <a:bodyPr/>
          <a:lstStyle>
            <a:extLst/>
          </a:lstStyle>
          <a:p>
            <a:fld id="{31958721-7055-4105-995D-B4BFB88A76FB}"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6" name="5 Marcador de pie de página"/>
          <p:cNvSpPr>
            <a:spLocks noGrp="1"/>
          </p:cNvSpPr>
          <p:nvPr>
            <p:ph type="ftr" sz="quarter" idx="11"/>
          </p:nvPr>
        </p:nvSpPr>
        <p:spPr/>
        <p:txBody>
          <a:bodyPr/>
          <a:lstStyle>
            <a:extLst/>
          </a:lstStyle>
          <a:p>
            <a:endParaRPr lang="es-MX" dirty="0"/>
          </a:p>
        </p:txBody>
      </p:sp>
      <p:sp>
        <p:nvSpPr>
          <p:cNvPr id="7" name="6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8" name="7 Marcador de pie de página"/>
          <p:cNvSpPr>
            <a:spLocks noGrp="1"/>
          </p:cNvSpPr>
          <p:nvPr>
            <p:ph type="ftr" sz="quarter" idx="11"/>
          </p:nvPr>
        </p:nvSpPr>
        <p:spPr/>
        <p:txBody>
          <a:bodyPr/>
          <a:lstStyle>
            <a:extLst/>
          </a:lstStyle>
          <a:p>
            <a:endParaRPr lang="es-MX" dirty="0"/>
          </a:p>
        </p:txBody>
      </p:sp>
      <p:sp>
        <p:nvSpPr>
          <p:cNvPr id="9" name="8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4" name="3 Marcador de pie de página"/>
          <p:cNvSpPr>
            <a:spLocks noGrp="1"/>
          </p:cNvSpPr>
          <p:nvPr>
            <p:ph type="ftr" sz="quarter" idx="11"/>
          </p:nvPr>
        </p:nvSpPr>
        <p:spPr/>
        <p:txBody>
          <a:bodyPr/>
          <a:lstStyle>
            <a:extLst/>
          </a:lstStyle>
          <a:p>
            <a:endParaRPr lang="es-MX" dirty="0"/>
          </a:p>
        </p:txBody>
      </p:sp>
      <p:sp>
        <p:nvSpPr>
          <p:cNvPr id="5" name="4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solidFill>
                  <a:schemeClr val="tx2"/>
                </a:solidFill>
              </a:defRPr>
            </a:lvl1pPr>
            <a:extLst/>
          </a:lstStyle>
          <a:p>
            <a:fld id="{A9F33C03-F87B-4913-AEF0-69DF0ABA04A3}" type="datetimeFigureOut">
              <a:rPr lang="es-MX" smtClean="0"/>
              <a:pPr/>
              <a:t>19/12/2011</a:t>
            </a:fld>
            <a:endParaRPr lang="es-MX" dirty="0"/>
          </a:p>
        </p:txBody>
      </p:sp>
      <p:sp>
        <p:nvSpPr>
          <p:cNvPr id="3" name="2 Marcador de pie de página"/>
          <p:cNvSpPr>
            <a:spLocks noGrp="1"/>
          </p:cNvSpPr>
          <p:nvPr>
            <p:ph type="ftr" sz="quarter" idx="11"/>
          </p:nvPr>
        </p:nvSpPr>
        <p:spPr/>
        <p:txBody>
          <a:bodyPr/>
          <a:lstStyle>
            <a:lvl1pPr>
              <a:defRPr>
                <a:solidFill>
                  <a:schemeClr val="tx2"/>
                </a:solidFill>
              </a:defRPr>
            </a:lvl1pPr>
            <a:extLst/>
          </a:lstStyle>
          <a:p>
            <a:endParaRPr lang="es-MX" dirty="0"/>
          </a:p>
        </p:txBody>
      </p:sp>
      <p:sp>
        <p:nvSpPr>
          <p:cNvPr id="4" name="3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6" name="5 Marcador de pie de página"/>
          <p:cNvSpPr>
            <a:spLocks noGrp="1"/>
          </p:cNvSpPr>
          <p:nvPr>
            <p:ph type="ftr" sz="quarter" idx="11"/>
          </p:nvPr>
        </p:nvSpPr>
        <p:spPr/>
        <p:txBody>
          <a:bodyPr/>
          <a:lstStyle>
            <a:extLst/>
          </a:lstStyle>
          <a:p>
            <a:endParaRPr lang="es-MX" dirty="0"/>
          </a:p>
        </p:txBody>
      </p:sp>
      <p:sp>
        <p:nvSpPr>
          <p:cNvPr id="7" name="6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2"/>
      </p:bgRef>
    </p:bg>
    <p:spTree>
      <p:nvGrpSpPr>
        <p:cNvPr id="1" name=""/>
        <p:cNvGrpSpPr/>
        <p:nvPr/>
      </p:nvGrpSpPr>
      <p:grpSpPr>
        <a:xfrm>
          <a:off x="0" y="0"/>
          <a:ext cx="0" cy="0"/>
          <a:chOff x="0" y="0"/>
          <a:chExt cx="0" cy="0"/>
        </a:xfrm>
      </p:grpSpPr>
      <p:sp>
        <p:nvSpPr>
          <p:cNvPr id="8" name="7 Rectángulo"/>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s-ES" smtClean="0"/>
              <a:t>Haga clic para modificar el estilo de título del patrón</a:t>
            </a:r>
            <a:endParaRPr kumimoji="0" lang="en-US" dirty="0"/>
          </a:p>
        </p:txBody>
      </p:sp>
      <p:sp>
        <p:nvSpPr>
          <p:cNvPr id="4" name="3 Marcador de texto"/>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s-ES" smtClean="0"/>
              <a:t>Haga clic para modificar el estilo de texto del patrón</a:t>
            </a:r>
          </a:p>
        </p:txBody>
      </p:sp>
      <p:sp>
        <p:nvSpPr>
          <p:cNvPr id="5" name="4 Marcador de fecha"/>
          <p:cNvSpPr>
            <a:spLocks noGrp="1"/>
          </p:cNvSpPr>
          <p:nvPr>
            <p:ph type="dt" sz="half" idx="10"/>
          </p:nvPr>
        </p:nvSpPr>
        <p:spPr/>
        <p:txBody>
          <a:bodyPr/>
          <a:lstStyle>
            <a:extLst/>
          </a:lstStyle>
          <a:p>
            <a:fld id="{A9F33C03-F87B-4913-AEF0-69DF0ABA04A3}" type="datetimeFigureOut">
              <a:rPr lang="es-MX" smtClean="0"/>
              <a:pPr/>
              <a:t>19/12/2011</a:t>
            </a:fld>
            <a:endParaRPr lang="es-MX" dirty="0"/>
          </a:p>
        </p:txBody>
      </p:sp>
      <p:sp>
        <p:nvSpPr>
          <p:cNvPr id="6" name="5 Marcador de pie de página"/>
          <p:cNvSpPr>
            <a:spLocks noGrp="1"/>
          </p:cNvSpPr>
          <p:nvPr>
            <p:ph type="ftr" sz="quarter" idx="11"/>
          </p:nvPr>
        </p:nvSpPr>
        <p:spPr/>
        <p:txBody>
          <a:bodyPr/>
          <a:lstStyle>
            <a:extLst/>
          </a:lstStyle>
          <a:p>
            <a:endParaRPr lang="es-MX" dirty="0"/>
          </a:p>
        </p:txBody>
      </p:sp>
      <p:sp>
        <p:nvSpPr>
          <p:cNvPr id="7" name="6 Marcador de número de diapositiva"/>
          <p:cNvSpPr>
            <a:spLocks noGrp="1"/>
          </p:cNvSpPr>
          <p:nvPr>
            <p:ph type="sldNum" sz="quarter" idx="12"/>
          </p:nvPr>
        </p:nvSpPr>
        <p:spPr/>
        <p:txBody>
          <a:bodyPr/>
          <a:lstStyle>
            <a:extLst/>
          </a:lstStyle>
          <a:p>
            <a:fld id="{31958721-7055-4105-995D-B4BFB88A76FB}" type="slidenum">
              <a:rPr lang="es-MX" smtClean="0"/>
              <a:pPr/>
              <a:t>‹Nº›</a:t>
            </a:fld>
            <a:endParaRPr lang="es-MX" dirty="0"/>
          </a:p>
        </p:txBody>
      </p:sp>
      <p:sp>
        <p:nvSpPr>
          <p:cNvPr id="10" name="9 Marcador de posición de imagen"/>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s-ES" smtClean="0"/>
              <a:t>Haga clic en el icono para agregar una imagen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título"/>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s-ES" smtClean="0"/>
              <a:t>Haga clic para modificar el estilo de título del patrón</a:t>
            </a:r>
            <a:endParaRPr kumimoji="0" lang="en-US"/>
          </a:p>
        </p:txBody>
      </p:sp>
      <p:sp>
        <p:nvSpPr>
          <p:cNvPr id="31" name="30 Marcador de texto"/>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7" name="26 Marcador de fecha"/>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9F33C03-F87B-4913-AEF0-69DF0ABA04A3}" type="datetimeFigureOut">
              <a:rPr lang="es-MX" smtClean="0"/>
              <a:pPr/>
              <a:t>19/12/2011</a:t>
            </a:fld>
            <a:endParaRPr lang="es-MX" dirty="0"/>
          </a:p>
        </p:txBody>
      </p:sp>
      <p:sp>
        <p:nvSpPr>
          <p:cNvPr id="4" name="3 Marcador de pie de página"/>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s-MX" dirty="0"/>
          </a:p>
        </p:txBody>
      </p:sp>
      <p:sp>
        <p:nvSpPr>
          <p:cNvPr id="16" name="15 Marcador de número de diapositiva"/>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1958721-7055-4105-995D-B4BFB88A76FB}"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procomlcd.mx/"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solidFill>
                  <a:srgbClr val="FF0000"/>
                </a:solidFill>
                <a:latin typeface="Calibri" pitchFamily="34" charset="0"/>
                <a:cs typeface="Calibri" pitchFamily="34" charset="0"/>
              </a:rPr>
              <a:t>Tutorial</a:t>
            </a:r>
            <a:br>
              <a:rPr lang="es-MX" dirty="0" smtClean="0">
                <a:solidFill>
                  <a:srgbClr val="FF0000"/>
                </a:solidFill>
                <a:latin typeface="Calibri" pitchFamily="34" charset="0"/>
                <a:cs typeface="Calibri" pitchFamily="34" charset="0"/>
              </a:rPr>
            </a:br>
            <a:r>
              <a:rPr lang="es-MX" dirty="0" smtClean="0">
                <a:solidFill>
                  <a:srgbClr val="FF0000"/>
                </a:solidFill>
                <a:latin typeface="Calibri" pitchFamily="34" charset="0"/>
                <a:cs typeface="Calibri" pitchFamily="34" charset="0"/>
              </a:rPr>
              <a:t>levantamiento de información</a:t>
            </a:r>
            <a:endParaRPr lang="es-MX" dirty="0">
              <a:solidFill>
                <a:srgbClr val="FF0000"/>
              </a:solidFill>
              <a:latin typeface="Calibri" pitchFamily="34" charset="0"/>
              <a:cs typeface="Calibri" pitchFamily="34" charset="0"/>
            </a:endParaRPr>
          </a:p>
        </p:txBody>
      </p:sp>
      <p:sp>
        <p:nvSpPr>
          <p:cNvPr id="3" name="2 Subtítulo"/>
          <p:cNvSpPr>
            <a:spLocks noGrp="1"/>
          </p:cNvSpPr>
          <p:nvPr>
            <p:ph type="subTitle" idx="1"/>
          </p:nvPr>
        </p:nvSpPr>
        <p:spPr>
          <a:xfrm>
            <a:off x="2771800" y="3539864"/>
            <a:ext cx="5697420" cy="1617328"/>
          </a:xfrm>
        </p:spPr>
        <p:txBody>
          <a:bodyPr>
            <a:normAutofit/>
          </a:bodyPr>
          <a:lstStyle/>
          <a:p>
            <a:r>
              <a:rPr lang="es-MX" sz="2400" b="1" dirty="0" smtClean="0">
                <a:effectLst>
                  <a:outerShdw blurRad="38100" dist="38100" dir="2700000" algn="tl">
                    <a:srgbClr val="000000">
                      <a:alpha val="43137"/>
                    </a:srgbClr>
                  </a:outerShdw>
                </a:effectLst>
                <a:latin typeface="Calibri" pitchFamily="34" charset="0"/>
                <a:cs typeface="Calibri" pitchFamily="34" charset="0"/>
              </a:rPr>
              <a:t>¡20 sencillos pasos para realizar tu captura!</a:t>
            </a:r>
          </a:p>
          <a:p>
            <a:endParaRPr lang="es-MX" dirty="0" smtClean="0">
              <a:latin typeface="Calibri" pitchFamily="34" charset="0"/>
              <a:cs typeface="Calibri" pitchFamily="34" charset="0"/>
            </a:endParaRPr>
          </a:p>
          <a:p>
            <a:r>
              <a:rPr lang="es-MX" dirty="0" smtClean="0">
                <a:latin typeface="Calibri" pitchFamily="34" charset="0"/>
                <a:cs typeface="Calibri" pitchFamily="34" charset="0"/>
              </a:rPr>
              <a:t>www.procomlcd.mx</a:t>
            </a:r>
            <a:endParaRPr lang="es-MX" dirty="0">
              <a:latin typeface="Calibri" pitchFamily="34" charset="0"/>
              <a:cs typeface="Calibri" pitchFamily="34" charset="0"/>
            </a:endParaRPr>
          </a:p>
        </p:txBody>
      </p:sp>
    </p:spTree>
    <p:extLst>
      <p:ext uri="{BB962C8B-B14F-4D97-AF65-F5344CB8AC3E}">
        <p14:creationId xmlns:p14="http://schemas.microsoft.com/office/powerpoint/2010/main" xmlns="" val="3557108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864" y="81200"/>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CuadroTexto"/>
          <p:cNvSpPr txBox="1"/>
          <p:nvPr/>
        </p:nvSpPr>
        <p:spPr>
          <a:xfrm>
            <a:off x="179512" y="5445224"/>
            <a:ext cx="7848872" cy="1323439"/>
          </a:xfrm>
          <a:prstGeom prst="rect">
            <a:avLst/>
          </a:prstGeom>
          <a:noFill/>
          <a:ln w="76200" cmpd="tri">
            <a:solidFill>
              <a:srgbClr val="FF0000"/>
            </a:solidFill>
            <a:round/>
          </a:ln>
        </p:spPr>
        <p:txBody>
          <a:bodyPr wrap="square" rtlCol="0">
            <a:spAutoFit/>
          </a:bodyPr>
          <a:lstStyle/>
          <a:p>
            <a:pPr marL="342900" indent="-342900">
              <a:buFont typeface="+mj-lt"/>
              <a:buAutoNum type="arabicPeriod" startAt="10"/>
            </a:pPr>
            <a:endParaRPr lang="es-MX" sz="1600" dirty="0" smtClean="0"/>
          </a:p>
          <a:p>
            <a:pPr marL="342900" indent="-342900">
              <a:buFont typeface="+mj-lt"/>
              <a:buAutoNum type="arabicPeriod" startAt="10"/>
            </a:pPr>
            <a:r>
              <a:rPr lang="es-MX" sz="1600" dirty="0" smtClean="0"/>
              <a:t>Una vez seleccionada la tienda a capturar, te aparecerá el formato para registrar los frentes que tienes dentro de la tienda, encontrarás ahí los segmentos de nuestras marcas y de la competencia para perro y para gato.</a:t>
            </a:r>
          </a:p>
          <a:p>
            <a:pPr marL="342900" indent="-342900">
              <a:buFont typeface="+mj-lt"/>
              <a:buAutoNum type="arabicPeriod" startAt="10"/>
            </a:pPr>
            <a:endParaRPr lang="es-MX" sz="1600" dirty="0"/>
          </a:p>
        </p:txBody>
      </p:sp>
      <p:sp>
        <p:nvSpPr>
          <p:cNvPr id="5" name="4 Elipse"/>
          <p:cNvSpPr/>
          <p:nvPr/>
        </p:nvSpPr>
        <p:spPr>
          <a:xfrm>
            <a:off x="54864" y="1520840"/>
            <a:ext cx="468000" cy="468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100" dirty="0" smtClean="0"/>
              <a:t>10</a:t>
            </a:r>
            <a:endParaRPr lang="es-MX" sz="1100" dirty="0"/>
          </a:p>
        </p:txBody>
      </p:sp>
      <p:sp>
        <p:nvSpPr>
          <p:cNvPr id="6" name="5 Rectángulo"/>
          <p:cNvSpPr/>
          <p:nvPr/>
        </p:nvSpPr>
        <p:spPr>
          <a:xfrm>
            <a:off x="414904" y="2069847"/>
            <a:ext cx="6461352" cy="23672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xmlns="" val="582206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496" y="80056"/>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179512" y="5459273"/>
            <a:ext cx="7848872" cy="1323439"/>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1"/>
            </a:pPr>
            <a:endParaRPr lang="es-MX" sz="800" dirty="0" smtClean="0"/>
          </a:p>
          <a:p>
            <a:pPr marL="342900" indent="-342900">
              <a:buFont typeface="+mj-lt"/>
              <a:buAutoNum type="arabicPeriod" startAt="11"/>
            </a:pPr>
            <a:r>
              <a:rPr lang="es-MX" sz="1600" dirty="0" smtClean="0"/>
              <a:t>La segunda parte se refiere a las exhibiciones adicionales que tienes dentro de la tienda.</a:t>
            </a:r>
          </a:p>
          <a:p>
            <a:pPr marL="342900" indent="-342900">
              <a:buFont typeface="+mj-lt"/>
              <a:buAutoNum type="arabicPeriod" startAt="11"/>
            </a:pPr>
            <a:r>
              <a:rPr lang="es-MX" sz="1600" dirty="0" smtClean="0"/>
              <a:t>Para poder desplazarte y ver el resto de las exhibiciones deberás utilizar la barra de desplazamiento.</a:t>
            </a:r>
          </a:p>
          <a:p>
            <a:pPr marL="228600" indent="-228600">
              <a:buFont typeface="+mj-lt"/>
              <a:buAutoNum type="arabicPeriod" startAt="11"/>
            </a:pPr>
            <a:endParaRPr lang="es-MX" sz="800" dirty="0"/>
          </a:p>
        </p:txBody>
      </p:sp>
      <p:sp>
        <p:nvSpPr>
          <p:cNvPr id="4" name="3 Elipse"/>
          <p:cNvSpPr/>
          <p:nvPr/>
        </p:nvSpPr>
        <p:spPr>
          <a:xfrm>
            <a:off x="6885046" y="1128936"/>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11</a:t>
            </a:r>
            <a:endParaRPr lang="es-MX" dirty="0"/>
          </a:p>
        </p:txBody>
      </p:sp>
      <p:sp>
        <p:nvSpPr>
          <p:cNvPr id="7" name="6 Rectángulo"/>
          <p:cNvSpPr/>
          <p:nvPr/>
        </p:nvSpPr>
        <p:spPr>
          <a:xfrm>
            <a:off x="414904" y="3356992"/>
            <a:ext cx="6389344" cy="5400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7 Rectángulo"/>
          <p:cNvSpPr/>
          <p:nvPr/>
        </p:nvSpPr>
        <p:spPr>
          <a:xfrm>
            <a:off x="414904" y="1124744"/>
            <a:ext cx="6389344" cy="21243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Elipse"/>
          <p:cNvSpPr/>
          <p:nvPr/>
        </p:nvSpPr>
        <p:spPr>
          <a:xfrm>
            <a:off x="6885046" y="3284984"/>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12</a:t>
            </a:r>
            <a:endParaRPr lang="es-MX" dirty="0"/>
          </a:p>
        </p:txBody>
      </p:sp>
    </p:spTree>
    <p:extLst>
      <p:ext uri="{BB962C8B-B14F-4D97-AF65-F5344CB8AC3E}">
        <p14:creationId xmlns:p14="http://schemas.microsoft.com/office/powerpoint/2010/main" xmlns="" val="4033943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52" y="80056"/>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179512" y="5462984"/>
            <a:ext cx="7848872" cy="1323439"/>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1"/>
            </a:pPr>
            <a:endParaRPr lang="es-MX" sz="800" dirty="0" smtClean="0"/>
          </a:p>
          <a:p>
            <a:pPr marL="342900" indent="-342900">
              <a:buFont typeface="+mj-lt"/>
              <a:buAutoNum type="arabicPeriod" startAt="13"/>
            </a:pPr>
            <a:r>
              <a:rPr lang="es-MX" sz="1600" dirty="0" smtClean="0"/>
              <a:t>Deberás colocar la cantidad que tienes de las exhibiciones adicionales, en cada una de las exhibiciones contamos con un menú en donde deberás seleccionar el producto que tienes en ella. Puedes capturar hasta tres productos diferentes en cada exhibición.</a:t>
            </a:r>
          </a:p>
          <a:p>
            <a:pPr marL="228600" indent="-228600">
              <a:buFont typeface="+mj-lt"/>
              <a:buAutoNum type="arabicPeriod" startAt="13"/>
            </a:pPr>
            <a:endParaRPr lang="es-MX" sz="800" dirty="0"/>
          </a:p>
        </p:txBody>
      </p:sp>
      <p:sp>
        <p:nvSpPr>
          <p:cNvPr id="6" name="1 Título"/>
          <p:cNvSpPr txBox="1">
            <a:spLocks/>
          </p:cNvSpPr>
          <p:nvPr/>
        </p:nvSpPr>
        <p:spPr>
          <a:xfrm>
            <a:off x="6948264" y="4221088"/>
            <a:ext cx="1349148" cy="735360"/>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s-MX" dirty="0" smtClean="0">
                <a:solidFill>
                  <a:srgbClr val="FF0000"/>
                </a:solidFill>
                <a:latin typeface="Calibri" pitchFamily="34" charset="0"/>
                <a:cs typeface="Calibri" pitchFamily="34" charset="0"/>
              </a:rPr>
              <a:t>isla</a:t>
            </a:r>
            <a:endParaRPr lang="es-MX" dirty="0">
              <a:solidFill>
                <a:srgbClr val="FF0000"/>
              </a:solidFill>
              <a:latin typeface="Calibri" pitchFamily="34" charset="0"/>
              <a:cs typeface="Calibri" pitchFamily="34" charset="0"/>
            </a:endParaRPr>
          </a:p>
        </p:txBody>
      </p:sp>
      <p:sp>
        <p:nvSpPr>
          <p:cNvPr id="7" name="6 Rectángulo"/>
          <p:cNvSpPr/>
          <p:nvPr/>
        </p:nvSpPr>
        <p:spPr>
          <a:xfrm>
            <a:off x="737186" y="2132856"/>
            <a:ext cx="3835966"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7 Elipse"/>
          <p:cNvSpPr/>
          <p:nvPr/>
        </p:nvSpPr>
        <p:spPr>
          <a:xfrm>
            <a:off x="35496"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811470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784" y="81490"/>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453558"/>
            <a:ext cx="5256584" cy="1340768"/>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RACK DE BULTOS GRANDES</a:t>
            </a:r>
            <a:endParaRPr lang="es-MX" dirty="0">
              <a:solidFill>
                <a:srgbClr val="FF0000"/>
              </a:solidFill>
              <a:latin typeface="Calibri" pitchFamily="34" charset="0"/>
              <a:cs typeface="Calibri" pitchFamily="34" charset="0"/>
            </a:endParaRPr>
          </a:p>
        </p:txBody>
      </p:sp>
      <p:sp>
        <p:nvSpPr>
          <p:cNvPr id="6" name="5 Rectángulo"/>
          <p:cNvSpPr/>
          <p:nvPr/>
        </p:nvSpPr>
        <p:spPr>
          <a:xfrm>
            <a:off x="1798256" y="2276872"/>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6 Elipse"/>
          <p:cNvSpPr/>
          <p:nvPr/>
        </p:nvSpPr>
        <p:spPr>
          <a:xfrm>
            <a:off x="1096566" y="3465004"/>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4277238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546" y="9758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638936"/>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MIX FEEDING</a:t>
            </a:r>
            <a:endParaRPr lang="es-MX" dirty="0">
              <a:solidFill>
                <a:srgbClr val="FF0000"/>
              </a:solidFill>
              <a:latin typeface="Calibri" pitchFamily="34" charset="0"/>
              <a:cs typeface="Calibri" pitchFamily="34" charset="0"/>
            </a:endParaRPr>
          </a:p>
        </p:txBody>
      </p:sp>
      <p:sp>
        <p:nvSpPr>
          <p:cNvPr id="6" name="5 Rectángulo"/>
          <p:cNvSpPr/>
          <p:nvPr/>
        </p:nvSpPr>
        <p:spPr>
          <a:xfrm>
            <a:off x="2177346" y="2132856"/>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6 Elipse"/>
          <p:cNvSpPr/>
          <p:nvPr/>
        </p:nvSpPr>
        <p:spPr>
          <a:xfrm>
            <a:off x="1475656"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1141223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 y="9758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661248"/>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MEGA EXHIBIDOR</a:t>
            </a:r>
            <a:endParaRPr lang="es-MX" dirty="0">
              <a:solidFill>
                <a:srgbClr val="FF0000"/>
              </a:solidFill>
              <a:latin typeface="Calibri" pitchFamily="34" charset="0"/>
              <a:cs typeface="Calibri" pitchFamily="34" charset="0"/>
            </a:endParaRPr>
          </a:p>
        </p:txBody>
      </p:sp>
      <p:sp>
        <p:nvSpPr>
          <p:cNvPr id="4" name="3 Rectángulo"/>
          <p:cNvSpPr/>
          <p:nvPr/>
        </p:nvSpPr>
        <p:spPr>
          <a:xfrm>
            <a:off x="2105338" y="2132856"/>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1403648"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905370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354" y="103069"/>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733256"/>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MINI RACK</a:t>
            </a:r>
            <a:endParaRPr lang="es-MX" dirty="0">
              <a:solidFill>
                <a:srgbClr val="FF0000"/>
              </a:solidFill>
              <a:latin typeface="Calibri" pitchFamily="34" charset="0"/>
              <a:cs typeface="Calibri" pitchFamily="34" charset="0"/>
            </a:endParaRPr>
          </a:p>
        </p:txBody>
      </p:sp>
      <p:sp>
        <p:nvSpPr>
          <p:cNvPr id="4" name="3 Rectángulo"/>
          <p:cNvSpPr/>
          <p:nvPr/>
        </p:nvSpPr>
        <p:spPr>
          <a:xfrm>
            <a:off x="1673290" y="2132856"/>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971600"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1367229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 y="80728"/>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710944"/>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CABECERA</a:t>
            </a:r>
            <a:endParaRPr lang="es-MX" dirty="0">
              <a:solidFill>
                <a:srgbClr val="FF0000"/>
              </a:solidFill>
              <a:latin typeface="Calibri" pitchFamily="34" charset="0"/>
              <a:cs typeface="Calibri" pitchFamily="34" charset="0"/>
            </a:endParaRPr>
          </a:p>
        </p:txBody>
      </p:sp>
      <p:sp>
        <p:nvSpPr>
          <p:cNvPr id="4" name="3 Rectángulo"/>
          <p:cNvSpPr/>
          <p:nvPr/>
        </p:nvSpPr>
        <p:spPr>
          <a:xfrm>
            <a:off x="1817306" y="2132856"/>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1115616"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3377000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 y="63674"/>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229200"/>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PLASTIVAL SENCILLO</a:t>
            </a:r>
            <a:endParaRPr lang="es-MX" dirty="0">
              <a:solidFill>
                <a:srgbClr val="FF0000"/>
              </a:solidFill>
              <a:latin typeface="Calibri" pitchFamily="34" charset="0"/>
              <a:cs typeface="Calibri" pitchFamily="34" charset="0"/>
            </a:endParaRPr>
          </a:p>
        </p:txBody>
      </p:sp>
      <p:sp>
        <p:nvSpPr>
          <p:cNvPr id="4" name="3 CuadroTexto"/>
          <p:cNvSpPr txBox="1"/>
          <p:nvPr/>
        </p:nvSpPr>
        <p:spPr>
          <a:xfrm>
            <a:off x="179512" y="6012577"/>
            <a:ext cx="7848872" cy="584775"/>
          </a:xfrm>
          <a:prstGeom prst="rect">
            <a:avLst/>
          </a:prstGeom>
          <a:noFill/>
          <a:ln w="76200" cmpd="tri">
            <a:solidFill>
              <a:srgbClr val="FF0000"/>
            </a:solidFill>
            <a:round/>
          </a:ln>
        </p:spPr>
        <p:txBody>
          <a:bodyPr wrap="square" rtlCol="0">
            <a:spAutoFit/>
          </a:bodyPr>
          <a:lstStyle/>
          <a:p>
            <a:r>
              <a:rPr lang="es-MX" sz="1600" dirty="0" smtClean="0"/>
              <a:t>Recuerda que para que la exhibición sea equivalente a una cabecera deberás tener colocados 2 exhibidores en el Punto de Venta.</a:t>
            </a:r>
          </a:p>
        </p:txBody>
      </p:sp>
      <p:sp>
        <p:nvSpPr>
          <p:cNvPr id="5" name="4 Rectángulo"/>
          <p:cNvSpPr/>
          <p:nvPr/>
        </p:nvSpPr>
        <p:spPr>
          <a:xfrm>
            <a:off x="1961322" y="2132856"/>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5 Elipse"/>
          <p:cNvSpPr/>
          <p:nvPr/>
        </p:nvSpPr>
        <p:spPr>
          <a:xfrm>
            <a:off x="1259632"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2334029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99778"/>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638936"/>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Exhibidor genérico</a:t>
            </a:r>
            <a:endParaRPr lang="es-MX" dirty="0">
              <a:solidFill>
                <a:srgbClr val="FF0000"/>
              </a:solidFill>
              <a:latin typeface="Calibri" pitchFamily="34" charset="0"/>
              <a:cs typeface="Calibri" pitchFamily="34" charset="0"/>
            </a:endParaRPr>
          </a:p>
        </p:txBody>
      </p:sp>
      <p:sp>
        <p:nvSpPr>
          <p:cNvPr id="4" name="3 Rectángulo"/>
          <p:cNvSpPr/>
          <p:nvPr/>
        </p:nvSpPr>
        <p:spPr>
          <a:xfrm>
            <a:off x="1673290" y="2132856"/>
            <a:ext cx="3474774"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971600"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396661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 y="66720"/>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Rectángulo"/>
          <p:cNvSpPr/>
          <p:nvPr/>
        </p:nvSpPr>
        <p:spPr>
          <a:xfrm>
            <a:off x="60960" y="1196752"/>
            <a:ext cx="2278792"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6 Rectángulo"/>
          <p:cNvSpPr/>
          <p:nvPr/>
        </p:nvSpPr>
        <p:spPr>
          <a:xfrm>
            <a:off x="49568" y="4980118"/>
            <a:ext cx="489984"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5 Elipse"/>
          <p:cNvSpPr/>
          <p:nvPr/>
        </p:nvSpPr>
        <p:spPr>
          <a:xfrm>
            <a:off x="683568" y="4797152"/>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a:t>
            </a:r>
            <a:endParaRPr lang="es-MX" dirty="0"/>
          </a:p>
        </p:txBody>
      </p:sp>
      <p:sp>
        <p:nvSpPr>
          <p:cNvPr id="9" name="8 Elipse"/>
          <p:cNvSpPr/>
          <p:nvPr/>
        </p:nvSpPr>
        <p:spPr>
          <a:xfrm>
            <a:off x="2555776" y="1196752"/>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2</a:t>
            </a:r>
          </a:p>
        </p:txBody>
      </p:sp>
      <p:sp>
        <p:nvSpPr>
          <p:cNvPr id="10" name="AutoShape 4" descr="data:image/jpg;base64,/9j/4AAQSkZJRgABAQAAAQABAAD/2wCEAAkGBhISEBUQERQQEhQVEhQVFBYUFhIVFBUVFBQVFBQQGBYYHCYeFxkjGhQWHy8gIygpLCwsFR4xNTAqNScrLCkBCQoKDgwOGg8PGi0kHyQsLCwtLCwtKSwpLC8sLCkpLC0wKSwsKSksLSwpKSwsLC8sLCwvLSwsLC0sLCwsKSwsLP/AABEIALcBEwMBIgACEQEDEQH/xAAcAAEAAQUBAQAAAAAAAAAAAAAABQEDBAYHAgj/xABMEAABAwICBgQJCAYHCQAAAAABAAIDBBEFIQYSMUFRYQdxgZETIjJSU5OhwdEUQmJykrHS8BcjVIKy4TNDRGNzhMIIFRYkJUWUpLP/xAAbAQEAAgMBAQAAAAAAAAAAAAAAAwQCBQYBB//EAC8RAAIBAwIFAgUEAwEAAAAAAAABAgMEERIhBTFBUWETMiJxgZGhQrHB0TPh8Qb/2gAMAwEAAhEDEQA/AO4oiIAiIgCIiAIiIAiIgCIiAIiIAiIgCIiAIiIAiJdAES6oXBeZBVFTWVbplAIiL0BERAEREAREQBERAEREAREQBERAEREAREQBERAEREARUusOvxqngF55oYh/ePYzn84oDNRafVdLuERmzqyI/UbLJ/A0q03pgws7JpnDiKeqI/8AmgN1VLrX8F07o6vWFM+STU8omGdjRyLnsDb8r3VK7SDcz+Xf8O9Urq9pWy+N79iWnSlU9pNz1bW7SFD1mk7W+QL/AJ47PvUdT4fNObm4bxdkOxu/85qdocCijztru852fcNgWsjXvLzemtEe75/QsuFGj73l9kQoq6yf+jaWtO85DvO3sC9t0XqHZyVBHJusfeFtAC9K3DhkOdWTk/L/AKI3dSXsSX0NSl0QmGbKl1919ce0OKtUePT00ohq7lp2ONiQNmsCPKbx3hbiVEaT4cJaZ9x4zAXtO+7RcjtFwlWzVGOug2mt8ZbT+5lC4c3pq7p/dEs0r0o3R2YupYnHbqAd2XuUktjSnrgpd1kqyjpk12CIikMQiIgCIiAIiIAiIgCIiAIiIAiIgCIiAIixsQxCOCN00z2xxsaXPc42DQN5QGQSud6Y9NdFRl0UN6uYZFsZAjaeDpcxfk0HsXPdNelCqxSU0dBrxU5uCfJklbvfI75kf0e+99VX9F9FIKWzzaSXzyMmngwHyevb1bFnGDZHKaRlf7yx3E/Gkm/3fA7Y2MFjy3kAfCH95zQpTCOiqgYdeYSVT97pnusT9VpHtJUjDWKUoC+Q2YCee7vUkkoLMnhESqOTwjNw/B6aEWiggjH0I4x7QLqQlqwwZkjgAcz2bliPmEfits9+8/Nb1cSsOQ73G5PFc1fcVefSt93yybOha7a6uyPVRVOfkb23NG/4q3UYSJI3MkL26wt+rcWObfg4Z3XqOoDevj7lR9cFPY8Gw/Wud5du39shuOILGijsjT3aMYhReNhtfNqjPwNQQ9nUC4Fvsb1qQwfppfFIKfFqd1O/0sYcWfWLMzbm0uClZa4KHxeminZ4OVrXt3X2g8Wna08wuidNPma1V2jqWH4lFPGJYXsljcLtcwhzT2jfyWSvm6CasweYz0chfASNdjs2OHmyNG/g8WP3HtmhOnEGJQ+Ei8WRthLE4+PG4/xNO5w28jcKCdNxLUKikbKsTFX2gkJ3Rv8A4Ssq6i9InXiEQ2yvbH2E3cfsgqrWlppyfgngsySLmj0WrTRN/u2+3P3qRXiJlgANgAA7F7WVKOiCj2R5N6pNhERSGIREQBERAEREAREQBERAEREAREQBERAeXPAFzYAbSdnWvm/pP0/filT8kpifksbrN2gTPG2d30BnqjhntOW+9Oumhp6YUMTrS1APhCDm2AGxHLXPi9QcuN4HBqN1t7vYNw/PJS0oamQ1amhGz4JSsp2arNpzc7e48Ty4BTEFWSQ0XJOQAzJUNhVLJO/wcYud52Bo84ncF0jRzRtsdgzxnnynncN9vNHtK8u7ynaLHOXRFOnGVZ+Bgmjz3EGTb5t8hzcfcFPTVQaPBQ7NhcN/IcAvFTUgDwMXk/OdvceHUsOvroqaJ00rg1rRck9wAG8nYAuMvL6rXnpTy/H8HQ21rCjHVI9VVSyFms4/Engtfmx3WN724LXoRiWLyF9JFqQAkNlmOrGNx1fOPGwPYpyHoWrHC8uINaeEcJIHaXC/cF0XC+HU7RepV3m/x4NbeV6tw8Q2j+55djPNWXYqSlb0TYnCNaGop6oD5j2+Dceom49oUFTVD2ymnnjfBO3bG/531Tvvu233Erfw01NkzU1VOkstE6KklejKsBs+WSqZlbVHBrpXLZcqXAgjI32had4aXDqptZSHVsc2nyS0+VE4b2G3Z1gFbLJMorEmBzSDvC8nRTRnRuXGR3fRTSaKvpWVMOx2Tmk+NG8eVG7mD3gg71LOjBIJAJGzkvnfop0pNBiPyeQ/qKlwY7g2Qm0UvLbqnk4cAvooFaapDS8M6SnPVHKAVURYGYREQBERAEREAREQBERAEREAREQBERAFRzrKq1rpIxU0+FVczcnCEtaeDpSImnvfdAfNemukJr8Rmqb+K6TVj5RM8WPvAv1uKl8AwWSofqMyAtrOOxg49fAfka1o/gz6mZsUY5knY1o2uP5zOS7bg1AyCIRRjZtO9zt7jzP8ljc3itaeI+5/jyV5UnVlvyM7BMFbE0Qwt27Sdrj5zj+bKcqphG3wEZuf6x3E+aFQf8vHb+ueM/oN+P53KxTw2zK4u6uGm8vMnzZubW3UVqa26FS5sTC95DQ0EknYAMyepaJQQnHMT8C7WFFTASSNFwXuOTWm2wusRya128rG6QNKfCP+TRn9W1w8IRsc4HyOoe09SlehPHqKnpZ31FTTQyy1JJbJIxjtRjG6psTe13O9q6DhXDXRpK4qL4pe1dl3+bKdxderUdOL2XPy/wDR2GnpmxtDGNaxrQGta0ANaBkGgDIBXFBDTzDf22i9dF8VX/jrDv22j9dF8Vt8MhyicWq9IOhzK2mJaAKiIF0DxkbjPwRPmutbkbHcs/8A44w79so/XR/FDpth/wC2Unro/ivVqTyjGTi1hnFKavL42SkZuu1/+Iy2sbcwWnrJV35QOPerT3RmetbEWujFWXxlpBaWudILtI2ixb3K24Lo6T1wUjjriChUcUXnuWLUFW3SEbFYkq+IXshTiQGPR2IcMjy25HIr6X6P9IfluHQVBN3lmrJ/iRnUee0i/avmvFn6y6r/ALOuKXgqqYnyJWStHKRuq7LrjHetPdx3ydLZS+DB2FERUS+EREAREQBERAEREAREQBERAEREAREQBc86dC44SWMBJkqIGADa46xIHe0Loa1nT2MOpcwDqyscORzbcc/GPeoqtVUo6mepZOX6J6PtpYdXIyOsZHcTuaPoj4net5wWmDWmpkGTcmDzn/y/OxQuF0ZlkbGN+08ANp7lO18wc4RsyjjGq3md5XNXdxpTqS5stW9H1JY6I8sLpHl7syTn8OpQemukXyeLwUZtI8ZEfNbvf17h2ncpiurmwQulfsaL8zwaOZOS5DjWJOle6V58Zx7ANzRyAWXAOGu+rOtV9kefl9v7+3UcUvPQh6cPc+XhdyKqJs8tyuUNESfJZ2sYfcvNLTF7lsVJTWFg1x6muP3BfTadHW8vkcdVrOmsR5luCit82HtiiP3tWW2P6FP6in/Ar7aZ/o5fsP8Agrgpn+jl9W/4K3op+DWurVfcsBp8yn9RT/gXsA+ZT+og/ArwpZPRTerk+CfJpPRTerk+CaKXgwc6vksg2BAbG29r6scbL2zF9UBY7wst8EnopvVyfBY0sMnopvsP+CPSlseKM290R8ywJys+oY/0cv2HfBR07H+ZJ9l3wVaeC9SgyNrTkt3/ANnuptiU8e59KT2sljt/GVotaTY3Dh1ghbh0BSgYu4H51JMB2Pid9wK1N2b+0WD6NREWuL4REQBERAEREAREQBERAEREAREQBEVEB5kdZQmkcBfSyjfq632SHe5SsrrlWKi2qb5gi1uN8rLR3lbVLwiaETTMMZ4GnMmx8uTeTOPv7l6pmWF0rZteSw8lg1W8LDafzwUbpLi/yeAkHx3eKz6x39gz7lzNTXd140ae7bwjbx029Fyl82axptjfhZPAtPiRnxub/wCWzrutLqDc2WdK7K/5PNY9HFrOuvsNnYQs7eFvT6c/L6s4GvcuvUlWl9CQw6js3mfeto6INDKKtp5jUxvfJHPq3EkjfFLGkCzXDfrKMpoclK9FmKikxWWld4rKtodGTs126zmt6yHPb1tCy4hBqmnHoY8NqqVWSl1N8/RJhnoZPXT/AI1X9E2Gehk9dP8AjW4Aqq0PqS7nQenHsaf+ifDfQyeun/Gn6J8M9DJ66o/GtwVqpnaxjnvIa1rS5xOwNaLk9wT1Jdzz04djU/0T4Z6GT10/41Q9EuF+hf66f8a59T6e4lMHTir8DHJLJ4Fgp4pCI2kWuTbZrAb9hVH6ZYkP+4u/8OH4q4rW4ksoqO6tovS/2OgHohwv0D/XT/jXg9DmE+gd66o/GudTae4oNleT/lIQsKTpLxYf23/1ofgvHa3C/wCmUbmg+T/B1E9DGEH+zu9dP+NZ+j/Rph1FOKimhLJA1zQ4ySuydkRZziFxCp6XcXb/AGsH/LwD/SundDGkGIV0U1TWTeEjDhHEPBxs8Zo1pH3a0X2tHeqs4Sj7i1CUZcjpSIijMwiIgCIiAIiIAiIgCIiAIiIAiIgC8SOyXtWpFDWlpgz1FkqJ0grdSM227us5D3lS5Wm6TVWtIGcLu9w9gPeuXvZ6YMvW0Nc0YVNkLrm+kuPfKKpzWm7IyWN4E/Pd3i37oXTMPofDvEN3NDgdZzfKaLbRz2W5rieNYHNh1Y+ln2tN2u+bIw+TK3kfYQRuV/8A8pbxVd3M+my/lkfGZuVP04/UzZzksrDIlgNnDrKZw5mS+pLEnlHDVcxjglqditYzgfhmgtcWSMOtE8G2q4G9iRmBcA33HPisqkapmliuo6mGsPkUqc5QlqjzMzRTpfaLU2Kg007bDwpb+pk4PNvIJ4+SdxGxdEosYgmGtFNDIOLHscPYVzSfAI5W6rmtcODgCB1b29llDT9F1MTcMLfqvcP4gVpKlks/CzoaXFFj447+DsGJaQU1O0unnhiA897AewXuexcr0008diQdRUOs2muPlFQ4OaHNv/RtG2x4bXbLAXviU/R1TRm/g9Y/Tc5w7hqgrPfh4aAMrDYAA1o6mjILOjYpPMmR3HFMxxTRCGANa1rRZjGhrAduqL5nmSS483FYc4UtVtUXUBbyKSWxoctyyyOlUfWOsFITla9i1ZuCxrTUYtsv20HKSSMAUz552QRN1nyPaxgG9zjYD2r6v0U0fZRUcNIyxEbACfOec3v7XEntXM+g/QAs/wCp1DbOe0ima4ZtY4Zz8i4ZN5En5wXYlylaeuR1FKGmOCqIihJQiIgCIiAIiIAiIgCIiAIiIAiIgKFWnK6VbIVavujJFiZ1mk8AVz3EJdad54Gw/dy+K6BWeQfzvC5qXXcTxJPtXJ8T2kkbSy6s27QulyfNxIYOoZn227lXT3QSHE6fUdZkrLmGW1ywna08WHeO3aFJ6Mw6tLHzBcf3iT71LLqOH0/Rt4Jds/fc19eWuo2z5LxPDKihqDT1LCx7dm9rm3yex2xzTx+45LYMNqgQF3vSbRSmr4fA1MYeBm1wyew+cx21p9h3grj2P9FNbRkvp71cO7VH65o+lH87rbfqC6azvUvhmaO9s9azEvUTwVO0a5/R4uWmxuCMiDkRyI3LYqDHhvW3ktSyjnJU5U3ujeaRqzgzJavSaQM4hZ40gZxC186U8ksaiRIVLQoSrG1XKjHmW2hQddjjdxUtKnJGE5J8i1WFQtVMAvFdjPNYFBh1VWv1KSKSXOxcBZjfrPPit+9XJTjSWZMzoW86j2RgYpiQGQW4dGfRS+qe2trmlsAIdFE4WdNvD3DdHy+d1bdv0M6GoadwnrS2pmBu1tv1EZ42OchHE5ct66UAufu7x1XiPI6a1tVSW/Mo1thYZL0iLXF4IiIAiIgCIiAIiIAiIgCIiAIiIAiIgKFeSF7XkqOccnqMeoZdpHL+a5jOzVkc3g5w9q6oQtG0uwcsk8M0HUd5XJ2zPr9y5zits3FTXQ2NjUSk4vqbRo5OHU0ZG5uqetuR+5Sq5rgmkL6cmw1mHa05Z8QdxW10+mdO4ZlzDwI94V+y4jRlSjGbw0sb+COvaVIybSyifVCFCSaYUwGTyeoFYD9MnSHUp4nPPV+bdqtS4hbx/Vn5bkMbaq+mPnsSWNaL0dSL1EMTz55Gq8dTxZ3tXPsT6O6Qv1KOSpL/ADfFkYOZJAIHWVukWC1E/jVMha30bDn1E7vap2ioI4m6sbQ0ct/MnepKV1dy/wAeYR88/t0+pFUt7f8AWlJ/j7nLH9ElWBdk8B5OD29lwCrbui7ER8+mP78nvYuv2Sy3MeIV0t3n6Gtlw+g3nByAdFWIHbJTD9+Q/wChZdP0MyE/rqpoHCOMk97nZdy6pZLLyXEK76/g9jYUI9DTML6JcPiIc9j6hw3zOu37DbN7wVt8FKxjQxjWsaNjWgNaOoDIK6iqTqSm8yeS3GEYbRRRVRFgZhERAEREAREQBERAEREAREQBERAEREAREQBUsqogPNl4kiDgWuAIO0HYVdVFg4Jg1qr0IhcbsL4+Qs5vcdnesZugDd8ruxo+K2+ypZUnw22k8uKLKuqyWFIgKXQynb5Qe/6zsu4WU1BTMYNVjWtHBoAHsV6yKzSt6VL2RSIp1Zz9zyUsiqinIwiIgCIiAIiIAiIgCIiAIiIAiIgCIiAIiIAiIgCIiAIiIAiIgCIiAIiIAiIgCIiAIiIAiIgCIiAIiIAiIgCIiAIiIAiIgCIiAIiIAiIgP//Z"/>
          <p:cNvSpPr>
            <a:spLocks noChangeAspect="1" noChangeArrowheads="1"/>
          </p:cNvSpPr>
          <p:nvPr/>
        </p:nvSpPr>
        <p:spPr bwMode="auto">
          <a:xfrm>
            <a:off x="63500" y="-847725"/>
            <a:ext cx="2619375" cy="17430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sp>
        <p:nvSpPr>
          <p:cNvPr id="8" name="7 CuadroTexto"/>
          <p:cNvSpPr txBox="1"/>
          <p:nvPr/>
        </p:nvSpPr>
        <p:spPr>
          <a:xfrm>
            <a:off x="179512" y="5520134"/>
            <a:ext cx="7848872" cy="1077218"/>
          </a:xfrm>
          <a:prstGeom prst="rect">
            <a:avLst/>
          </a:prstGeom>
          <a:noFill/>
          <a:ln w="76200" cmpd="tri">
            <a:solidFill>
              <a:srgbClr val="FF0000"/>
            </a:solidFill>
            <a:round/>
          </a:ln>
        </p:spPr>
        <p:txBody>
          <a:bodyPr wrap="square" rtlCol="0">
            <a:spAutoFit/>
          </a:bodyPr>
          <a:lstStyle/>
          <a:p>
            <a:endParaRPr lang="es-MX" sz="800" dirty="0" smtClean="0"/>
          </a:p>
          <a:p>
            <a:pPr marL="342900" indent="-342900">
              <a:buFont typeface="+mj-lt"/>
              <a:buAutoNum type="arabicPeriod"/>
            </a:pPr>
            <a:r>
              <a:rPr lang="es-MX" sz="1600" dirty="0" smtClean="0"/>
              <a:t>Deberás dar clic en el botón de inicio de tu computadora</a:t>
            </a:r>
          </a:p>
          <a:p>
            <a:pPr marL="342900" indent="-342900">
              <a:buFont typeface="+mj-lt"/>
              <a:buAutoNum type="arabicPeriod"/>
            </a:pPr>
            <a:r>
              <a:rPr lang="es-MX" sz="1600" dirty="0" smtClean="0"/>
              <a:t>Dentro del menú que se desplaza deberás seleccionar el explorador que tengas instalado para accesar a internet. Pueden ser los siguientes:</a:t>
            </a:r>
          </a:p>
          <a:p>
            <a:endParaRPr lang="es-MX" sz="800" dirty="0"/>
          </a:p>
        </p:txBody>
      </p:sp>
      <p:pic>
        <p:nvPicPr>
          <p:cNvPr id="1029" name="Picture 5"/>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9642" t="6344" r="19704" b="9578"/>
          <a:stretch/>
        </p:blipFill>
        <p:spPr bwMode="auto">
          <a:xfrm>
            <a:off x="5868192" y="6129016"/>
            <a:ext cx="432000" cy="399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80272" y="6149407"/>
            <a:ext cx="540000" cy="385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10961" r="5199" b="26348"/>
          <a:stretch/>
        </p:blipFill>
        <p:spPr bwMode="auto">
          <a:xfrm>
            <a:off x="7164328" y="6162892"/>
            <a:ext cx="360000" cy="363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70032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546" y="63674"/>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494920"/>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smtClean="0">
                <a:solidFill>
                  <a:srgbClr val="FF0000"/>
                </a:solidFill>
                <a:latin typeface="Calibri" pitchFamily="34" charset="0"/>
                <a:cs typeface="Calibri" pitchFamily="34" charset="0"/>
              </a:rPr>
              <a:t>Tiras, latero y </a:t>
            </a:r>
            <a:r>
              <a:rPr lang="es-MX" dirty="0" err="1" smtClean="0">
                <a:solidFill>
                  <a:srgbClr val="FF0000"/>
                </a:solidFill>
                <a:latin typeface="Calibri" pitchFamily="34" charset="0"/>
                <a:cs typeface="Calibri" pitchFamily="34" charset="0"/>
              </a:rPr>
              <a:t>pouchero</a:t>
            </a:r>
            <a:endParaRPr lang="es-MX" dirty="0">
              <a:solidFill>
                <a:srgbClr val="FF0000"/>
              </a:solidFill>
              <a:latin typeface="Calibri" pitchFamily="34" charset="0"/>
              <a:cs typeface="Calibri" pitchFamily="34" charset="0"/>
            </a:endParaRPr>
          </a:p>
        </p:txBody>
      </p:sp>
      <p:sp>
        <p:nvSpPr>
          <p:cNvPr id="4" name="3 Rectángulo"/>
          <p:cNvSpPr/>
          <p:nvPr/>
        </p:nvSpPr>
        <p:spPr>
          <a:xfrm>
            <a:off x="1889314" y="2132856"/>
            <a:ext cx="4410878"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1187624" y="3320988"/>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4170217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404" y="99778"/>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1 Título"/>
          <p:cNvSpPr txBox="1">
            <a:spLocks/>
          </p:cNvSpPr>
          <p:nvPr/>
        </p:nvSpPr>
        <p:spPr>
          <a:xfrm>
            <a:off x="1566714" y="5445224"/>
            <a:ext cx="5256584" cy="670384"/>
          </a:xfrm>
          <a:prstGeom prst="rect">
            <a:avLst/>
          </a:prstGeom>
        </p:spPr>
        <p:txBody>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s-MX" dirty="0" err="1" smtClean="0">
                <a:solidFill>
                  <a:srgbClr val="FF0000"/>
                </a:solidFill>
                <a:latin typeface="Calibri" pitchFamily="34" charset="0"/>
                <a:cs typeface="Calibri" pitchFamily="34" charset="0"/>
              </a:rPr>
              <a:t>Pdq´s</a:t>
            </a:r>
            <a:r>
              <a:rPr lang="es-MX" dirty="0" smtClean="0">
                <a:solidFill>
                  <a:srgbClr val="FF0000"/>
                </a:solidFill>
                <a:latin typeface="Calibri" pitchFamily="34" charset="0"/>
                <a:cs typeface="Calibri" pitchFamily="34" charset="0"/>
              </a:rPr>
              <a:t> y otros exhibidores</a:t>
            </a:r>
            <a:endParaRPr lang="es-MX" dirty="0">
              <a:solidFill>
                <a:srgbClr val="FF0000"/>
              </a:solidFill>
              <a:latin typeface="Calibri" pitchFamily="34" charset="0"/>
              <a:cs typeface="Calibri" pitchFamily="34" charset="0"/>
            </a:endParaRPr>
          </a:p>
        </p:txBody>
      </p:sp>
      <p:sp>
        <p:nvSpPr>
          <p:cNvPr id="4" name="3 Rectángulo"/>
          <p:cNvSpPr/>
          <p:nvPr/>
        </p:nvSpPr>
        <p:spPr>
          <a:xfrm>
            <a:off x="539552" y="2132856"/>
            <a:ext cx="6283746" cy="30963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70404" y="1410934"/>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13</a:t>
            </a:r>
            <a:endParaRPr lang="es-MX" dirty="0"/>
          </a:p>
        </p:txBody>
      </p:sp>
    </p:spTree>
    <p:extLst>
      <p:ext uri="{BB962C8B-B14F-4D97-AF65-F5344CB8AC3E}">
        <p14:creationId xmlns:p14="http://schemas.microsoft.com/office/powerpoint/2010/main" xmlns="" val="3049586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152" y="98344"/>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379152" y="2802006"/>
            <a:ext cx="6353088" cy="16202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Elipse"/>
          <p:cNvSpPr/>
          <p:nvPr/>
        </p:nvSpPr>
        <p:spPr>
          <a:xfrm>
            <a:off x="6948264" y="3306130"/>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14</a:t>
            </a:r>
            <a:endParaRPr lang="es-MX" dirty="0"/>
          </a:p>
        </p:txBody>
      </p:sp>
      <p:sp>
        <p:nvSpPr>
          <p:cNvPr id="5" name="4 CuadroTexto"/>
          <p:cNvSpPr txBox="1"/>
          <p:nvPr/>
        </p:nvSpPr>
        <p:spPr>
          <a:xfrm>
            <a:off x="179512" y="5622339"/>
            <a:ext cx="7848872" cy="830997"/>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4"/>
            </a:pPr>
            <a:endParaRPr lang="es-MX" sz="800" dirty="0" smtClean="0"/>
          </a:p>
          <a:p>
            <a:pPr marL="342900" indent="-342900">
              <a:buFont typeface="+mj-lt"/>
              <a:buAutoNum type="arabicPeriod" startAt="14"/>
            </a:pPr>
            <a:r>
              <a:rPr lang="es-MX" sz="1600" dirty="0" smtClean="0"/>
              <a:t>Al final del reporte de tienda, encontrarás un espacio en donde podrás colocar tus comentarios.</a:t>
            </a:r>
          </a:p>
          <a:p>
            <a:pPr marL="228600" indent="-228600">
              <a:buFont typeface="+mj-lt"/>
              <a:buAutoNum type="arabicPeriod" startAt="14"/>
            </a:pPr>
            <a:endParaRPr lang="es-MX" sz="800" dirty="0"/>
          </a:p>
        </p:txBody>
      </p:sp>
    </p:spTree>
    <p:extLst>
      <p:ext uri="{BB962C8B-B14F-4D97-AF65-F5344CB8AC3E}">
        <p14:creationId xmlns:p14="http://schemas.microsoft.com/office/powerpoint/2010/main" xmlns="" val="368520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5539184"/>
            <a:ext cx="7848872" cy="1077218"/>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5"/>
            </a:pPr>
            <a:endParaRPr lang="es-MX" sz="800" dirty="0" smtClean="0"/>
          </a:p>
          <a:p>
            <a:pPr marL="342900" indent="-342900">
              <a:buFont typeface="+mj-lt"/>
              <a:buAutoNum type="arabicPeriod" startAt="15"/>
            </a:pPr>
            <a:r>
              <a:rPr lang="es-MX" sz="1600" dirty="0" smtClean="0"/>
              <a:t>Una vez que hayas registrado los frentes y las exhibiciones adicionales que tienes en tu tienda, deberás guardar la información. Si omites este paso, la información no se registrará y afectara en el pago de tu bono.</a:t>
            </a:r>
          </a:p>
          <a:p>
            <a:pPr marL="228600" indent="-228600">
              <a:buFont typeface="+mj-lt"/>
              <a:buAutoNum type="arabicPeriod" startAt="15"/>
            </a:pPr>
            <a:endParaRPr lang="es-MX" sz="8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52" y="98344"/>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Rectángulo"/>
          <p:cNvSpPr/>
          <p:nvPr/>
        </p:nvSpPr>
        <p:spPr>
          <a:xfrm flipV="1">
            <a:off x="1399456" y="4528170"/>
            <a:ext cx="1512168" cy="504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668170" y="4168170"/>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15</a:t>
            </a:r>
            <a:endParaRPr lang="es-MX" dirty="0"/>
          </a:p>
        </p:txBody>
      </p:sp>
    </p:spTree>
    <p:extLst>
      <p:ext uri="{BB962C8B-B14F-4D97-AF65-F5344CB8AC3E}">
        <p14:creationId xmlns:p14="http://schemas.microsoft.com/office/powerpoint/2010/main" xmlns="" val="1560951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53784" y="73152"/>
            <a:ext cx="9000000" cy="5273438"/>
            <a:chOff x="53784" y="73152"/>
            <a:chExt cx="9000000" cy="5273438"/>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784" y="7315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168" y="249289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 name="3 Rectángulo"/>
          <p:cNvSpPr/>
          <p:nvPr/>
        </p:nvSpPr>
        <p:spPr>
          <a:xfrm>
            <a:off x="3294647" y="2330834"/>
            <a:ext cx="592448" cy="5041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4247784" y="2276896"/>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16</a:t>
            </a:r>
            <a:endParaRPr lang="es-MX" dirty="0"/>
          </a:p>
        </p:txBody>
      </p:sp>
      <p:sp>
        <p:nvSpPr>
          <p:cNvPr id="7" name="6 CuadroTexto"/>
          <p:cNvSpPr txBox="1"/>
          <p:nvPr/>
        </p:nvSpPr>
        <p:spPr>
          <a:xfrm>
            <a:off x="179512" y="5641389"/>
            <a:ext cx="7848872" cy="830997"/>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6"/>
            </a:pPr>
            <a:endParaRPr lang="es-MX" sz="800" dirty="0" smtClean="0"/>
          </a:p>
          <a:p>
            <a:pPr marL="342900" indent="-342900">
              <a:buFont typeface="+mj-lt"/>
              <a:buAutoNum type="arabicPeriod" startAt="16"/>
            </a:pPr>
            <a:r>
              <a:rPr lang="es-MX" sz="1600" dirty="0" smtClean="0"/>
              <a:t>Una vez que guardes la información, regresarás al listado de tiendas y aparecerá el estatus como «</a:t>
            </a:r>
            <a:r>
              <a:rPr lang="es-MX" sz="1600" i="1" dirty="0" smtClean="0"/>
              <a:t>TIENDA CAPTURADA»</a:t>
            </a:r>
            <a:endParaRPr lang="es-MX" sz="1600" dirty="0" smtClean="0"/>
          </a:p>
          <a:p>
            <a:pPr marL="228600" indent="-228600">
              <a:buFont typeface="+mj-lt"/>
              <a:buAutoNum type="arabicPeriod" startAt="16"/>
            </a:pPr>
            <a:endParaRPr lang="es-MX" sz="800" dirty="0"/>
          </a:p>
        </p:txBody>
      </p:sp>
    </p:spTree>
    <p:extLst>
      <p:ext uri="{BB962C8B-B14F-4D97-AF65-F5344CB8AC3E}">
        <p14:creationId xmlns:p14="http://schemas.microsoft.com/office/powerpoint/2010/main" xmlns="" val="1340408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79512" y="5641389"/>
            <a:ext cx="7848872" cy="846386"/>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7"/>
            </a:pPr>
            <a:endParaRPr lang="es-MX" sz="800" dirty="0" smtClean="0"/>
          </a:p>
          <a:p>
            <a:pPr marL="342900" indent="-342900">
              <a:buFont typeface="+mj-lt"/>
              <a:buAutoNum type="arabicPeriod" startAt="17"/>
            </a:pPr>
            <a:r>
              <a:rPr lang="es-MX" sz="1600" dirty="0" smtClean="0"/>
              <a:t>Deberás realizar los pasos anteriores en cada una de las tiendas de tu ruta, una vez que hayas realizado la captura de todas ellas, verás los estatus en verde.</a:t>
            </a:r>
          </a:p>
          <a:p>
            <a:pPr marL="228600" indent="-228600">
              <a:buFont typeface="+mj-lt"/>
              <a:buAutoNum type="arabicPeriod" startAt="17"/>
            </a:pPr>
            <a:endParaRPr lang="es-MX" sz="8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784" y="7315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168" y="249289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2727970"/>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297582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1692" y="3282908"/>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3539108"/>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1692" y="3774182"/>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3988130"/>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14 Rectángulo"/>
          <p:cNvSpPr/>
          <p:nvPr/>
        </p:nvSpPr>
        <p:spPr>
          <a:xfrm>
            <a:off x="3294647" y="2330834"/>
            <a:ext cx="592448" cy="19622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15 Elipse"/>
          <p:cNvSpPr/>
          <p:nvPr/>
        </p:nvSpPr>
        <p:spPr>
          <a:xfrm>
            <a:off x="4247784" y="2276896"/>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17</a:t>
            </a:r>
            <a:endParaRPr lang="es-MX" dirty="0"/>
          </a:p>
        </p:txBody>
      </p:sp>
    </p:spTree>
    <p:extLst>
      <p:ext uri="{BB962C8B-B14F-4D97-AF65-F5344CB8AC3E}">
        <p14:creationId xmlns:p14="http://schemas.microsoft.com/office/powerpoint/2010/main" xmlns="" val="737883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784" y="7315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168" y="249289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2727970"/>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297582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1692" y="3282908"/>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3539108"/>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1692" y="3774182"/>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77187" t="36917" r="20563" b="58800"/>
          <a:stretch/>
        </p:blipFill>
        <p:spPr bwMode="auto">
          <a:xfrm>
            <a:off x="3510930" y="3988130"/>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9 Rectángulo"/>
          <p:cNvSpPr/>
          <p:nvPr/>
        </p:nvSpPr>
        <p:spPr>
          <a:xfrm>
            <a:off x="5292080" y="1601765"/>
            <a:ext cx="1440160" cy="4590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10 Elipse"/>
          <p:cNvSpPr/>
          <p:nvPr/>
        </p:nvSpPr>
        <p:spPr>
          <a:xfrm>
            <a:off x="4553784" y="1525306"/>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18</a:t>
            </a:r>
            <a:endParaRPr lang="es-MX" dirty="0"/>
          </a:p>
        </p:txBody>
      </p:sp>
      <p:sp>
        <p:nvSpPr>
          <p:cNvPr id="12" name="11 CuadroTexto"/>
          <p:cNvSpPr txBox="1"/>
          <p:nvPr/>
        </p:nvSpPr>
        <p:spPr>
          <a:xfrm>
            <a:off x="179512" y="5641389"/>
            <a:ext cx="7848872" cy="1077218"/>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8"/>
            </a:pPr>
            <a:endParaRPr lang="es-MX" sz="800" dirty="0" smtClean="0"/>
          </a:p>
          <a:p>
            <a:pPr marL="342900" indent="-342900">
              <a:buFont typeface="+mj-lt"/>
              <a:buAutoNum type="arabicPeriod" startAt="18"/>
            </a:pPr>
            <a:r>
              <a:rPr lang="es-MX" sz="1600" dirty="0" smtClean="0"/>
              <a:t>Ya que todas tus tiendas estén capturadas, podrás generar el </a:t>
            </a:r>
            <a:r>
              <a:rPr lang="es-MX" sz="1600" i="1" dirty="0" smtClean="0"/>
              <a:t>REPORTE FOCO </a:t>
            </a:r>
            <a:r>
              <a:rPr lang="es-MX" sz="1600" dirty="0" smtClean="0"/>
              <a:t>para identificar qué segmentos lograste alcanzar, y/o cuantos frentes te faltan para cubrir la pauta.</a:t>
            </a:r>
          </a:p>
          <a:p>
            <a:pPr marL="228600" indent="-228600">
              <a:buFont typeface="+mj-lt"/>
              <a:buAutoNum type="arabicPeriod" startAt="18"/>
            </a:pPr>
            <a:endParaRPr lang="es-MX" sz="800" dirty="0" smtClean="0"/>
          </a:p>
        </p:txBody>
      </p:sp>
    </p:spTree>
    <p:extLst>
      <p:ext uri="{BB962C8B-B14F-4D97-AF65-F5344CB8AC3E}">
        <p14:creationId xmlns:p14="http://schemas.microsoft.com/office/powerpoint/2010/main" xmlns="" val="2315303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5641389"/>
            <a:ext cx="7848872" cy="830997"/>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19"/>
            </a:pPr>
            <a:endParaRPr lang="es-MX" sz="800" dirty="0" smtClean="0"/>
          </a:p>
          <a:p>
            <a:pPr marL="342900" indent="-342900">
              <a:buFont typeface="+mj-lt"/>
              <a:buAutoNum type="arabicPeriod" startAt="19"/>
            </a:pPr>
            <a:r>
              <a:rPr lang="es-MX" sz="1600" dirty="0" smtClean="0"/>
              <a:t>Una vez que terminaste de realizar tu captura, no olvides cerrar tu sesión. Automáticamente te enviará a la pantalla de inicio.</a:t>
            </a:r>
          </a:p>
          <a:p>
            <a:pPr marL="228600" indent="-228600">
              <a:buFont typeface="+mj-lt"/>
              <a:buAutoNum type="arabicPeriod" startAt="19"/>
            </a:pPr>
            <a:endParaRPr lang="es-MX" sz="800"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784" y="7315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0168" y="249289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0930" y="2727970"/>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0930" y="2975826"/>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1692" y="3282908"/>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0930" y="3539108"/>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1692" y="3774182"/>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187" t="36917" r="20563" b="58800"/>
          <a:stretch/>
        </p:blipFill>
        <p:spPr bwMode="auto">
          <a:xfrm>
            <a:off x="3510930" y="3988130"/>
            <a:ext cx="161406"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10 Rectángulo"/>
          <p:cNvSpPr/>
          <p:nvPr/>
        </p:nvSpPr>
        <p:spPr>
          <a:xfrm>
            <a:off x="6985530" y="877235"/>
            <a:ext cx="1440160" cy="4590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11 Elipse"/>
          <p:cNvSpPr/>
          <p:nvPr/>
        </p:nvSpPr>
        <p:spPr>
          <a:xfrm>
            <a:off x="6247234" y="800776"/>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19</a:t>
            </a:r>
            <a:endParaRPr lang="es-MX" dirty="0"/>
          </a:p>
        </p:txBody>
      </p:sp>
    </p:spTree>
    <p:extLst>
      <p:ext uri="{BB962C8B-B14F-4D97-AF65-F5344CB8AC3E}">
        <p14:creationId xmlns:p14="http://schemas.microsoft.com/office/powerpoint/2010/main" xmlns="" val="2936856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546" y="63674"/>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179512" y="5641389"/>
            <a:ext cx="7848872" cy="830997"/>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20"/>
            </a:pPr>
            <a:endParaRPr lang="es-MX" sz="800" dirty="0" smtClean="0"/>
          </a:p>
          <a:p>
            <a:pPr marL="342900" indent="-342900">
              <a:buFont typeface="+mj-lt"/>
              <a:buAutoNum type="arabicPeriod" startAt="20"/>
            </a:pPr>
            <a:r>
              <a:rPr lang="es-MX" sz="1600" dirty="0" smtClean="0"/>
              <a:t>Desde la pantalla de inicio podrás cerrar el explorador y habrás terminado tu captura.</a:t>
            </a:r>
          </a:p>
          <a:p>
            <a:pPr marL="228600" indent="-228600">
              <a:buFont typeface="+mj-lt"/>
              <a:buAutoNum type="arabicPeriod" startAt="20"/>
            </a:pPr>
            <a:endParaRPr lang="es-MX" sz="800" dirty="0" smtClean="0"/>
          </a:p>
        </p:txBody>
      </p:sp>
      <p:sp>
        <p:nvSpPr>
          <p:cNvPr id="4" name="3 Rectángulo"/>
          <p:cNvSpPr/>
          <p:nvPr/>
        </p:nvSpPr>
        <p:spPr>
          <a:xfrm>
            <a:off x="8561014" y="17589"/>
            <a:ext cx="532631" cy="3870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7722384" y="94202"/>
            <a:ext cx="612000" cy="612000"/>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smtClean="0"/>
              <a:t>20</a:t>
            </a:r>
            <a:endParaRPr lang="es-MX" dirty="0"/>
          </a:p>
        </p:txBody>
      </p:sp>
    </p:spTree>
    <p:extLst>
      <p:ext uri="{BB962C8B-B14F-4D97-AF65-F5344CB8AC3E}">
        <p14:creationId xmlns:p14="http://schemas.microsoft.com/office/powerpoint/2010/main" xmlns="" val="3537949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184" y="64944"/>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683568" y="260648"/>
            <a:ext cx="2278792"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CuadroTexto"/>
          <p:cNvSpPr txBox="1"/>
          <p:nvPr/>
        </p:nvSpPr>
        <p:spPr>
          <a:xfrm>
            <a:off x="179512" y="5517232"/>
            <a:ext cx="7848872" cy="1077218"/>
          </a:xfrm>
          <a:prstGeom prst="rect">
            <a:avLst/>
          </a:prstGeom>
          <a:noFill/>
          <a:ln w="76200" cmpd="tri">
            <a:solidFill>
              <a:srgbClr val="FF0000"/>
            </a:solidFill>
            <a:round/>
          </a:ln>
        </p:spPr>
        <p:txBody>
          <a:bodyPr wrap="square" rtlCol="0">
            <a:spAutoFit/>
          </a:bodyPr>
          <a:lstStyle/>
          <a:p>
            <a:endParaRPr lang="es-MX" sz="1600" dirty="0"/>
          </a:p>
          <a:p>
            <a:pPr marL="342900" indent="-342900">
              <a:buFont typeface="+mj-lt"/>
              <a:buAutoNum type="arabicPeriod" startAt="3"/>
            </a:pPr>
            <a:r>
              <a:rPr lang="es-MX" sz="1600" dirty="0" smtClean="0"/>
              <a:t>Dentro de la barra de dirección introduce la siguiente liga:</a:t>
            </a:r>
          </a:p>
          <a:p>
            <a:r>
              <a:rPr lang="es-MX" sz="1600" dirty="0" smtClean="0"/>
              <a:t>	</a:t>
            </a:r>
            <a:r>
              <a:rPr lang="es-MX" sz="1600" dirty="0" smtClean="0">
                <a:solidFill>
                  <a:schemeClr val="tx2"/>
                </a:solidFill>
                <a:hlinkClick r:id="rId3"/>
              </a:rPr>
              <a:t>http://www.procomlcd.mx</a:t>
            </a:r>
            <a:endParaRPr lang="es-MX" sz="1600" dirty="0" smtClean="0">
              <a:solidFill>
                <a:schemeClr val="tx2"/>
              </a:solidFill>
            </a:endParaRPr>
          </a:p>
          <a:p>
            <a:endParaRPr lang="es-MX" sz="1600" dirty="0"/>
          </a:p>
        </p:txBody>
      </p:sp>
      <p:sp>
        <p:nvSpPr>
          <p:cNvPr id="5" name="4 Elipse"/>
          <p:cNvSpPr/>
          <p:nvPr/>
        </p:nvSpPr>
        <p:spPr>
          <a:xfrm>
            <a:off x="179512" y="44624"/>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3</a:t>
            </a:r>
          </a:p>
        </p:txBody>
      </p:sp>
    </p:spTree>
    <p:extLst>
      <p:ext uri="{BB962C8B-B14F-4D97-AF65-F5344CB8AC3E}">
        <p14:creationId xmlns:p14="http://schemas.microsoft.com/office/powerpoint/2010/main" xmlns="" val="2971441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184" y="99778"/>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3034368" y="2204864"/>
            <a:ext cx="2473736" cy="10801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CuadroTexto"/>
          <p:cNvSpPr txBox="1"/>
          <p:nvPr/>
        </p:nvSpPr>
        <p:spPr>
          <a:xfrm>
            <a:off x="179512" y="5445224"/>
            <a:ext cx="7848872" cy="1323439"/>
          </a:xfrm>
          <a:prstGeom prst="rect">
            <a:avLst/>
          </a:prstGeom>
          <a:noFill/>
          <a:ln w="76200" cmpd="tri">
            <a:solidFill>
              <a:srgbClr val="FF0000"/>
            </a:solidFill>
            <a:round/>
          </a:ln>
        </p:spPr>
        <p:txBody>
          <a:bodyPr wrap="square" rtlCol="0">
            <a:spAutoFit/>
          </a:bodyPr>
          <a:lstStyle/>
          <a:p>
            <a:endParaRPr lang="es-MX" sz="1600" dirty="0" smtClean="0"/>
          </a:p>
          <a:p>
            <a:pPr marL="342900" indent="-342900">
              <a:buFont typeface="+mj-lt"/>
              <a:buAutoNum type="arabicPeriod" startAt="4"/>
            </a:pPr>
            <a:r>
              <a:rPr lang="es-MX" sz="1600" dirty="0" smtClean="0"/>
              <a:t>En la página que te aparece deberás introducir tu login como Usuario, y la contraseña que te proporciona Sistemas, como se muestra en el ejemplo. </a:t>
            </a:r>
            <a:endParaRPr lang="es-MX" sz="400" dirty="0"/>
          </a:p>
          <a:p>
            <a:pPr algn="ctr"/>
            <a:r>
              <a:rPr lang="es-MX" sz="1600" b="1" dirty="0" smtClean="0">
                <a:solidFill>
                  <a:schemeClr val="tx2"/>
                </a:solidFill>
              </a:rPr>
              <a:t>¡Recuerda que ahora utilizamos contraseñas personalizadas</a:t>
            </a:r>
            <a:r>
              <a:rPr lang="es-MX" sz="1600" b="1" dirty="0">
                <a:solidFill>
                  <a:schemeClr val="tx2"/>
                </a:solidFill>
              </a:rPr>
              <a:t>!</a:t>
            </a:r>
          </a:p>
          <a:p>
            <a:pPr algn="ctr"/>
            <a:endParaRPr lang="es-MX" sz="1600" dirty="0" smtClean="0"/>
          </a:p>
        </p:txBody>
      </p:sp>
      <p:sp>
        <p:nvSpPr>
          <p:cNvPr id="5" name="4 Elipse"/>
          <p:cNvSpPr/>
          <p:nvPr/>
        </p:nvSpPr>
        <p:spPr>
          <a:xfrm>
            <a:off x="2483768" y="2204864"/>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4</a:t>
            </a:r>
          </a:p>
        </p:txBody>
      </p:sp>
    </p:spTree>
    <p:extLst>
      <p:ext uri="{BB962C8B-B14F-4D97-AF65-F5344CB8AC3E}">
        <p14:creationId xmlns:p14="http://schemas.microsoft.com/office/powerpoint/2010/main" xmlns="" val="2915925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16" y="99778"/>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3704452" y="2348880"/>
            <a:ext cx="2379716" cy="7920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CuadroTexto"/>
          <p:cNvSpPr txBox="1"/>
          <p:nvPr/>
        </p:nvSpPr>
        <p:spPr>
          <a:xfrm>
            <a:off x="179512" y="5592142"/>
            <a:ext cx="7848872" cy="1077218"/>
          </a:xfrm>
          <a:prstGeom prst="rect">
            <a:avLst/>
          </a:prstGeom>
          <a:noFill/>
          <a:ln w="76200" cmpd="tri">
            <a:solidFill>
              <a:srgbClr val="FF0000"/>
            </a:solidFill>
            <a:round/>
          </a:ln>
        </p:spPr>
        <p:txBody>
          <a:bodyPr wrap="square" rtlCol="0">
            <a:spAutoFit/>
          </a:bodyPr>
          <a:lstStyle/>
          <a:p>
            <a:endParaRPr lang="es-MX" sz="1600" dirty="0"/>
          </a:p>
          <a:p>
            <a:pPr marL="342900" indent="-342900">
              <a:buFont typeface="+mj-lt"/>
              <a:buAutoNum type="arabicPeriod" startAt="5"/>
            </a:pPr>
            <a:r>
              <a:rPr lang="es-MX" sz="1600" dirty="0" smtClean="0"/>
              <a:t>En la pantalla que te aparece deberás dar clic en «</a:t>
            </a:r>
            <a:r>
              <a:rPr lang="es-MX" sz="1600" i="1" dirty="0" smtClean="0"/>
              <a:t>Entrar»</a:t>
            </a:r>
            <a:r>
              <a:rPr lang="es-MX" sz="1600" dirty="0" smtClean="0"/>
              <a:t> para accesar </a:t>
            </a:r>
            <a:r>
              <a:rPr lang="es-MX" sz="1600" dirty="0"/>
              <a:t>a</a:t>
            </a:r>
            <a:r>
              <a:rPr lang="es-MX" sz="1600" dirty="0" smtClean="0"/>
              <a:t> AUTOSERVICIO MARS</a:t>
            </a:r>
          </a:p>
          <a:p>
            <a:endParaRPr lang="es-MX" sz="1600" dirty="0"/>
          </a:p>
        </p:txBody>
      </p:sp>
      <p:sp>
        <p:nvSpPr>
          <p:cNvPr id="5" name="4 Elipse"/>
          <p:cNvSpPr/>
          <p:nvPr/>
        </p:nvSpPr>
        <p:spPr>
          <a:xfrm>
            <a:off x="3131840" y="2167387"/>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5</a:t>
            </a:r>
          </a:p>
        </p:txBody>
      </p:sp>
    </p:spTree>
    <p:extLst>
      <p:ext uri="{BB962C8B-B14F-4D97-AF65-F5344CB8AC3E}">
        <p14:creationId xmlns:p14="http://schemas.microsoft.com/office/powerpoint/2010/main" xmlns="" val="1408603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52" y="6291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539552" y="2307266"/>
            <a:ext cx="2016224" cy="24482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CuadroTexto"/>
          <p:cNvSpPr txBox="1"/>
          <p:nvPr/>
        </p:nvSpPr>
        <p:spPr>
          <a:xfrm>
            <a:off x="107504" y="5592142"/>
            <a:ext cx="7848872" cy="1077218"/>
          </a:xfrm>
          <a:prstGeom prst="rect">
            <a:avLst/>
          </a:prstGeom>
          <a:noFill/>
          <a:ln w="76200" cmpd="tri">
            <a:solidFill>
              <a:srgbClr val="FF0000"/>
            </a:solidFill>
            <a:round/>
          </a:ln>
        </p:spPr>
        <p:txBody>
          <a:bodyPr wrap="square" rtlCol="0">
            <a:spAutoFit/>
          </a:bodyPr>
          <a:lstStyle/>
          <a:p>
            <a:pPr marL="342900" indent="-342900">
              <a:buFont typeface="+mj-lt"/>
              <a:buAutoNum type="arabicPeriod" startAt="6"/>
            </a:pPr>
            <a:endParaRPr lang="es-MX" sz="1600" dirty="0" smtClean="0"/>
          </a:p>
          <a:p>
            <a:pPr marL="342900" indent="-342900">
              <a:buFont typeface="+mj-lt"/>
              <a:buAutoNum type="arabicPeriod" startAt="6"/>
            </a:pPr>
            <a:r>
              <a:rPr lang="es-MX" sz="1600" dirty="0" smtClean="0"/>
              <a:t>Una vez que accedes a la parte de Autoservicio MARS te abrirá esta página, deberás darle clic a la imagen de «</a:t>
            </a:r>
            <a:r>
              <a:rPr lang="es-MX" sz="1600" b="1" dirty="0" smtClean="0"/>
              <a:t>Captura</a:t>
            </a:r>
            <a:r>
              <a:rPr lang="es-MX" sz="1600" dirty="0" smtClean="0"/>
              <a:t>»</a:t>
            </a:r>
          </a:p>
          <a:p>
            <a:pPr marL="342900" indent="-342900">
              <a:buFont typeface="+mj-lt"/>
              <a:buAutoNum type="arabicPeriod" startAt="6"/>
            </a:pPr>
            <a:endParaRPr lang="es-MX" sz="1600" dirty="0"/>
          </a:p>
        </p:txBody>
      </p:sp>
      <p:sp>
        <p:nvSpPr>
          <p:cNvPr id="5" name="4 Elipse"/>
          <p:cNvSpPr/>
          <p:nvPr/>
        </p:nvSpPr>
        <p:spPr>
          <a:xfrm>
            <a:off x="107504" y="1988840"/>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6</a:t>
            </a:r>
          </a:p>
        </p:txBody>
      </p:sp>
    </p:spTree>
    <p:extLst>
      <p:ext uri="{BB962C8B-B14F-4D97-AF65-F5344CB8AC3E}">
        <p14:creationId xmlns:p14="http://schemas.microsoft.com/office/powerpoint/2010/main" xmlns="" val="137472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04" y="81200"/>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504048" y="1844824"/>
            <a:ext cx="3059840"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CuadroTexto"/>
          <p:cNvSpPr txBox="1"/>
          <p:nvPr/>
        </p:nvSpPr>
        <p:spPr>
          <a:xfrm>
            <a:off x="179512" y="5592142"/>
            <a:ext cx="7848872" cy="830997"/>
          </a:xfrm>
          <a:prstGeom prst="rect">
            <a:avLst/>
          </a:prstGeom>
          <a:noFill/>
          <a:ln w="76200" cmpd="tri">
            <a:solidFill>
              <a:srgbClr val="FF0000"/>
            </a:solidFill>
            <a:round/>
          </a:ln>
        </p:spPr>
        <p:txBody>
          <a:bodyPr wrap="square" rtlCol="0">
            <a:spAutoFit/>
          </a:bodyPr>
          <a:lstStyle/>
          <a:p>
            <a:pPr marL="342900" indent="-342900">
              <a:buFont typeface="+mj-lt"/>
              <a:buAutoNum type="arabicPeriod" startAt="7"/>
            </a:pPr>
            <a:endParaRPr lang="es-MX" sz="1600" dirty="0" smtClean="0"/>
          </a:p>
          <a:p>
            <a:pPr marL="342900" indent="-342900">
              <a:buFont typeface="+mj-lt"/>
              <a:buAutoNum type="arabicPeriod" startAt="7"/>
            </a:pPr>
            <a:r>
              <a:rPr lang="es-MX" sz="1600" dirty="0" smtClean="0"/>
              <a:t>En la pantalla que te abre deberás dar clic en </a:t>
            </a:r>
            <a:r>
              <a:rPr lang="es-MX" sz="1600" i="1" dirty="0" smtClean="0"/>
              <a:t>«LEVANTAMIENTO CAMPO»</a:t>
            </a:r>
          </a:p>
          <a:p>
            <a:endParaRPr lang="es-MX" sz="1600" dirty="0"/>
          </a:p>
        </p:txBody>
      </p:sp>
      <p:sp>
        <p:nvSpPr>
          <p:cNvPr id="5" name="4 Elipse"/>
          <p:cNvSpPr/>
          <p:nvPr/>
        </p:nvSpPr>
        <p:spPr>
          <a:xfrm>
            <a:off x="72000" y="1484784"/>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7</a:t>
            </a:r>
          </a:p>
        </p:txBody>
      </p:sp>
    </p:spTree>
    <p:extLst>
      <p:ext uri="{BB962C8B-B14F-4D97-AF65-F5344CB8AC3E}">
        <p14:creationId xmlns:p14="http://schemas.microsoft.com/office/powerpoint/2010/main" xmlns="" val="2030678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84" y="6291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107504" y="5534992"/>
            <a:ext cx="7848872" cy="1154162"/>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8"/>
            </a:pPr>
            <a:endParaRPr lang="es-MX" sz="1050" dirty="0" smtClean="0"/>
          </a:p>
          <a:p>
            <a:pPr marL="342900" indent="-342900">
              <a:buFont typeface="+mj-lt"/>
              <a:buAutoNum type="arabicPeriod" startAt="8"/>
            </a:pPr>
            <a:r>
              <a:rPr lang="es-MX" sz="1600" dirty="0" smtClean="0"/>
              <a:t>Una vez que haz seleccionado el periodo, te aparecerá el listado de tus tiendas. Ahí deberás dar «clic» en la casilla correspondiente al periodo que te toca capturar.</a:t>
            </a:r>
          </a:p>
          <a:p>
            <a:pPr marL="228600" indent="-228600">
              <a:buFont typeface="+mj-lt"/>
              <a:buAutoNum type="arabicPeriod" startAt="8"/>
            </a:pPr>
            <a:endParaRPr lang="es-MX" sz="1050" dirty="0" smtClean="0"/>
          </a:p>
        </p:txBody>
      </p:sp>
      <p:sp>
        <p:nvSpPr>
          <p:cNvPr id="4" name="3 Elipse"/>
          <p:cNvSpPr/>
          <p:nvPr/>
        </p:nvSpPr>
        <p:spPr>
          <a:xfrm>
            <a:off x="755576" y="1340768"/>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8</a:t>
            </a:r>
          </a:p>
        </p:txBody>
      </p:sp>
      <p:sp>
        <p:nvSpPr>
          <p:cNvPr id="6" name="5 Rectángulo"/>
          <p:cNvSpPr/>
          <p:nvPr/>
        </p:nvSpPr>
        <p:spPr>
          <a:xfrm>
            <a:off x="1187624" y="1703753"/>
            <a:ext cx="3096344" cy="2809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xmlns="" val="40790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84" y="62912"/>
            <a:ext cx="9000000" cy="5273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107504" y="5393943"/>
            <a:ext cx="7848872" cy="1400383"/>
          </a:xfrm>
          <a:prstGeom prst="rect">
            <a:avLst/>
          </a:prstGeom>
          <a:noFill/>
          <a:ln w="76200" cmpd="tri">
            <a:solidFill>
              <a:srgbClr val="FF0000"/>
            </a:solidFill>
            <a:round/>
          </a:ln>
        </p:spPr>
        <p:txBody>
          <a:bodyPr wrap="square" rtlCol="0">
            <a:spAutoFit/>
          </a:bodyPr>
          <a:lstStyle/>
          <a:p>
            <a:pPr marL="228600" indent="-228600">
              <a:buFont typeface="+mj-lt"/>
              <a:buAutoNum type="arabicPeriod" startAt="9"/>
            </a:pPr>
            <a:endParaRPr lang="es-MX" sz="1050" dirty="0" smtClean="0"/>
          </a:p>
          <a:p>
            <a:pPr marL="342900" indent="-342900">
              <a:buFont typeface="+mj-lt"/>
              <a:buAutoNum type="arabicPeriod" startAt="9"/>
            </a:pPr>
            <a:r>
              <a:rPr lang="es-MX" sz="1600" dirty="0" smtClean="0"/>
              <a:t>Identifica la columna de la quincena que te deberás capturar, si dentro de tu ruta se encuentra alguna tienda en dónde se deba capturar precios, te aparecerán las 4 columnas que aquí mostramos, sino capturas precios, sólo te aparecerán las dos columnas de levantamiento.</a:t>
            </a:r>
          </a:p>
          <a:p>
            <a:pPr marL="228600" indent="-228600">
              <a:buFont typeface="+mj-lt"/>
              <a:buAutoNum type="arabicPeriod" startAt="9"/>
            </a:pPr>
            <a:endParaRPr lang="es-MX" sz="1050" dirty="0" smtClean="0"/>
          </a:p>
        </p:txBody>
      </p:sp>
      <p:sp>
        <p:nvSpPr>
          <p:cNvPr id="4" name="3 Rectángulo"/>
          <p:cNvSpPr/>
          <p:nvPr/>
        </p:nvSpPr>
        <p:spPr>
          <a:xfrm>
            <a:off x="3059832" y="2113806"/>
            <a:ext cx="1224136" cy="23042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Elipse"/>
          <p:cNvSpPr/>
          <p:nvPr/>
        </p:nvSpPr>
        <p:spPr>
          <a:xfrm>
            <a:off x="2627784" y="2057902"/>
            <a:ext cx="360040" cy="362986"/>
          </a:xfrm>
          <a:prstGeom prst="ellipse">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MX" dirty="0"/>
              <a:t>9</a:t>
            </a:r>
          </a:p>
        </p:txBody>
      </p:sp>
    </p:spTree>
    <p:extLst>
      <p:ext uri="{BB962C8B-B14F-4D97-AF65-F5344CB8AC3E}">
        <p14:creationId xmlns:p14="http://schemas.microsoft.com/office/powerpoint/2010/main" xmlns="" val="3230884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o">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581</TotalTime>
  <Words>621</Words>
  <Application>Microsoft Office PowerPoint</Application>
  <PresentationFormat>Presentación en pantalla (4:3)</PresentationFormat>
  <Paragraphs>95</Paragraphs>
  <Slides>28</Slides>
  <Notes>6</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Opulento</vt:lpstr>
      <vt:lpstr>Tutorial levantamiento de información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INPLANT-MARS</dc:creator>
  <cp:lastModifiedBy>SISTEMAS3</cp:lastModifiedBy>
  <cp:revision>40</cp:revision>
  <dcterms:created xsi:type="dcterms:W3CDTF">2011-10-06T18:11:04Z</dcterms:created>
  <dcterms:modified xsi:type="dcterms:W3CDTF">2011-12-19T15:51:26Z</dcterms:modified>
</cp:coreProperties>
</file>