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0" r:id="rId7"/>
    <p:sldId id="271" r:id="rId8"/>
    <p:sldId id="272" r:id="rId9"/>
    <p:sldId id="274" r:id="rId10"/>
    <p:sldId id="275" r:id="rId11"/>
    <p:sldId id="273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>
        <p:scale>
          <a:sx n="91" d="100"/>
          <a:sy n="91" d="100"/>
        </p:scale>
        <p:origin x="48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27/03/2024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27/03/2024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3243064"/>
            <a:ext cx="10058400" cy="1159768"/>
          </a:xfrm>
        </p:spPr>
        <p:txBody>
          <a:bodyPr rtlCol="0"/>
          <a:lstStyle/>
          <a:p>
            <a:pPr rtl="0"/>
            <a:r>
              <a:rPr lang="fr-FR" dirty="0"/>
              <a:t>Projet Big-</a:t>
            </a:r>
            <a:r>
              <a:rPr lang="fr-FR" dirty="0" err="1"/>
              <a:t>Brogger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800" y="4581128"/>
            <a:ext cx="10058400" cy="685800"/>
          </a:xfrm>
        </p:spPr>
        <p:txBody>
          <a:bodyPr rtlCol="0"/>
          <a:lstStyle/>
          <a:p>
            <a:pPr rtl="0"/>
            <a:r>
              <a:rPr lang="fr-FR" dirty="0"/>
              <a:t>Tom </a:t>
            </a:r>
            <a:r>
              <a:rPr lang="fr-FR" dirty="0" err="1"/>
              <a:t>Dejardin</a:t>
            </a:r>
            <a:endParaRPr lang="fr-FR" dirty="0"/>
          </a:p>
          <a:p>
            <a:pPr rtl="0"/>
            <a:r>
              <a:rPr lang="fr-FR" dirty="0"/>
              <a:t>Yohan Bordes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838200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Contexte et Problématique</a:t>
            </a:r>
          </a:p>
          <a:p>
            <a:pPr rtl="0"/>
            <a:r>
              <a:rPr lang="fr-FR" dirty="0"/>
              <a:t>Objectifs du projet</a:t>
            </a:r>
          </a:p>
          <a:p>
            <a:pPr rtl="0"/>
            <a:r>
              <a:rPr lang="fr-FR" dirty="0"/>
              <a:t>Originalité et positionnement</a:t>
            </a:r>
          </a:p>
          <a:p>
            <a:pPr rtl="0"/>
            <a:r>
              <a:rPr lang="fr-FR" dirty="0"/>
              <a:t>Fonctionnement du Module</a:t>
            </a:r>
          </a:p>
          <a:p>
            <a:pPr rtl="0"/>
            <a:r>
              <a:rPr lang="fr-FR" dirty="0"/>
              <a:t>Analyse critique des résultats</a:t>
            </a:r>
          </a:p>
          <a:p>
            <a:pPr rtl="0"/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DD2F61-C8BA-DF08-3CDA-36EEFF5B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81328"/>
            <a:ext cx="838200" cy="257176"/>
          </a:xfrm>
        </p:spPr>
        <p:txBody>
          <a:bodyPr/>
          <a:lstStyle/>
          <a:p>
            <a:fld id="{E31375A4-56A4-47D6-9801-1991572033F7}" type="slidenum">
              <a:rPr lang="fr-FR" sz="1400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548680"/>
            <a:ext cx="9144000" cy="858466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Contexte et problématique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6F42EC-9186-7882-EB28-CAB3D59659C3}"/>
              </a:ext>
            </a:extLst>
          </p:cNvPr>
          <p:cNvSpPr txBox="1"/>
          <p:nvPr/>
        </p:nvSpPr>
        <p:spPr>
          <a:xfrm>
            <a:off x="1199456" y="2282441"/>
            <a:ext cx="1065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Vous avez trouvé une vulnérabilité sur une machine puis utilisé un module d’exploitation metasploit pour en prendre le contrôle.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6287E-C08A-274D-E45B-FB05B82554C2}"/>
              </a:ext>
            </a:extLst>
          </p:cNvPr>
          <p:cNvSpPr txBox="1"/>
          <p:nvPr/>
        </p:nvSpPr>
        <p:spPr>
          <a:xfrm>
            <a:off x="1739516" y="3988733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Comment récupérer les mots de passes de l’utilisateurs en toute discrétion ?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95805058-71F0-9103-4190-8E21428D2A91}"/>
              </a:ext>
            </a:extLst>
          </p:cNvPr>
          <p:cNvSpPr txBox="1">
            <a:spLocks/>
          </p:cNvSpPr>
          <p:nvPr/>
        </p:nvSpPr>
        <p:spPr>
          <a:xfrm>
            <a:off x="10668000" y="6381328"/>
            <a:ext cx="838200" cy="257176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1375A4-56A4-47D6-9801-1991572033F7}" type="slidenum">
              <a:rPr lang="fr-FR" sz="1400" smtClean="0">
                <a:solidFill>
                  <a:schemeClr val="accent1">
                    <a:lumMod val="75000"/>
                  </a:schemeClr>
                </a:solidFill>
              </a:rPr>
              <a:pPr algn="r"/>
              <a:t>3</a:t>
            </a:fld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9383" y="332656"/>
            <a:ext cx="9144000" cy="830998"/>
          </a:xfrm>
        </p:spPr>
        <p:txBody>
          <a:bodyPr rtlCol="0"/>
          <a:lstStyle/>
          <a:p>
            <a:pPr rtl="0"/>
            <a:r>
              <a:rPr lang="fr-FR" dirty="0"/>
              <a:t>Objectifs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D98F8E-8D44-2657-4FB0-D242CB723401}"/>
              </a:ext>
            </a:extLst>
          </p:cNvPr>
          <p:cNvSpPr txBox="1"/>
          <p:nvPr/>
        </p:nvSpPr>
        <p:spPr>
          <a:xfrm>
            <a:off x="1119383" y="1484784"/>
            <a:ext cx="889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Objectif Principal</a:t>
            </a:r>
            <a:r>
              <a:rPr lang="fr-FR" sz="2400" dirty="0"/>
              <a:t>: Capturer efficacement les saisies au clavier sur les systèmes Windows compromis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24ABAA-513E-6001-C1A0-6630A7DE121C}"/>
              </a:ext>
            </a:extLst>
          </p:cNvPr>
          <p:cNvSpPr txBox="1"/>
          <p:nvPr/>
        </p:nvSpPr>
        <p:spPr>
          <a:xfrm>
            <a:off x="2919075" y="2708920"/>
            <a:ext cx="55446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Développer un module de post-exploitation pour metasploit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Assurer la fiabilité et la discrétion du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Enregistrer les données capturées de manière fiable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695426A9-1D15-8A5B-90DA-F6D256DA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81328"/>
            <a:ext cx="838200" cy="257176"/>
          </a:xfrm>
        </p:spPr>
        <p:txBody>
          <a:bodyPr/>
          <a:lstStyle/>
          <a:p>
            <a:fld id="{E31375A4-56A4-47D6-9801-1991572033F7}" type="slidenum">
              <a:rPr lang="fr-FR" sz="1400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3472" y="332656"/>
            <a:ext cx="9144000" cy="691480"/>
          </a:xfrm>
        </p:spPr>
        <p:txBody>
          <a:bodyPr rtlCol="0"/>
          <a:lstStyle/>
          <a:p>
            <a:pPr rtl="0"/>
            <a:r>
              <a:rPr lang="fr-FR" dirty="0"/>
              <a:t>Originalité du module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32177D-B73F-3CDD-55AF-119932E9BD63}"/>
              </a:ext>
            </a:extLst>
          </p:cNvPr>
          <p:cNvSpPr txBox="1"/>
          <p:nvPr/>
        </p:nvSpPr>
        <p:spPr>
          <a:xfrm>
            <a:off x="1415480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Simplicité et Efficacité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EDF84E-BB9B-8DBC-6B1D-B0D5AC496FDF}"/>
              </a:ext>
            </a:extLst>
          </p:cNvPr>
          <p:cNvCxnSpPr>
            <a:cxnSpLocks/>
          </p:cNvCxnSpPr>
          <p:nvPr/>
        </p:nvCxnSpPr>
        <p:spPr>
          <a:xfrm>
            <a:off x="1487488" y="1700808"/>
            <a:ext cx="899998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D392CF9-4B61-8CA9-90AA-97F02E5D020D}"/>
              </a:ext>
            </a:extLst>
          </p:cNvPr>
          <p:cNvSpPr txBox="1"/>
          <p:nvPr/>
        </p:nvSpPr>
        <p:spPr>
          <a:xfrm>
            <a:off x="1487488" y="1844824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Big </a:t>
            </a:r>
            <a:r>
              <a:rPr lang="fr-FR" dirty="0" err="1"/>
              <a:t>Brogger</a:t>
            </a:r>
            <a:r>
              <a:rPr lang="fr-FR" dirty="0"/>
              <a:t> » se distingue par sa simplicité et son efficacité dans la capture des saisies au clavier sur les systèmes Windows compromis.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3B11-E735-4DD4-28A1-536615685844}"/>
              </a:ext>
            </a:extLst>
          </p:cNvPr>
          <p:cNvSpPr txBox="1"/>
          <p:nvPr/>
        </p:nvSpPr>
        <p:spPr>
          <a:xfrm>
            <a:off x="1415480" y="28529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Approche Légère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E66245F-5835-7292-6EBD-A87350346FE0}"/>
              </a:ext>
            </a:extLst>
          </p:cNvPr>
          <p:cNvCxnSpPr>
            <a:cxnSpLocks/>
          </p:cNvCxnSpPr>
          <p:nvPr/>
        </p:nvCxnSpPr>
        <p:spPr>
          <a:xfrm flipV="1">
            <a:off x="1487488" y="3222268"/>
            <a:ext cx="900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B2E7692-DEDD-F1BD-8141-F5C82D3583AE}"/>
              </a:ext>
            </a:extLst>
          </p:cNvPr>
          <p:cNvSpPr txBox="1"/>
          <p:nvPr/>
        </p:nvSpPr>
        <p:spPr>
          <a:xfrm>
            <a:off x="1487488" y="34290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Contrairement à d’autres modules plus complexes, « </a:t>
            </a:r>
            <a:r>
              <a:rPr lang="fr-FR" dirty="0" err="1"/>
              <a:t>BigBrogger</a:t>
            </a:r>
            <a:r>
              <a:rPr lang="fr-FR" dirty="0"/>
              <a:t> » offre une solution légère et facile à utiliser pour la post-exploitation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D477E4-4143-E02B-4167-44504679CAAF}"/>
              </a:ext>
            </a:extLst>
          </p:cNvPr>
          <p:cNvSpPr txBox="1"/>
          <p:nvPr/>
        </p:nvSpPr>
        <p:spPr>
          <a:xfrm>
            <a:off x="1415480" y="445594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Fonctionnalités Essentielles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74C6926-86AB-9574-8F93-29F03AA844A8}"/>
              </a:ext>
            </a:extLst>
          </p:cNvPr>
          <p:cNvCxnSpPr>
            <a:cxnSpLocks/>
          </p:cNvCxnSpPr>
          <p:nvPr/>
        </p:nvCxnSpPr>
        <p:spPr>
          <a:xfrm>
            <a:off x="1487488" y="4887994"/>
            <a:ext cx="900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FF149FC-C112-3C52-9598-B3943ABEE4CF}"/>
              </a:ext>
            </a:extLst>
          </p:cNvPr>
          <p:cNvSpPr txBox="1"/>
          <p:nvPr/>
        </p:nvSpPr>
        <p:spPr>
          <a:xfrm>
            <a:off x="1487488" y="503201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module se concentre sur les fonctionnalités essentielles pour la capture des saisies au clavier, offrant ainsi une solution pratique et fonctionnelle.</a:t>
            </a:r>
          </a:p>
        </p:txBody>
      </p:sp>
      <p:sp>
        <p:nvSpPr>
          <p:cNvPr id="17" name="Espace réservé du numéro de diapositive 1">
            <a:extLst>
              <a:ext uri="{FF2B5EF4-FFF2-40B4-BE49-F238E27FC236}">
                <a16:creationId xmlns:a16="http://schemas.microsoft.com/office/drawing/2014/main" id="{2D82BB65-58EF-7752-2EDE-936D7A26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81328"/>
            <a:ext cx="838200" cy="257176"/>
          </a:xfrm>
        </p:spPr>
        <p:txBody>
          <a:bodyPr/>
          <a:lstStyle/>
          <a:p>
            <a:fld id="{E31375A4-56A4-47D6-9801-1991572033F7}" type="slidenum">
              <a:rPr lang="fr-FR" sz="1400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63DB4-E5AC-33E8-7096-090ACD96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4416"/>
            <a:ext cx="9144000" cy="691480"/>
          </a:xfrm>
        </p:spPr>
        <p:txBody>
          <a:bodyPr/>
          <a:lstStyle/>
          <a:p>
            <a:r>
              <a:rPr lang="fr-FR" dirty="0"/>
              <a:t>Fonctionnement du Module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418BCDE-B3BA-D40C-5C17-DFB7F36A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81328"/>
            <a:ext cx="838200" cy="257176"/>
          </a:xfrm>
        </p:spPr>
        <p:txBody>
          <a:bodyPr/>
          <a:lstStyle/>
          <a:p>
            <a:fld id="{E31375A4-56A4-47D6-9801-1991572033F7}" type="slidenum">
              <a:rPr lang="fr-FR" sz="1400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3C9A69-63AA-09C7-BB76-B2998113E399}"/>
              </a:ext>
            </a:extLst>
          </p:cNvPr>
          <p:cNvSpPr txBox="1"/>
          <p:nvPr/>
        </p:nvSpPr>
        <p:spPr>
          <a:xfrm>
            <a:off x="983432" y="1412776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dirty="0"/>
              <a:t>Migration vers explorer.exe : </a:t>
            </a:r>
          </a:p>
          <a:p>
            <a:pPr algn="l"/>
            <a:r>
              <a:rPr lang="fr-FR" sz="1800" b="0" i="0" u="none" strike="noStrike" baseline="0" dirty="0">
                <a:latin typeface="LiberationMono"/>
              </a:rPr>
              <a:t>Le module migre vers le processus Explorer.exe pour une persistance accrue et une dissimulation efficace</a:t>
            </a:r>
            <a:r>
              <a:rPr lang="fr-FR" sz="1800" b="0" i="0" u="none" strike="noStrike" baseline="0" dirty="0">
                <a:solidFill>
                  <a:srgbClr val="111111"/>
                </a:solidFill>
                <a:latin typeface="LiberationMono"/>
              </a:rPr>
              <a:t>.</a:t>
            </a:r>
            <a:endParaRPr lang="fr-FR" sz="24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CC27B4-B8E3-243E-8902-7B24483050DD}"/>
              </a:ext>
            </a:extLst>
          </p:cNvPr>
          <p:cNvSpPr txBox="1"/>
          <p:nvPr/>
        </p:nvSpPr>
        <p:spPr>
          <a:xfrm>
            <a:off x="983432" y="256490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dirty="0"/>
              <a:t>Démarrage du keylogger : </a:t>
            </a:r>
          </a:p>
          <a:p>
            <a:pPr algn="l"/>
            <a:r>
              <a:rPr lang="fr-FR" sz="1800" b="0" i="0" u="none" strike="noStrike" baseline="0" dirty="0">
                <a:latin typeface="LiberationMono"/>
              </a:rPr>
              <a:t>Le module démarre le keylogger en utilisant la fonction </a:t>
            </a:r>
            <a:r>
              <a:rPr lang="fr-FR" sz="1800" b="0" i="0" u="none" strike="noStrike" baseline="0" dirty="0" err="1">
                <a:latin typeface="LiberationMono"/>
              </a:rPr>
              <a:t>keyscan_start</a:t>
            </a:r>
            <a:r>
              <a:rPr lang="fr-FR" sz="1800" b="0" i="0" u="none" strike="noStrike" baseline="0" dirty="0">
                <a:latin typeface="LiberationMono"/>
              </a:rPr>
              <a:t> pour capturer les saisies au clavier..</a:t>
            </a:r>
            <a:endParaRPr lang="fr-FR" sz="24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8B1365-EA24-CADB-990F-82A4A34BD846}"/>
              </a:ext>
            </a:extLst>
          </p:cNvPr>
          <p:cNvSpPr txBox="1"/>
          <p:nvPr/>
        </p:nvSpPr>
        <p:spPr>
          <a:xfrm>
            <a:off x="969429" y="371703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dirty="0"/>
              <a:t>Capture et enregistrement des saisies : </a:t>
            </a:r>
          </a:p>
          <a:p>
            <a:pPr algn="l"/>
            <a:r>
              <a:rPr lang="fr-FR" sz="1800" b="0" i="0" u="none" strike="noStrike" baseline="0" dirty="0">
                <a:latin typeface="LiberationMono"/>
              </a:rPr>
              <a:t>Les saisies au clavier sont récupérées à l'aide de la fonction </a:t>
            </a:r>
            <a:r>
              <a:rPr lang="fr-FR" sz="1800" b="0" i="0" u="none" strike="noStrike" baseline="0" dirty="0" err="1">
                <a:latin typeface="LiberationMono"/>
              </a:rPr>
              <a:t>keyscan_dump</a:t>
            </a:r>
            <a:r>
              <a:rPr lang="fr-FR" sz="1800" b="0" i="0" u="none" strike="noStrike" baseline="0" dirty="0">
                <a:latin typeface="LiberationMono"/>
              </a:rPr>
              <a:t> et sont enregistrées dans un fichier spécifié par l'utilisateur, le cas échéant.</a:t>
            </a:r>
            <a:endParaRPr lang="fr-FR" sz="24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F55D0C-FE87-46CD-CF18-285AA51C0D77}"/>
              </a:ext>
            </a:extLst>
          </p:cNvPr>
          <p:cNvSpPr txBox="1"/>
          <p:nvPr/>
        </p:nvSpPr>
        <p:spPr>
          <a:xfrm>
            <a:off x="994095" y="493739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dirty="0"/>
              <a:t>Migration vers PowerShell: </a:t>
            </a:r>
          </a:p>
          <a:p>
            <a:pPr algn="l"/>
            <a:r>
              <a:rPr lang="fr-FR" sz="1800" b="0" i="0" u="none" strike="noStrike" baseline="0" dirty="0">
                <a:latin typeface="LiberationMono"/>
              </a:rPr>
              <a:t>Enfin, le module migre vers un processus PowerShell existant ou en crée un nouveau pour éviter la détection et la réponse des défenses de sécurité.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58411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6DA52-D25F-3F42-2502-B56820A8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80"/>
            <a:ext cx="9144000" cy="691480"/>
          </a:xfrm>
        </p:spPr>
        <p:txBody>
          <a:bodyPr/>
          <a:lstStyle/>
          <a:p>
            <a:r>
              <a:rPr lang="fr-FR" dirty="0"/>
              <a:t>Analyse critique des résultats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4C3AE86-3495-00B9-5D68-5108046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81328"/>
            <a:ext cx="838200" cy="257176"/>
          </a:xfrm>
        </p:spPr>
        <p:txBody>
          <a:bodyPr/>
          <a:lstStyle/>
          <a:p>
            <a:fld id="{E31375A4-56A4-47D6-9801-1991572033F7}" type="slidenum">
              <a:rPr lang="fr-FR" sz="1400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5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25682-8133-F6A7-70DC-A2274CEC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3032956"/>
            <a:ext cx="3384376" cy="792088"/>
          </a:xfrm>
        </p:spPr>
        <p:txBody>
          <a:bodyPr>
            <a:noAutofit/>
          </a:bodyPr>
          <a:lstStyle/>
          <a:p>
            <a:r>
              <a:rPr lang="fr-FR" sz="4400" dirty="0"/>
              <a:t>Conclusion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ECDF071-CA96-0A2F-18AB-826B156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81328"/>
            <a:ext cx="838200" cy="257176"/>
          </a:xfrm>
        </p:spPr>
        <p:txBody>
          <a:bodyPr/>
          <a:lstStyle/>
          <a:p>
            <a:fld id="{E31375A4-56A4-47D6-9801-1991572033F7}" type="slidenum">
              <a:rPr lang="fr-FR" sz="1400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1954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de circuit imprimé pour professionnels (grand écran)</Template>
  <TotalTime>0</TotalTime>
  <Words>305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Candara</vt:lpstr>
      <vt:lpstr>Consolas</vt:lpstr>
      <vt:lpstr>LiberationMono</vt:lpstr>
      <vt:lpstr>Technologie informatique 16:9</vt:lpstr>
      <vt:lpstr>Projet Big-Brogger</vt:lpstr>
      <vt:lpstr>Sommaire</vt:lpstr>
      <vt:lpstr>Contexte et problématique</vt:lpstr>
      <vt:lpstr>Objectifs du projet</vt:lpstr>
      <vt:lpstr>Originalité du module</vt:lpstr>
      <vt:lpstr>Fonctionnement du Module</vt:lpstr>
      <vt:lpstr>Analyse critique des 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Big-Brogger</dc:title>
  <dc:creator>Yohan Bordes</dc:creator>
  <cp:lastModifiedBy>Yohan Bordes</cp:lastModifiedBy>
  <cp:revision>10</cp:revision>
  <dcterms:created xsi:type="dcterms:W3CDTF">2024-03-27T10:08:59Z</dcterms:created>
  <dcterms:modified xsi:type="dcterms:W3CDTF">2024-03-27T10:55:53Z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