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8" r:id="rId8"/>
    <p:sldId id="262" r:id="rId9"/>
    <p:sldId id="265" r:id="rId10"/>
    <p:sldId id="266" r:id="rId11"/>
    <p:sldId id="267" r:id="rId12"/>
    <p:sldId id="269" r:id="rId13"/>
    <p:sldId id="270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006-F368-4D9F-B7FE-42E3D1AF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83" y="477079"/>
            <a:ext cx="9541565" cy="18288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+mn-lt"/>
              </a:rPr>
              <a:t>EXPLICIT CONTENT CENSOR (ECC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4E77-EF5E-45B1-A5F2-581655540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052" y="3829878"/>
            <a:ext cx="3816626" cy="2663687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- bY</a:t>
            </a:r>
          </a:p>
          <a:p>
            <a:pPr algn="l"/>
            <a:r>
              <a:rPr lang="en-US" sz="2800" b="1" dirty="0"/>
              <a:t>HARSHIT RAI</a:t>
            </a:r>
          </a:p>
          <a:p>
            <a:pPr algn="l"/>
            <a:r>
              <a:rPr lang="en-US" sz="2800" b="1" dirty="0"/>
              <a:t>vishWAS SINGH</a:t>
            </a:r>
          </a:p>
          <a:p>
            <a:pPr algn="l"/>
            <a:r>
              <a:rPr lang="en-US" sz="2800" b="1" dirty="0"/>
              <a:t>VINAY VISHWAKARMA</a:t>
            </a:r>
          </a:p>
          <a:p>
            <a:pPr algn="l"/>
            <a:r>
              <a:rPr lang="en-US" sz="2800" b="1" dirty="0"/>
              <a:t>PRATHAMESH PATADE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31E7B-408D-49F0-97C9-581E0BC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2" y="2772612"/>
            <a:ext cx="6641527" cy="39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FF71-0FD1-4A91-ABD3-10D9B771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1F17-CB6F-49AE-A016-4EC90BF0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D6694-A6B9-448C-B7E2-6E06AC6F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9" y="212035"/>
            <a:ext cx="11834192" cy="64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2295-8995-4770-9E07-2925B233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CC7F-0F18-482E-A0FC-1BA1AFCA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06A7-B2CA-4562-BC41-40A13EE6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85529"/>
            <a:ext cx="11887201" cy="65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4FE4-E09A-4BBC-BAEA-97C159C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78904"/>
            <a:ext cx="10131425" cy="887896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What's NEXT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3BAFC-DB02-4AAB-BB28-35109BEDF380}"/>
              </a:ext>
            </a:extLst>
          </p:cNvPr>
          <p:cNvSpPr txBox="1"/>
          <p:nvPr/>
        </p:nvSpPr>
        <p:spPr>
          <a:xfrm>
            <a:off x="231912" y="1775792"/>
            <a:ext cx="1172817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ONLINE TEXT CENSORING</a:t>
            </a:r>
          </a:p>
          <a:p>
            <a:pPr algn="just"/>
            <a:endParaRPr lang="en-US" sz="28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/>
              <a:t>The ECC will be integrated with the browser with the help of an </a:t>
            </a:r>
            <a:r>
              <a:rPr lang="en-US" sz="2800" b="1" dirty="0">
                <a:solidFill>
                  <a:srgbClr val="FFFF00"/>
                </a:solidFill>
              </a:rPr>
              <a:t>extension</a:t>
            </a:r>
            <a:r>
              <a:rPr lang="en-US" sz="25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 Offensive and Explicit Contents in form of text can be filtered using </a:t>
            </a:r>
            <a:r>
              <a:rPr lang="en-US" sz="2800" b="1" dirty="0">
                <a:solidFill>
                  <a:srgbClr val="FFFF00"/>
                </a:solidFill>
              </a:rPr>
              <a:t>Convolutional     Neural Networks with Word Embedding</a:t>
            </a:r>
            <a:r>
              <a:rPr lang="en-US" sz="2500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Explicit text will be removed from the Web Pages by accessing and modifying the contents of </a:t>
            </a:r>
            <a:r>
              <a:rPr lang="en-US" sz="2800" b="1" dirty="0">
                <a:solidFill>
                  <a:srgbClr val="FFFF00"/>
                </a:solidFill>
              </a:rPr>
              <a:t>DOM (Document Object Model)</a:t>
            </a:r>
            <a:r>
              <a:rPr lang="en-US" sz="25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8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625-F456-4566-B773-69F263E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6" y="139148"/>
            <a:ext cx="10131425" cy="927652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FUTURE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9BB21-9842-4802-A124-0FE95E729A7D}"/>
              </a:ext>
            </a:extLst>
          </p:cNvPr>
          <p:cNvSpPr txBox="1"/>
          <p:nvPr/>
        </p:nvSpPr>
        <p:spPr>
          <a:xfrm>
            <a:off x="207717" y="2067341"/>
            <a:ext cx="11776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ONLINE IMAGE &amp; VIDEO CENSORING IN REAL-TIME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/>
              <a:t>How do we censor images in browser in </a:t>
            </a:r>
            <a:r>
              <a:rPr lang="en-US" sz="2800" b="1" dirty="0">
                <a:solidFill>
                  <a:srgbClr val="FFFF00"/>
                </a:solidFill>
              </a:rPr>
              <a:t>real-time without affecting the UX </a:t>
            </a:r>
            <a:r>
              <a:rPr lang="en-US" sz="25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/>
              <a:t>How do we censor videos in browser in real-time after considering the fact that online videos are </a:t>
            </a:r>
            <a:r>
              <a:rPr lang="en-US" sz="2800" b="1" dirty="0">
                <a:solidFill>
                  <a:srgbClr val="FFFF00"/>
                </a:solidFill>
              </a:rPr>
              <a:t>buffered as a continuous stream of data</a:t>
            </a:r>
            <a:r>
              <a:rPr lang="en-US" sz="25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86021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1E46-5644-49D5-9062-391461A0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18661"/>
            <a:ext cx="10131425" cy="695739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AB7CC-9DE0-4A66-9884-B6702E937870}"/>
              </a:ext>
            </a:extLst>
          </p:cNvPr>
          <p:cNvSpPr txBox="1"/>
          <p:nvPr/>
        </p:nvSpPr>
        <p:spPr>
          <a:xfrm>
            <a:off x="139147" y="994856"/>
            <a:ext cx="1191370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[1] : BBC Three Survey - Porn: What’s The Harm?</a:t>
            </a:r>
            <a:br>
              <a:rPr lang="en-US" sz="2500" dirty="0"/>
            </a:br>
            <a:r>
              <a:rPr lang="en-US" sz="2500" dirty="0"/>
              <a:t>	  Retrieved from : </a:t>
            </a:r>
          </a:p>
          <a:p>
            <a:r>
              <a:rPr lang="en-US" sz="2500" dirty="0"/>
              <a:t>	  http://www.bbc.co.uk/mediacentre/latestnews/2014/porn-whats-the-harm</a:t>
            </a:r>
          </a:p>
          <a:p>
            <a:endParaRPr lang="en-US" sz="2500" dirty="0"/>
          </a:p>
          <a:p>
            <a:r>
              <a:rPr lang="en-US" sz="2500" dirty="0"/>
              <a:t>[2] : “Cyberbullying". Gale Student Resources in Context. 2016 </a:t>
            </a:r>
          </a:p>
          <a:p>
            <a:r>
              <a:rPr lang="en-US" sz="2500" dirty="0"/>
              <a:t>	  – via Gale, Cengage Learning. </a:t>
            </a:r>
          </a:p>
          <a:p>
            <a:endParaRPr lang="en-US" sz="2500" dirty="0"/>
          </a:p>
          <a:p>
            <a:r>
              <a:rPr lang="en-US" sz="2500" dirty="0"/>
              <a:t>[3] : Deepika Jaiswal and Sowmya Sonam “Image Classification Using Convolutional     	 	  Neural Networks” </a:t>
            </a:r>
          </a:p>
          <a:p>
            <a:r>
              <a:rPr lang="en-US" sz="2500" dirty="0"/>
              <a:t>	  from International Journal of Advancement in Research &amp; Technology, Volume 3, 	  	  Issue-6, June 2014 </a:t>
            </a:r>
          </a:p>
          <a:p>
            <a:endParaRPr lang="en-US" sz="2500" dirty="0"/>
          </a:p>
          <a:p>
            <a:r>
              <a:rPr lang="en-US" sz="2500" dirty="0"/>
              <a:t>[4] : Theodora Chu, Kylie </a:t>
            </a:r>
            <a:r>
              <a:rPr lang="en-US" sz="2500" dirty="0" err="1"/>
              <a:t>Jue</a:t>
            </a:r>
            <a:r>
              <a:rPr lang="en-US" sz="2500" dirty="0"/>
              <a:t> and Max Wang. “Comment Abuse Classification with Deep</a:t>
            </a:r>
          </a:p>
          <a:p>
            <a:r>
              <a:rPr lang="en-US" sz="2500" dirty="0"/>
              <a:t>	  Learning”</a:t>
            </a:r>
            <a:br>
              <a:rPr lang="en-US" sz="2500" dirty="0"/>
            </a:br>
            <a:r>
              <a:rPr lang="en-US" sz="2500" dirty="0"/>
              <a:t>	  Retrieved from https://web.stanford.edu/class/cs224n/reports/2762092.pdf </a:t>
            </a:r>
          </a:p>
        </p:txBody>
      </p:sp>
    </p:spTree>
    <p:extLst>
      <p:ext uri="{BB962C8B-B14F-4D97-AF65-F5344CB8AC3E}">
        <p14:creationId xmlns:p14="http://schemas.microsoft.com/office/powerpoint/2010/main" val="141459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0F62D-CAC4-4049-89AA-17896ADD95BA}"/>
              </a:ext>
            </a:extLst>
          </p:cNvPr>
          <p:cNvSpPr txBox="1"/>
          <p:nvPr/>
        </p:nvSpPr>
        <p:spPr>
          <a:xfrm>
            <a:off x="3934277" y="2729947"/>
            <a:ext cx="4776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92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31396-CBD8-428A-9BA0-911C10C2264D}"/>
              </a:ext>
            </a:extLst>
          </p:cNvPr>
          <p:cNvSpPr txBox="1"/>
          <p:nvPr/>
        </p:nvSpPr>
        <p:spPr>
          <a:xfrm>
            <a:off x="2743199" y="210574"/>
            <a:ext cx="8428383" cy="62786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200" b="1" u="sng" dirty="0"/>
              <a:t>PRESENTATION OUTLINE</a:t>
            </a:r>
          </a:p>
          <a:p>
            <a:endParaRPr lang="en-US" sz="3200" b="1" dirty="0">
              <a:cs typeface="Calibri" panose="020F0502020204030204" pitchFamily="34" charset="0"/>
            </a:endParaRPr>
          </a:p>
          <a:p>
            <a:r>
              <a:rPr lang="en-US" sz="2600" b="1" dirty="0"/>
              <a:t>1: Introduction</a:t>
            </a:r>
          </a:p>
          <a:p>
            <a:endParaRPr lang="en-US" sz="2600" b="1" dirty="0"/>
          </a:p>
          <a:p>
            <a:r>
              <a:rPr lang="en-US" sz="2600" b="1" dirty="0"/>
              <a:t>2: Problem Definition</a:t>
            </a:r>
          </a:p>
          <a:p>
            <a:endParaRPr lang="en-US" sz="2600" b="1" dirty="0"/>
          </a:p>
          <a:p>
            <a:r>
              <a:rPr lang="en-US" sz="2600" b="1" dirty="0"/>
              <a:t>3: Methodology Adopted to Solve the Problem</a:t>
            </a:r>
          </a:p>
          <a:p>
            <a:endParaRPr lang="en-US" sz="2600" b="1" dirty="0"/>
          </a:p>
          <a:p>
            <a:r>
              <a:rPr lang="en-US" sz="2600" b="1" dirty="0"/>
              <a:t>4: Results</a:t>
            </a:r>
          </a:p>
          <a:p>
            <a:endParaRPr lang="en-US" sz="2600" b="1" dirty="0"/>
          </a:p>
          <a:p>
            <a:r>
              <a:rPr lang="en-US" sz="2600" b="1" dirty="0"/>
              <a:t>5: What’s Next ?</a:t>
            </a:r>
          </a:p>
          <a:p>
            <a:endParaRPr lang="en-US" sz="2600" b="1" dirty="0"/>
          </a:p>
          <a:p>
            <a:r>
              <a:rPr lang="en-US" sz="2600" b="1" dirty="0"/>
              <a:t>6: Future Challenges</a:t>
            </a:r>
          </a:p>
          <a:p>
            <a:endParaRPr lang="en-US" sz="2600" b="1" dirty="0"/>
          </a:p>
          <a:p>
            <a:r>
              <a:rPr lang="en-US" sz="2600" b="1" dirty="0"/>
              <a:t>7: Reference</a:t>
            </a:r>
          </a:p>
        </p:txBody>
      </p:sp>
    </p:spTree>
    <p:extLst>
      <p:ext uri="{BB962C8B-B14F-4D97-AF65-F5344CB8AC3E}">
        <p14:creationId xmlns:p14="http://schemas.microsoft.com/office/powerpoint/2010/main" val="267672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CAEA-2A9D-4160-8E5A-0B87DCD6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1791"/>
            <a:ext cx="10131425" cy="67439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b="1" u="sng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B3EC-EE06-4F21-8578-A38621A99C2D}"/>
              </a:ext>
            </a:extLst>
          </p:cNvPr>
          <p:cNvSpPr txBox="1"/>
          <p:nvPr/>
        </p:nvSpPr>
        <p:spPr>
          <a:xfrm>
            <a:off x="106017" y="1099931"/>
            <a:ext cx="1197996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/>
              <a:t>A survey</a:t>
            </a:r>
            <a:r>
              <a:rPr lang="en-US" sz="2500" baseline="30000" dirty="0"/>
              <a:t>[1]</a:t>
            </a:r>
            <a:r>
              <a:rPr lang="en-US" sz="2500" dirty="0"/>
              <a:t> conducted by BBC reveals that almost  </a:t>
            </a:r>
            <a:r>
              <a:rPr lang="en-US" sz="2800" b="1" dirty="0">
                <a:solidFill>
                  <a:srgbClr val="FFFF00"/>
                </a:solidFill>
              </a:rPr>
              <a:t>60%</a:t>
            </a:r>
            <a:r>
              <a:rPr lang="en-US" sz="2500" dirty="0"/>
              <a:t> of young people were </a:t>
            </a:r>
            <a:r>
              <a:rPr lang="en-US" sz="2800" b="1" dirty="0">
                <a:solidFill>
                  <a:srgbClr val="FFFF00"/>
                </a:solidFill>
              </a:rPr>
              <a:t>14</a:t>
            </a:r>
            <a:r>
              <a:rPr lang="en-US" sz="2500" b="1" dirty="0">
                <a:solidFill>
                  <a:srgbClr val="FFFF00"/>
                </a:solidFill>
              </a:rPr>
              <a:t> years old </a:t>
            </a:r>
            <a:r>
              <a:rPr lang="en-US" sz="2500" dirty="0"/>
              <a:t>or younger when they first saw porn online.</a:t>
            </a:r>
          </a:p>
          <a:p>
            <a:pPr algn="just"/>
            <a:endParaRPr lang="en-US" sz="25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/>
              <a:t>About</a:t>
            </a:r>
            <a:r>
              <a:rPr lang="en-US" sz="2500" b="1" dirty="0"/>
              <a:t> </a:t>
            </a:r>
            <a:r>
              <a:rPr lang="en-US" sz="2800" b="1" dirty="0">
                <a:solidFill>
                  <a:srgbClr val="FFFF00"/>
                </a:solidFill>
              </a:rPr>
              <a:t>62%</a:t>
            </a:r>
            <a:r>
              <a:rPr lang="en-US" sz="2500" dirty="0">
                <a:solidFill>
                  <a:srgbClr val="FFFF00"/>
                </a:solidFill>
              </a:rPr>
              <a:t> </a:t>
            </a:r>
            <a:r>
              <a:rPr lang="en-US" sz="2500" dirty="0"/>
              <a:t>of them said they first saw it when they weren’t expecting 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cs typeface="Calibri" panose="020F0502020204030204" pitchFamily="34" charset="0"/>
              </a:rPr>
              <a:t>Another survey</a:t>
            </a:r>
            <a:r>
              <a:rPr lang="en-US" sz="2500" baseline="30000" dirty="0"/>
              <a:t> [2]</a:t>
            </a:r>
            <a:r>
              <a:rPr lang="en-US" sz="2500" dirty="0">
                <a:cs typeface="Calibri" panose="020F0502020204030204" pitchFamily="34" charset="0"/>
              </a:rPr>
              <a:t> reveals that almost </a:t>
            </a:r>
            <a:r>
              <a:rPr lang="en-US" sz="2800" b="1" dirty="0">
                <a:solidFill>
                  <a:srgbClr val="FFFF00"/>
                </a:solidFill>
                <a:cs typeface="Calibri" panose="020F0502020204030204" pitchFamily="34" charset="0"/>
              </a:rPr>
              <a:t>88%</a:t>
            </a:r>
            <a:r>
              <a:rPr lang="en-US" sz="2500" dirty="0">
                <a:cs typeface="Calibri" panose="020F0502020204030204" pitchFamily="34" charset="0"/>
              </a:rPr>
              <a:t> of American Kids between </a:t>
            </a:r>
            <a:r>
              <a:rPr lang="en-US" sz="2800" b="1" dirty="0">
                <a:solidFill>
                  <a:srgbClr val="FFFF00"/>
                </a:solidFill>
                <a:cs typeface="Calibri" panose="020F0502020204030204" pitchFamily="34" charset="0"/>
              </a:rPr>
              <a:t>12-17</a:t>
            </a:r>
            <a:r>
              <a:rPr lang="en-US" sz="2500" dirty="0">
                <a:cs typeface="Calibri" panose="020F0502020204030204" pitchFamily="34" charset="0"/>
              </a:rPr>
              <a:t> years old, who access web daily, witnessed cyberbullying.</a:t>
            </a:r>
          </a:p>
          <a:p>
            <a:pPr algn="just"/>
            <a:endParaRPr lang="en-US" sz="25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</a:rPr>
              <a:t>Restricting contents</a:t>
            </a:r>
            <a:r>
              <a:rPr lang="en-US" sz="2500" dirty="0"/>
              <a:t> helps especially in cases when children are exposed to inappropriate  contents by accident.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/>
              <a:t>There are various options available (like </a:t>
            </a:r>
            <a:r>
              <a:rPr lang="en-US" sz="2800" b="1" dirty="0">
                <a:solidFill>
                  <a:srgbClr val="FFFF00"/>
                </a:solidFill>
              </a:rPr>
              <a:t>VPNs, Antivirus</a:t>
            </a:r>
            <a:r>
              <a:rPr lang="en-US" sz="2500" dirty="0">
                <a:solidFill>
                  <a:srgbClr val="FFFF00"/>
                </a:solidFill>
              </a:rPr>
              <a:t>,</a:t>
            </a:r>
            <a:r>
              <a:rPr lang="en-US" sz="2500" dirty="0"/>
              <a:t> etc.), but they perform poorly in getting the job done.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93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4D4E4-727C-4C5D-BD24-74053DD11606}"/>
              </a:ext>
            </a:extLst>
          </p:cNvPr>
          <p:cNvSpPr txBox="1"/>
          <p:nvPr/>
        </p:nvSpPr>
        <p:spPr>
          <a:xfrm>
            <a:off x="225287" y="318052"/>
            <a:ext cx="763949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EFFECTS OF CYBER-BULLYING ON YOUTHS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Low self-esteem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Change in Personality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  <a:r>
              <a:rPr lang="en-US" sz="25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Anger, Depression, Crying, Withdrawn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Losing Weight &amp; Changing Appearance to try to fit 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Withdrawal from family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Spending a lot of time alone</a:t>
            </a:r>
          </a:p>
          <a:p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EFFECTS OF PORNOGRAPHY ON YOUTHS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Addiction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Sexual Frustration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Violence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 Deficit Disorder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A5CAD-27E3-476C-A892-CA79A9DB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29" y="110704"/>
            <a:ext cx="4293705" cy="398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F7BDF-5236-40F9-8474-B89B88EA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8" y="4169748"/>
            <a:ext cx="4293706" cy="25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AE65-802F-493D-AB80-0DE0CC3B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5775"/>
            <a:ext cx="10131425" cy="768626"/>
          </a:xfrm>
        </p:spPr>
        <p:txBody>
          <a:bodyPr/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BB700-88E2-465C-A2CF-C4F1C5FC8B37}"/>
              </a:ext>
            </a:extLst>
          </p:cNvPr>
          <p:cNvSpPr txBox="1"/>
          <p:nvPr/>
        </p:nvSpPr>
        <p:spPr>
          <a:xfrm>
            <a:off x="225287" y="1497496"/>
            <a:ext cx="1171492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Existing content censoring software are basically limited to only handling </a:t>
            </a:r>
            <a:r>
              <a:rPr lang="en-US" sz="2800" b="1" dirty="0">
                <a:solidFill>
                  <a:srgbClr val="FFFF00"/>
                </a:solidFill>
              </a:rPr>
              <a:t>backlists</a:t>
            </a:r>
            <a:r>
              <a:rPr lang="en-US" sz="2800" b="1" dirty="0"/>
              <a:t> </a:t>
            </a:r>
            <a:r>
              <a:rPr lang="en-US" sz="2600" dirty="0"/>
              <a:t>and </a:t>
            </a:r>
            <a:r>
              <a:rPr lang="en-US" sz="2800" b="1" dirty="0">
                <a:solidFill>
                  <a:srgbClr val="FFFF00"/>
                </a:solidFill>
              </a:rPr>
              <a:t>blocking  URLs </a:t>
            </a:r>
            <a:r>
              <a:rPr lang="en-US" sz="26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Social-media websites are trying their best to censor abusive and obscene contents, but are </a:t>
            </a:r>
            <a:r>
              <a:rPr lang="en-US" sz="2800" b="1" dirty="0">
                <a:solidFill>
                  <a:srgbClr val="FFFF00"/>
                </a:solidFill>
              </a:rPr>
              <a:t>limited to only images and videos</a:t>
            </a:r>
            <a:r>
              <a:rPr lang="en-US" sz="26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The proposed solution aims to censor images</a:t>
            </a:r>
            <a:r>
              <a:rPr lang="en-US" sz="2600" baseline="30000" dirty="0"/>
              <a:t> [3]</a:t>
            </a:r>
            <a:r>
              <a:rPr lang="en-US" sz="2600" dirty="0"/>
              <a:t> and videos which exist not only on </a:t>
            </a:r>
            <a:r>
              <a:rPr lang="en-US" sz="2800" b="1" dirty="0">
                <a:solidFill>
                  <a:srgbClr val="FFFF00"/>
                </a:solidFill>
              </a:rPr>
              <a:t>the internet </a:t>
            </a:r>
            <a:r>
              <a:rPr lang="en-US" sz="2600" dirty="0"/>
              <a:t>but also on the </a:t>
            </a:r>
            <a:r>
              <a:rPr lang="en-US" sz="2800" b="1" dirty="0">
                <a:solidFill>
                  <a:srgbClr val="FFFF00"/>
                </a:solidFill>
              </a:rPr>
              <a:t>local storage devices</a:t>
            </a:r>
            <a:r>
              <a:rPr lang="en-US" sz="26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The solution also aims to censor text</a:t>
            </a:r>
            <a:r>
              <a:rPr lang="en-US" sz="2600" baseline="30000" dirty="0"/>
              <a:t> [4]</a:t>
            </a:r>
            <a:r>
              <a:rPr lang="en-US" sz="2600" dirty="0"/>
              <a:t> in order to achieve complete censoring of explicit contents </a:t>
            </a:r>
            <a:r>
              <a:rPr lang="en-US" sz="2800" b="1" dirty="0">
                <a:solidFill>
                  <a:srgbClr val="FFFF00"/>
                </a:solidFill>
              </a:rPr>
              <a:t>irrespective of their type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132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803-E15F-425B-BA30-B13ABEB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25" y="944"/>
            <a:ext cx="9968947" cy="808382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Methodology ADOPTED TO SOLVE 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A0588-AAE7-4174-BCD8-E434ED95DB72}"/>
              </a:ext>
            </a:extLst>
          </p:cNvPr>
          <p:cNvSpPr txBox="1"/>
          <p:nvPr/>
        </p:nvSpPr>
        <p:spPr>
          <a:xfrm>
            <a:off x="145771" y="809326"/>
            <a:ext cx="662609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The proposed solution uses a </a:t>
            </a:r>
            <a:r>
              <a:rPr lang="en-US" sz="2800" b="1" dirty="0">
                <a:solidFill>
                  <a:srgbClr val="FFFF00"/>
                </a:solidFill>
              </a:rPr>
              <a:t>Convolutional Neural Network</a:t>
            </a:r>
            <a:r>
              <a:rPr lang="en-US" sz="2500" dirty="0"/>
              <a:t> to identify and learn different characteristics of explicit contents.</a:t>
            </a:r>
          </a:p>
          <a:p>
            <a:pPr algn="just"/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A </a:t>
            </a:r>
            <a:r>
              <a:rPr lang="en-US" sz="2800" b="1" dirty="0">
                <a:solidFill>
                  <a:srgbClr val="FFFF00"/>
                </a:solidFill>
              </a:rPr>
              <a:t>Tensorflow</a:t>
            </a:r>
            <a:r>
              <a:rPr lang="en-US" sz="2500" dirty="0"/>
              <a:t> model was constructed consisting of 8 2D Convolution Layers, 8 2D Max Pooling Layers, 2 Fully Connected Layers and 1 Regression Output Layer.</a:t>
            </a:r>
          </a:p>
          <a:p>
            <a:pPr algn="just"/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This model was trained on a train-dataset of </a:t>
            </a:r>
            <a:r>
              <a:rPr lang="en-US" sz="2800" b="1" dirty="0">
                <a:solidFill>
                  <a:srgbClr val="FFFF00"/>
                </a:solidFill>
              </a:rPr>
              <a:t>30000 images (175x150 pixels each).</a:t>
            </a:r>
            <a:endParaRPr lang="en-US" sz="2500" b="1" dirty="0">
              <a:solidFill>
                <a:srgbClr val="FFFF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The model was later tested on a test-dataset of 5000 images of different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6AA2E-6E9D-4EB3-9944-121CA8A4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0" y="809325"/>
            <a:ext cx="5155095" cy="58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98834-4301-48AD-AD1D-E35773C578C3}"/>
              </a:ext>
            </a:extLst>
          </p:cNvPr>
          <p:cNvSpPr/>
          <p:nvPr/>
        </p:nvSpPr>
        <p:spPr>
          <a:xfrm>
            <a:off x="251792" y="226778"/>
            <a:ext cx="657307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Classification of individual images was found to be instantaneous. However, this wasn’t the case with Video Processing.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To speed up the process of censoring in videos, </a:t>
            </a:r>
            <a:r>
              <a:rPr lang="en-US" sz="2800" b="1" dirty="0">
                <a:solidFill>
                  <a:srgbClr val="FFFF00"/>
                </a:solidFill>
              </a:rPr>
              <a:t>multithreading</a:t>
            </a:r>
            <a:r>
              <a:rPr lang="en-US" sz="2500" dirty="0"/>
              <a:t> was implemented. A total of </a:t>
            </a:r>
            <a:r>
              <a:rPr lang="en-US" sz="2800" b="1" dirty="0">
                <a:solidFill>
                  <a:srgbClr val="FFFF00"/>
                </a:solidFill>
              </a:rPr>
              <a:t>8 threads</a:t>
            </a:r>
            <a:r>
              <a:rPr lang="en-US" sz="2500" dirty="0"/>
              <a:t> were created, which reduced the waiting  time by a </a:t>
            </a:r>
            <a:r>
              <a:rPr lang="en-US" sz="2800" b="1" dirty="0">
                <a:solidFill>
                  <a:srgbClr val="FFFF00"/>
                </a:solidFill>
              </a:rPr>
              <a:t>factor of 3</a:t>
            </a:r>
            <a:r>
              <a:rPr lang="en-US" sz="25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A unique technique, coined as “</a:t>
            </a:r>
            <a:r>
              <a:rPr lang="en-US" sz="2800" b="1" dirty="0">
                <a:solidFill>
                  <a:srgbClr val="FFFF00"/>
                </a:solidFill>
              </a:rPr>
              <a:t>Process Once, View Forever</a:t>
            </a:r>
            <a:r>
              <a:rPr lang="en-US" sz="2500" dirty="0"/>
              <a:t>” was used, which allowed new videos to be processed only once and then be viewed at anytime in future.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E688F-24F9-4D6E-B261-06668FB0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87" y="125688"/>
            <a:ext cx="5118031" cy="65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4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99A6-D692-402D-950C-144EBE0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808383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BCD66-B9F2-475E-9720-B75D58AB52CA}"/>
              </a:ext>
            </a:extLst>
          </p:cNvPr>
          <p:cNvSpPr txBox="1"/>
          <p:nvPr/>
        </p:nvSpPr>
        <p:spPr>
          <a:xfrm>
            <a:off x="185528" y="1086677"/>
            <a:ext cx="79115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The results mentioned below correspond to the censoring of </a:t>
            </a:r>
            <a:r>
              <a:rPr lang="en-US" sz="2800" b="1" dirty="0">
                <a:solidFill>
                  <a:srgbClr val="FFFF00"/>
                </a:solidFill>
              </a:rPr>
              <a:t>only offline </a:t>
            </a:r>
            <a:r>
              <a:rPr lang="en-US" sz="2500" dirty="0"/>
              <a:t>contents.</a:t>
            </a:r>
          </a:p>
          <a:p>
            <a:pPr algn="just"/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An average accuracy of </a:t>
            </a:r>
            <a:r>
              <a:rPr lang="en-US" sz="2800" b="1" dirty="0">
                <a:solidFill>
                  <a:srgbClr val="FFFF00"/>
                </a:solidFill>
              </a:rPr>
              <a:t>85%</a:t>
            </a:r>
            <a:r>
              <a:rPr lang="en-US" sz="2500" dirty="0"/>
              <a:t> was achieved while classifying the test images as well as new unseen images.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The model performed similarly on videos but occasionally suffered in classification.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This clutter in performance was experienced due to </a:t>
            </a:r>
            <a:r>
              <a:rPr lang="en-US" sz="2800" b="1" dirty="0">
                <a:solidFill>
                  <a:srgbClr val="FFFF00"/>
                </a:solidFill>
              </a:rPr>
              <a:t>lack of diversity</a:t>
            </a:r>
            <a:r>
              <a:rPr lang="en-US" sz="2500" dirty="0"/>
              <a:t> in training dataset.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500" dirty="0"/>
              <a:t>An immediate need was felt to include more images in training and testing datasets.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1BC57-1FD9-48CB-A86B-1FFC7C09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984" y="976249"/>
            <a:ext cx="3692488" cy="57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98AE-3730-4CF9-A583-34B2FA3A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E535-0541-458E-9510-A4C7C6CF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E2D48-FE85-4C0A-BDBE-1D217020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" y="149087"/>
            <a:ext cx="11807688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301</TotalTime>
  <Words>676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Celestial</vt:lpstr>
      <vt:lpstr>EXPLICIT CONTENT CENSOR (ECC )</vt:lpstr>
      <vt:lpstr>PowerPoint Presentation</vt:lpstr>
      <vt:lpstr>INTRODUCTION</vt:lpstr>
      <vt:lpstr>PowerPoint Presentation</vt:lpstr>
      <vt:lpstr>PROBLEM DEFINITION</vt:lpstr>
      <vt:lpstr>Methodology ADOPTED TO SOLVE THE PROBLEM</vt:lpstr>
      <vt:lpstr>PowerPoint Presentation</vt:lpstr>
      <vt:lpstr>RESULTS</vt:lpstr>
      <vt:lpstr>PowerPoint Presentation</vt:lpstr>
      <vt:lpstr>PowerPoint Presentation</vt:lpstr>
      <vt:lpstr>PowerPoint Presentation</vt:lpstr>
      <vt:lpstr>What's NEXT ?</vt:lpstr>
      <vt:lpstr>FUTURE CHALLENGES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CONTENT CENSOR (ECC )</dc:title>
  <dc:creator>Harshit Rai</dc:creator>
  <cp:lastModifiedBy>Harshit Rai</cp:lastModifiedBy>
  <cp:revision>52</cp:revision>
  <dcterms:created xsi:type="dcterms:W3CDTF">2018-02-22T13:22:38Z</dcterms:created>
  <dcterms:modified xsi:type="dcterms:W3CDTF">2018-02-22T19:55:09Z</dcterms:modified>
</cp:coreProperties>
</file>