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3" r:id="rId2"/>
    <p:sldMasterId id="2147483750" r:id="rId3"/>
    <p:sldMasterId id="2147483756" r:id="rId4"/>
    <p:sldMasterId id="2147483762" r:id="rId5"/>
  </p:sldMasterIdLst>
  <p:notesMasterIdLst>
    <p:notesMasterId r:id="rId20"/>
  </p:notesMasterIdLst>
  <p:handoutMasterIdLst>
    <p:handoutMasterId r:id="rId21"/>
  </p:handoutMasterIdLst>
  <p:sldIdLst>
    <p:sldId id="565" r:id="rId6"/>
    <p:sldId id="696" r:id="rId7"/>
    <p:sldId id="685" r:id="rId8"/>
    <p:sldId id="686" r:id="rId9"/>
    <p:sldId id="684" r:id="rId10"/>
    <p:sldId id="690" r:id="rId11"/>
    <p:sldId id="691" r:id="rId12"/>
    <p:sldId id="692" r:id="rId13"/>
    <p:sldId id="687" r:id="rId14"/>
    <p:sldId id="688" r:id="rId15"/>
    <p:sldId id="689" r:id="rId16"/>
    <p:sldId id="694" r:id="rId17"/>
    <p:sldId id="695" r:id="rId18"/>
    <p:sldId id="697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0000FF"/>
    <a:srgbClr val="2B9A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8" autoAdjust="0"/>
    <p:restoredTop sz="99688" autoAdjust="0"/>
  </p:normalViewPr>
  <p:slideViewPr>
    <p:cSldViewPr snapToObjects="1">
      <p:cViewPr>
        <p:scale>
          <a:sx n="112" d="100"/>
          <a:sy n="112" d="100"/>
        </p:scale>
        <p:origin x="-296" y="200"/>
      </p:cViewPr>
      <p:guideLst>
        <p:guide orient="horz" pos="56"/>
        <p:guide pos="2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162B-8AF9-D04D-85CA-E08727D58837}" type="datetimeFigureOut">
              <a:rPr kumimoji="1" lang="zh-TW" altLang="en-US" smtClean="0"/>
              <a:t>16/11/13</a:t>
            </a:fld>
            <a:endParaRPr kumimoji="1"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8AEF1-4C47-C142-8DB0-BB873915F0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726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A09AA-B9AD-4F35-9387-0FB810A1DF26}" type="datetimeFigureOut">
              <a:rPr lang="zh-TW" altLang="en-US" smtClean="0"/>
              <a:pPr/>
              <a:t>16/11/13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8F237-A1CF-4DBC-87C9-649CD4D5CE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934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en-US" altLang="zh-TW" sz="1200" b="1" dirty="0" smtClean="0">
              <a:latin typeface="Adobe 明體 Std L"/>
              <a:ea typeface="Adobe 明體 Std L"/>
              <a:cs typeface="Adobe 明體 Std L"/>
            </a:endParaRPr>
          </a:p>
          <a:p>
            <a:pPr algn="l"/>
            <a:r>
              <a:rPr kumimoji="1" lang="zh-TW" altLang="en-US" sz="1200" b="1" dirty="0" smtClean="0">
                <a:latin typeface="Adobe 明體 Std L"/>
                <a:ea typeface="Adobe 明體 Std L"/>
                <a:cs typeface="Adobe 明體 Std L"/>
              </a:rPr>
              <a:t>雲端校園</a:t>
            </a:r>
            <a:r>
              <a:rPr kumimoji="1" lang="en-US" altLang="zh-TW" sz="1200" b="1" dirty="0" smtClean="0">
                <a:latin typeface="Adobe 明體 Std L"/>
                <a:ea typeface="Adobe 明體 Std L"/>
                <a:cs typeface="Adobe 明體 Std L"/>
              </a:rPr>
              <a:t>,  </a:t>
            </a:r>
            <a:r>
              <a:rPr kumimoji="1" lang="zh-TW" altLang="en-US" sz="1200" b="1" dirty="0" smtClean="0">
                <a:latin typeface="Adobe 明體 Std L"/>
                <a:ea typeface="Adobe 明體 Std L"/>
                <a:cs typeface="Adobe 明體 Std L"/>
              </a:rPr>
              <a:t>資訊行動化</a:t>
            </a:r>
            <a:r>
              <a:rPr kumimoji="1" lang="en-US" altLang="zh-TW" sz="1200" b="1" dirty="0" smtClean="0">
                <a:latin typeface="Adobe 明體 Std L"/>
                <a:ea typeface="Adobe 明體 Std L"/>
                <a:cs typeface="Adobe 明體 Std L"/>
              </a:rPr>
              <a:t>  </a:t>
            </a:r>
            <a:r>
              <a:rPr kumimoji="1" lang="zh-TW" altLang="en-US" sz="1200" b="1" dirty="0" smtClean="0">
                <a:latin typeface="Adobe 明體 Std L"/>
                <a:ea typeface="Adobe 明體 Std L"/>
                <a:cs typeface="Adobe 明體 Std L"/>
              </a:rPr>
              <a:t>管理平台</a:t>
            </a:r>
            <a:r>
              <a:rPr kumimoji="1" lang="en-US" altLang="zh-TW" sz="1200" b="1" dirty="0" smtClean="0">
                <a:latin typeface="Adobe 明體 Std L"/>
                <a:ea typeface="Adobe 明體 Std L"/>
                <a:cs typeface="Adobe 明體 Std L"/>
              </a:rPr>
              <a:t>   </a:t>
            </a:r>
            <a:r>
              <a:rPr kumimoji="1" lang="zh-TW" altLang="en-US" sz="1200" b="1" dirty="0" smtClean="0">
                <a:latin typeface="Adobe 明體 Std L"/>
                <a:ea typeface="Adobe 明體 Std L"/>
                <a:cs typeface="Adobe 明體 Std L"/>
              </a:rPr>
              <a:t>整合建置案</a:t>
            </a:r>
          </a:p>
          <a:p>
            <a:endParaRPr kumimoji="1"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F237-A1CF-4DBC-87C9-649CD4D5CEA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336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2195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614DD-D138-498E-A7E5-9A27BFBBDCD2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43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A98A5-44A0-4625-AAEA-797509FC1874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380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BA111-ABA9-4216-9184-C0EF8E5019C7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71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B19AE-2B2E-44B6-97AE-B5320602D031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654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4492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4492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D1EE6-36CA-4B5E-8261-A4B05C7CDC6F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090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66800"/>
            <a:ext cx="8229600" cy="37004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ACFE8-4EA7-4D38-8F86-D61672617EF1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767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896D0-B582-4713-945F-70CBE44B647B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606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475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559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8DB7E93D-382D-4012-BF7C-8ABF7667A8C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62118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1493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B9929-CFC9-4AE5-B001-45F71A77774E}" type="slidenum">
              <a:rPr lang="en-US" alt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1580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726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072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8DB7E93D-382D-4012-BF7C-8ABF7667A8C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65855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B9929-CFC9-4AE5-B001-45F71A77774E}" type="slidenum">
              <a:rPr lang="en-US" alt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72120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5938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611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8DB7E93D-382D-4012-BF7C-8ABF7667A8C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41314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B9929-CFC9-4AE5-B001-45F71A77774E}" type="slidenum">
              <a:rPr lang="en-US" alt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024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8DB7E93D-382D-4012-BF7C-8ABF7667A8C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652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 userDrawn="1"/>
        </p:nvSpPr>
        <p:spPr bwMode="auto">
          <a:xfrm rot="19237452">
            <a:off x="4622800" y="519113"/>
            <a:ext cx="184150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altLang="en-US">
              <a:solidFill>
                <a:srgbClr val="4C4C4C"/>
              </a:solidFill>
              <a:ea typeface="新細明體" pitchFamily="18" charset="-12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EC679-F955-41E4-9C42-72E1B59290A0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9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09AF8-B1E5-47E3-B123-7CA03E0B14A0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08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ADD4A-8CAD-4C9E-B840-B95B9EC7E722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18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CDAB8-6482-497D-8973-2E9C833B2C4A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93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7FBBE-0B96-4147-8C4D-DB9C8C18E046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1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B9929-CFC9-4AE5-B001-45F71A77774E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92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6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theme" Target="../theme/theme4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theme" Target="../theme/theme5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6536233"/>
            <a:ext cx="53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TW" altLang="en-US" sz="1400" b="1" dirty="0" smtClean="0"/>
              <a:t>行動</a:t>
            </a:r>
            <a:r>
              <a:rPr kumimoji="1" lang="en-US" altLang="zh-TW" sz="1400" b="1" dirty="0" smtClean="0"/>
              <a:t>APP</a:t>
            </a:r>
            <a:r>
              <a:rPr kumimoji="1" lang="zh-TW" altLang="en-US" sz="1400" b="1" dirty="0" smtClean="0"/>
              <a:t>內容管理平台</a:t>
            </a:r>
            <a:r>
              <a:rPr lang="zh-TW" altLang="en-US" sz="1400" dirty="0" smtClean="0"/>
              <a:t> </a:t>
            </a:r>
            <a:endParaRPr lang="en-US" sz="1400" dirty="0"/>
          </a:p>
        </p:txBody>
      </p:sp>
      <p:sp>
        <p:nvSpPr>
          <p:cNvPr id="6" name="Line 18"/>
          <p:cNvSpPr>
            <a:spLocks noChangeShapeType="1"/>
          </p:cNvSpPr>
          <p:nvPr userDrawn="1"/>
        </p:nvSpPr>
        <p:spPr bwMode="auto">
          <a:xfrm>
            <a:off x="-42863" y="6567488"/>
            <a:ext cx="9186863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華康中黑體(P)" pitchFamily="34" charset="-120"/>
              <a:cs typeface="華康中黑體(P)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840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panose="020B0604020202020204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panose="020B0604020202020204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9378E5-B5E2-4CE3-B80A-6047EF084621}" type="slidenum">
              <a:rPr lang="en-US" altLang="en-US">
                <a:solidFill>
                  <a:srgbClr val="4C4C4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3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6536233"/>
            <a:ext cx="53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品牌</a:t>
            </a:r>
            <a:r>
              <a:rPr kumimoji="1" lang="en-US" altLang="zh-TW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APP</a:t>
            </a:r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功能與訊息平台</a:t>
            </a:r>
            <a:r>
              <a:rPr lang="zh-TW" altLang="en-US" sz="1400" dirty="0" smtClean="0">
                <a:solidFill>
                  <a:prstClr val="black"/>
                </a:solidFill>
                <a:latin typeface="Calibri"/>
                <a:ea typeface="新細明體"/>
              </a:rPr>
              <a:t> 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Line 18"/>
          <p:cNvSpPr>
            <a:spLocks noChangeShapeType="1"/>
          </p:cNvSpPr>
          <p:nvPr userDrawn="1"/>
        </p:nvSpPr>
        <p:spPr bwMode="auto">
          <a:xfrm>
            <a:off x="-42863" y="6567488"/>
            <a:ext cx="9186863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/>
              <a:ea typeface="華康中黑體(P)" pitchFamily="34" charset="-120"/>
              <a:cs typeface="華康中黑體(P)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088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6536233"/>
            <a:ext cx="53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品牌</a:t>
            </a:r>
            <a:r>
              <a:rPr kumimoji="1" lang="en-US" altLang="zh-TW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APP</a:t>
            </a:r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功能與訊息平台</a:t>
            </a:r>
            <a:r>
              <a:rPr lang="zh-TW" altLang="en-US" sz="1400" dirty="0" smtClean="0">
                <a:solidFill>
                  <a:prstClr val="black"/>
                </a:solidFill>
                <a:latin typeface="Calibri"/>
                <a:ea typeface="新細明體"/>
              </a:rPr>
              <a:t> 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Line 18"/>
          <p:cNvSpPr>
            <a:spLocks noChangeShapeType="1"/>
          </p:cNvSpPr>
          <p:nvPr userDrawn="1"/>
        </p:nvSpPr>
        <p:spPr bwMode="auto">
          <a:xfrm>
            <a:off x="-42863" y="6567488"/>
            <a:ext cx="9186863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/>
              <a:ea typeface="華康中黑體(P)" pitchFamily="34" charset="-120"/>
              <a:cs typeface="華康中黑體(P)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119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1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6536233"/>
            <a:ext cx="53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品牌</a:t>
            </a:r>
            <a:r>
              <a:rPr kumimoji="1" lang="en-US" altLang="zh-TW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APP</a:t>
            </a:r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功能與訊息平台</a:t>
            </a:r>
            <a:r>
              <a:rPr lang="zh-TW" altLang="en-US" sz="1400" dirty="0" smtClean="0">
                <a:solidFill>
                  <a:prstClr val="black"/>
                </a:solidFill>
                <a:latin typeface="Calibri"/>
                <a:ea typeface="新細明體"/>
              </a:rPr>
              <a:t> 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Line 18"/>
          <p:cNvSpPr>
            <a:spLocks noChangeShapeType="1"/>
          </p:cNvSpPr>
          <p:nvPr userDrawn="1"/>
        </p:nvSpPr>
        <p:spPr bwMode="auto">
          <a:xfrm>
            <a:off x="-42863" y="6567488"/>
            <a:ext cx="9186863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/>
              <a:ea typeface="華康中黑體(P)" pitchFamily="34" charset="-120"/>
              <a:cs typeface="華康中黑體(P)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415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bg.png"/>
          <p:cNvPicPr>
            <a:picLocks noChangeAspect="1"/>
          </p:cNvPicPr>
          <p:nvPr/>
        </p:nvPicPr>
        <p:blipFill>
          <a:blip r:embed="rId3" cstate="email">
            <a:alphaModFix amt="4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79512" y="1052736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iti TC Light"/>
                <a:ea typeface="Heiti TC Light"/>
                <a:cs typeface="Heiti TC Light"/>
              </a:rPr>
              <a:t>版本控制</a:t>
            </a:r>
            <a:endParaRPr lang="en-US" altLang="zh-TW" sz="6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eiti TC Light"/>
              <a:ea typeface="Heiti TC Light"/>
              <a:cs typeface="Heiti TC Light"/>
            </a:endParaRPr>
          </a:p>
          <a:p>
            <a:pPr algn="ctr"/>
            <a:endParaRPr kumimoji="1"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eiti TC Light"/>
              <a:ea typeface="Heiti TC Light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3125480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4975" y="218047"/>
            <a:ext cx="8229600" cy="330633"/>
          </a:xfrm>
        </p:spPr>
        <p:txBody>
          <a:bodyPr/>
          <a:lstStyle/>
          <a:p>
            <a:r>
              <a:rPr kumimoji="1" lang="en-US" altLang="zh-CN" sz="3200" dirty="0" smtClean="0"/>
              <a:t>Push</a:t>
            </a:r>
            <a:endParaRPr kumimoji="1" lang="zh-CN" altLang="en-US" sz="32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539552" y="787346"/>
            <a:ext cx="1440160" cy="2093592"/>
            <a:chOff x="3059832" y="1623440"/>
            <a:chExt cx="1440160" cy="2093592"/>
          </a:xfrm>
        </p:grpSpPr>
        <p:sp>
          <p:nvSpPr>
            <p:cNvPr id="3" name="矩形 2"/>
            <p:cNvSpPr/>
            <p:nvPr/>
          </p:nvSpPr>
          <p:spPr>
            <a:xfrm>
              <a:off x="3059832" y="1623440"/>
              <a:ext cx="1440160" cy="2093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275856" y="2083136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140194" y="1660158"/>
              <a:ext cx="11605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Server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3347864" y="2492896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3325624" y="3002666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1" name="直線接點 10"/>
            <p:cNvCxnSpPr>
              <a:stCxn id="8" idx="2"/>
            </p:cNvCxnSpPr>
            <p:nvPr/>
          </p:nvCxnSpPr>
          <p:spPr>
            <a:xfrm>
              <a:off x="3779912" y="2852936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群組 22"/>
          <p:cNvGrpSpPr/>
          <p:nvPr/>
        </p:nvGrpSpPr>
        <p:grpSpPr>
          <a:xfrm>
            <a:off x="2987824" y="1955870"/>
            <a:ext cx="1440160" cy="2488860"/>
            <a:chOff x="5436096" y="2708920"/>
            <a:chExt cx="1440160" cy="2488860"/>
          </a:xfrm>
        </p:grpSpPr>
        <p:sp>
          <p:nvSpPr>
            <p:cNvPr id="14" name="矩形 13"/>
            <p:cNvSpPr/>
            <p:nvPr/>
          </p:nvSpPr>
          <p:spPr>
            <a:xfrm>
              <a:off x="5436096" y="2708920"/>
              <a:ext cx="1440160" cy="24888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652120" y="3563884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512281" y="2731265"/>
              <a:ext cx="1287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Computer A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5724128" y="3973644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5701888" y="4483414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9" name="直線接點 18"/>
            <p:cNvCxnSpPr>
              <a:stCxn id="17" idx="2"/>
            </p:cNvCxnSpPr>
            <p:nvPr/>
          </p:nvCxnSpPr>
          <p:spPr>
            <a:xfrm>
              <a:off x="6156176" y="4333684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圓角矩形 19"/>
            <p:cNvSpPr/>
            <p:nvPr/>
          </p:nvSpPr>
          <p:spPr>
            <a:xfrm>
              <a:off x="5796136" y="3069818"/>
              <a:ext cx="720080" cy="3440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file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22" name="直線箭頭接點 21"/>
            <p:cNvCxnSpPr>
              <a:stCxn id="20" idx="2"/>
              <a:endCxn id="15" idx="0"/>
            </p:cNvCxnSpPr>
            <p:nvPr/>
          </p:nvCxnSpPr>
          <p:spPr>
            <a:xfrm>
              <a:off x="6156176" y="3413873"/>
              <a:ext cx="4192" cy="1500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線箭頭接點 24"/>
          <p:cNvCxnSpPr>
            <a:endCxn id="3" idx="3"/>
          </p:cNvCxnSpPr>
          <p:nvPr/>
        </p:nvCxnSpPr>
        <p:spPr>
          <a:xfrm flipH="1" flipV="1">
            <a:off x="1979712" y="1834142"/>
            <a:ext cx="864096" cy="482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圓角矩形圖說文字 26"/>
          <p:cNvSpPr/>
          <p:nvPr/>
        </p:nvSpPr>
        <p:spPr>
          <a:xfrm>
            <a:off x="2411760" y="1170853"/>
            <a:ext cx="936104" cy="648072"/>
          </a:xfrm>
          <a:prstGeom prst="wedgeRoundRectCallout">
            <a:avLst>
              <a:gd name="adj1" fmla="val -57174"/>
              <a:gd name="adj2" fmla="val 74749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141414"/>
                </a:solidFill>
              </a:rPr>
              <a:t>Push</a:t>
            </a: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推送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1557" y="5004261"/>
            <a:ext cx="8125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Ｐ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更新過的檔案後一定時間送回遠端伺服器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要作的動作是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694002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4975" y="218047"/>
            <a:ext cx="8229600" cy="330633"/>
          </a:xfrm>
        </p:spPr>
        <p:txBody>
          <a:bodyPr/>
          <a:lstStyle/>
          <a:p>
            <a:r>
              <a:rPr kumimoji="1" lang="en-US" altLang="zh-CN" sz="3200" dirty="0" smtClean="0"/>
              <a:t>Conflict</a:t>
            </a:r>
            <a:endParaRPr kumimoji="1" lang="zh-CN" altLang="en-US" sz="32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3636753" y="824064"/>
            <a:ext cx="1440160" cy="2093592"/>
            <a:chOff x="3059832" y="1623440"/>
            <a:chExt cx="1440160" cy="2093592"/>
          </a:xfrm>
        </p:grpSpPr>
        <p:sp>
          <p:nvSpPr>
            <p:cNvPr id="3" name="矩形 2"/>
            <p:cNvSpPr/>
            <p:nvPr/>
          </p:nvSpPr>
          <p:spPr>
            <a:xfrm>
              <a:off x="3059832" y="1623440"/>
              <a:ext cx="1440160" cy="2093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275856" y="2083136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140194" y="1660158"/>
              <a:ext cx="11605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Server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3347864" y="2492896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3325624" y="3002666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1" name="直線接點 10"/>
            <p:cNvCxnSpPr>
              <a:stCxn id="8" idx="2"/>
            </p:cNvCxnSpPr>
            <p:nvPr/>
          </p:nvCxnSpPr>
          <p:spPr>
            <a:xfrm>
              <a:off x="3779912" y="2852936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群組 22"/>
          <p:cNvGrpSpPr/>
          <p:nvPr/>
        </p:nvGrpSpPr>
        <p:grpSpPr>
          <a:xfrm>
            <a:off x="6085025" y="1992588"/>
            <a:ext cx="1440160" cy="2488860"/>
            <a:chOff x="5436096" y="2708920"/>
            <a:chExt cx="1440160" cy="2488860"/>
          </a:xfrm>
        </p:grpSpPr>
        <p:sp>
          <p:nvSpPr>
            <p:cNvPr id="14" name="矩形 13"/>
            <p:cNvSpPr/>
            <p:nvPr/>
          </p:nvSpPr>
          <p:spPr>
            <a:xfrm>
              <a:off x="5436096" y="2708920"/>
              <a:ext cx="1440160" cy="24888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652120" y="3563884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512281" y="2731265"/>
              <a:ext cx="1287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Computer B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5724128" y="3973644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5701888" y="4483414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9" name="直線接點 18"/>
            <p:cNvCxnSpPr>
              <a:stCxn id="17" idx="2"/>
            </p:cNvCxnSpPr>
            <p:nvPr/>
          </p:nvCxnSpPr>
          <p:spPr>
            <a:xfrm>
              <a:off x="6156176" y="4333684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圓角矩形 19"/>
            <p:cNvSpPr/>
            <p:nvPr/>
          </p:nvSpPr>
          <p:spPr>
            <a:xfrm>
              <a:off x="5796136" y="3069818"/>
              <a:ext cx="720080" cy="3440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file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22" name="直線箭頭接點 21"/>
            <p:cNvCxnSpPr>
              <a:stCxn id="20" idx="2"/>
              <a:endCxn id="15" idx="0"/>
            </p:cNvCxnSpPr>
            <p:nvPr/>
          </p:nvCxnSpPr>
          <p:spPr>
            <a:xfrm>
              <a:off x="6156176" y="3413873"/>
              <a:ext cx="4192" cy="1500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線箭頭接點 24"/>
          <p:cNvCxnSpPr>
            <a:endCxn id="3" idx="3"/>
          </p:cNvCxnSpPr>
          <p:nvPr/>
        </p:nvCxnSpPr>
        <p:spPr>
          <a:xfrm flipH="1" flipV="1">
            <a:off x="5076913" y="1870860"/>
            <a:ext cx="955774" cy="62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圓角矩形圖說文字 26"/>
          <p:cNvSpPr/>
          <p:nvPr/>
        </p:nvSpPr>
        <p:spPr>
          <a:xfrm>
            <a:off x="5508961" y="1207571"/>
            <a:ext cx="936104" cy="648072"/>
          </a:xfrm>
          <a:prstGeom prst="wedgeRoundRectCallout">
            <a:avLst>
              <a:gd name="adj1" fmla="val -57174"/>
              <a:gd name="adj2" fmla="val 74749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141414"/>
                </a:solidFill>
              </a:rPr>
              <a:t>Push</a:t>
            </a: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推送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1557" y="5004261"/>
            <a:ext cx="81250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上圖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Computer A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跟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Computer B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對同一份檔案做修改，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然後在同一時間分別將該份檔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案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Push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到伺服器，這樣就會發生衝突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Conflict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其中較後執行的一方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Push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會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失敗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遠端伺服器不接受你的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Push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，那就代表遠端伺服器有比較新的版本。我們必須先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Pull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取回遠端伺服器的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版本，將遠端伺服器版本做成歷史版本然後再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push</a:t>
            </a:r>
          </a:p>
        </p:txBody>
      </p:sp>
      <p:grpSp>
        <p:nvGrpSpPr>
          <p:cNvPr id="24" name="群組 23"/>
          <p:cNvGrpSpPr/>
          <p:nvPr/>
        </p:nvGrpSpPr>
        <p:grpSpPr>
          <a:xfrm>
            <a:off x="1436135" y="1984622"/>
            <a:ext cx="1440160" cy="2488860"/>
            <a:chOff x="5436096" y="2708920"/>
            <a:chExt cx="1440160" cy="2488860"/>
          </a:xfrm>
        </p:grpSpPr>
        <p:sp>
          <p:nvSpPr>
            <p:cNvPr id="26" name="矩形 25"/>
            <p:cNvSpPr/>
            <p:nvPr/>
          </p:nvSpPr>
          <p:spPr>
            <a:xfrm>
              <a:off x="5436096" y="2708920"/>
              <a:ext cx="1440160" cy="24888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652120" y="3563884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5512281" y="2731265"/>
              <a:ext cx="1287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Computer A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5724128" y="3973644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32" name="圓角矩形 31"/>
            <p:cNvSpPr/>
            <p:nvPr/>
          </p:nvSpPr>
          <p:spPr>
            <a:xfrm>
              <a:off x="5701888" y="4483414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33" name="直線接點 32"/>
            <p:cNvCxnSpPr>
              <a:stCxn id="31" idx="2"/>
            </p:cNvCxnSpPr>
            <p:nvPr/>
          </p:nvCxnSpPr>
          <p:spPr>
            <a:xfrm>
              <a:off x="6156176" y="4333684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圓角矩形 33"/>
            <p:cNvSpPr/>
            <p:nvPr/>
          </p:nvSpPr>
          <p:spPr>
            <a:xfrm>
              <a:off x="5796136" y="3069818"/>
              <a:ext cx="720080" cy="3440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file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35" name="直線箭頭接點 34"/>
            <p:cNvCxnSpPr>
              <a:stCxn id="34" idx="2"/>
              <a:endCxn id="29" idx="0"/>
            </p:cNvCxnSpPr>
            <p:nvPr/>
          </p:nvCxnSpPr>
          <p:spPr>
            <a:xfrm>
              <a:off x="6156176" y="3413873"/>
              <a:ext cx="4192" cy="1500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線箭頭接點 35"/>
          <p:cNvCxnSpPr>
            <a:endCxn id="3" idx="1"/>
          </p:cNvCxnSpPr>
          <p:nvPr/>
        </p:nvCxnSpPr>
        <p:spPr>
          <a:xfrm flipV="1">
            <a:off x="2876295" y="1870860"/>
            <a:ext cx="760458" cy="474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圓角矩形圖說文字 36"/>
          <p:cNvSpPr/>
          <p:nvPr/>
        </p:nvSpPr>
        <p:spPr>
          <a:xfrm>
            <a:off x="2399729" y="1109630"/>
            <a:ext cx="936104" cy="648072"/>
          </a:xfrm>
          <a:prstGeom prst="wedgeRoundRectCallout">
            <a:avLst>
              <a:gd name="adj1" fmla="val 37313"/>
              <a:gd name="adj2" fmla="val 93997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141414"/>
                </a:solidFill>
              </a:rPr>
              <a:t>Push</a:t>
            </a: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推送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  <p:sp>
        <p:nvSpPr>
          <p:cNvPr id="38" name="圓角矩形圖說文字 37"/>
          <p:cNvSpPr/>
          <p:nvPr/>
        </p:nvSpPr>
        <p:spPr>
          <a:xfrm>
            <a:off x="5364945" y="332656"/>
            <a:ext cx="1800200" cy="648072"/>
          </a:xfrm>
          <a:prstGeom prst="wedgeRoundRectCallout">
            <a:avLst>
              <a:gd name="adj1" fmla="val -57174"/>
              <a:gd name="adj2" fmla="val 74749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141414"/>
                </a:solidFill>
              </a:rPr>
              <a:t>Conflick</a:t>
            </a:r>
            <a:endParaRPr kumimoji="1" lang="en-US" altLang="zh-CN" dirty="0" smtClean="0">
              <a:solidFill>
                <a:srgbClr val="141414"/>
              </a:solidFill>
            </a:endParaRP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衝突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615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692696"/>
            <a:ext cx="6072470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0077B3"/>
                </a:solidFill>
              </a:rPr>
              <a:t>注意式項：</a:t>
            </a:r>
            <a:endParaRPr lang="en-US" altLang="zh-TW" dirty="0" smtClean="0">
              <a:solidFill>
                <a:srgbClr val="0077B3"/>
              </a:solidFill>
            </a:endParaRPr>
          </a:p>
          <a:p>
            <a:endParaRPr lang="en-US" altLang="zh-TW" dirty="0"/>
          </a:p>
          <a:p>
            <a:r>
              <a:rPr lang="zh-TW" altLang="en-US" dirty="0" smtClean="0"/>
              <a:t>字符集問題：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err="1"/>
              <a:t>config</a:t>
            </a:r>
            <a:r>
              <a:rPr lang="en-US" altLang="zh-TW" dirty="0"/>
              <a:t> --global </a:t>
            </a:r>
            <a:r>
              <a:rPr lang="en-US" altLang="zh-TW" dirty="0" err="1"/>
              <a:t>core.quotepath</a:t>
            </a:r>
            <a:r>
              <a:rPr lang="en-US" altLang="zh-TW" dirty="0"/>
              <a:t> false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文件名大小</a:t>
            </a:r>
            <a:r>
              <a:rPr lang="zh-TW" altLang="en-US" dirty="0" smtClean="0"/>
              <a:t>寫問題：　</a:t>
            </a:r>
            <a:r>
              <a:rPr lang="en-US" altLang="zh-TW" dirty="0" smtClean="0"/>
              <a:t>Linux :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err="1"/>
              <a:t>config</a:t>
            </a:r>
            <a:r>
              <a:rPr lang="en-US" altLang="zh-TW" dirty="0"/>
              <a:t> </a:t>
            </a:r>
            <a:r>
              <a:rPr lang="en-US" altLang="zh-TW" dirty="0" err="1"/>
              <a:t>core.ignorecase</a:t>
            </a:r>
            <a:r>
              <a:rPr lang="en-US" altLang="zh-TW" dirty="0"/>
              <a:t> </a:t>
            </a:r>
            <a:r>
              <a:rPr lang="en-US" altLang="zh-TW" dirty="0" smtClean="0"/>
              <a:t>true</a:t>
            </a:r>
          </a:p>
          <a:p>
            <a:endParaRPr lang="en-US" altLang="zh-CN" dirty="0"/>
          </a:p>
          <a:p>
            <a:r>
              <a:rPr lang="zh-TW" altLang="en-US" dirty="0" smtClean="0"/>
              <a:t>衝突發生：先將遠端做</a:t>
            </a:r>
            <a:r>
              <a:rPr lang="en-US" altLang="zh-TW" dirty="0" smtClean="0"/>
              <a:t>clone </a:t>
            </a:r>
            <a:r>
              <a:rPr lang="zh-TW" altLang="en-US" dirty="0" smtClean="0"/>
              <a:t>然後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/>
              <a:t>push origin master -f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05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0499" y="692696"/>
            <a:ext cx="712879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要追蹤新增的檔案，我們可以使用</a:t>
            </a:r>
            <a:r>
              <a:rPr lang="en-US" altLang="zh-TW" dirty="0" err="1"/>
              <a:t>git</a:t>
            </a:r>
            <a:r>
              <a:rPr lang="en-US" altLang="zh-TW" dirty="0"/>
              <a:t> add</a:t>
            </a:r>
            <a:r>
              <a:rPr lang="zh-TW" altLang="en-US" dirty="0"/>
              <a:t>命令</a:t>
            </a:r>
            <a:endParaRPr lang="en-US" altLang="zh-CN" dirty="0" smtClean="0"/>
          </a:p>
          <a:p>
            <a:r>
              <a:rPr lang="en-US" altLang="zh-CN" dirty="0"/>
              <a:t>Changes to be committed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r>
              <a:rPr lang="zh-TW" altLang="en-US" dirty="0"/>
              <a:t>修改先前已被追蹤的檔</a:t>
            </a:r>
            <a:r>
              <a:rPr lang="zh-TW" altLang="en-US" dirty="0" smtClean="0"/>
              <a:t>案</a:t>
            </a:r>
            <a:r>
              <a:rPr lang="en-US" altLang="zh-TW" dirty="0" smtClean="0"/>
              <a:t>:</a:t>
            </a:r>
            <a:endParaRPr lang="en-US" altLang="zh-CN" dirty="0"/>
          </a:p>
          <a:p>
            <a:r>
              <a:rPr lang="zh-CN" altLang="en-US" dirty="0" smtClean="0"/>
              <a:t>“</a:t>
            </a:r>
            <a:r>
              <a:rPr lang="en-US" altLang="zh-CN" dirty="0"/>
              <a:t>Changes not staged for commit” </a:t>
            </a:r>
            <a:r>
              <a:rPr lang="zh-CN" altLang="en-US" dirty="0"/>
              <a:t>下方，代表著這個檔案已被追蹤，而且位於工作目錄的該檔案已被修改，但尚未暫存。 要暫存該檔案</a:t>
            </a:r>
          </a:p>
        </p:txBody>
      </p:sp>
      <p:sp>
        <p:nvSpPr>
          <p:cNvPr id="3" name="矩形 2"/>
          <p:cNvSpPr/>
          <p:nvPr/>
        </p:nvSpPr>
        <p:spPr>
          <a:xfrm>
            <a:off x="1056398" y="2852936"/>
            <a:ext cx="72559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$ vim </a:t>
            </a:r>
            <a:r>
              <a:rPr lang="en-US" altLang="zh-CN" dirty="0" err="1"/>
              <a:t>benchmarks.rb</a:t>
            </a:r>
            <a:endParaRPr lang="en-US" altLang="zh-CN" dirty="0"/>
          </a:p>
          <a:p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status</a:t>
            </a:r>
          </a:p>
          <a:p>
            <a:r>
              <a:rPr lang="en-US" altLang="zh-CN" dirty="0"/>
              <a:t>On branch master</a:t>
            </a:r>
          </a:p>
          <a:p>
            <a:r>
              <a:rPr lang="en-US" altLang="zh-CN" dirty="0"/>
              <a:t>Changes to be committed:</a:t>
            </a:r>
          </a:p>
          <a:p>
            <a:r>
              <a:rPr lang="en-US" altLang="zh-CN" dirty="0"/>
              <a:t>  (use "</a:t>
            </a:r>
            <a:r>
              <a:rPr lang="en-US" altLang="zh-CN" dirty="0" err="1"/>
              <a:t>git</a:t>
            </a:r>
            <a:r>
              <a:rPr lang="en-US" altLang="zh-CN" dirty="0"/>
              <a:t> reset HEAD &lt;file&gt;..." to </a:t>
            </a:r>
            <a:r>
              <a:rPr lang="en-US" altLang="zh-CN" dirty="0" err="1"/>
              <a:t>unstage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        new file:   README</a:t>
            </a:r>
          </a:p>
          <a:p>
            <a:r>
              <a:rPr lang="en-US" altLang="zh-CN" dirty="0"/>
              <a:t>        modified:   </a:t>
            </a:r>
            <a:r>
              <a:rPr lang="en-US" altLang="zh-CN" dirty="0" err="1"/>
              <a:t>benchmarks.rb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Changes not staged for commit:</a:t>
            </a:r>
          </a:p>
          <a:p>
            <a:r>
              <a:rPr lang="en-US" altLang="zh-CN" dirty="0"/>
              <a:t>  (use "</a:t>
            </a:r>
            <a:r>
              <a:rPr lang="en-US" altLang="zh-CN" dirty="0" err="1"/>
              <a:t>git</a:t>
            </a:r>
            <a:r>
              <a:rPr lang="en-US" altLang="zh-CN" dirty="0"/>
              <a:t> add &lt;file&gt;..." to update what will be committed)</a:t>
            </a:r>
          </a:p>
          <a:p>
            <a:r>
              <a:rPr lang="en-US" altLang="zh-CN" dirty="0"/>
              <a:t>  (use "</a:t>
            </a:r>
            <a:r>
              <a:rPr lang="en-US" altLang="zh-CN" dirty="0" err="1"/>
              <a:t>git</a:t>
            </a:r>
            <a:r>
              <a:rPr lang="en-US" altLang="zh-CN" dirty="0"/>
              <a:t> checkout -- &lt;file&gt;..." to discard changes in working directory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modified:   </a:t>
            </a:r>
            <a:r>
              <a:rPr lang="en-US" altLang="zh-CN" dirty="0" err="1"/>
              <a:t>benchmarks.rb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198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5656" y="1556792"/>
            <a:ext cx="442941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add *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commit –m “</a:t>
            </a:r>
            <a:r>
              <a:rPr lang="en-US" altLang="zh-CN" dirty="0" err="1" smtClean="0"/>
              <a:t>inof</a:t>
            </a:r>
            <a:r>
              <a:rPr lang="en-US" altLang="zh-CN" dirty="0" smtClean="0"/>
              <a:t>”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push 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commit</a:t>
            </a:r>
            <a:r>
              <a:rPr lang="zh-CN" altLang="en-US" dirty="0"/>
              <a:t>命令後方以</a:t>
            </a:r>
            <a:r>
              <a:rPr lang="en-US" altLang="zh-CN" dirty="0"/>
              <a:t>-m</a:t>
            </a:r>
            <a:r>
              <a:rPr lang="zh-CN" altLang="en-US" dirty="0"/>
              <a:t>參數指定提交訊息</a:t>
            </a:r>
          </a:p>
        </p:txBody>
      </p:sp>
    </p:spTree>
    <p:extLst>
      <p:ext uri="{BB962C8B-B14F-4D97-AF65-F5344CB8AC3E}">
        <p14:creationId xmlns:p14="http://schemas.microsoft.com/office/powerpoint/2010/main" val="427855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85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檔案儲存版本控制（</a:t>
            </a:r>
            <a:r>
              <a:rPr kumimoji="1" lang="en-US" altLang="zh-TW" dirty="0" smtClean="0"/>
              <a:t>Subversion</a:t>
            </a:r>
            <a:r>
              <a:rPr kumimoji="1" lang="zh-TW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7584" y="1484784"/>
            <a:ext cx="76328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版本控制的功能，他會記錄你每次的更新或是每次的上傳檔案的內容，把游標移動到檔案上面，出現選擇調時可移動到版本這個選項，就會出現可以回復到哪個時間的版本，以防止被誤改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TW" altLang="en-US" sz="2400" dirty="0" smtClean="0"/>
              <a:t>方式一：檔案</a:t>
            </a:r>
            <a:r>
              <a:rPr lang="zh-CN" altLang="en-US" sz="2400" dirty="0" smtClean="0"/>
              <a:t>系統會記錄</a:t>
            </a:r>
            <a:r>
              <a:rPr lang="zh-CN" altLang="en-US" sz="2400" dirty="0"/>
              <a:t>異動的區塊</a:t>
            </a:r>
            <a:r>
              <a:rPr lang="en-US" altLang="zh-CN" sz="2400" dirty="0"/>
              <a:t>(Disk Block</a:t>
            </a:r>
            <a:r>
              <a:rPr lang="en-US" altLang="zh-CN" sz="2400" dirty="0" smtClean="0"/>
              <a:t>)</a:t>
            </a:r>
          </a:p>
          <a:p>
            <a:endParaRPr lang="en-US" altLang="zh-CN" sz="2400" dirty="0"/>
          </a:p>
          <a:p>
            <a:r>
              <a:rPr lang="zh-TW" altLang="en-US" sz="2400" dirty="0" smtClean="0"/>
              <a:t>方式二：</a:t>
            </a:r>
            <a:r>
              <a:rPr lang="zh-CN" altLang="en-US" sz="2400" dirty="0" smtClean="0"/>
              <a:t>單一檔</a:t>
            </a:r>
            <a:r>
              <a:rPr lang="zh-CN" altLang="en-US" sz="2400" dirty="0"/>
              <a:t>案</a:t>
            </a:r>
            <a:r>
              <a:rPr lang="zh-CN" altLang="en-US" sz="2400" dirty="0" smtClean="0"/>
              <a:t>多次紀錄</a:t>
            </a:r>
            <a:r>
              <a:rPr lang="zh-TW" altLang="en-US" sz="2400" dirty="0" smtClean="0"/>
              <a:t>，</a:t>
            </a:r>
            <a:r>
              <a:rPr lang="zh-TW" altLang="en-US" sz="2400" dirty="0"/>
              <a:t>在另一個路徑會把該檔案存不同日期的檔案名稱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82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Ｑ</a:t>
            </a:r>
            <a:r>
              <a:rPr kumimoji="1" lang="en-US" altLang="zh-TW" dirty="0" smtClean="0"/>
              <a:t>sync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19240" y="1196752"/>
            <a:ext cx="807524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版本控制</a:t>
            </a:r>
          </a:p>
          <a:p>
            <a:endParaRPr lang="zh-CN" altLang="en-US" dirty="0"/>
          </a:p>
          <a:p>
            <a:r>
              <a:rPr lang="zh-CN" altLang="en-US" dirty="0"/>
              <a:t>在 </a:t>
            </a:r>
            <a:r>
              <a:rPr lang="en-US" altLang="zh-CN" dirty="0" err="1"/>
              <a:t>Qsync</a:t>
            </a:r>
            <a:r>
              <a:rPr lang="en-US" altLang="zh-CN" dirty="0"/>
              <a:t> </a:t>
            </a:r>
            <a:r>
              <a:rPr lang="zh-CN" altLang="en-US" dirty="0"/>
              <a:t>中，版本控制的主要目的是保護使用者的檔案。每當您新增或修改檔案時，此功能就會幫您</a:t>
            </a:r>
            <a:r>
              <a:rPr lang="zh-CN" altLang="en-US" dirty="0">
                <a:solidFill>
                  <a:srgbClr val="FF0000"/>
                </a:solidFill>
              </a:rPr>
              <a:t>備份一份當下的檔案</a:t>
            </a:r>
            <a:r>
              <a:rPr lang="zh-CN" altLang="en-US" dirty="0"/>
              <a:t>，所以，當您想找回過去的某一版，或當您共享檔案時不小心覆蓋了原檔，您都能隨時救回需要的版本。甚至是在回收桶內被刪除的檔案，此功能也可利用過去的版本將其順利地救回。</a:t>
            </a:r>
          </a:p>
        </p:txBody>
      </p:sp>
      <p:sp>
        <p:nvSpPr>
          <p:cNvPr id="5" name="矩形 4"/>
          <p:cNvSpPr/>
          <p:nvPr/>
        </p:nvSpPr>
        <p:spPr>
          <a:xfrm>
            <a:off x="525907" y="3068960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版本控制會將</a:t>
            </a:r>
            <a:r>
              <a:rPr lang="zh-CN" altLang="en-US" dirty="0">
                <a:solidFill>
                  <a:srgbClr val="FF0000"/>
                </a:solidFill>
              </a:rPr>
              <a:t>保留的版本與檔案分開存放</a:t>
            </a:r>
            <a:r>
              <a:rPr lang="zh-CN" altLang="en-US" dirty="0"/>
              <a:t>。所以，即使您已刪除了檔案，甚至也將回收桶清空，該檔案過去的版本仍會保存。因此，您仍可還原已刪除的檔案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97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52936"/>
            <a:ext cx="44608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bg1">
                  <a:lumMod val="85000"/>
                </a:schemeClr>
              </a:buClr>
            </a:pPr>
            <a:r>
              <a:rPr lang="zh-TW" altLang="en-US" sz="4800" dirty="0" smtClean="0">
                <a:solidFill>
                  <a:srgbClr val="FF0000"/>
                </a:solidFill>
                <a:latin typeface="Heiti TC Light"/>
                <a:ea typeface="Heiti TC Light"/>
                <a:cs typeface="Heiti TC Light"/>
              </a:rPr>
              <a:t>Ｑ＆</a:t>
            </a:r>
            <a:r>
              <a:rPr lang="en-US" altLang="zh-TW" sz="4800" dirty="0" smtClean="0">
                <a:solidFill>
                  <a:srgbClr val="FF0000"/>
                </a:solidFill>
                <a:latin typeface="Heiti TC Light"/>
                <a:ea typeface="Heiti TC Light"/>
                <a:cs typeface="Heiti TC Light"/>
              </a:rPr>
              <a:t>A</a:t>
            </a:r>
            <a:endParaRPr lang="zh-TW" altLang="en-US" sz="4800" dirty="0">
              <a:solidFill>
                <a:srgbClr val="FF0000"/>
              </a:solidFill>
              <a:latin typeface="Heiti TC Light"/>
              <a:ea typeface="Heiti TC Light"/>
              <a:cs typeface="Heiti TC Light"/>
            </a:endParaRPr>
          </a:p>
        </p:txBody>
      </p:sp>
      <p:pic>
        <p:nvPicPr>
          <p:cNvPr id="3" name="圖片 9" descr="social-media-tre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7904" y="1340768"/>
            <a:ext cx="5419725" cy="433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4771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45050"/>
            <a:ext cx="7920880" cy="6678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chemeClr val="accent2">
                    <a:lumMod val="50000"/>
                  </a:schemeClr>
                </a:solidFill>
              </a:rPr>
              <a:t>Xsync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是檔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案同步服務。您只需將檔案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加入的</a:t>
            </a:r>
            <a:r>
              <a:rPr lang="en-US" altLang="zh-CN" sz="2000" dirty="0" err="1" smtClean="0">
                <a:solidFill>
                  <a:schemeClr val="accent2">
                    <a:lumMod val="50000"/>
                  </a:schemeClr>
                </a:solidFill>
              </a:rPr>
              <a:t>Xsync</a:t>
            </a:r>
            <a:r>
              <a:rPr lang="en-US" altLang="zh-CN" sz="2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</a:rPr>
              <a:t>Client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資料夾中，您就可以在 </a:t>
            </a:r>
            <a:r>
              <a:rPr lang="en-US" altLang="zh-CN" sz="2000" dirty="0" smtClean="0">
                <a:solidFill>
                  <a:schemeClr val="accent2">
                    <a:lumMod val="50000"/>
                  </a:schemeClr>
                </a:solidFill>
              </a:rPr>
              <a:t>QSAN NAS 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和它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的用戶端裝置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（個人電腦或行動裝置）取得這些檔案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endParaRPr lang="en-US" altLang="zh-CN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步驟：</a:t>
            </a:r>
            <a:endParaRPr lang="en-US" altLang="zh-TW" sz="1600" dirty="0" smtClean="0"/>
          </a:p>
          <a:p>
            <a:r>
              <a:rPr lang="zh-TW" altLang="en-US" sz="1600" dirty="0" smtClean="0"/>
              <a:t>Ｎ</a:t>
            </a:r>
            <a:r>
              <a:rPr lang="en-US" altLang="zh-TW" sz="1600" dirty="0" smtClean="0"/>
              <a:t>AS</a:t>
            </a:r>
            <a:r>
              <a:rPr lang="zh-TW" altLang="en-US" sz="1600" dirty="0" smtClean="0"/>
              <a:t>端：</a:t>
            </a:r>
            <a:endParaRPr lang="zh-TW" altLang="en-US" sz="1600" dirty="0"/>
          </a:p>
          <a:p>
            <a:pPr marL="285750" indent="-285750">
              <a:buFont typeface="Arial"/>
              <a:buChar char="•"/>
            </a:pPr>
            <a:r>
              <a:rPr lang="zh-TW" altLang="en-US" sz="1600" dirty="0"/>
              <a:t>建立使用者的 </a:t>
            </a:r>
            <a:r>
              <a:rPr lang="en-US" altLang="zh-TW" sz="1600" dirty="0"/>
              <a:t>NAS </a:t>
            </a:r>
            <a:r>
              <a:rPr lang="zh-TW" altLang="en-US" sz="1600" dirty="0"/>
              <a:t>帳號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pPr marL="285750" indent="-285750">
              <a:buFont typeface="Arial"/>
              <a:buChar char="•"/>
            </a:pPr>
            <a:r>
              <a:rPr lang="zh-TW" altLang="en-US" sz="1600" dirty="0" smtClean="0"/>
              <a:t>啟用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服務</a:t>
            </a:r>
            <a:endParaRPr lang="en-US" altLang="zh-TW" sz="1600" dirty="0" smtClean="0"/>
          </a:p>
          <a:p>
            <a:pPr marL="285750" indent="-285750">
              <a:buFont typeface="Arial"/>
              <a:buChar char="•"/>
            </a:pPr>
            <a:r>
              <a:rPr lang="zh-TW" altLang="en-US" sz="1600" dirty="0" smtClean="0"/>
              <a:t>在每個允許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服務的用戶</a:t>
            </a:r>
            <a:r>
              <a:rPr lang="en-US" altLang="zh-TW" sz="1600" dirty="0" smtClean="0"/>
              <a:t>Home</a:t>
            </a:r>
            <a:r>
              <a:rPr lang="zh-TW" altLang="en-US" sz="1600" dirty="0" smtClean="0"/>
              <a:t>資料夾下自動產生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資料夾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Ｐ</a:t>
            </a:r>
            <a:r>
              <a:rPr lang="en-US" altLang="zh-TW" sz="1600" dirty="0" smtClean="0"/>
              <a:t>C</a:t>
            </a:r>
            <a:r>
              <a:rPr lang="zh-TW" altLang="en-US" sz="1600" dirty="0" smtClean="0"/>
              <a:t>端：</a:t>
            </a:r>
            <a:endParaRPr lang="zh-TW" altLang="en-US" sz="1600" dirty="0"/>
          </a:p>
          <a:p>
            <a:pPr marL="285750" indent="-285750">
              <a:buFont typeface="Arial"/>
              <a:buChar char="•"/>
            </a:pPr>
            <a:r>
              <a:rPr lang="zh-TW" altLang="en-US" sz="1600" dirty="0"/>
              <a:t>在您</a:t>
            </a:r>
            <a:r>
              <a:rPr lang="zh-TW" altLang="en-US" sz="1600" dirty="0" smtClean="0"/>
              <a:t>的電腦上安裝 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Client </a:t>
            </a:r>
            <a:r>
              <a:rPr lang="zh-TW" altLang="en-US" sz="1600" dirty="0" smtClean="0"/>
              <a:t>工具軟體</a:t>
            </a:r>
            <a:endParaRPr lang="en-US" altLang="zh-TW" sz="1600" dirty="0" smtClean="0"/>
          </a:p>
          <a:p>
            <a:pPr marL="285750" indent="-285750">
              <a:buFont typeface="Arial"/>
              <a:buChar char="•"/>
            </a:pPr>
            <a:r>
              <a:rPr lang="zh-TW" altLang="en-US" sz="1600" dirty="0"/>
              <a:t>安裝工具軟體後，請輸入使用者帳號和密碼，並指定目標</a:t>
            </a:r>
            <a:r>
              <a:rPr lang="en-US" altLang="zh-TW" sz="1600" dirty="0" smtClean="0"/>
              <a:t>NAS</a:t>
            </a:r>
          </a:p>
          <a:p>
            <a:pPr marL="285750" indent="-285750">
              <a:buFont typeface="Arial"/>
              <a:buChar char="•"/>
            </a:pPr>
            <a:r>
              <a:rPr lang="zh-TW" altLang="en-US" sz="1600" dirty="0" smtClean="0"/>
              <a:t>登入後在</a:t>
            </a:r>
            <a:r>
              <a:rPr lang="en-US" altLang="zh-TW" sz="1600" dirty="0" smtClean="0"/>
              <a:t>PC</a:t>
            </a:r>
            <a:r>
              <a:rPr lang="zh-TW" altLang="en-US" sz="1600" dirty="0" smtClean="0"/>
              <a:t>端會產生一個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</a:t>
            </a:r>
            <a:r>
              <a:rPr lang="zh-TW" altLang="en-US" sz="1600" dirty="0" smtClean="0"/>
              <a:t>資料夾（資料夾路徑可更改），此資料夾內的檔案會自動與</a:t>
            </a:r>
            <a:r>
              <a:rPr lang="en-US" altLang="zh-TW" sz="1600" dirty="0" smtClean="0"/>
              <a:t>NAS</a:t>
            </a:r>
            <a:r>
              <a:rPr lang="zh-TW" altLang="en-US" sz="1600" dirty="0" smtClean="0"/>
              <a:t>端用戶</a:t>
            </a:r>
            <a:r>
              <a:rPr lang="en-US" altLang="zh-TW" sz="1600" dirty="0" smtClean="0"/>
              <a:t>Home/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</a:t>
            </a:r>
            <a:r>
              <a:rPr lang="zh-TW" altLang="en-US" sz="1600" dirty="0" smtClean="0"/>
              <a:t>資料夾自動同步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同步：</a:t>
            </a:r>
            <a:endParaRPr lang="en-US" altLang="zh-TW" sz="1600" dirty="0" smtClean="0"/>
          </a:p>
          <a:p>
            <a:pPr marL="742950" lvl="1" indent="-285750">
              <a:buFont typeface="Arial"/>
              <a:buChar char="•"/>
            </a:pPr>
            <a:r>
              <a:rPr lang="zh-TW" altLang="en-US" sz="1600" dirty="0" smtClean="0"/>
              <a:t>個人電腦：</a:t>
            </a:r>
            <a:endParaRPr lang="en-US" altLang="zh-TW" sz="1600" dirty="0" smtClean="0"/>
          </a:p>
          <a:p>
            <a:pPr marL="1200150" lvl="2" indent="-285750">
              <a:buFont typeface="Symbol" charset="2"/>
              <a:buChar char="-"/>
            </a:pPr>
            <a:r>
              <a:rPr lang="zh-TW" altLang="en-US" sz="1600" dirty="0" smtClean="0"/>
              <a:t>只要複製或移動檔案到您任一</a:t>
            </a:r>
            <a:r>
              <a:rPr lang="en-US" altLang="zh-TW" sz="1600" dirty="0" smtClean="0"/>
              <a:t>PC</a:t>
            </a:r>
            <a:r>
              <a:rPr lang="zh-TW" altLang="en-US" sz="1600" dirty="0" smtClean="0"/>
              <a:t>裝置有安裝</a:t>
            </a:r>
            <a:r>
              <a:rPr lang="en-US" altLang="zh-TW" sz="1600" dirty="0" err="1"/>
              <a:t>Xsync</a:t>
            </a:r>
            <a:r>
              <a:rPr lang="en-US" altLang="zh-TW" sz="1600" dirty="0"/>
              <a:t> Client </a:t>
            </a:r>
            <a:r>
              <a:rPr lang="zh-TW" altLang="en-US" sz="1600" dirty="0"/>
              <a:t>工具軟體</a:t>
            </a:r>
            <a:r>
              <a:rPr lang="zh-TW" altLang="en-US" sz="1600" dirty="0" smtClean="0"/>
              <a:t>的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資料夾中</a:t>
            </a:r>
            <a:r>
              <a:rPr lang="zh-TW" altLang="en-US" sz="1600" dirty="0"/>
              <a:t>，則該檔案將被同步至</a:t>
            </a:r>
            <a:r>
              <a:rPr lang="zh-TW" altLang="en-US" sz="1600" dirty="0" smtClean="0"/>
              <a:t>所有有安裝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Client</a:t>
            </a:r>
            <a:r>
              <a:rPr lang="zh-TW" altLang="en-US" sz="1600" dirty="0" smtClean="0"/>
              <a:t>的裝置上。</a:t>
            </a:r>
            <a:endParaRPr lang="en-US" altLang="zh-TW" sz="1600" dirty="0" smtClean="0"/>
          </a:p>
          <a:p>
            <a:pPr marL="742950" lvl="1" indent="-285750">
              <a:buFont typeface="Arial"/>
              <a:buChar char="•"/>
            </a:pPr>
            <a:r>
              <a:rPr lang="zh-TW" altLang="en-US" sz="1600" dirty="0" smtClean="0"/>
              <a:t>行動裝置：</a:t>
            </a:r>
            <a:endParaRPr lang="en-US" altLang="zh-TW" sz="1600" dirty="0" smtClean="0"/>
          </a:p>
          <a:p>
            <a:pPr marL="1200150" lvl="2" indent="-285750">
              <a:buFont typeface="Symbol" charset="2"/>
              <a:buChar char="-"/>
            </a:pPr>
            <a:r>
              <a:rPr lang="zh-TW" altLang="en-US" sz="1600" dirty="0" smtClean="0"/>
              <a:t>利用</a:t>
            </a:r>
            <a:r>
              <a:rPr lang="en-US" altLang="zh-TW" sz="1600" dirty="0" err="1" smtClean="0"/>
              <a:t>Xcess</a:t>
            </a:r>
            <a:r>
              <a:rPr lang="zh-TW" altLang="en-US" sz="1600" dirty="0" smtClean="0"/>
              <a:t>將檔案新增到</a:t>
            </a:r>
            <a:r>
              <a:rPr lang="en-US" altLang="zh-TW" sz="1600" dirty="0" err="1" smtClean="0"/>
              <a:t>Qsync</a:t>
            </a:r>
            <a:r>
              <a:rPr lang="zh-TW" altLang="en-US" sz="1600" dirty="0" smtClean="0"/>
              <a:t>資料夾中</a:t>
            </a:r>
            <a:endParaRPr lang="en-US" altLang="zh-TW" sz="1600" dirty="0" smtClean="0"/>
          </a:p>
          <a:p>
            <a:pPr marL="742950" lvl="1" indent="-285750">
              <a:buFont typeface="Arial"/>
              <a:buChar char="•"/>
            </a:pPr>
            <a:r>
              <a:rPr lang="zh-TW" altLang="en-US" sz="1600" dirty="0" smtClean="0"/>
              <a:t>Ｎ</a:t>
            </a:r>
            <a:r>
              <a:rPr lang="en-US" altLang="zh-TW" sz="1600" dirty="0" smtClean="0"/>
              <a:t>AS:</a:t>
            </a:r>
          </a:p>
          <a:p>
            <a:pPr marL="1200150" lvl="2" indent="-285750">
              <a:buFont typeface="Arial"/>
              <a:buChar char="•"/>
            </a:pPr>
            <a:r>
              <a:rPr lang="en-US" altLang="zh-CN" sz="1600" dirty="0" err="1" smtClean="0"/>
              <a:t>Xsync</a:t>
            </a:r>
            <a:r>
              <a:rPr lang="en-US" altLang="zh-CN" sz="1600" dirty="0" smtClean="0"/>
              <a:t> Manager </a:t>
            </a:r>
            <a:r>
              <a:rPr lang="zh-TW" altLang="en-US" sz="1600" dirty="0" smtClean="0"/>
              <a:t>直接將檔案新增到其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資料夾中。</a:t>
            </a:r>
            <a:endParaRPr lang="en-US" altLang="zh-TW" sz="1600" dirty="0" smtClean="0"/>
          </a:p>
          <a:p>
            <a:r>
              <a:rPr lang="zh-TW" altLang="en-US" sz="1600" dirty="0" smtClean="0"/>
              <a:t>版本控制：</a:t>
            </a:r>
            <a:endParaRPr lang="en-US" altLang="zh-TW" sz="1600" dirty="0" smtClean="0"/>
          </a:p>
          <a:p>
            <a:pPr marL="742950" lvl="1" indent="-285750">
              <a:buFont typeface="Arial"/>
              <a:buChar char="•"/>
            </a:pPr>
            <a:r>
              <a:rPr lang="zh-TW" altLang="en-US" sz="1600" dirty="0" smtClean="0"/>
              <a:t>在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</a:t>
            </a:r>
            <a:r>
              <a:rPr lang="zh-TW" altLang="en-US" sz="1600" dirty="0" smtClean="0"/>
              <a:t>資料夾內的檔案都提供版本回復的功能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2762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51920" y="1196752"/>
            <a:ext cx="1512168" cy="11161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TW" altLang="en-US" dirty="0" smtClean="0">
                <a:solidFill>
                  <a:schemeClr val="bg1">
                    <a:lumMod val="10000"/>
                  </a:schemeClr>
                </a:solidFill>
              </a:rPr>
              <a:t>Ｎ</a:t>
            </a:r>
            <a:r>
              <a:rPr kumimoji="1" lang="en-US" altLang="zh-TW" dirty="0" smtClean="0">
                <a:solidFill>
                  <a:schemeClr val="bg1">
                    <a:lumMod val="10000"/>
                  </a:schemeClr>
                </a:solidFill>
              </a:rPr>
              <a:t>AS</a:t>
            </a:r>
            <a:endParaRPr kumimoji="1" lang="zh-CN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02245" y="1771392"/>
            <a:ext cx="1008112" cy="43204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Xsync</a:t>
            </a:r>
            <a:endParaRPr kumimoji="1" lang="zh-CN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1720" y="3789040"/>
            <a:ext cx="1189835" cy="79208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Xsync</a:t>
            </a:r>
            <a:r>
              <a:rPr kumimoji="1" lang="en-US" altLang="zh-CN" dirty="0" smtClean="0">
                <a:solidFill>
                  <a:schemeClr val="bg1">
                    <a:lumMod val="10000"/>
                  </a:schemeClr>
                </a:solidFill>
              </a:rPr>
              <a:t> Client</a:t>
            </a:r>
            <a:endParaRPr kumimoji="1" lang="zh-CN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54173" y="3789040"/>
            <a:ext cx="1189835" cy="79208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Xsync</a:t>
            </a:r>
            <a:r>
              <a:rPr kumimoji="1" lang="en-US" altLang="zh-CN" dirty="0" smtClean="0">
                <a:solidFill>
                  <a:schemeClr val="bg1">
                    <a:lumMod val="10000"/>
                  </a:schemeClr>
                </a:solidFill>
              </a:rPr>
              <a:t> Client</a:t>
            </a:r>
            <a:endParaRPr kumimoji="1" lang="zh-CN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50317" y="3789040"/>
            <a:ext cx="1189835" cy="792088"/>
          </a:xfrm>
          <a:prstGeom prst="rect">
            <a:avLst/>
          </a:prstGeom>
          <a:solidFill>
            <a:srgbClr val="CCFFC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Xcess</a:t>
            </a:r>
            <a:endParaRPr kumimoji="1" lang="en-US" altLang="zh-CN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>
                    <a:lumMod val="10000"/>
                  </a:schemeClr>
                </a:solidFill>
              </a:rPr>
              <a:t>APP</a:t>
            </a:r>
            <a:endParaRPr kumimoji="1" lang="zh-CN" altLang="en-U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46460" y="3789040"/>
            <a:ext cx="1189835" cy="7920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Xsync</a:t>
            </a:r>
            <a:r>
              <a:rPr kumimoji="1" lang="en-US" altLang="zh-CN" dirty="0" smtClean="0">
                <a:solidFill>
                  <a:schemeClr val="bg1">
                    <a:lumMod val="10000"/>
                  </a:schemeClr>
                </a:solidFill>
              </a:rPr>
              <a:t> Manager</a:t>
            </a:r>
          </a:p>
          <a:p>
            <a:pPr algn="ctr"/>
            <a:r>
              <a:rPr kumimoji="1" lang="en-US" altLang="zh-CN" sz="1200" dirty="0" smtClean="0">
                <a:solidFill>
                  <a:schemeClr val="bg1">
                    <a:lumMod val="10000"/>
                  </a:schemeClr>
                </a:solidFill>
              </a:rPr>
              <a:t>WEB</a:t>
            </a:r>
            <a:endParaRPr kumimoji="1" lang="zh-CN" altLang="en-U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872" y="2511336"/>
            <a:ext cx="936104" cy="936104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907704" y="764704"/>
            <a:ext cx="5519758" cy="4032448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790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90402"/>
            <a:ext cx="8229600" cy="458278"/>
          </a:xfrm>
        </p:spPr>
        <p:txBody>
          <a:bodyPr/>
          <a:lstStyle/>
          <a:p>
            <a:r>
              <a:rPr kumimoji="1" lang="zh-TW" altLang="en-US" sz="3200" dirty="0" smtClean="0"/>
              <a:t>採用技術</a:t>
            </a:r>
            <a:r>
              <a:rPr kumimoji="1" lang="en-US" altLang="zh-TW" sz="3200" dirty="0" smtClean="0"/>
              <a:t>-</a:t>
            </a:r>
            <a:r>
              <a:rPr kumimoji="1" lang="en-US" altLang="zh-TW" sz="3200" dirty="0" err="1" smtClean="0"/>
              <a:t>Git</a:t>
            </a:r>
            <a:endParaRPr kumimoji="1"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1043608" y="980728"/>
            <a:ext cx="748883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底</a:t>
            </a:r>
            <a:r>
              <a:rPr lang="zh-TW" altLang="en-US" dirty="0" smtClean="0"/>
              <a:t>層實現了一個對內容跟蹤的文件系統</a:t>
            </a:r>
            <a:r>
              <a:rPr lang="zh-CN" altLang="en-US" dirty="0" smtClean="0"/>
              <a:t>，</a:t>
            </a:r>
            <a:r>
              <a:rPr lang="zh-CN" altLang="en-US" dirty="0"/>
              <a:t>相同内容的文件即使文</a:t>
            </a:r>
            <a:r>
              <a:rPr lang="zh-CN" altLang="en-US" dirty="0" smtClean="0"/>
              <a:t>件名和</a:t>
            </a:r>
            <a:r>
              <a:rPr lang="zh-TW" altLang="en-US" dirty="0" smtClean="0"/>
              <a:t>目錄</a:t>
            </a:r>
            <a:r>
              <a:rPr lang="zh-CN" altLang="en-US" dirty="0" smtClean="0"/>
              <a:t>不同</a:t>
            </a:r>
            <a:r>
              <a:rPr lang="zh-CN" altLang="en-US" dirty="0"/>
              <a:t>，在</a:t>
            </a:r>
            <a:r>
              <a:rPr lang="en-US" altLang="zh-CN" dirty="0" err="1"/>
              <a:t>Git</a:t>
            </a:r>
            <a:r>
              <a:rPr lang="zh-CN" altLang="en-US" dirty="0" smtClean="0"/>
              <a:t>看来都是一</a:t>
            </a:r>
            <a:r>
              <a:rPr lang="zh-TW" altLang="en-US" dirty="0" smtClean="0"/>
              <a:t>個對象並</a:t>
            </a:r>
            <a:r>
              <a:rPr lang="zh-CN" altLang="en-US" dirty="0" smtClean="0"/>
              <a:t>用一</a:t>
            </a:r>
            <a:r>
              <a:rPr lang="zh-TW" altLang="en-US" dirty="0" smtClean="0"/>
              <a:t>個</a:t>
            </a:r>
            <a:r>
              <a:rPr lang="zh-CN" altLang="en-US" dirty="0" smtClean="0"/>
              <a:t>文件</a:t>
            </a:r>
            <a:r>
              <a:rPr lang="zh-TW" altLang="en-US" dirty="0" smtClean="0"/>
              <a:t>儲存</a:t>
            </a:r>
            <a:r>
              <a:rPr lang="zh-CN" altLang="en-US" dirty="0" smtClean="0"/>
              <a:t>（</a:t>
            </a:r>
            <a:r>
              <a:rPr lang="zh-CN" altLang="en-US" dirty="0"/>
              <a:t>文件名</a:t>
            </a:r>
            <a:r>
              <a:rPr lang="zh-CN" altLang="en-US" dirty="0" smtClean="0"/>
              <a:t>是内容相</a:t>
            </a:r>
            <a:r>
              <a:rPr lang="zh-TW" altLang="en-US" dirty="0" smtClean="0"/>
              <a:t>關</a:t>
            </a:r>
            <a:r>
              <a:rPr lang="zh-CN" altLang="en-US" dirty="0" smtClean="0"/>
              <a:t>的</a:t>
            </a:r>
            <a:r>
              <a:rPr lang="en-US" altLang="zh-CN" dirty="0"/>
              <a:t>SHA1</a:t>
            </a:r>
            <a:r>
              <a:rPr lang="zh-CN" altLang="en-US" dirty="0"/>
              <a:t>哈希值）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TW" altLang="en-US" dirty="0"/>
              <a:t>冲突解决是和文</a:t>
            </a:r>
            <a:r>
              <a:rPr lang="zh-TW" altLang="en-US" dirty="0" smtClean="0"/>
              <a:t>件同步相關的</a:t>
            </a:r>
            <a:r>
              <a:rPr lang="zh-TW" altLang="en-US" dirty="0"/>
              <a:t>，</a:t>
            </a:r>
            <a:r>
              <a:rPr lang="zh-TW" altLang="en-US" dirty="0" smtClean="0"/>
              <a:t>只有通過“差異同步傳輸”</a:t>
            </a:r>
            <a:r>
              <a:rPr lang="zh-TW" altLang="en-US" dirty="0"/>
              <a:t>解决了同步的</a:t>
            </a:r>
            <a:r>
              <a:rPr lang="zh-TW" altLang="en-US" dirty="0" smtClean="0"/>
              <a:t>性能。</a:t>
            </a:r>
            <a:r>
              <a:rPr lang="zh-TW" altLang="en-US" dirty="0"/>
              <a:t>先将冲突的</a:t>
            </a:r>
            <a:r>
              <a:rPr lang="zh-TW" altLang="en-US" dirty="0" smtClean="0"/>
              <a:t>各個版本</a:t>
            </a:r>
            <a:r>
              <a:rPr lang="zh-TW" altLang="en-US" dirty="0"/>
              <a:t>都同步到本地，</a:t>
            </a:r>
            <a:r>
              <a:rPr lang="zh-TW" altLang="en-US" dirty="0" smtClean="0"/>
              <a:t>然後進行自動冲突解决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129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4975" y="218047"/>
            <a:ext cx="8229600" cy="330633"/>
          </a:xfrm>
        </p:spPr>
        <p:txBody>
          <a:bodyPr/>
          <a:lstStyle/>
          <a:p>
            <a:r>
              <a:rPr kumimoji="1" lang="en-US" altLang="zh-CN" sz="3200" dirty="0" smtClean="0"/>
              <a:t>Pull</a:t>
            </a:r>
            <a:endParaRPr kumimoji="1" lang="zh-CN" altLang="en-US" sz="32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539552" y="787346"/>
            <a:ext cx="1440160" cy="2093592"/>
            <a:chOff x="3059832" y="1623440"/>
            <a:chExt cx="1440160" cy="2093592"/>
          </a:xfrm>
        </p:grpSpPr>
        <p:sp>
          <p:nvSpPr>
            <p:cNvPr id="3" name="矩形 2"/>
            <p:cNvSpPr/>
            <p:nvPr/>
          </p:nvSpPr>
          <p:spPr>
            <a:xfrm>
              <a:off x="3059832" y="1623440"/>
              <a:ext cx="1440160" cy="2093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275856" y="2083136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140194" y="1660158"/>
              <a:ext cx="11605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Server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3347864" y="2492896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3325624" y="3002666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1" name="直線接點 10"/>
            <p:cNvCxnSpPr>
              <a:stCxn id="8" idx="2"/>
            </p:cNvCxnSpPr>
            <p:nvPr/>
          </p:nvCxnSpPr>
          <p:spPr>
            <a:xfrm>
              <a:off x="3779912" y="2852936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群組 22"/>
          <p:cNvGrpSpPr/>
          <p:nvPr/>
        </p:nvGrpSpPr>
        <p:grpSpPr>
          <a:xfrm>
            <a:off x="2987824" y="1955870"/>
            <a:ext cx="1440160" cy="2488860"/>
            <a:chOff x="5436096" y="2708920"/>
            <a:chExt cx="1440160" cy="2488860"/>
          </a:xfrm>
        </p:grpSpPr>
        <p:sp>
          <p:nvSpPr>
            <p:cNvPr id="14" name="矩形 13"/>
            <p:cNvSpPr/>
            <p:nvPr/>
          </p:nvSpPr>
          <p:spPr>
            <a:xfrm>
              <a:off x="5436096" y="2708920"/>
              <a:ext cx="1440160" cy="24888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652120" y="3563884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512281" y="2731265"/>
              <a:ext cx="1287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Computer A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5724128" y="3973644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5701888" y="4483414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9" name="直線接點 18"/>
            <p:cNvCxnSpPr>
              <a:stCxn id="17" idx="2"/>
            </p:cNvCxnSpPr>
            <p:nvPr/>
          </p:nvCxnSpPr>
          <p:spPr>
            <a:xfrm>
              <a:off x="6156176" y="4333684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圓角矩形 19"/>
            <p:cNvSpPr/>
            <p:nvPr/>
          </p:nvSpPr>
          <p:spPr>
            <a:xfrm>
              <a:off x="5796136" y="3069818"/>
              <a:ext cx="720080" cy="3440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file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22" name="直線箭頭接點 21"/>
            <p:cNvCxnSpPr>
              <a:stCxn id="20" idx="2"/>
              <a:endCxn id="15" idx="0"/>
            </p:cNvCxnSpPr>
            <p:nvPr/>
          </p:nvCxnSpPr>
          <p:spPr>
            <a:xfrm>
              <a:off x="6156176" y="3413873"/>
              <a:ext cx="4192" cy="1500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線箭頭接點 24"/>
          <p:cNvCxnSpPr/>
          <p:nvPr/>
        </p:nvCxnSpPr>
        <p:spPr>
          <a:xfrm>
            <a:off x="2051720" y="1811854"/>
            <a:ext cx="936104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圓角矩形圖說文字 26"/>
          <p:cNvSpPr/>
          <p:nvPr/>
        </p:nvSpPr>
        <p:spPr>
          <a:xfrm>
            <a:off x="2411760" y="1170853"/>
            <a:ext cx="936104" cy="648072"/>
          </a:xfrm>
          <a:prstGeom prst="wedgeRoundRectCallout">
            <a:avLst>
              <a:gd name="adj1" fmla="val -57174"/>
              <a:gd name="adj2" fmla="val 74749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141414"/>
                </a:solidFill>
              </a:rPr>
              <a:t>Pull</a:t>
            </a: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拉取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55576" y="4653136"/>
            <a:ext cx="812502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Ｐ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開機後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先把遠端伺服器最新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異動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的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檔案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下載下來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，更新本機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端的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檔案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本機儲存庫就會直接跟遠端伺服器同步，把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檔案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都更新為最新的狀態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了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本機修改過檔案後，檔案標示為紅色驚探號！的標示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表示檔案已經被修改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其他「未修改」的檔案則是維持原本的綠色打鉤「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ˇ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」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標示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一定時間就把目前的版本狀態做一次本機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commit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" name="圖片 30" descr="screen-captur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472" y="1247042"/>
            <a:ext cx="3138605" cy="291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81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">
      <a:dk1>
        <a:srgbClr val="4C4C4C"/>
      </a:dk1>
      <a:lt1>
        <a:srgbClr val="CCCCCC"/>
      </a:lt1>
      <a:dk2>
        <a:srgbClr val="FF0080"/>
      </a:dk2>
      <a:lt2>
        <a:srgbClr val="666666"/>
      </a:lt2>
      <a:accent1>
        <a:srgbClr val="333333"/>
      </a:accent1>
      <a:accent2>
        <a:srgbClr val="66CCFF"/>
      </a:accent2>
      <a:accent3>
        <a:srgbClr val="E2E2E2"/>
      </a:accent3>
      <a:accent4>
        <a:srgbClr val="404040"/>
      </a:accent4>
      <a:accent5>
        <a:srgbClr val="ADADAD"/>
      </a:accent5>
      <a:accent6>
        <a:srgbClr val="5CB9E7"/>
      </a:accent6>
      <a:hlink>
        <a:srgbClr val="FF0080"/>
      </a:hlink>
      <a:folHlink>
        <a:srgbClr val="6666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100372</TotalTime>
  <Words>717</Words>
  <Application>Microsoft Macintosh PowerPoint</Application>
  <PresentationFormat>如螢幕大小 (4:3)</PresentationFormat>
  <Paragraphs>136</Paragraphs>
  <Slides>14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5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Office 主题</vt:lpstr>
      <vt:lpstr>2_Default Design</vt:lpstr>
      <vt:lpstr>1_Office 主题</vt:lpstr>
      <vt:lpstr>2_Office 主题</vt:lpstr>
      <vt:lpstr>3_Office 主题</vt:lpstr>
      <vt:lpstr>PowerPoint 簡報</vt:lpstr>
      <vt:lpstr>PowerPoint 簡報</vt:lpstr>
      <vt:lpstr>檔案儲存版本控制（Subversion）</vt:lpstr>
      <vt:lpstr>Ｑsync</vt:lpstr>
      <vt:lpstr>PowerPoint 簡報</vt:lpstr>
      <vt:lpstr>PowerPoint 簡報</vt:lpstr>
      <vt:lpstr>PowerPoint 簡報</vt:lpstr>
      <vt:lpstr>採用技術-Git</vt:lpstr>
      <vt:lpstr>Pull</vt:lpstr>
      <vt:lpstr>Push</vt:lpstr>
      <vt:lpstr>Conflict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Backy</dc:creator>
  <cp:lastModifiedBy>Rai Chin</cp:lastModifiedBy>
  <cp:revision>1550</cp:revision>
  <cp:lastPrinted>2012-03-26T04:21:20Z</cp:lastPrinted>
  <dcterms:created xsi:type="dcterms:W3CDTF">2011-10-17T07:35:58Z</dcterms:created>
  <dcterms:modified xsi:type="dcterms:W3CDTF">2016-11-13T14:18:19Z</dcterms:modified>
</cp:coreProperties>
</file>