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5"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1" d="100"/>
          <a:sy n="41"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411480"/>
            <a:ext cx="16459200" cy="16459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web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A45B753-701B-91EA-76FA-EFB4711DC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6" name="TextBox 25">
            <a:extLst>
              <a:ext uri="{FF2B5EF4-FFF2-40B4-BE49-F238E27FC236}">
                <a16:creationId xmlns:a16="http://schemas.microsoft.com/office/drawing/2014/main" id="{35757568-8301-2A92-8732-88D96BD5ACC9}"/>
              </a:ext>
            </a:extLst>
          </p:cNvPr>
          <p:cNvSpPr txBox="1"/>
          <p:nvPr/>
        </p:nvSpPr>
        <p:spPr>
          <a:xfrm>
            <a:off x="1143000" y="571500"/>
            <a:ext cx="16383000" cy="769441"/>
          </a:xfrm>
          <a:prstGeom prst="rect">
            <a:avLst/>
          </a:prstGeom>
          <a:noFill/>
        </p:spPr>
        <p:txBody>
          <a:bodyPr wrap="square" rtlCol="0">
            <a:spAutoFit/>
          </a:bodyPr>
          <a:lstStyle/>
          <a:p>
            <a:r>
              <a:rPr lang="en-IN" sz="4400" b="1" dirty="0">
                <a:solidFill>
                  <a:schemeClr val="bg1">
                    <a:lumMod val="95000"/>
                  </a:schemeClr>
                </a:solidFill>
                <a:latin typeface="Aharoni" panose="02010803020104030203" pitchFamily="2" charset="-79"/>
                <a:cs typeface="Aharoni" panose="02010803020104030203" pitchFamily="2" charset="-79"/>
              </a:rPr>
              <a:t>CANTEEN MANAGEMENT SYSTEM</a:t>
            </a:r>
          </a:p>
        </p:txBody>
      </p:sp>
      <p:sp>
        <p:nvSpPr>
          <p:cNvPr id="29" name="TextBox 28">
            <a:extLst>
              <a:ext uri="{FF2B5EF4-FFF2-40B4-BE49-F238E27FC236}">
                <a16:creationId xmlns:a16="http://schemas.microsoft.com/office/drawing/2014/main" id="{F7E560B3-B379-A6CA-C16D-85F4AE652F89}"/>
              </a:ext>
            </a:extLst>
          </p:cNvPr>
          <p:cNvSpPr txBox="1"/>
          <p:nvPr/>
        </p:nvSpPr>
        <p:spPr>
          <a:xfrm rot="21135746">
            <a:off x="7015998" y="2498779"/>
            <a:ext cx="7696200" cy="646331"/>
          </a:xfrm>
          <a:prstGeom prst="rect">
            <a:avLst/>
          </a:prstGeom>
          <a:noFill/>
        </p:spPr>
        <p:txBody>
          <a:bodyPr wrap="square" rtlCol="0">
            <a:spAutoFit/>
          </a:bodyPr>
          <a:lstStyle/>
          <a:p>
            <a:r>
              <a:rPr lang="en-IN" sz="3600" dirty="0">
                <a:solidFill>
                  <a:schemeClr val="bg1"/>
                </a:solidFill>
                <a:highlight>
                  <a:srgbClr val="000000"/>
                </a:highlight>
                <a:latin typeface="Aharoni" panose="02010803020104030203" pitchFamily="2" charset="-79"/>
                <a:cs typeface="Aharoni" panose="02010803020104030203" pitchFamily="2" charset="-79"/>
              </a:rPr>
              <a:t>BANGALI BAWARCHI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7F4E52C-50BB-9FD0-EAC6-51478D894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7997" cy="10287000"/>
          </a:xfrm>
          <a:prstGeom prst="rect">
            <a:avLst/>
          </a:prstGeom>
        </p:spPr>
      </p:pic>
      <p:grpSp>
        <p:nvGrpSpPr>
          <p:cNvPr id="17" name="object 3">
            <a:extLst>
              <a:ext uri="{FF2B5EF4-FFF2-40B4-BE49-F238E27FC236}">
                <a16:creationId xmlns:a16="http://schemas.microsoft.com/office/drawing/2014/main" id="{EC7054CB-E9A1-1064-1C25-7BDFCE1DDD0F}"/>
              </a:ext>
            </a:extLst>
          </p:cNvPr>
          <p:cNvGrpSpPr/>
          <p:nvPr/>
        </p:nvGrpSpPr>
        <p:grpSpPr>
          <a:xfrm>
            <a:off x="1028698" y="637949"/>
            <a:ext cx="16230600" cy="8229600"/>
            <a:chOff x="1028700" y="1028701"/>
            <a:chExt cx="16230600" cy="8229600"/>
          </a:xfrm>
        </p:grpSpPr>
        <p:sp>
          <p:nvSpPr>
            <p:cNvPr id="18" name="object 4">
              <a:extLst>
                <a:ext uri="{FF2B5EF4-FFF2-40B4-BE49-F238E27FC236}">
                  <a16:creationId xmlns:a16="http://schemas.microsoft.com/office/drawing/2014/main" id="{6325C1DD-84B6-79D6-6B59-A902EFAAB594}"/>
                </a:ext>
              </a:extLst>
            </p:cNvPr>
            <p:cNvSpPr/>
            <p:nvPr/>
          </p:nvSpPr>
          <p:spPr>
            <a:xfrm>
              <a:off x="1028700" y="1028701"/>
              <a:ext cx="16230600" cy="8229600"/>
            </a:xfrm>
            <a:custGeom>
              <a:avLst/>
              <a:gdLst/>
              <a:ahLst/>
              <a:cxnLst/>
              <a:rect l="l" t="t" r="r" b="b"/>
              <a:pathLst>
                <a:path w="16230600" h="8229600">
                  <a:moveTo>
                    <a:pt x="0" y="0"/>
                  </a:moveTo>
                  <a:lnTo>
                    <a:pt x="16230600" y="0"/>
                  </a:lnTo>
                  <a:lnTo>
                    <a:pt x="16230600" y="8229599"/>
                  </a:lnTo>
                  <a:lnTo>
                    <a:pt x="0" y="8229599"/>
                  </a:lnTo>
                  <a:lnTo>
                    <a:pt x="0" y="0"/>
                  </a:lnTo>
                  <a:close/>
                </a:path>
              </a:pathLst>
            </a:custGeom>
            <a:solidFill>
              <a:srgbClr val="FFFFFF">
                <a:alpha val="84709"/>
              </a:srgbClr>
            </a:solidFill>
          </p:spPr>
          <p:txBody>
            <a:bodyPr wrap="square" lIns="0" tIns="0" rIns="0" bIns="0" rtlCol="0"/>
            <a:lstStyle/>
            <a:p>
              <a:endParaRPr/>
            </a:p>
          </p:txBody>
        </p:sp>
        <p:sp>
          <p:nvSpPr>
            <p:cNvPr id="21" name="object 7">
              <a:extLst>
                <a:ext uri="{FF2B5EF4-FFF2-40B4-BE49-F238E27FC236}">
                  <a16:creationId xmlns:a16="http://schemas.microsoft.com/office/drawing/2014/main" id="{3FB41CAA-64B6-AE9E-55C9-C7195A6C0741}"/>
                </a:ext>
              </a:extLst>
            </p:cNvPr>
            <p:cNvSpPr/>
            <p:nvPr/>
          </p:nvSpPr>
          <p:spPr>
            <a:xfrm>
              <a:off x="1458569" y="1333867"/>
              <a:ext cx="778510" cy="715010"/>
            </a:xfrm>
            <a:custGeom>
              <a:avLst/>
              <a:gdLst/>
              <a:ahLst/>
              <a:cxnLst/>
              <a:rect l="l" t="t" r="r" b="b"/>
              <a:pathLst>
                <a:path w="778510" h="715010">
                  <a:moveTo>
                    <a:pt x="589241" y="459536"/>
                  </a:moveTo>
                  <a:lnTo>
                    <a:pt x="585952" y="454837"/>
                  </a:lnTo>
                  <a:lnTo>
                    <a:pt x="573354" y="436765"/>
                  </a:lnTo>
                  <a:lnTo>
                    <a:pt x="543445" y="432244"/>
                  </a:lnTo>
                  <a:lnTo>
                    <a:pt x="494652" y="443407"/>
                  </a:lnTo>
                  <a:lnTo>
                    <a:pt x="444906" y="451319"/>
                  </a:lnTo>
                  <a:lnTo>
                    <a:pt x="394868" y="454837"/>
                  </a:lnTo>
                  <a:lnTo>
                    <a:pt x="345198" y="452767"/>
                  </a:lnTo>
                  <a:lnTo>
                    <a:pt x="296519" y="443979"/>
                  </a:lnTo>
                  <a:lnTo>
                    <a:pt x="255473" y="430022"/>
                  </a:lnTo>
                  <a:lnTo>
                    <a:pt x="217131" y="408787"/>
                  </a:lnTo>
                  <a:lnTo>
                    <a:pt x="172910" y="370598"/>
                  </a:lnTo>
                  <a:lnTo>
                    <a:pt x="157010" y="352183"/>
                  </a:lnTo>
                  <a:lnTo>
                    <a:pt x="156756" y="351929"/>
                  </a:lnTo>
                  <a:lnTo>
                    <a:pt x="152120" y="345046"/>
                  </a:lnTo>
                  <a:lnTo>
                    <a:pt x="148272" y="339686"/>
                  </a:lnTo>
                  <a:lnTo>
                    <a:pt x="144678" y="334327"/>
                  </a:lnTo>
                  <a:lnTo>
                    <a:pt x="141338" y="328726"/>
                  </a:lnTo>
                  <a:lnTo>
                    <a:pt x="136156" y="320154"/>
                  </a:lnTo>
                  <a:lnTo>
                    <a:pt x="131089" y="311162"/>
                  </a:lnTo>
                  <a:lnTo>
                    <a:pt x="113030" y="273126"/>
                  </a:lnTo>
                  <a:lnTo>
                    <a:pt x="99936" y="234797"/>
                  </a:lnTo>
                  <a:lnTo>
                    <a:pt x="89115" y="191084"/>
                  </a:lnTo>
                  <a:lnTo>
                    <a:pt x="82499" y="152527"/>
                  </a:lnTo>
                  <a:lnTo>
                    <a:pt x="82245" y="151180"/>
                  </a:lnTo>
                  <a:lnTo>
                    <a:pt x="82194" y="150837"/>
                  </a:lnTo>
                  <a:lnTo>
                    <a:pt x="81978" y="149720"/>
                  </a:lnTo>
                  <a:lnTo>
                    <a:pt x="81813" y="147840"/>
                  </a:lnTo>
                  <a:lnTo>
                    <a:pt x="81470" y="145122"/>
                  </a:lnTo>
                  <a:lnTo>
                    <a:pt x="81788" y="147612"/>
                  </a:lnTo>
                  <a:lnTo>
                    <a:pt x="81521" y="145122"/>
                  </a:lnTo>
                  <a:lnTo>
                    <a:pt x="77876" y="102793"/>
                  </a:lnTo>
                  <a:lnTo>
                    <a:pt x="76809" y="69621"/>
                  </a:lnTo>
                  <a:lnTo>
                    <a:pt x="76974" y="52920"/>
                  </a:lnTo>
                  <a:lnTo>
                    <a:pt x="77876" y="36245"/>
                  </a:lnTo>
                  <a:lnTo>
                    <a:pt x="68160" y="9029"/>
                  </a:lnTo>
                  <a:lnTo>
                    <a:pt x="42735" y="0"/>
                  </a:lnTo>
                  <a:lnTo>
                    <a:pt x="15875" y="9105"/>
                  </a:lnTo>
                  <a:lnTo>
                    <a:pt x="1816" y="36245"/>
                  </a:lnTo>
                  <a:lnTo>
                    <a:pt x="0" y="83743"/>
                  </a:lnTo>
                  <a:lnTo>
                    <a:pt x="2070" y="132080"/>
                  </a:lnTo>
                  <a:lnTo>
                    <a:pt x="8128" y="180581"/>
                  </a:lnTo>
                  <a:lnTo>
                    <a:pt x="18249" y="228536"/>
                  </a:lnTo>
                  <a:lnTo>
                    <a:pt x="32537" y="275285"/>
                  </a:lnTo>
                  <a:lnTo>
                    <a:pt x="51092" y="320154"/>
                  </a:lnTo>
                  <a:lnTo>
                    <a:pt x="73990" y="362432"/>
                  </a:lnTo>
                  <a:lnTo>
                    <a:pt x="101358" y="401447"/>
                  </a:lnTo>
                  <a:lnTo>
                    <a:pt x="133261" y="436537"/>
                  </a:lnTo>
                  <a:lnTo>
                    <a:pt x="169811" y="466991"/>
                  </a:lnTo>
                  <a:lnTo>
                    <a:pt x="211099" y="492137"/>
                  </a:lnTo>
                  <a:lnTo>
                    <a:pt x="257213" y="511302"/>
                  </a:lnTo>
                  <a:lnTo>
                    <a:pt x="307327" y="523862"/>
                  </a:lnTo>
                  <a:lnTo>
                    <a:pt x="358609" y="529767"/>
                  </a:lnTo>
                  <a:lnTo>
                    <a:pt x="410476" y="529945"/>
                  </a:lnTo>
                  <a:lnTo>
                    <a:pt x="462343" y="525297"/>
                  </a:lnTo>
                  <a:lnTo>
                    <a:pt x="513626" y="516737"/>
                  </a:lnTo>
                  <a:lnTo>
                    <a:pt x="563740" y="505180"/>
                  </a:lnTo>
                  <a:lnTo>
                    <a:pt x="587298" y="486892"/>
                  </a:lnTo>
                  <a:lnTo>
                    <a:pt x="589241" y="459536"/>
                  </a:lnTo>
                  <a:close/>
                </a:path>
                <a:path w="778510" h="715010">
                  <a:moveTo>
                    <a:pt x="777925" y="448856"/>
                  </a:moveTo>
                  <a:lnTo>
                    <a:pt x="771537" y="432600"/>
                  </a:lnTo>
                  <a:lnTo>
                    <a:pt x="765479" y="426643"/>
                  </a:lnTo>
                  <a:lnTo>
                    <a:pt x="759523" y="420776"/>
                  </a:lnTo>
                  <a:lnTo>
                    <a:pt x="440410" y="231825"/>
                  </a:lnTo>
                  <a:lnTo>
                    <a:pt x="410578" y="227965"/>
                  </a:lnTo>
                  <a:lnTo>
                    <a:pt x="389445" y="245719"/>
                  </a:lnTo>
                  <a:lnTo>
                    <a:pt x="384149" y="272846"/>
                  </a:lnTo>
                  <a:lnTo>
                    <a:pt x="401866" y="297103"/>
                  </a:lnTo>
                  <a:lnTo>
                    <a:pt x="673239" y="457784"/>
                  </a:lnTo>
                  <a:lnTo>
                    <a:pt x="425246" y="650519"/>
                  </a:lnTo>
                  <a:lnTo>
                    <a:pt x="416471" y="662368"/>
                  </a:lnTo>
                  <a:lnTo>
                    <a:pt x="414172" y="677011"/>
                  </a:lnTo>
                  <a:lnTo>
                    <a:pt x="417410" y="691794"/>
                  </a:lnTo>
                  <a:lnTo>
                    <a:pt x="425246" y="704075"/>
                  </a:lnTo>
                  <a:lnTo>
                    <a:pt x="438124" y="712609"/>
                  </a:lnTo>
                  <a:lnTo>
                    <a:pt x="452132" y="714781"/>
                  </a:lnTo>
                  <a:lnTo>
                    <a:pt x="466191" y="711606"/>
                  </a:lnTo>
                  <a:lnTo>
                    <a:pt x="479209" y="704075"/>
                  </a:lnTo>
                  <a:lnTo>
                    <a:pt x="759663" y="486054"/>
                  </a:lnTo>
                  <a:lnTo>
                    <a:pt x="767232" y="480187"/>
                  </a:lnTo>
                  <a:lnTo>
                    <a:pt x="777049" y="465924"/>
                  </a:lnTo>
                  <a:lnTo>
                    <a:pt x="777925" y="448856"/>
                  </a:lnTo>
                  <a:close/>
                </a:path>
              </a:pathLst>
            </a:custGeom>
            <a:solidFill>
              <a:srgbClr val="000000"/>
            </a:solidFill>
          </p:spPr>
          <p:txBody>
            <a:bodyPr wrap="square" lIns="0" tIns="0" rIns="0" bIns="0" rtlCol="0"/>
            <a:lstStyle/>
            <a:p>
              <a:endParaRPr/>
            </a:p>
          </p:txBody>
        </p:sp>
      </p:grpSp>
      <p:sp>
        <p:nvSpPr>
          <p:cNvPr id="22" name="TextBox 21">
            <a:extLst>
              <a:ext uri="{FF2B5EF4-FFF2-40B4-BE49-F238E27FC236}">
                <a16:creationId xmlns:a16="http://schemas.microsoft.com/office/drawing/2014/main" id="{00A937F3-4184-F1D0-6290-38F64E2B2C83}"/>
              </a:ext>
            </a:extLst>
          </p:cNvPr>
          <p:cNvSpPr txBox="1"/>
          <p:nvPr/>
        </p:nvSpPr>
        <p:spPr>
          <a:xfrm>
            <a:off x="2362200" y="1508685"/>
            <a:ext cx="4800600"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53C491-B6D9-3DEB-A0FA-AFC9D2700F2B}"/>
              </a:ext>
            </a:extLst>
          </p:cNvPr>
          <p:cNvSpPr txBox="1"/>
          <p:nvPr/>
        </p:nvSpPr>
        <p:spPr>
          <a:xfrm>
            <a:off x="2237077" y="2247900"/>
            <a:ext cx="11478923" cy="5078313"/>
          </a:xfrm>
          <a:prstGeom prst="rect">
            <a:avLst/>
          </a:prstGeom>
          <a:noFill/>
        </p:spPr>
        <p:txBody>
          <a:bodyPr wrap="square" rtlCol="0">
            <a:spAutoFit/>
          </a:bodyPr>
          <a:lstStyle/>
          <a:p>
            <a:pPr marL="285750" indent="-285750">
              <a:buFont typeface="Wingdings" panose="05000000000000000000" pitchFamily="2" charset="2"/>
              <a:buChar char="Ø"/>
            </a:pPr>
            <a:endParaRPr lang="en-IN" sz="5400" dirty="0">
              <a:latin typeface="Agency FB" panose="020B0503020202020204" pitchFamily="34" charset="0"/>
            </a:endParaRPr>
          </a:p>
          <a:p>
            <a:pPr marL="285750" indent="-285750">
              <a:buFont typeface="Wingdings" panose="05000000000000000000" pitchFamily="2" charset="2"/>
              <a:buChar char="Ø"/>
            </a:pPr>
            <a:r>
              <a:rPr lang="en-IN" sz="5400" dirty="0">
                <a:latin typeface="Agency FB" panose="020B0503020202020204" pitchFamily="34" charset="0"/>
              </a:rPr>
              <a:t>INTRODUCTION</a:t>
            </a:r>
          </a:p>
          <a:p>
            <a:pPr marL="285750" indent="-285750">
              <a:buFont typeface="Wingdings" panose="05000000000000000000" pitchFamily="2" charset="2"/>
              <a:buChar char="Ø"/>
            </a:pPr>
            <a:r>
              <a:rPr lang="en-IN" sz="5400" dirty="0">
                <a:latin typeface="Agency FB" panose="020B0503020202020204" pitchFamily="34" charset="0"/>
              </a:rPr>
              <a:t>SCOPE OF A PROJECT</a:t>
            </a:r>
          </a:p>
          <a:p>
            <a:pPr marL="285750" indent="-285750">
              <a:buFont typeface="Wingdings" panose="05000000000000000000" pitchFamily="2" charset="2"/>
              <a:buChar char="Ø"/>
            </a:pPr>
            <a:r>
              <a:rPr lang="en-IN" sz="5400" dirty="0">
                <a:latin typeface="Agency FB" panose="020B0503020202020204" pitchFamily="34" charset="0"/>
              </a:rPr>
              <a:t>KEY POINTS</a:t>
            </a:r>
          </a:p>
          <a:p>
            <a:pPr marL="285750" indent="-285750">
              <a:buFont typeface="Wingdings" panose="05000000000000000000" pitchFamily="2" charset="2"/>
              <a:buChar char="Ø"/>
            </a:pPr>
            <a:r>
              <a:rPr lang="en-IN" sz="5400" dirty="0">
                <a:latin typeface="Agency FB" panose="020B0503020202020204" pitchFamily="34" charset="0"/>
              </a:rPr>
              <a:t>MODULES</a:t>
            </a:r>
          </a:p>
          <a:p>
            <a:pPr marL="285750" indent="-285750">
              <a:buFont typeface="Wingdings" panose="05000000000000000000" pitchFamily="2" charset="2"/>
              <a:buChar char="Ø"/>
            </a:pPr>
            <a:r>
              <a:rPr lang="en-IN" sz="5400" dirty="0">
                <a:latin typeface="Agency FB" panose="020B0503020202020204" pitchFamily="34" charset="0"/>
              </a:rPr>
              <a:t>CONCLUSIONS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F94AC9-998B-A281-7666-A8BC75725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369643" cy="10287000"/>
          </a:xfrm>
          <a:prstGeom prst="rect">
            <a:avLst/>
          </a:prstGeom>
        </p:spPr>
      </p:pic>
      <p:grpSp>
        <p:nvGrpSpPr>
          <p:cNvPr id="3" name="object 3"/>
          <p:cNvGrpSpPr/>
          <p:nvPr/>
        </p:nvGrpSpPr>
        <p:grpSpPr>
          <a:xfrm>
            <a:off x="914400" y="994410"/>
            <a:ext cx="16230600" cy="8229600"/>
            <a:chOff x="1028700" y="1028701"/>
            <a:chExt cx="16230600" cy="8229600"/>
          </a:xfrm>
        </p:grpSpPr>
        <p:sp>
          <p:nvSpPr>
            <p:cNvPr id="4" name="object 4"/>
            <p:cNvSpPr/>
            <p:nvPr/>
          </p:nvSpPr>
          <p:spPr>
            <a:xfrm>
              <a:off x="1028700" y="1028701"/>
              <a:ext cx="16230600" cy="8229600"/>
            </a:xfrm>
            <a:custGeom>
              <a:avLst/>
              <a:gdLst/>
              <a:ahLst/>
              <a:cxnLst/>
              <a:rect l="l" t="t" r="r" b="b"/>
              <a:pathLst>
                <a:path w="16230600" h="8229600">
                  <a:moveTo>
                    <a:pt x="0" y="0"/>
                  </a:moveTo>
                  <a:lnTo>
                    <a:pt x="16230600" y="0"/>
                  </a:lnTo>
                  <a:lnTo>
                    <a:pt x="16230600" y="8229599"/>
                  </a:lnTo>
                  <a:lnTo>
                    <a:pt x="0" y="8229599"/>
                  </a:lnTo>
                  <a:lnTo>
                    <a:pt x="0" y="0"/>
                  </a:lnTo>
                  <a:close/>
                </a:path>
              </a:pathLst>
            </a:custGeom>
            <a:solidFill>
              <a:srgbClr val="FFFFFF">
                <a:alpha val="8470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2420111" y="1417319"/>
              <a:ext cx="3867911" cy="947927"/>
            </a:xfrm>
            <a:prstGeom prst="rect">
              <a:avLst/>
            </a:prstGeom>
          </p:spPr>
        </p:pic>
        <p:sp>
          <p:nvSpPr>
            <p:cNvPr id="7" name="object 7"/>
            <p:cNvSpPr/>
            <p:nvPr/>
          </p:nvSpPr>
          <p:spPr>
            <a:xfrm>
              <a:off x="1458569" y="1333867"/>
              <a:ext cx="778510" cy="715010"/>
            </a:xfrm>
            <a:custGeom>
              <a:avLst/>
              <a:gdLst/>
              <a:ahLst/>
              <a:cxnLst/>
              <a:rect l="l" t="t" r="r" b="b"/>
              <a:pathLst>
                <a:path w="778510" h="715010">
                  <a:moveTo>
                    <a:pt x="589241" y="459536"/>
                  </a:moveTo>
                  <a:lnTo>
                    <a:pt x="585952" y="454837"/>
                  </a:lnTo>
                  <a:lnTo>
                    <a:pt x="573354" y="436765"/>
                  </a:lnTo>
                  <a:lnTo>
                    <a:pt x="543445" y="432244"/>
                  </a:lnTo>
                  <a:lnTo>
                    <a:pt x="494652" y="443407"/>
                  </a:lnTo>
                  <a:lnTo>
                    <a:pt x="444906" y="451319"/>
                  </a:lnTo>
                  <a:lnTo>
                    <a:pt x="394868" y="454837"/>
                  </a:lnTo>
                  <a:lnTo>
                    <a:pt x="345198" y="452767"/>
                  </a:lnTo>
                  <a:lnTo>
                    <a:pt x="296519" y="443979"/>
                  </a:lnTo>
                  <a:lnTo>
                    <a:pt x="255473" y="430022"/>
                  </a:lnTo>
                  <a:lnTo>
                    <a:pt x="217131" y="408787"/>
                  </a:lnTo>
                  <a:lnTo>
                    <a:pt x="172910" y="370598"/>
                  </a:lnTo>
                  <a:lnTo>
                    <a:pt x="157010" y="352183"/>
                  </a:lnTo>
                  <a:lnTo>
                    <a:pt x="156756" y="351929"/>
                  </a:lnTo>
                  <a:lnTo>
                    <a:pt x="152120" y="345046"/>
                  </a:lnTo>
                  <a:lnTo>
                    <a:pt x="148272" y="339686"/>
                  </a:lnTo>
                  <a:lnTo>
                    <a:pt x="144678" y="334327"/>
                  </a:lnTo>
                  <a:lnTo>
                    <a:pt x="141338" y="328726"/>
                  </a:lnTo>
                  <a:lnTo>
                    <a:pt x="136156" y="320154"/>
                  </a:lnTo>
                  <a:lnTo>
                    <a:pt x="131089" y="311162"/>
                  </a:lnTo>
                  <a:lnTo>
                    <a:pt x="113030" y="273126"/>
                  </a:lnTo>
                  <a:lnTo>
                    <a:pt x="99936" y="234797"/>
                  </a:lnTo>
                  <a:lnTo>
                    <a:pt x="89115" y="191084"/>
                  </a:lnTo>
                  <a:lnTo>
                    <a:pt x="82499" y="152527"/>
                  </a:lnTo>
                  <a:lnTo>
                    <a:pt x="82245" y="151180"/>
                  </a:lnTo>
                  <a:lnTo>
                    <a:pt x="82194" y="150837"/>
                  </a:lnTo>
                  <a:lnTo>
                    <a:pt x="81978" y="149720"/>
                  </a:lnTo>
                  <a:lnTo>
                    <a:pt x="81813" y="147840"/>
                  </a:lnTo>
                  <a:lnTo>
                    <a:pt x="81470" y="145122"/>
                  </a:lnTo>
                  <a:lnTo>
                    <a:pt x="81788" y="147612"/>
                  </a:lnTo>
                  <a:lnTo>
                    <a:pt x="81521" y="145122"/>
                  </a:lnTo>
                  <a:lnTo>
                    <a:pt x="77876" y="102793"/>
                  </a:lnTo>
                  <a:lnTo>
                    <a:pt x="76809" y="69621"/>
                  </a:lnTo>
                  <a:lnTo>
                    <a:pt x="76974" y="52920"/>
                  </a:lnTo>
                  <a:lnTo>
                    <a:pt x="77876" y="36245"/>
                  </a:lnTo>
                  <a:lnTo>
                    <a:pt x="68160" y="9029"/>
                  </a:lnTo>
                  <a:lnTo>
                    <a:pt x="42735" y="0"/>
                  </a:lnTo>
                  <a:lnTo>
                    <a:pt x="15875" y="9105"/>
                  </a:lnTo>
                  <a:lnTo>
                    <a:pt x="1816" y="36245"/>
                  </a:lnTo>
                  <a:lnTo>
                    <a:pt x="0" y="83743"/>
                  </a:lnTo>
                  <a:lnTo>
                    <a:pt x="2070" y="132080"/>
                  </a:lnTo>
                  <a:lnTo>
                    <a:pt x="8128" y="180581"/>
                  </a:lnTo>
                  <a:lnTo>
                    <a:pt x="18249" y="228536"/>
                  </a:lnTo>
                  <a:lnTo>
                    <a:pt x="32537" y="275285"/>
                  </a:lnTo>
                  <a:lnTo>
                    <a:pt x="51092" y="320154"/>
                  </a:lnTo>
                  <a:lnTo>
                    <a:pt x="73990" y="362432"/>
                  </a:lnTo>
                  <a:lnTo>
                    <a:pt x="101358" y="401447"/>
                  </a:lnTo>
                  <a:lnTo>
                    <a:pt x="133261" y="436537"/>
                  </a:lnTo>
                  <a:lnTo>
                    <a:pt x="169811" y="466991"/>
                  </a:lnTo>
                  <a:lnTo>
                    <a:pt x="211099" y="492137"/>
                  </a:lnTo>
                  <a:lnTo>
                    <a:pt x="257213" y="511302"/>
                  </a:lnTo>
                  <a:lnTo>
                    <a:pt x="307327" y="523862"/>
                  </a:lnTo>
                  <a:lnTo>
                    <a:pt x="358609" y="529767"/>
                  </a:lnTo>
                  <a:lnTo>
                    <a:pt x="410476" y="529945"/>
                  </a:lnTo>
                  <a:lnTo>
                    <a:pt x="462343" y="525297"/>
                  </a:lnTo>
                  <a:lnTo>
                    <a:pt x="513626" y="516737"/>
                  </a:lnTo>
                  <a:lnTo>
                    <a:pt x="563740" y="505180"/>
                  </a:lnTo>
                  <a:lnTo>
                    <a:pt x="587298" y="486892"/>
                  </a:lnTo>
                  <a:lnTo>
                    <a:pt x="589241" y="459536"/>
                  </a:lnTo>
                  <a:close/>
                </a:path>
                <a:path w="778510" h="715010">
                  <a:moveTo>
                    <a:pt x="777925" y="448856"/>
                  </a:moveTo>
                  <a:lnTo>
                    <a:pt x="771537" y="432600"/>
                  </a:lnTo>
                  <a:lnTo>
                    <a:pt x="765479" y="426643"/>
                  </a:lnTo>
                  <a:lnTo>
                    <a:pt x="759523" y="420776"/>
                  </a:lnTo>
                  <a:lnTo>
                    <a:pt x="440410" y="231825"/>
                  </a:lnTo>
                  <a:lnTo>
                    <a:pt x="410578" y="227965"/>
                  </a:lnTo>
                  <a:lnTo>
                    <a:pt x="389445" y="245719"/>
                  </a:lnTo>
                  <a:lnTo>
                    <a:pt x="384149" y="272846"/>
                  </a:lnTo>
                  <a:lnTo>
                    <a:pt x="401866" y="297103"/>
                  </a:lnTo>
                  <a:lnTo>
                    <a:pt x="673239" y="457784"/>
                  </a:lnTo>
                  <a:lnTo>
                    <a:pt x="425246" y="650519"/>
                  </a:lnTo>
                  <a:lnTo>
                    <a:pt x="416471" y="662368"/>
                  </a:lnTo>
                  <a:lnTo>
                    <a:pt x="414172" y="677011"/>
                  </a:lnTo>
                  <a:lnTo>
                    <a:pt x="417410" y="691794"/>
                  </a:lnTo>
                  <a:lnTo>
                    <a:pt x="425246" y="704075"/>
                  </a:lnTo>
                  <a:lnTo>
                    <a:pt x="438124" y="712609"/>
                  </a:lnTo>
                  <a:lnTo>
                    <a:pt x="452132" y="714781"/>
                  </a:lnTo>
                  <a:lnTo>
                    <a:pt x="466191" y="711606"/>
                  </a:lnTo>
                  <a:lnTo>
                    <a:pt x="479209" y="704075"/>
                  </a:lnTo>
                  <a:lnTo>
                    <a:pt x="759663" y="486054"/>
                  </a:lnTo>
                  <a:lnTo>
                    <a:pt x="767232" y="480187"/>
                  </a:lnTo>
                  <a:lnTo>
                    <a:pt x="777049" y="465924"/>
                  </a:lnTo>
                  <a:lnTo>
                    <a:pt x="777925" y="448856"/>
                  </a:lnTo>
                  <a:close/>
                </a:path>
              </a:pathLst>
            </a:custGeom>
            <a:solidFill>
              <a:srgbClr val="000000"/>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AFD93DAA-586C-1B49-061A-747F33896F0A}"/>
              </a:ext>
            </a:extLst>
          </p:cNvPr>
          <p:cNvSpPr txBox="1"/>
          <p:nvPr/>
        </p:nvSpPr>
        <p:spPr>
          <a:xfrm>
            <a:off x="1733524" y="2330955"/>
            <a:ext cx="14649476" cy="6924973"/>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dirty="0">
                <a:effectLst/>
                <a:latin typeface="Agency FB" panose="020B0503020202020204" pitchFamily="34" charset="0"/>
                <a:ea typeface="Calibri" panose="020F0502020204030204" pitchFamily="34" charset="0"/>
              </a:rPr>
              <a:t>A canteen management system is a software application that helps manage the operations of a canteen or cafeteria, such as in schools, colleges, hospitals, or offices. The system enables efficient management of orders, inventory, payments, and customer information, providing an easier and more streamlined process for canteen staff and customers.</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dirty="0">
                <a:effectLst/>
                <a:latin typeface="Agency FB" panose="020B0503020202020204" pitchFamily="34" charset="0"/>
                <a:ea typeface="Calibri" panose="020F0502020204030204" pitchFamily="34" charset="0"/>
              </a:rPr>
              <a:t>The use of a canteen management system can help increase the accuracy of order processing, reduce errors in payments and inventory, and improve overall customer satisfaction. Additionally, it can provide valuable insights into customer preferences and sales data, which can be used to make informed decisions on menu items and pricing.</a:t>
            </a:r>
            <a:endParaRPr lang="en-IN" sz="3200" dirty="0">
              <a:effectLst/>
              <a:latin typeface="Agency FB" panose="020B0503020202020204" pitchFamily="34" charset="0"/>
              <a:ea typeface="Calibri" panose="020F0502020204030204" pitchFamily="34" charset="0"/>
            </a:endParaRPr>
          </a:p>
          <a:p>
            <a:pPr marL="342900" lvl="0" indent="-342900" algn="just">
              <a:spcAft>
                <a:spcPts val="600"/>
              </a:spcAft>
              <a:buFont typeface="Wingdings" panose="05000000000000000000" pitchFamily="2" charset="2"/>
              <a:buChar char=""/>
            </a:pPr>
            <a:r>
              <a:rPr lang="en-US" sz="3200" dirty="0">
                <a:effectLst/>
                <a:latin typeface="Agency FB" panose="020B0503020202020204" pitchFamily="34" charset="0"/>
                <a:ea typeface="Calibri" panose="020F0502020204030204" pitchFamily="34" charset="0"/>
              </a:rPr>
              <a:t>In this context, using Java's Swing library and </a:t>
            </a:r>
            <a:r>
              <a:rPr lang="en-US" sz="3200" dirty="0" err="1">
                <a:effectLst/>
                <a:latin typeface="Agency FB" panose="020B0503020202020204" pitchFamily="34" charset="0"/>
                <a:ea typeface="Calibri" panose="020F0502020204030204" pitchFamily="34" charset="0"/>
              </a:rPr>
              <a:t>JFrames</a:t>
            </a:r>
            <a:r>
              <a:rPr lang="en-US" sz="3200" dirty="0">
                <a:effectLst/>
                <a:latin typeface="Agency FB" panose="020B0503020202020204" pitchFamily="34" charset="0"/>
                <a:ea typeface="Calibri" panose="020F0502020204030204" pitchFamily="34" charset="0"/>
              </a:rPr>
              <a:t> can be a powerful tool for developing a user-friendly and efficient canteen management system. By designing a visually appealing and intuitive user interface and implementing the necessary functions, a Java-based canteen management system can help enhance the efficiency and profitability of canteen operations.</a:t>
            </a:r>
            <a:endParaRPr lang="en-IN" sz="3200" dirty="0">
              <a:effectLst/>
              <a:latin typeface="Agency FB" panose="020B0503020202020204" pitchFamily="34" charset="0"/>
              <a:ea typeface="Calibri" panose="020F0502020204030204" pitchFamily="34" charset="0"/>
            </a:endParaRPr>
          </a:p>
          <a:p>
            <a:pPr algn="just">
              <a:spcAft>
                <a:spcPts val="600"/>
              </a:spcAft>
            </a:pPr>
            <a:r>
              <a:rPr lang="en-US" sz="3200" dirty="0">
                <a:effectLst/>
                <a:latin typeface="Agency FB" panose="020B0503020202020204" pitchFamily="34" charset="0"/>
                <a:ea typeface="Calibri" panose="020F0502020204030204" pitchFamily="34" charset="0"/>
              </a:rPr>
              <a:t> </a:t>
            </a:r>
            <a:endParaRPr lang="en-IN" sz="3200" dirty="0">
              <a:effectLst/>
              <a:latin typeface="Agency FB" panose="020B0503020202020204" pitchFamily="34" charset="0"/>
              <a:ea typeface="Calibri" panose="020F0502020204030204" pitchFamily="34" charset="0"/>
            </a:endParaRPr>
          </a:p>
          <a:p>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5646D8-1F01-896C-1380-F9F2C449F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0" y="-32936"/>
            <a:ext cx="18268509" cy="10319936"/>
          </a:xfrm>
          <a:prstGeom prst="rect">
            <a:avLst/>
          </a:prstGeom>
        </p:spPr>
      </p:pic>
      <p:grpSp>
        <p:nvGrpSpPr>
          <p:cNvPr id="3" name="object 3"/>
          <p:cNvGrpSpPr/>
          <p:nvPr/>
        </p:nvGrpSpPr>
        <p:grpSpPr>
          <a:xfrm>
            <a:off x="1066800" y="743364"/>
            <a:ext cx="16521430" cy="8583295"/>
            <a:chOff x="883339" y="849793"/>
            <a:chExt cx="16521430" cy="8583295"/>
          </a:xfrm>
        </p:grpSpPr>
        <p:sp>
          <p:nvSpPr>
            <p:cNvPr id="4" name="object 4"/>
            <p:cNvSpPr/>
            <p:nvPr/>
          </p:nvSpPr>
          <p:spPr>
            <a:xfrm>
              <a:off x="883339" y="849793"/>
              <a:ext cx="16521430" cy="8583295"/>
            </a:xfrm>
            <a:custGeom>
              <a:avLst/>
              <a:gdLst/>
              <a:ahLst/>
              <a:cxnLst/>
              <a:rect l="l" t="t" r="r" b="b"/>
              <a:pathLst>
                <a:path w="16521430" h="8583295">
                  <a:moveTo>
                    <a:pt x="0" y="8583215"/>
                  </a:moveTo>
                  <a:lnTo>
                    <a:pt x="0" y="0"/>
                  </a:lnTo>
                  <a:lnTo>
                    <a:pt x="16521321" y="0"/>
                  </a:lnTo>
                  <a:lnTo>
                    <a:pt x="16521321" y="8583215"/>
                  </a:lnTo>
                  <a:lnTo>
                    <a:pt x="0" y="8583215"/>
                  </a:lnTo>
                  <a:close/>
                </a:path>
              </a:pathLst>
            </a:custGeom>
            <a:solidFill>
              <a:srgbClr val="FFFFFF">
                <a:alpha val="82749"/>
              </a:srgbClr>
            </a:solidFill>
          </p:spPr>
          <p:txBody>
            <a:bodyPr wrap="square" lIns="0" tIns="0" rIns="0" bIns="0" rtlCol="0"/>
            <a:lstStyle/>
            <a:p>
              <a:endParaRPr/>
            </a:p>
          </p:txBody>
        </p:sp>
        <p:sp>
          <p:nvSpPr>
            <p:cNvPr id="8" name="object 8"/>
            <p:cNvSpPr/>
            <p:nvPr/>
          </p:nvSpPr>
          <p:spPr>
            <a:xfrm>
              <a:off x="1515719" y="1181467"/>
              <a:ext cx="778510" cy="715010"/>
            </a:xfrm>
            <a:custGeom>
              <a:avLst/>
              <a:gdLst/>
              <a:ahLst/>
              <a:cxnLst/>
              <a:rect l="l" t="t" r="r" b="b"/>
              <a:pathLst>
                <a:path w="778510" h="715010">
                  <a:moveTo>
                    <a:pt x="589241" y="459536"/>
                  </a:moveTo>
                  <a:lnTo>
                    <a:pt x="585952" y="454825"/>
                  </a:lnTo>
                  <a:lnTo>
                    <a:pt x="573354" y="436753"/>
                  </a:lnTo>
                  <a:lnTo>
                    <a:pt x="543445" y="432244"/>
                  </a:lnTo>
                  <a:lnTo>
                    <a:pt x="494652" y="443407"/>
                  </a:lnTo>
                  <a:lnTo>
                    <a:pt x="444906" y="451319"/>
                  </a:lnTo>
                  <a:lnTo>
                    <a:pt x="394868" y="454825"/>
                  </a:lnTo>
                  <a:lnTo>
                    <a:pt x="345198" y="452767"/>
                  </a:lnTo>
                  <a:lnTo>
                    <a:pt x="296519" y="443979"/>
                  </a:lnTo>
                  <a:lnTo>
                    <a:pt x="255473" y="430022"/>
                  </a:lnTo>
                  <a:lnTo>
                    <a:pt x="217131" y="408787"/>
                  </a:lnTo>
                  <a:lnTo>
                    <a:pt x="172910" y="370598"/>
                  </a:lnTo>
                  <a:lnTo>
                    <a:pt x="157010" y="352183"/>
                  </a:lnTo>
                  <a:lnTo>
                    <a:pt x="156756" y="351929"/>
                  </a:lnTo>
                  <a:lnTo>
                    <a:pt x="152120" y="345046"/>
                  </a:lnTo>
                  <a:lnTo>
                    <a:pt x="148272" y="339686"/>
                  </a:lnTo>
                  <a:lnTo>
                    <a:pt x="144678" y="334327"/>
                  </a:lnTo>
                  <a:lnTo>
                    <a:pt x="141338" y="328726"/>
                  </a:lnTo>
                  <a:lnTo>
                    <a:pt x="136156" y="320141"/>
                  </a:lnTo>
                  <a:lnTo>
                    <a:pt x="131089" y="311162"/>
                  </a:lnTo>
                  <a:lnTo>
                    <a:pt x="113030" y="273126"/>
                  </a:lnTo>
                  <a:lnTo>
                    <a:pt x="99936" y="234797"/>
                  </a:lnTo>
                  <a:lnTo>
                    <a:pt x="89115" y="191084"/>
                  </a:lnTo>
                  <a:lnTo>
                    <a:pt x="82499" y="152514"/>
                  </a:lnTo>
                  <a:lnTo>
                    <a:pt x="82245" y="151180"/>
                  </a:lnTo>
                  <a:lnTo>
                    <a:pt x="82194" y="150837"/>
                  </a:lnTo>
                  <a:lnTo>
                    <a:pt x="81978" y="149720"/>
                  </a:lnTo>
                  <a:lnTo>
                    <a:pt x="81813" y="147840"/>
                  </a:lnTo>
                  <a:lnTo>
                    <a:pt x="81470" y="145122"/>
                  </a:lnTo>
                  <a:lnTo>
                    <a:pt x="81788" y="147612"/>
                  </a:lnTo>
                  <a:lnTo>
                    <a:pt x="81521" y="145122"/>
                  </a:lnTo>
                  <a:lnTo>
                    <a:pt x="77876" y="102793"/>
                  </a:lnTo>
                  <a:lnTo>
                    <a:pt x="76809" y="69621"/>
                  </a:lnTo>
                  <a:lnTo>
                    <a:pt x="76974" y="52920"/>
                  </a:lnTo>
                  <a:lnTo>
                    <a:pt x="77876" y="36245"/>
                  </a:lnTo>
                  <a:lnTo>
                    <a:pt x="68160" y="9029"/>
                  </a:lnTo>
                  <a:lnTo>
                    <a:pt x="42735" y="0"/>
                  </a:lnTo>
                  <a:lnTo>
                    <a:pt x="15875" y="9093"/>
                  </a:lnTo>
                  <a:lnTo>
                    <a:pt x="1816" y="36245"/>
                  </a:lnTo>
                  <a:lnTo>
                    <a:pt x="0" y="83743"/>
                  </a:lnTo>
                  <a:lnTo>
                    <a:pt x="2070" y="132080"/>
                  </a:lnTo>
                  <a:lnTo>
                    <a:pt x="8128" y="180568"/>
                  </a:lnTo>
                  <a:lnTo>
                    <a:pt x="18249" y="228536"/>
                  </a:lnTo>
                  <a:lnTo>
                    <a:pt x="32537" y="275285"/>
                  </a:lnTo>
                  <a:lnTo>
                    <a:pt x="51092" y="320141"/>
                  </a:lnTo>
                  <a:lnTo>
                    <a:pt x="73990" y="362432"/>
                  </a:lnTo>
                  <a:lnTo>
                    <a:pt x="101358" y="401447"/>
                  </a:lnTo>
                  <a:lnTo>
                    <a:pt x="133261" y="436537"/>
                  </a:lnTo>
                  <a:lnTo>
                    <a:pt x="169811" y="466991"/>
                  </a:lnTo>
                  <a:lnTo>
                    <a:pt x="211099" y="492137"/>
                  </a:lnTo>
                  <a:lnTo>
                    <a:pt x="257213" y="511302"/>
                  </a:lnTo>
                  <a:lnTo>
                    <a:pt x="307327" y="523862"/>
                  </a:lnTo>
                  <a:lnTo>
                    <a:pt x="358609" y="529767"/>
                  </a:lnTo>
                  <a:lnTo>
                    <a:pt x="410476" y="529945"/>
                  </a:lnTo>
                  <a:lnTo>
                    <a:pt x="462343" y="525297"/>
                  </a:lnTo>
                  <a:lnTo>
                    <a:pt x="513626" y="516737"/>
                  </a:lnTo>
                  <a:lnTo>
                    <a:pt x="563740" y="505180"/>
                  </a:lnTo>
                  <a:lnTo>
                    <a:pt x="587298" y="486892"/>
                  </a:lnTo>
                  <a:lnTo>
                    <a:pt x="589241" y="459536"/>
                  </a:lnTo>
                  <a:close/>
                </a:path>
                <a:path w="778510" h="715010">
                  <a:moveTo>
                    <a:pt x="777925" y="448856"/>
                  </a:moveTo>
                  <a:lnTo>
                    <a:pt x="771537" y="432600"/>
                  </a:lnTo>
                  <a:lnTo>
                    <a:pt x="765479" y="426643"/>
                  </a:lnTo>
                  <a:lnTo>
                    <a:pt x="759523" y="420776"/>
                  </a:lnTo>
                  <a:lnTo>
                    <a:pt x="440410" y="231825"/>
                  </a:lnTo>
                  <a:lnTo>
                    <a:pt x="410578" y="227965"/>
                  </a:lnTo>
                  <a:lnTo>
                    <a:pt x="389445" y="245719"/>
                  </a:lnTo>
                  <a:lnTo>
                    <a:pt x="384149" y="272846"/>
                  </a:lnTo>
                  <a:lnTo>
                    <a:pt x="401866" y="297103"/>
                  </a:lnTo>
                  <a:lnTo>
                    <a:pt x="673239" y="457784"/>
                  </a:lnTo>
                  <a:lnTo>
                    <a:pt x="425246" y="650519"/>
                  </a:lnTo>
                  <a:lnTo>
                    <a:pt x="416471" y="662368"/>
                  </a:lnTo>
                  <a:lnTo>
                    <a:pt x="414172" y="677011"/>
                  </a:lnTo>
                  <a:lnTo>
                    <a:pt x="417410" y="691794"/>
                  </a:lnTo>
                  <a:lnTo>
                    <a:pt x="425246" y="704075"/>
                  </a:lnTo>
                  <a:lnTo>
                    <a:pt x="438124" y="712609"/>
                  </a:lnTo>
                  <a:lnTo>
                    <a:pt x="452132" y="714781"/>
                  </a:lnTo>
                  <a:lnTo>
                    <a:pt x="466191" y="711606"/>
                  </a:lnTo>
                  <a:lnTo>
                    <a:pt x="479209" y="704075"/>
                  </a:lnTo>
                  <a:lnTo>
                    <a:pt x="759663" y="486054"/>
                  </a:lnTo>
                  <a:lnTo>
                    <a:pt x="767232" y="480187"/>
                  </a:lnTo>
                  <a:lnTo>
                    <a:pt x="777049" y="465924"/>
                  </a:lnTo>
                  <a:lnTo>
                    <a:pt x="777925" y="448856"/>
                  </a:lnTo>
                  <a:close/>
                </a:path>
              </a:pathLst>
            </a:custGeom>
            <a:solidFill>
              <a:srgbClr val="000000"/>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0673D60F-50C1-D88C-E916-06B531C4EB2C}"/>
              </a:ext>
            </a:extLst>
          </p:cNvPr>
          <p:cNvSpPr txBox="1"/>
          <p:nvPr/>
        </p:nvSpPr>
        <p:spPr>
          <a:xfrm>
            <a:off x="2667000" y="1257300"/>
            <a:ext cx="6705600"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 OF A PROJECT</a:t>
            </a:r>
          </a:p>
        </p:txBody>
      </p:sp>
      <p:sp>
        <p:nvSpPr>
          <p:cNvPr id="15" name="TextBox 14">
            <a:extLst>
              <a:ext uri="{FF2B5EF4-FFF2-40B4-BE49-F238E27FC236}">
                <a16:creationId xmlns:a16="http://schemas.microsoft.com/office/drawing/2014/main" id="{0B804E0F-A683-443F-E418-7694368585B1}"/>
              </a:ext>
            </a:extLst>
          </p:cNvPr>
          <p:cNvSpPr txBox="1"/>
          <p:nvPr/>
        </p:nvSpPr>
        <p:spPr>
          <a:xfrm>
            <a:off x="1905000" y="2247900"/>
            <a:ext cx="15011400" cy="6494085"/>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Menu Management:</a:t>
            </a:r>
            <a:r>
              <a:rPr lang="en-US" sz="3200" dirty="0">
                <a:effectLst/>
                <a:latin typeface="Agency FB" panose="020B0503020202020204" pitchFamily="34" charset="0"/>
                <a:ea typeface="Calibri" panose="020F0502020204030204" pitchFamily="34" charset="0"/>
              </a:rPr>
              <a:t> The system should provide a menu management module that allows canteen staff to manage the menu items, including their prices, ingredients, and availability.</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Ordering: </a:t>
            </a:r>
            <a:r>
              <a:rPr lang="en-US" sz="3200" dirty="0">
                <a:effectLst/>
                <a:latin typeface="Agency FB" panose="020B0503020202020204" pitchFamily="34" charset="0"/>
                <a:ea typeface="Calibri" panose="020F0502020204030204" pitchFamily="34" charset="0"/>
              </a:rPr>
              <a:t>The system should allow customers to place orders for food items, view the status of their orders, and make payments through the system.</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Inventory Management: </a:t>
            </a:r>
            <a:r>
              <a:rPr lang="en-US" sz="3200" dirty="0">
                <a:effectLst/>
                <a:latin typeface="Agency FB" panose="020B0503020202020204" pitchFamily="34" charset="0"/>
                <a:ea typeface="Calibri" panose="020F0502020204030204" pitchFamily="34" charset="0"/>
              </a:rPr>
              <a:t>The system should allow the canteen staff to manage the inventory of ingredients and supplies, as well as track their usage and reorder levels.</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Billing and Payment</a:t>
            </a:r>
            <a:r>
              <a:rPr lang="en-US" sz="3200" dirty="0">
                <a:effectLst/>
                <a:latin typeface="Agency FB" panose="020B0503020202020204" pitchFamily="34" charset="0"/>
                <a:ea typeface="Calibri" panose="020F0502020204030204" pitchFamily="34" charset="0"/>
              </a:rPr>
              <a:t>: The system should generate bills for customers based on their orders and provide a payment module that allows customers to make payments through the system.</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Reporting: </a:t>
            </a:r>
            <a:r>
              <a:rPr lang="en-US" sz="3200" dirty="0">
                <a:effectLst/>
                <a:latin typeface="Agency FB" panose="020B0503020202020204" pitchFamily="34" charset="0"/>
                <a:ea typeface="Calibri" panose="020F0502020204030204" pitchFamily="34" charset="0"/>
              </a:rPr>
              <a:t>The system should provide various reports for the canteen staff and administrators, such as sales reports, inventory reports, and customer feedback reports.</a:t>
            </a:r>
            <a:endParaRPr lang="en-IN" sz="3200" dirty="0">
              <a:effectLst/>
              <a:latin typeface="Agency FB" panose="020B0503020202020204" pitchFamily="34" charset="0"/>
              <a:ea typeface="Calibri" panose="020F0502020204030204" pitchFamily="34" charset="0"/>
            </a:endParaRPr>
          </a:p>
          <a:p>
            <a:pPr marL="285750" indent="-285750" algn="just">
              <a:buFont typeface="Wingdings" panose="05000000000000000000" pitchFamily="2" charset="2"/>
              <a:buChar char="Ø"/>
            </a:pPr>
            <a:r>
              <a:rPr lang="en-US" sz="3200" b="1" dirty="0">
                <a:effectLst/>
                <a:latin typeface="Agency FB" panose="020B0503020202020204" pitchFamily="34" charset="0"/>
                <a:ea typeface="Calibri" panose="020F0502020204030204" pitchFamily="34" charset="0"/>
              </a:rPr>
              <a:t>User Management: </a:t>
            </a:r>
            <a:r>
              <a:rPr lang="en-US" sz="3200" dirty="0">
                <a:effectLst/>
                <a:latin typeface="Agency FB" panose="020B0503020202020204" pitchFamily="34" charset="0"/>
                <a:ea typeface="Calibri" panose="020F0502020204030204" pitchFamily="34" charset="0"/>
              </a:rPr>
              <a:t>The system should provide user management functionality that allows the administrators to manage the access and permissions of different users (e.g., canteen staff, customers, and administrators).</a:t>
            </a:r>
            <a:endParaRPr lang="en-IN" sz="3200" dirty="0">
              <a:effectLst/>
              <a:latin typeface="Agency FB" panose="020B0503020202020204" pitchFamily="34" charset="0"/>
              <a:ea typeface="Calibri" panose="020F0502020204030204" pitchFamily="34" charset="0"/>
            </a:endParaRPr>
          </a:p>
          <a:p>
            <a:pPr algn="just"/>
            <a:endParaRPr lang="en-IN" sz="3200" dirty="0">
              <a:latin typeface="Agency FB" panose="020B0503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7CFE90-0690-C40C-93F2-DA6E3C5C0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8" y="25961"/>
            <a:ext cx="18267681" cy="10229901"/>
          </a:xfrm>
          <a:prstGeom prst="rect">
            <a:avLst/>
          </a:prstGeom>
        </p:spPr>
      </p:pic>
      <p:grpSp>
        <p:nvGrpSpPr>
          <p:cNvPr id="3" name="object 3"/>
          <p:cNvGrpSpPr/>
          <p:nvPr/>
        </p:nvGrpSpPr>
        <p:grpSpPr>
          <a:xfrm>
            <a:off x="746469" y="694504"/>
            <a:ext cx="16795061" cy="8897992"/>
            <a:chOff x="883339" y="849796"/>
            <a:chExt cx="16521430" cy="8583295"/>
          </a:xfrm>
        </p:grpSpPr>
        <p:sp>
          <p:nvSpPr>
            <p:cNvPr id="4" name="object 4"/>
            <p:cNvSpPr/>
            <p:nvPr/>
          </p:nvSpPr>
          <p:spPr>
            <a:xfrm>
              <a:off x="883339" y="849796"/>
              <a:ext cx="16521430" cy="8583295"/>
            </a:xfrm>
            <a:custGeom>
              <a:avLst/>
              <a:gdLst/>
              <a:ahLst/>
              <a:cxnLst/>
              <a:rect l="l" t="t" r="r" b="b"/>
              <a:pathLst>
                <a:path w="16521430" h="8583295">
                  <a:moveTo>
                    <a:pt x="0" y="8583215"/>
                  </a:moveTo>
                  <a:lnTo>
                    <a:pt x="0" y="0"/>
                  </a:lnTo>
                  <a:lnTo>
                    <a:pt x="16521321" y="0"/>
                  </a:lnTo>
                  <a:lnTo>
                    <a:pt x="16521321" y="8583215"/>
                  </a:lnTo>
                  <a:lnTo>
                    <a:pt x="0" y="8583215"/>
                  </a:lnTo>
                  <a:close/>
                </a:path>
              </a:pathLst>
            </a:custGeom>
            <a:solidFill>
              <a:srgbClr val="FFFFFF">
                <a:alpha val="92939"/>
              </a:srgbClr>
            </a:solidFill>
          </p:spPr>
          <p:txBody>
            <a:bodyPr wrap="square" lIns="0" tIns="0" rIns="0" bIns="0" rtlCol="0"/>
            <a:lstStyle/>
            <a:p>
              <a:endParaRPr dirty="0"/>
            </a:p>
          </p:txBody>
        </p:sp>
        <p:sp>
          <p:nvSpPr>
            <p:cNvPr id="10" name="object 10"/>
            <p:cNvSpPr/>
            <p:nvPr/>
          </p:nvSpPr>
          <p:spPr>
            <a:xfrm>
              <a:off x="1577429" y="1333867"/>
              <a:ext cx="778510" cy="715010"/>
            </a:xfrm>
            <a:custGeom>
              <a:avLst/>
              <a:gdLst/>
              <a:ahLst/>
              <a:cxnLst/>
              <a:rect l="l" t="t" r="r" b="b"/>
              <a:pathLst>
                <a:path w="778510" h="715010">
                  <a:moveTo>
                    <a:pt x="589229" y="459536"/>
                  </a:moveTo>
                  <a:lnTo>
                    <a:pt x="585952" y="454837"/>
                  </a:lnTo>
                  <a:lnTo>
                    <a:pt x="573341" y="436765"/>
                  </a:lnTo>
                  <a:lnTo>
                    <a:pt x="543433" y="432257"/>
                  </a:lnTo>
                  <a:lnTo>
                    <a:pt x="494639" y="443407"/>
                  </a:lnTo>
                  <a:lnTo>
                    <a:pt x="444893" y="451319"/>
                  </a:lnTo>
                  <a:lnTo>
                    <a:pt x="394868" y="454837"/>
                  </a:lnTo>
                  <a:lnTo>
                    <a:pt x="345186" y="452767"/>
                  </a:lnTo>
                  <a:lnTo>
                    <a:pt x="296519" y="443979"/>
                  </a:lnTo>
                  <a:lnTo>
                    <a:pt x="255473" y="430022"/>
                  </a:lnTo>
                  <a:lnTo>
                    <a:pt x="217119" y="408787"/>
                  </a:lnTo>
                  <a:lnTo>
                    <a:pt x="172897" y="370598"/>
                  </a:lnTo>
                  <a:lnTo>
                    <a:pt x="156997" y="352183"/>
                  </a:lnTo>
                  <a:lnTo>
                    <a:pt x="156743" y="351929"/>
                  </a:lnTo>
                  <a:lnTo>
                    <a:pt x="152120" y="345046"/>
                  </a:lnTo>
                  <a:lnTo>
                    <a:pt x="148259" y="339686"/>
                  </a:lnTo>
                  <a:lnTo>
                    <a:pt x="144665" y="334327"/>
                  </a:lnTo>
                  <a:lnTo>
                    <a:pt x="141325" y="328726"/>
                  </a:lnTo>
                  <a:lnTo>
                    <a:pt x="136144" y="320154"/>
                  </a:lnTo>
                  <a:lnTo>
                    <a:pt x="131076" y="311162"/>
                  </a:lnTo>
                  <a:lnTo>
                    <a:pt x="113017" y="273126"/>
                  </a:lnTo>
                  <a:lnTo>
                    <a:pt x="99923" y="234797"/>
                  </a:lnTo>
                  <a:lnTo>
                    <a:pt x="89103" y="191096"/>
                  </a:lnTo>
                  <a:lnTo>
                    <a:pt x="82486" y="152527"/>
                  </a:lnTo>
                  <a:lnTo>
                    <a:pt x="82245" y="151180"/>
                  </a:lnTo>
                  <a:lnTo>
                    <a:pt x="81800" y="147853"/>
                  </a:lnTo>
                  <a:lnTo>
                    <a:pt x="82181" y="150837"/>
                  </a:lnTo>
                  <a:lnTo>
                    <a:pt x="81978" y="149720"/>
                  </a:lnTo>
                  <a:lnTo>
                    <a:pt x="81800" y="147853"/>
                  </a:lnTo>
                  <a:lnTo>
                    <a:pt x="81457" y="145122"/>
                  </a:lnTo>
                  <a:lnTo>
                    <a:pt x="81775" y="147612"/>
                  </a:lnTo>
                  <a:lnTo>
                    <a:pt x="81521" y="145122"/>
                  </a:lnTo>
                  <a:lnTo>
                    <a:pt x="80175" y="133146"/>
                  </a:lnTo>
                  <a:lnTo>
                    <a:pt x="79451" y="125539"/>
                  </a:lnTo>
                  <a:lnTo>
                    <a:pt x="77177" y="86271"/>
                  </a:lnTo>
                  <a:lnTo>
                    <a:pt x="76809" y="69621"/>
                  </a:lnTo>
                  <a:lnTo>
                    <a:pt x="76962" y="52920"/>
                  </a:lnTo>
                  <a:lnTo>
                    <a:pt x="77863" y="36245"/>
                  </a:lnTo>
                  <a:lnTo>
                    <a:pt x="68148" y="9029"/>
                  </a:lnTo>
                  <a:lnTo>
                    <a:pt x="42722" y="0"/>
                  </a:lnTo>
                  <a:lnTo>
                    <a:pt x="15862" y="9105"/>
                  </a:lnTo>
                  <a:lnTo>
                    <a:pt x="1816" y="36245"/>
                  </a:lnTo>
                  <a:lnTo>
                    <a:pt x="0" y="83743"/>
                  </a:lnTo>
                  <a:lnTo>
                    <a:pt x="2070" y="132080"/>
                  </a:lnTo>
                  <a:lnTo>
                    <a:pt x="8115" y="180581"/>
                  </a:lnTo>
                  <a:lnTo>
                    <a:pt x="18237" y="228536"/>
                  </a:lnTo>
                  <a:lnTo>
                    <a:pt x="32524" y="275297"/>
                  </a:lnTo>
                  <a:lnTo>
                    <a:pt x="51079" y="320154"/>
                  </a:lnTo>
                  <a:lnTo>
                    <a:pt x="73990" y="362432"/>
                  </a:lnTo>
                  <a:lnTo>
                    <a:pt x="101346" y="401459"/>
                  </a:lnTo>
                  <a:lnTo>
                    <a:pt x="133261" y="436537"/>
                  </a:lnTo>
                  <a:lnTo>
                    <a:pt x="169811" y="466991"/>
                  </a:lnTo>
                  <a:lnTo>
                    <a:pt x="211086" y="492137"/>
                  </a:lnTo>
                  <a:lnTo>
                    <a:pt x="257200" y="511302"/>
                  </a:lnTo>
                  <a:lnTo>
                    <a:pt x="307314" y="523862"/>
                  </a:lnTo>
                  <a:lnTo>
                    <a:pt x="358597" y="529767"/>
                  </a:lnTo>
                  <a:lnTo>
                    <a:pt x="410464" y="529945"/>
                  </a:lnTo>
                  <a:lnTo>
                    <a:pt x="462330" y="525297"/>
                  </a:lnTo>
                  <a:lnTo>
                    <a:pt x="513613" y="516737"/>
                  </a:lnTo>
                  <a:lnTo>
                    <a:pt x="563727" y="505180"/>
                  </a:lnTo>
                  <a:lnTo>
                    <a:pt x="587298" y="486905"/>
                  </a:lnTo>
                  <a:lnTo>
                    <a:pt x="589229" y="459536"/>
                  </a:lnTo>
                  <a:close/>
                </a:path>
                <a:path w="778510" h="715010">
                  <a:moveTo>
                    <a:pt x="777913" y="448856"/>
                  </a:moveTo>
                  <a:lnTo>
                    <a:pt x="771525" y="432600"/>
                  </a:lnTo>
                  <a:lnTo>
                    <a:pt x="765467" y="426643"/>
                  </a:lnTo>
                  <a:lnTo>
                    <a:pt x="759510" y="420776"/>
                  </a:lnTo>
                  <a:lnTo>
                    <a:pt x="440397" y="231825"/>
                  </a:lnTo>
                  <a:lnTo>
                    <a:pt x="410565" y="227965"/>
                  </a:lnTo>
                  <a:lnTo>
                    <a:pt x="389432" y="245719"/>
                  </a:lnTo>
                  <a:lnTo>
                    <a:pt x="384149" y="272846"/>
                  </a:lnTo>
                  <a:lnTo>
                    <a:pt x="401866" y="297103"/>
                  </a:lnTo>
                  <a:lnTo>
                    <a:pt x="673227" y="457784"/>
                  </a:lnTo>
                  <a:lnTo>
                    <a:pt x="425246" y="650519"/>
                  </a:lnTo>
                  <a:lnTo>
                    <a:pt x="416458" y="662368"/>
                  </a:lnTo>
                  <a:lnTo>
                    <a:pt x="414159" y="677011"/>
                  </a:lnTo>
                  <a:lnTo>
                    <a:pt x="417398" y="691794"/>
                  </a:lnTo>
                  <a:lnTo>
                    <a:pt x="425246" y="704075"/>
                  </a:lnTo>
                  <a:lnTo>
                    <a:pt x="438111" y="712609"/>
                  </a:lnTo>
                  <a:lnTo>
                    <a:pt x="452120" y="714781"/>
                  </a:lnTo>
                  <a:lnTo>
                    <a:pt x="466178" y="711606"/>
                  </a:lnTo>
                  <a:lnTo>
                    <a:pt x="479196" y="704075"/>
                  </a:lnTo>
                  <a:lnTo>
                    <a:pt x="759663" y="486054"/>
                  </a:lnTo>
                  <a:lnTo>
                    <a:pt x="767219" y="480187"/>
                  </a:lnTo>
                  <a:lnTo>
                    <a:pt x="777036" y="465924"/>
                  </a:lnTo>
                  <a:lnTo>
                    <a:pt x="777913" y="448856"/>
                  </a:lnTo>
                  <a:close/>
                </a:path>
              </a:pathLst>
            </a:custGeom>
            <a:solidFill>
              <a:srgbClr val="000000"/>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A1674542-4D43-22E8-C21D-1E31418FA27C}"/>
              </a:ext>
            </a:extLst>
          </p:cNvPr>
          <p:cNvSpPr txBox="1"/>
          <p:nvPr/>
        </p:nvSpPr>
        <p:spPr>
          <a:xfrm>
            <a:off x="2667000" y="1562100"/>
            <a:ext cx="7315200"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POINTS</a:t>
            </a:r>
          </a:p>
        </p:txBody>
      </p:sp>
      <p:sp>
        <p:nvSpPr>
          <p:cNvPr id="15" name="TextBox 14">
            <a:extLst>
              <a:ext uri="{FF2B5EF4-FFF2-40B4-BE49-F238E27FC236}">
                <a16:creationId xmlns:a16="http://schemas.microsoft.com/office/drawing/2014/main" id="{D744CF33-1ACE-B1E3-1476-FF1232092D76}"/>
              </a:ext>
            </a:extLst>
          </p:cNvPr>
          <p:cNvSpPr txBox="1"/>
          <p:nvPr/>
        </p:nvSpPr>
        <p:spPr>
          <a:xfrm>
            <a:off x="1524000" y="2476500"/>
            <a:ext cx="15240000" cy="7417415"/>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b="1" dirty="0">
                <a:latin typeface="Agency FB" panose="020B0503020202020204" pitchFamily="34" charset="0"/>
              </a:rPr>
              <a:t>User-friendly interface: </a:t>
            </a:r>
            <a:r>
              <a:rPr lang="en-US" sz="2800" dirty="0">
                <a:latin typeface="Agency FB" panose="020B0503020202020204" pitchFamily="34" charset="0"/>
              </a:rPr>
              <a:t>The system should have a user-friendly interface for canteen staff and customers, making it easy to place orders, manage inventory, and generate reports.</a:t>
            </a:r>
          </a:p>
          <a:p>
            <a:pPr marL="285750" indent="-285750" algn="just">
              <a:buFont typeface="Wingdings" panose="05000000000000000000" pitchFamily="2" charset="2"/>
              <a:buChar char="Ø"/>
            </a:pPr>
            <a:r>
              <a:rPr lang="en-US" sz="2800" b="1" i="0" dirty="0">
                <a:effectLst/>
                <a:latin typeface="Agency FB" panose="020B0503020202020204" pitchFamily="34" charset="0"/>
              </a:rPr>
              <a:t>Accurate inventory management: </a:t>
            </a:r>
            <a:r>
              <a:rPr lang="en-US" sz="2800" b="0" i="0" dirty="0">
                <a:effectLst/>
                <a:latin typeface="Agency FB" panose="020B0503020202020204" pitchFamily="34" charset="0"/>
              </a:rPr>
              <a:t>The system should allow the canteen staff to manage the inventory of ingredients and supplies accurately, reducing wastage, and preventing stockouts.</a:t>
            </a:r>
          </a:p>
          <a:p>
            <a:pPr marL="285750" indent="-285750" algn="just">
              <a:buFont typeface="Wingdings" panose="05000000000000000000" pitchFamily="2" charset="2"/>
              <a:buChar char="Ø"/>
            </a:pPr>
            <a:r>
              <a:rPr lang="en-US" sz="2800" b="1" i="0" dirty="0">
                <a:effectLst/>
                <a:latin typeface="Agency FB" panose="020B0503020202020204" pitchFamily="34" charset="0"/>
              </a:rPr>
              <a:t>Payment integration: </a:t>
            </a:r>
            <a:r>
              <a:rPr lang="en-US" sz="2800" b="0" i="0" dirty="0">
                <a:effectLst/>
                <a:latin typeface="Agency FB" panose="020B0503020202020204" pitchFamily="34" charset="0"/>
              </a:rPr>
              <a:t>The system should integrate with payment gateways to allow customers to make payments seamlessly, and the canteen staff to track payments easily.</a:t>
            </a:r>
          </a:p>
          <a:p>
            <a:pPr marL="285750" indent="-285750" algn="just">
              <a:buFont typeface="Wingdings" panose="05000000000000000000" pitchFamily="2" charset="2"/>
              <a:buChar char="Ø"/>
            </a:pPr>
            <a:r>
              <a:rPr lang="en-US" sz="2800" b="1" i="0" dirty="0">
                <a:effectLst/>
                <a:latin typeface="Agency FB" panose="020B0503020202020204" pitchFamily="34" charset="0"/>
              </a:rPr>
              <a:t>Customization: </a:t>
            </a:r>
            <a:r>
              <a:rPr lang="en-US" sz="2800" b="0" i="0" dirty="0">
                <a:effectLst/>
                <a:latin typeface="Agency FB" panose="020B0503020202020204" pitchFamily="34" charset="0"/>
              </a:rPr>
              <a:t>The system should be customizable to the specific needs of the organization, allowing for the addition of new menu items, integration with other systems, and customization of reports.</a:t>
            </a:r>
          </a:p>
          <a:p>
            <a:pPr marL="285750" indent="-285750" algn="just">
              <a:buFont typeface="Wingdings" panose="05000000000000000000" pitchFamily="2" charset="2"/>
              <a:buChar char="Ø"/>
            </a:pPr>
            <a:endParaRPr lang="en-US" sz="2800" dirty="0">
              <a:latin typeface="Agency FB" panose="020B0503020202020204" pitchFamily="34" charset="0"/>
            </a:endParaRPr>
          </a:p>
          <a:p>
            <a:pPr marL="285750" indent="-285750" algn="just">
              <a:buFont typeface="Wingdings" panose="05000000000000000000" pitchFamily="2" charset="2"/>
              <a:buChar char="Ø"/>
            </a:pPr>
            <a:r>
              <a:rPr lang="en-US" sz="2800" b="1" i="0" dirty="0">
                <a:effectLst/>
                <a:latin typeface="Agency FB" panose="020B0503020202020204" pitchFamily="34" charset="0"/>
              </a:rPr>
              <a:t>Security: </a:t>
            </a:r>
            <a:r>
              <a:rPr lang="en-US" sz="2800" b="0" i="0" dirty="0">
                <a:effectLst/>
                <a:latin typeface="Agency FB" panose="020B0503020202020204" pitchFamily="34" charset="0"/>
              </a:rPr>
              <a:t>The system should be secure, protecting the personal and financial information of customers and ensuring that only authorized users have access to the system.</a:t>
            </a:r>
          </a:p>
          <a:p>
            <a:pPr marL="285750" indent="-285750" algn="just">
              <a:buFont typeface="Wingdings" panose="05000000000000000000" pitchFamily="2" charset="2"/>
              <a:buChar char="Ø"/>
            </a:pPr>
            <a:r>
              <a:rPr lang="en-US" sz="2800" b="1" i="0" dirty="0">
                <a:effectLst/>
                <a:latin typeface="Agency FB" panose="020B0503020202020204" pitchFamily="34" charset="0"/>
              </a:rPr>
              <a:t>Reporting: </a:t>
            </a:r>
            <a:r>
              <a:rPr lang="en-US" sz="2800" b="0" i="0" dirty="0">
                <a:effectLst/>
                <a:latin typeface="Agency FB" panose="020B0503020202020204" pitchFamily="34" charset="0"/>
              </a:rPr>
              <a:t>The system should provide various reports to help the canteen staff and administrators make informed decisions, such as sales reports, inventory reports, and customer feedback reports.</a:t>
            </a:r>
          </a:p>
          <a:p>
            <a:pPr marL="285750" indent="-285750" algn="just">
              <a:buFont typeface="Wingdings" panose="05000000000000000000" pitchFamily="2" charset="2"/>
              <a:buChar char="Ø"/>
            </a:pPr>
            <a:r>
              <a:rPr lang="en-US" sz="2800" b="1" i="0" dirty="0">
                <a:effectLst/>
                <a:latin typeface="Agency FB" panose="020B0503020202020204" pitchFamily="34" charset="0"/>
              </a:rPr>
              <a:t>Scalability: </a:t>
            </a:r>
            <a:r>
              <a:rPr lang="en-US" sz="2800" b="0" i="0" dirty="0">
                <a:effectLst/>
                <a:latin typeface="Agency FB" panose="020B0503020202020204" pitchFamily="34" charset="0"/>
              </a:rPr>
              <a:t>The system should be scalable to accommodate the needs of the organization as it grows, allowing for the addition of new canteen locations and users.</a:t>
            </a:r>
          </a:p>
          <a:p>
            <a:pPr marL="285750" indent="-285750" algn="just">
              <a:buFont typeface="Wingdings" panose="05000000000000000000" pitchFamily="2" charset="2"/>
              <a:buChar char="Ø"/>
            </a:pPr>
            <a:endParaRPr lang="en-US" sz="2800" b="0" i="0" dirty="0">
              <a:effectLst/>
              <a:latin typeface="Agency FB" panose="020B0503020202020204" pitchFamily="34" charset="0"/>
            </a:endParaRPr>
          </a:p>
          <a:p>
            <a:pPr marL="285750" indent="-285750" algn="just">
              <a:buFont typeface="Wingdings" panose="05000000000000000000" pitchFamily="2" charset="2"/>
              <a:buChar char="Ø"/>
            </a:pPr>
            <a:endParaRPr lang="en-IN" sz="2800" dirty="0">
              <a:latin typeface="Agency FB" panose="020B0503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EDD89E-5359-59B0-AE30-31F0142BA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 y="3228"/>
            <a:ext cx="18285417" cy="10283771"/>
          </a:xfrm>
          <a:prstGeom prst="rect">
            <a:avLst/>
          </a:prstGeom>
        </p:spPr>
      </p:pic>
      <p:grpSp>
        <p:nvGrpSpPr>
          <p:cNvPr id="3" name="object 3"/>
          <p:cNvGrpSpPr/>
          <p:nvPr/>
        </p:nvGrpSpPr>
        <p:grpSpPr>
          <a:xfrm>
            <a:off x="883339" y="632819"/>
            <a:ext cx="16521430" cy="8583295"/>
            <a:chOff x="883339" y="849795"/>
            <a:chExt cx="16521430" cy="8583295"/>
          </a:xfrm>
        </p:grpSpPr>
        <p:sp>
          <p:nvSpPr>
            <p:cNvPr id="4" name="object 4"/>
            <p:cNvSpPr/>
            <p:nvPr/>
          </p:nvSpPr>
          <p:spPr>
            <a:xfrm>
              <a:off x="883339" y="849795"/>
              <a:ext cx="16521430" cy="8583295"/>
            </a:xfrm>
            <a:custGeom>
              <a:avLst/>
              <a:gdLst/>
              <a:ahLst/>
              <a:cxnLst/>
              <a:rect l="l" t="t" r="r" b="b"/>
              <a:pathLst>
                <a:path w="16521430" h="8583295">
                  <a:moveTo>
                    <a:pt x="0" y="8583215"/>
                  </a:moveTo>
                  <a:lnTo>
                    <a:pt x="0" y="0"/>
                  </a:lnTo>
                  <a:lnTo>
                    <a:pt x="16521321" y="0"/>
                  </a:lnTo>
                  <a:lnTo>
                    <a:pt x="16521321" y="8583215"/>
                  </a:lnTo>
                  <a:lnTo>
                    <a:pt x="0" y="8583215"/>
                  </a:lnTo>
                  <a:close/>
                </a:path>
              </a:pathLst>
            </a:custGeom>
            <a:solidFill>
              <a:srgbClr val="FFFFFF">
                <a:alpha val="92939"/>
              </a:srgbClr>
            </a:solidFill>
          </p:spPr>
          <p:txBody>
            <a:bodyPr wrap="square" lIns="0" tIns="0" rIns="0" bIns="0" rtlCol="0"/>
            <a:lstStyle/>
            <a:p>
              <a:endParaRPr/>
            </a:p>
          </p:txBody>
        </p:sp>
        <p:sp>
          <p:nvSpPr>
            <p:cNvPr id="7" name="object 7"/>
            <p:cNvSpPr/>
            <p:nvPr/>
          </p:nvSpPr>
          <p:spPr>
            <a:xfrm>
              <a:off x="1577429" y="1333867"/>
              <a:ext cx="778510" cy="715010"/>
            </a:xfrm>
            <a:custGeom>
              <a:avLst/>
              <a:gdLst/>
              <a:ahLst/>
              <a:cxnLst/>
              <a:rect l="l" t="t" r="r" b="b"/>
              <a:pathLst>
                <a:path w="778510" h="715010">
                  <a:moveTo>
                    <a:pt x="589229" y="459536"/>
                  </a:moveTo>
                  <a:lnTo>
                    <a:pt x="585952" y="454825"/>
                  </a:lnTo>
                  <a:lnTo>
                    <a:pt x="573341" y="436753"/>
                  </a:lnTo>
                  <a:lnTo>
                    <a:pt x="543433" y="432244"/>
                  </a:lnTo>
                  <a:lnTo>
                    <a:pt x="494639" y="443407"/>
                  </a:lnTo>
                  <a:lnTo>
                    <a:pt x="444893" y="451319"/>
                  </a:lnTo>
                  <a:lnTo>
                    <a:pt x="394868" y="454825"/>
                  </a:lnTo>
                  <a:lnTo>
                    <a:pt x="345186" y="452767"/>
                  </a:lnTo>
                  <a:lnTo>
                    <a:pt x="296519" y="443979"/>
                  </a:lnTo>
                  <a:lnTo>
                    <a:pt x="255473" y="430022"/>
                  </a:lnTo>
                  <a:lnTo>
                    <a:pt x="217119" y="408787"/>
                  </a:lnTo>
                  <a:lnTo>
                    <a:pt x="172897" y="370598"/>
                  </a:lnTo>
                  <a:lnTo>
                    <a:pt x="156997" y="352183"/>
                  </a:lnTo>
                  <a:lnTo>
                    <a:pt x="156743" y="351929"/>
                  </a:lnTo>
                  <a:lnTo>
                    <a:pt x="152120" y="345046"/>
                  </a:lnTo>
                  <a:lnTo>
                    <a:pt x="148259" y="339686"/>
                  </a:lnTo>
                  <a:lnTo>
                    <a:pt x="144665" y="334327"/>
                  </a:lnTo>
                  <a:lnTo>
                    <a:pt x="141325" y="328726"/>
                  </a:lnTo>
                  <a:lnTo>
                    <a:pt x="136144" y="320141"/>
                  </a:lnTo>
                  <a:lnTo>
                    <a:pt x="131076" y="311162"/>
                  </a:lnTo>
                  <a:lnTo>
                    <a:pt x="113017" y="273126"/>
                  </a:lnTo>
                  <a:lnTo>
                    <a:pt x="99923" y="234797"/>
                  </a:lnTo>
                  <a:lnTo>
                    <a:pt x="89103" y="191084"/>
                  </a:lnTo>
                  <a:lnTo>
                    <a:pt x="82486" y="152527"/>
                  </a:lnTo>
                  <a:lnTo>
                    <a:pt x="82245" y="151180"/>
                  </a:lnTo>
                  <a:lnTo>
                    <a:pt x="81800" y="147840"/>
                  </a:lnTo>
                  <a:lnTo>
                    <a:pt x="82181" y="150837"/>
                  </a:lnTo>
                  <a:lnTo>
                    <a:pt x="81978" y="149720"/>
                  </a:lnTo>
                  <a:lnTo>
                    <a:pt x="81800" y="147840"/>
                  </a:lnTo>
                  <a:lnTo>
                    <a:pt x="81457" y="145122"/>
                  </a:lnTo>
                  <a:lnTo>
                    <a:pt x="81775" y="147612"/>
                  </a:lnTo>
                  <a:lnTo>
                    <a:pt x="81521" y="145122"/>
                  </a:lnTo>
                  <a:lnTo>
                    <a:pt x="80175" y="133146"/>
                  </a:lnTo>
                  <a:lnTo>
                    <a:pt x="79451" y="125526"/>
                  </a:lnTo>
                  <a:lnTo>
                    <a:pt x="77177" y="86271"/>
                  </a:lnTo>
                  <a:lnTo>
                    <a:pt x="76809" y="69621"/>
                  </a:lnTo>
                  <a:lnTo>
                    <a:pt x="76962" y="52920"/>
                  </a:lnTo>
                  <a:lnTo>
                    <a:pt x="77863" y="36245"/>
                  </a:lnTo>
                  <a:lnTo>
                    <a:pt x="68148" y="9029"/>
                  </a:lnTo>
                  <a:lnTo>
                    <a:pt x="42722" y="0"/>
                  </a:lnTo>
                  <a:lnTo>
                    <a:pt x="15862" y="9093"/>
                  </a:lnTo>
                  <a:lnTo>
                    <a:pt x="1816" y="36245"/>
                  </a:lnTo>
                  <a:lnTo>
                    <a:pt x="0" y="83743"/>
                  </a:lnTo>
                  <a:lnTo>
                    <a:pt x="2070" y="132080"/>
                  </a:lnTo>
                  <a:lnTo>
                    <a:pt x="8115" y="180568"/>
                  </a:lnTo>
                  <a:lnTo>
                    <a:pt x="18237" y="228536"/>
                  </a:lnTo>
                  <a:lnTo>
                    <a:pt x="32524" y="275285"/>
                  </a:lnTo>
                  <a:lnTo>
                    <a:pt x="51079" y="320141"/>
                  </a:lnTo>
                  <a:lnTo>
                    <a:pt x="73990" y="362432"/>
                  </a:lnTo>
                  <a:lnTo>
                    <a:pt x="101346" y="401447"/>
                  </a:lnTo>
                  <a:lnTo>
                    <a:pt x="133261" y="436537"/>
                  </a:lnTo>
                  <a:lnTo>
                    <a:pt x="169811" y="466991"/>
                  </a:lnTo>
                  <a:lnTo>
                    <a:pt x="211086" y="492137"/>
                  </a:lnTo>
                  <a:lnTo>
                    <a:pt x="257200" y="511302"/>
                  </a:lnTo>
                  <a:lnTo>
                    <a:pt x="307314" y="523862"/>
                  </a:lnTo>
                  <a:lnTo>
                    <a:pt x="358597" y="529767"/>
                  </a:lnTo>
                  <a:lnTo>
                    <a:pt x="410464" y="529945"/>
                  </a:lnTo>
                  <a:lnTo>
                    <a:pt x="462330" y="525297"/>
                  </a:lnTo>
                  <a:lnTo>
                    <a:pt x="513613" y="516737"/>
                  </a:lnTo>
                  <a:lnTo>
                    <a:pt x="563727" y="505180"/>
                  </a:lnTo>
                  <a:lnTo>
                    <a:pt x="587298" y="486892"/>
                  </a:lnTo>
                  <a:lnTo>
                    <a:pt x="589229" y="459536"/>
                  </a:lnTo>
                  <a:close/>
                </a:path>
                <a:path w="778510" h="715010">
                  <a:moveTo>
                    <a:pt x="777913" y="448856"/>
                  </a:moveTo>
                  <a:lnTo>
                    <a:pt x="771525" y="432600"/>
                  </a:lnTo>
                  <a:lnTo>
                    <a:pt x="765467" y="426643"/>
                  </a:lnTo>
                  <a:lnTo>
                    <a:pt x="759510" y="420776"/>
                  </a:lnTo>
                  <a:lnTo>
                    <a:pt x="440397" y="231825"/>
                  </a:lnTo>
                  <a:lnTo>
                    <a:pt x="410565" y="227965"/>
                  </a:lnTo>
                  <a:lnTo>
                    <a:pt x="389432" y="245719"/>
                  </a:lnTo>
                  <a:lnTo>
                    <a:pt x="384149" y="272846"/>
                  </a:lnTo>
                  <a:lnTo>
                    <a:pt x="401866" y="297103"/>
                  </a:lnTo>
                  <a:lnTo>
                    <a:pt x="673227" y="457784"/>
                  </a:lnTo>
                  <a:lnTo>
                    <a:pt x="425246" y="650519"/>
                  </a:lnTo>
                  <a:lnTo>
                    <a:pt x="416458" y="662368"/>
                  </a:lnTo>
                  <a:lnTo>
                    <a:pt x="414159" y="677011"/>
                  </a:lnTo>
                  <a:lnTo>
                    <a:pt x="417398" y="691794"/>
                  </a:lnTo>
                  <a:lnTo>
                    <a:pt x="425246" y="704075"/>
                  </a:lnTo>
                  <a:lnTo>
                    <a:pt x="438111" y="712609"/>
                  </a:lnTo>
                  <a:lnTo>
                    <a:pt x="452120" y="714781"/>
                  </a:lnTo>
                  <a:lnTo>
                    <a:pt x="466178" y="711606"/>
                  </a:lnTo>
                  <a:lnTo>
                    <a:pt x="479196" y="704075"/>
                  </a:lnTo>
                  <a:lnTo>
                    <a:pt x="759663" y="486054"/>
                  </a:lnTo>
                  <a:lnTo>
                    <a:pt x="767219" y="480187"/>
                  </a:lnTo>
                  <a:lnTo>
                    <a:pt x="777036" y="465924"/>
                  </a:lnTo>
                  <a:lnTo>
                    <a:pt x="777913" y="448856"/>
                  </a:lnTo>
                  <a:close/>
                </a:path>
              </a:pathLst>
            </a:custGeom>
            <a:solidFill>
              <a:srgbClr val="000000"/>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386D49E4-627E-7F68-7A7E-963D39D00294}"/>
              </a:ext>
            </a:extLst>
          </p:cNvPr>
          <p:cNvSpPr txBox="1"/>
          <p:nvPr/>
        </p:nvSpPr>
        <p:spPr>
          <a:xfrm>
            <a:off x="2590800" y="1333867"/>
            <a:ext cx="5791200"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p>
        </p:txBody>
      </p:sp>
      <p:sp>
        <p:nvSpPr>
          <p:cNvPr id="12" name="TextBox 11">
            <a:extLst>
              <a:ext uri="{FF2B5EF4-FFF2-40B4-BE49-F238E27FC236}">
                <a16:creationId xmlns:a16="http://schemas.microsoft.com/office/drawing/2014/main" id="{B2969CCC-7C16-EB80-21A0-2A5C29F0F0E7}"/>
              </a:ext>
            </a:extLst>
          </p:cNvPr>
          <p:cNvSpPr txBox="1"/>
          <p:nvPr/>
        </p:nvSpPr>
        <p:spPr>
          <a:xfrm>
            <a:off x="2590800" y="2400300"/>
            <a:ext cx="12801600" cy="3785652"/>
          </a:xfrm>
          <a:prstGeom prst="rect">
            <a:avLst/>
          </a:prstGeom>
          <a:noFill/>
        </p:spPr>
        <p:txBody>
          <a:bodyPr wrap="square" rtlCol="0">
            <a:spAutoFit/>
          </a:bodyPr>
          <a:lstStyle/>
          <a:p>
            <a:pPr marL="285750" indent="-285750">
              <a:buFont typeface="Wingdings" panose="05000000000000000000" pitchFamily="2" charset="2"/>
              <a:buChar char="Ø"/>
            </a:pPr>
            <a:r>
              <a:rPr lang="en-IN" sz="4000" dirty="0">
                <a:latin typeface="Algerian" panose="04020705040A02060702" pitchFamily="82" charset="0"/>
              </a:rPr>
              <a:t>LOGIN</a:t>
            </a:r>
          </a:p>
          <a:p>
            <a:pPr marL="285750" indent="-285750">
              <a:buFont typeface="Wingdings" panose="05000000000000000000" pitchFamily="2" charset="2"/>
              <a:buChar char="Ø"/>
            </a:pPr>
            <a:r>
              <a:rPr lang="en-IN" sz="4000" dirty="0">
                <a:latin typeface="Algerian" panose="04020705040A02060702" pitchFamily="82" charset="0"/>
              </a:rPr>
              <a:t>MENU LIST PANEL</a:t>
            </a:r>
          </a:p>
          <a:p>
            <a:pPr marL="285750" indent="-285750">
              <a:buFont typeface="Wingdings" panose="05000000000000000000" pitchFamily="2" charset="2"/>
              <a:buChar char="Ø"/>
            </a:pPr>
            <a:r>
              <a:rPr lang="en-IN" sz="4000" dirty="0">
                <a:latin typeface="Algerian" panose="04020705040A02060702" pitchFamily="82" charset="0"/>
              </a:rPr>
              <a:t>EMPLOY PANEL</a:t>
            </a:r>
          </a:p>
          <a:p>
            <a:pPr marL="285750" indent="-285750">
              <a:buFont typeface="Wingdings" panose="05000000000000000000" pitchFamily="2" charset="2"/>
              <a:buChar char="Ø"/>
            </a:pPr>
            <a:r>
              <a:rPr lang="en-IN" sz="4000" dirty="0">
                <a:latin typeface="Algerian" panose="04020705040A02060702" pitchFamily="82" charset="0"/>
              </a:rPr>
              <a:t>ORDER PANEL</a:t>
            </a:r>
          </a:p>
          <a:p>
            <a:pPr marL="285750" indent="-285750">
              <a:buFont typeface="Wingdings" panose="05000000000000000000" pitchFamily="2" charset="2"/>
              <a:buChar char="Ø"/>
            </a:pPr>
            <a:r>
              <a:rPr lang="en-IN" sz="4000" dirty="0">
                <a:latin typeface="Algerian" panose="04020705040A02060702" pitchFamily="82" charset="0"/>
              </a:rPr>
              <a:t>PAYMENT PANEL</a:t>
            </a:r>
          </a:p>
          <a:p>
            <a:endParaRPr lang="en-IN" sz="4000" dirty="0">
              <a:latin typeface="Algerian" panose="04020705040A02060702" pitchFamily="82"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F2E0B9-6EC2-911B-2208-803B95779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grpSp>
        <p:nvGrpSpPr>
          <p:cNvPr id="3" name="object 3"/>
          <p:cNvGrpSpPr/>
          <p:nvPr/>
        </p:nvGrpSpPr>
        <p:grpSpPr>
          <a:xfrm>
            <a:off x="883285" y="859510"/>
            <a:ext cx="16521430" cy="8583295"/>
            <a:chOff x="1028700" y="1028701"/>
            <a:chExt cx="16521430" cy="8583295"/>
          </a:xfrm>
        </p:grpSpPr>
        <p:sp>
          <p:nvSpPr>
            <p:cNvPr id="4" name="object 4"/>
            <p:cNvSpPr/>
            <p:nvPr/>
          </p:nvSpPr>
          <p:spPr>
            <a:xfrm>
              <a:off x="1028700" y="1028701"/>
              <a:ext cx="16521430" cy="8583295"/>
            </a:xfrm>
            <a:custGeom>
              <a:avLst/>
              <a:gdLst/>
              <a:ahLst/>
              <a:cxnLst/>
              <a:rect l="l" t="t" r="r" b="b"/>
              <a:pathLst>
                <a:path w="16521430" h="8583295">
                  <a:moveTo>
                    <a:pt x="0" y="8583215"/>
                  </a:moveTo>
                  <a:lnTo>
                    <a:pt x="0" y="0"/>
                  </a:lnTo>
                  <a:lnTo>
                    <a:pt x="16521321" y="0"/>
                  </a:lnTo>
                  <a:lnTo>
                    <a:pt x="16521321" y="8583215"/>
                  </a:lnTo>
                  <a:lnTo>
                    <a:pt x="0" y="8583215"/>
                  </a:lnTo>
                  <a:close/>
                </a:path>
              </a:pathLst>
            </a:custGeom>
            <a:solidFill>
              <a:srgbClr val="FFFFFF">
                <a:alpha val="81959"/>
              </a:srgbClr>
            </a:solidFill>
          </p:spPr>
          <p:txBody>
            <a:bodyPr wrap="square" lIns="0" tIns="0" rIns="0" bIns="0" rtlCol="0"/>
            <a:lstStyle/>
            <a:p>
              <a:endParaRPr/>
            </a:p>
          </p:txBody>
        </p:sp>
        <p:sp>
          <p:nvSpPr>
            <p:cNvPr id="9" name="object 9"/>
            <p:cNvSpPr/>
            <p:nvPr/>
          </p:nvSpPr>
          <p:spPr>
            <a:xfrm>
              <a:off x="1577429" y="1333867"/>
              <a:ext cx="778510" cy="715010"/>
            </a:xfrm>
            <a:custGeom>
              <a:avLst/>
              <a:gdLst/>
              <a:ahLst/>
              <a:cxnLst/>
              <a:rect l="l" t="t" r="r" b="b"/>
              <a:pathLst>
                <a:path w="778510" h="715010">
                  <a:moveTo>
                    <a:pt x="589229" y="459536"/>
                  </a:moveTo>
                  <a:lnTo>
                    <a:pt x="585952" y="454837"/>
                  </a:lnTo>
                  <a:lnTo>
                    <a:pt x="573341" y="436765"/>
                  </a:lnTo>
                  <a:lnTo>
                    <a:pt x="543433" y="432244"/>
                  </a:lnTo>
                  <a:lnTo>
                    <a:pt x="494639" y="443407"/>
                  </a:lnTo>
                  <a:lnTo>
                    <a:pt x="444893" y="451319"/>
                  </a:lnTo>
                  <a:lnTo>
                    <a:pt x="394868" y="454837"/>
                  </a:lnTo>
                  <a:lnTo>
                    <a:pt x="345186" y="452767"/>
                  </a:lnTo>
                  <a:lnTo>
                    <a:pt x="296519" y="443979"/>
                  </a:lnTo>
                  <a:lnTo>
                    <a:pt x="255473" y="430022"/>
                  </a:lnTo>
                  <a:lnTo>
                    <a:pt x="217119" y="408787"/>
                  </a:lnTo>
                  <a:lnTo>
                    <a:pt x="172897" y="370598"/>
                  </a:lnTo>
                  <a:lnTo>
                    <a:pt x="156997" y="352183"/>
                  </a:lnTo>
                  <a:lnTo>
                    <a:pt x="156743" y="351929"/>
                  </a:lnTo>
                  <a:lnTo>
                    <a:pt x="152120" y="345046"/>
                  </a:lnTo>
                  <a:lnTo>
                    <a:pt x="148259" y="339686"/>
                  </a:lnTo>
                  <a:lnTo>
                    <a:pt x="144665" y="334327"/>
                  </a:lnTo>
                  <a:lnTo>
                    <a:pt x="141325" y="328726"/>
                  </a:lnTo>
                  <a:lnTo>
                    <a:pt x="136144" y="320154"/>
                  </a:lnTo>
                  <a:lnTo>
                    <a:pt x="131076" y="311162"/>
                  </a:lnTo>
                  <a:lnTo>
                    <a:pt x="113017" y="273126"/>
                  </a:lnTo>
                  <a:lnTo>
                    <a:pt x="99923" y="234797"/>
                  </a:lnTo>
                  <a:lnTo>
                    <a:pt x="89103" y="191084"/>
                  </a:lnTo>
                  <a:lnTo>
                    <a:pt x="82486" y="152527"/>
                  </a:lnTo>
                  <a:lnTo>
                    <a:pt x="82245" y="151180"/>
                  </a:lnTo>
                  <a:lnTo>
                    <a:pt x="81800" y="147840"/>
                  </a:lnTo>
                  <a:lnTo>
                    <a:pt x="82181" y="150837"/>
                  </a:lnTo>
                  <a:lnTo>
                    <a:pt x="81978" y="149720"/>
                  </a:lnTo>
                  <a:lnTo>
                    <a:pt x="81800" y="147840"/>
                  </a:lnTo>
                  <a:lnTo>
                    <a:pt x="81457" y="145122"/>
                  </a:lnTo>
                  <a:lnTo>
                    <a:pt x="81775" y="147612"/>
                  </a:lnTo>
                  <a:lnTo>
                    <a:pt x="81521" y="145122"/>
                  </a:lnTo>
                  <a:lnTo>
                    <a:pt x="80175" y="133146"/>
                  </a:lnTo>
                  <a:lnTo>
                    <a:pt x="79451" y="125526"/>
                  </a:lnTo>
                  <a:lnTo>
                    <a:pt x="77177" y="86271"/>
                  </a:lnTo>
                  <a:lnTo>
                    <a:pt x="76809" y="69621"/>
                  </a:lnTo>
                  <a:lnTo>
                    <a:pt x="76962" y="52920"/>
                  </a:lnTo>
                  <a:lnTo>
                    <a:pt x="77863" y="36245"/>
                  </a:lnTo>
                  <a:lnTo>
                    <a:pt x="68148" y="9029"/>
                  </a:lnTo>
                  <a:lnTo>
                    <a:pt x="42722" y="0"/>
                  </a:lnTo>
                  <a:lnTo>
                    <a:pt x="15862" y="9105"/>
                  </a:lnTo>
                  <a:lnTo>
                    <a:pt x="1816" y="36245"/>
                  </a:lnTo>
                  <a:lnTo>
                    <a:pt x="0" y="83743"/>
                  </a:lnTo>
                  <a:lnTo>
                    <a:pt x="2070" y="132080"/>
                  </a:lnTo>
                  <a:lnTo>
                    <a:pt x="8115" y="180581"/>
                  </a:lnTo>
                  <a:lnTo>
                    <a:pt x="18237" y="228536"/>
                  </a:lnTo>
                  <a:lnTo>
                    <a:pt x="32524" y="275285"/>
                  </a:lnTo>
                  <a:lnTo>
                    <a:pt x="51079" y="320154"/>
                  </a:lnTo>
                  <a:lnTo>
                    <a:pt x="73990" y="362432"/>
                  </a:lnTo>
                  <a:lnTo>
                    <a:pt x="101346" y="401447"/>
                  </a:lnTo>
                  <a:lnTo>
                    <a:pt x="133261" y="436537"/>
                  </a:lnTo>
                  <a:lnTo>
                    <a:pt x="169811" y="466991"/>
                  </a:lnTo>
                  <a:lnTo>
                    <a:pt x="211086" y="492137"/>
                  </a:lnTo>
                  <a:lnTo>
                    <a:pt x="257200" y="511302"/>
                  </a:lnTo>
                  <a:lnTo>
                    <a:pt x="307314" y="523862"/>
                  </a:lnTo>
                  <a:lnTo>
                    <a:pt x="358597" y="529767"/>
                  </a:lnTo>
                  <a:lnTo>
                    <a:pt x="410464" y="529945"/>
                  </a:lnTo>
                  <a:lnTo>
                    <a:pt x="462330" y="525297"/>
                  </a:lnTo>
                  <a:lnTo>
                    <a:pt x="513613" y="516737"/>
                  </a:lnTo>
                  <a:lnTo>
                    <a:pt x="563727" y="505180"/>
                  </a:lnTo>
                  <a:lnTo>
                    <a:pt x="587298" y="486892"/>
                  </a:lnTo>
                  <a:lnTo>
                    <a:pt x="589229" y="459536"/>
                  </a:lnTo>
                  <a:close/>
                </a:path>
                <a:path w="778510" h="715010">
                  <a:moveTo>
                    <a:pt x="777913" y="448856"/>
                  </a:moveTo>
                  <a:lnTo>
                    <a:pt x="771525" y="432600"/>
                  </a:lnTo>
                  <a:lnTo>
                    <a:pt x="765467" y="426643"/>
                  </a:lnTo>
                  <a:lnTo>
                    <a:pt x="759510" y="420776"/>
                  </a:lnTo>
                  <a:lnTo>
                    <a:pt x="440397" y="231825"/>
                  </a:lnTo>
                  <a:lnTo>
                    <a:pt x="410565" y="227965"/>
                  </a:lnTo>
                  <a:lnTo>
                    <a:pt x="389432" y="245719"/>
                  </a:lnTo>
                  <a:lnTo>
                    <a:pt x="384149" y="272846"/>
                  </a:lnTo>
                  <a:lnTo>
                    <a:pt x="401866" y="297103"/>
                  </a:lnTo>
                  <a:lnTo>
                    <a:pt x="673227" y="457784"/>
                  </a:lnTo>
                  <a:lnTo>
                    <a:pt x="425246" y="650519"/>
                  </a:lnTo>
                  <a:lnTo>
                    <a:pt x="416458" y="662368"/>
                  </a:lnTo>
                  <a:lnTo>
                    <a:pt x="414159" y="677011"/>
                  </a:lnTo>
                  <a:lnTo>
                    <a:pt x="417398" y="691794"/>
                  </a:lnTo>
                  <a:lnTo>
                    <a:pt x="425246" y="704075"/>
                  </a:lnTo>
                  <a:lnTo>
                    <a:pt x="438111" y="712609"/>
                  </a:lnTo>
                  <a:lnTo>
                    <a:pt x="452120" y="714781"/>
                  </a:lnTo>
                  <a:lnTo>
                    <a:pt x="466178" y="711606"/>
                  </a:lnTo>
                  <a:lnTo>
                    <a:pt x="479196" y="704075"/>
                  </a:lnTo>
                  <a:lnTo>
                    <a:pt x="759663" y="486054"/>
                  </a:lnTo>
                  <a:lnTo>
                    <a:pt x="767219" y="480187"/>
                  </a:lnTo>
                  <a:lnTo>
                    <a:pt x="777036" y="465924"/>
                  </a:lnTo>
                  <a:lnTo>
                    <a:pt x="777913" y="448856"/>
                  </a:lnTo>
                  <a:close/>
                </a:path>
              </a:pathLst>
            </a:custGeom>
            <a:solidFill>
              <a:srgbClr val="000000"/>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9A480DE0-BC4E-D1F6-6CF3-CA80B419AF53}"/>
              </a:ext>
            </a:extLst>
          </p:cNvPr>
          <p:cNvSpPr txBox="1"/>
          <p:nvPr/>
        </p:nvSpPr>
        <p:spPr>
          <a:xfrm>
            <a:off x="2667000" y="1333867"/>
            <a:ext cx="6477000"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3" name="TextBox 12">
            <a:extLst>
              <a:ext uri="{FF2B5EF4-FFF2-40B4-BE49-F238E27FC236}">
                <a16:creationId xmlns:a16="http://schemas.microsoft.com/office/drawing/2014/main" id="{A699B86E-684F-AF8D-AFC2-B49857340FF5}"/>
              </a:ext>
            </a:extLst>
          </p:cNvPr>
          <p:cNvSpPr txBox="1"/>
          <p:nvPr/>
        </p:nvSpPr>
        <p:spPr>
          <a:xfrm>
            <a:off x="1524000" y="2324100"/>
            <a:ext cx="153162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sz="3600" b="0" i="0" dirty="0">
                <a:effectLst/>
                <a:latin typeface="Agency FB" panose="020B0503020202020204" pitchFamily="34" charset="0"/>
              </a:rPr>
              <a:t>canteen management system is an essential tool for streamlining operations, improving efficiency, and enhancing the customer experience. By automating processes such as menu management, ordering, inventory management, and payment processing, the system can reduce errors, save time, and provide useful insights and reports for decision-making. Additionally, the system's user-friendly interface, customization options, and scalability make it a valuable investment for organizations of all sizes. Overall, a well-designed canteen management system can help organizations improve their bottom line, better serve their customers, and stay ahead of the competition.</a:t>
            </a:r>
            <a:endParaRPr lang="en-IN" sz="3600" dirty="0">
              <a:latin typeface="Agency FB" panose="020B0503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EF8431-14D3-9ABF-6AFF-FB147190D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9"/>
            <a:ext cx="18288000" cy="10241280"/>
          </a:xfrm>
          <a:prstGeom prst="rect">
            <a:avLst/>
          </a:prstGeom>
        </p:spPr>
      </p:pic>
      <p:pic>
        <p:nvPicPr>
          <p:cNvPr id="3" name="object 3"/>
          <p:cNvPicPr/>
          <p:nvPr/>
        </p:nvPicPr>
        <p:blipFill>
          <a:blip r:embed="rId3" cstate="print"/>
          <a:stretch>
            <a:fillRect/>
          </a:stretch>
        </p:blipFill>
        <p:spPr>
          <a:xfrm>
            <a:off x="2923031" y="2270760"/>
            <a:ext cx="13203935" cy="600151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701</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Agency FB</vt:lpstr>
      <vt:lpstr>Aharoni</vt:lpstr>
      <vt:lpstr>Algerian</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WEATHER FORECASTING PREDICATION</dc:title>
  <dc:creator>Abhishek Tungala</dc:creator>
  <cp:keywords>DAFfuM42Iis,BAFewrvkh7I</cp:keywords>
  <cp:lastModifiedBy>Ambreesh Rai</cp:lastModifiedBy>
  <cp:revision>2</cp:revision>
  <dcterms:created xsi:type="dcterms:W3CDTF">2023-04-20T07:02:57Z</dcterms:created>
  <dcterms:modified xsi:type="dcterms:W3CDTF">2023-04-20T09:41:00Z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Canva</vt:lpwstr>
  </property>
  <property fmtid="{D5CDD505-2E9C-101B-9397-08002B2CF9AE}" pid="4" name="LastSaved">
    <vt:filetime>2023-04-13T00:00:00Z</vt:filetime>
  </property>
</Properties>
</file>