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59" r:id="rId4"/>
    <p:sldId id="261" r:id="rId5"/>
    <p:sldId id="262" r:id="rId6"/>
    <p:sldId id="263" r:id="rId7"/>
    <p:sldId id="264" r:id="rId8"/>
    <p:sldId id="285" r:id="rId9"/>
    <p:sldId id="286" r:id="rId10"/>
    <p:sldId id="269" r:id="rId11"/>
    <p:sldId id="279" r:id="rId12"/>
    <p:sldId id="282" r:id="rId13"/>
    <p:sldId id="283" r:id="rId14"/>
    <p:sldId id="284" r:id="rId15"/>
    <p:sldId id="270" r:id="rId16"/>
    <p:sldId id="287" r:id="rId17"/>
    <p:sldId id="260" r:id="rId18"/>
    <p:sldId id="288" r:id="rId19"/>
    <p:sldId id="289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8DEFF-120B-41BC-B7DA-C3603E24FE5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C4D7-A5B0-40AB-AAAF-1138ABDEA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72BCEA3-C6A1-4C23-A33D-8C261B97F6E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718C3F-1CB6-453E-9073-A600D5C4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utton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popper.js/1.12.9/umd/popper.min.js" TargetMode="External"/><Relationship Id="rId2" Type="http://schemas.openxmlformats.org/officeDocument/2006/relationships/hyperlink" Target="https://popper.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7790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804" y="1578066"/>
            <a:ext cx="10058400" cy="5815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0807" y="3144627"/>
            <a:ext cx="4971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standard navigation bar is created with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-default"&gt;.</a:t>
            </a:r>
          </a:p>
          <a:p>
            <a:endParaRPr lang="en-US" dirty="0"/>
          </a:p>
          <a:p>
            <a:r>
              <a:rPr lang="en-US" b="1" dirty="0"/>
              <a:t>Black</a:t>
            </a:r>
            <a:r>
              <a:rPr lang="en-US" dirty="0"/>
              <a:t> </a:t>
            </a:r>
            <a:r>
              <a:rPr lang="en-US" b="1" dirty="0" err="1"/>
              <a:t>Navbar</a:t>
            </a:r>
            <a:r>
              <a:rPr lang="en-US" dirty="0"/>
              <a:t>: change the 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-default</a:t>
            </a:r>
            <a:r>
              <a:rPr lang="en-US" dirty="0"/>
              <a:t> class into 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-inverse</a:t>
            </a:r>
          </a:p>
          <a:p>
            <a:endParaRPr lang="en-US" b="1" dirty="0"/>
          </a:p>
          <a:p>
            <a:r>
              <a:rPr lang="en-US" b="1" dirty="0"/>
              <a:t>Top Fixed </a:t>
            </a:r>
            <a:r>
              <a:rPr lang="en-US" b="1" dirty="0" err="1"/>
              <a:t>Navbar</a:t>
            </a:r>
            <a:r>
              <a:rPr lang="en-US" dirty="0"/>
              <a:t>: The 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-fixed-top</a:t>
            </a:r>
            <a:r>
              <a:rPr lang="en-US" dirty="0"/>
              <a:t> class makes the navigation bar fixed at the top: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45" y="2833688"/>
            <a:ext cx="5810020" cy="3661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4" y="2130436"/>
            <a:ext cx="10147069" cy="6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2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 fontScale="90000"/>
          </a:bodyPr>
          <a:lstStyle/>
          <a:p>
            <a:r>
              <a:rPr lang="en-US" dirty="0"/>
              <a:t>Right-Aligned Navigation Bar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4" y="1370339"/>
            <a:ext cx="11748655" cy="691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92" y="2348016"/>
            <a:ext cx="6899564" cy="34815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9724" y="2812119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-right</a:t>
            </a:r>
            <a:r>
              <a:rPr lang="en-US" dirty="0"/>
              <a:t> class is used to right-align navigation bar buttons.</a:t>
            </a:r>
          </a:p>
        </p:txBody>
      </p:sp>
    </p:spTree>
    <p:extLst>
      <p:ext uri="{BB962C8B-B14F-4D97-AF65-F5344CB8AC3E}">
        <p14:creationId xmlns:p14="http://schemas.microsoft.com/office/powerpoint/2010/main" val="389931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348" y="241744"/>
            <a:ext cx="10058400" cy="953643"/>
          </a:xfrm>
        </p:spPr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2113" y="1114456"/>
            <a:ext cx="47339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&lt;!-- A grey horizontal </a:t>
            </a:r>
            <a:r>
              <a:rPr lang="en-US" sz="1400" dirty="0" err="1"/>
              <a:t>navbar</a:t>
            </a:r>
            <a:r>
              <a:rPr lang="en-US" sz="1400" dirty="0"/>
              <a:t> that becomes vertical on small screens --&gt;</a:t>
            </a: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-expand-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Links --&gt;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1138660"/>
            <a:ext cx="4981576" cy="37548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Bootstrap, a navigation bar can extend or collapse, depending on the screen size.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standard navigation bar is created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class, followed by a responsive collapsing class: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navbar-expand-xl|lg|md|sm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(stacks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navbar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vertically on extra large, large, medium or small screens).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links inside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navbar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use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class="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Then add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with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followed by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with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3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4539"/>
          </a:xfrm>
        </p:spPr>
        <p:txBody>
          <a:bodyPr>
            <a:normAutofit fontScale="90000"/>
          </a:bodyPr>
          <a:lstStyle/>
          <a:p>
            <a:r>
              <a:rPr lang="en-US" dirty="0"/>
              <a:t>Collapsing The Navigation Bar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0" y="996231"/>
            <a:ext cx="9930938" cy="762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5" y="1796974"/>
            <a:ext cx="6045084" cy="40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23" y="256032"/>
            <a:ext cx="10058400" cy="667893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4</a:t>
            </a:r>
          </a:p>
        </p:txBody>
      </p:sp>
      <p:sp>
        <p:nvSpPr>
          <p:cNvPr id="4" name="Rectangle 3"/>
          <p:cNvSpPr/>
          <p:nvPr/>
        </p:nvSpPr>
        <p:spPr>
          <a:xfrm>
            <a:off x="881063" y="1475013"/>
            <a:ext cx="81812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-expand-md 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Brand --&gt;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-brand"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Toggler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collapsibe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Button --&gt;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data-toggle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data-target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collapsibleNavbar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toggler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-icon"&gt;&lt;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1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links --&gt;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="collapse 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-collapse"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collapsibleNavbar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61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1E6C1-4342-8D41-8473-CCD99445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1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0CBBD-A274-2B46-87CA-87759DF05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62511"/>
            <a:ext cx="7165298" cy="139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E0E45-0A94-074E-A723-F041C0695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30" y="2498106"/>
            <a:ext cx="4921769" cy="43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CARD</a:t>
            </a:r>
          </a:p>
        </p:txBody>
      </p:sp>
      <p:pic>
        <p:nvPicPr>
          <p:cNvPr id="2050" name="Picture 2" descr="Image result for bootstrap 4 Ca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31" y="1695680"/>
            <a:ext cx="5593696" cy="4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0219" y="16983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card in Bootstrap 4 is a bordered box with some padding around its content. It includes options for headers, footers, content, colors, etc.</a:t>
            </a:r>
          </a:p>
          <a:p>
            <a:endParaRPr lang="en-US" dirty="0"/>
          </a:p>
          <a:p>
            <a:r>
              <a:rPr lang="en-US" dirty="0"/>
              <a:t>A basic card is created with the .card class, and content inside the card has a .card-header, .card-body, .card-footer class: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basic card is created with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.card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class, and content inside the card has a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.card-body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class: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596" y="38374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="card-footer"&gt;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218" y="5699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add a background color the card, use contextual classes (.</a:t>
            </a:r>
            <a:r>
              <a:rPr lang="en-US" dirty="0" err="1"/>
              <a:t>bg</a:t>
            </a:r>
            <a:r>
              <a:rPr lang="en-US" dirty="0"/>
              <a:t>-primary, .</a:t>
            </a:r>
            <a:r>
              <a:rPr lang="en-US" dirty="0" err="1"/>
              <a:t>bg</a:t>
            </a:r>
            <a:r>
              <a:rPr lang="en-US" dirty="0"/>
              <a:t>-success, .</a:t>
            </a:r>
            <a:r>
              <a:rPr lang="en-US" dirty="0" err="1"/>
              <a:t>bg</a:t>
            </a:r>
            <a:r>
              <a:rPr lang="en-US" dirty="0"/>
              <a:t>-info, .</a:t>
            </a:r>
            <a:r>
              <a:rPr lang="en-US" dirty="0" err="1"/>
              <a:t>bg</a:t>
            </a:r>
            <a:r>
              <a:rPr lang="en-US" dirty="0"/>
              <a:t>-warning, .</a:t>
            </a:r>
            <a:r>
              <a:rPr lang="en-US" dirty="0" err="1"/>
              <a:t>bg</a:t>
            </a:r>
            <a:r>
              <a:rPr lang="en-US" dirty="0"/>
              <a:t>-danger, .</a:t>
            </a:r>
            <a:r>
              <a:rPr lang="en-US" dirty="0" err="1"/>
              <a:t>bg</a:t>
            </a:r>
            <a:r>
              <a:rPr lang="en-US" dirty="0"/>
              <a:t>-secondary, .</a:t>
            </a:r>
            <a:r>
              <a:rPr lang="en-US" dirty="0" err="1"/>
              <a:t>bg</a:t>
            </a:r>
            <a:r>
              <a:rPr lang="en-US" dirty="0"/>
              <a:t>-dark and .</a:t>
            </a:r>
            <a:r>
              <a:rPr lang="en-US" dirty="0" err="1"/>
              <a:t>bg</a:t>
            </a:r>
            <a:r>
              <a:rPr lang="en-US" dirty="0"/>
              <a:t>-light.</a:t>
            </a:r>
          </a:p>
        </p:txBody>
      </p:sp>
    </p:spTree>
    <p:extLst>
      <p:ext uri="{BB962C8B-B14F-4D97-AF65-F5344CB8AC3E}">
        <p14:creationId xmlns:p14="http://schemas.microsoft.com/office/powerpoint/2010/main" val="109352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307" y="246333"/>
            <a:ext cx="10058400" cy="1094787"/>
          </a:xfrm>
        </p:spPr>
        <p:txBody>
          <a:bodyPr/>
          <a:lstStyle/>
          <a:p>
            <a:r>
              <a:rPr lang="en-US" dirty="0"/>
              <a:t>Card deck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2" y="1680776"/>
            <a:ext cx="5375564" cy="12767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677" y="4047989"/>
            <a:ext cx="4849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.card-deck class creates a grid of cards that are of equal height and width. The layout will automatically adjust as you insert more cards.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The cards are displayed vertically on small screens (less than 576px):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8320" y="391448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="card-deck"&gt;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first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-warning"&gt;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second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third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-danger"&gt;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fourth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79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96705"/>
            <a:ext cx="10058123" cy="1161288"/>
          </a:xfrm>
        </p:spPr>
        <p:txBody>
          <a:bodyPr/>
          <a:lstStyle/>
          <a:p>
            <a:r>
              <a:rPr lang="en-US" dirty="0"/>
              <a:t>Card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1175072"/>
            <a:ext cx="6001789" cy="1662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8764" y="31115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.card-group class is similar to .card-deck. The only difference is that the .card-group class removes left and right margins between each card.</a:t>
            </a:r>
          </a:p>
          <a:p>
            <a:endParaRPr lang="en-US" dirty="0"/>
          </a:p>
          <a:p>
            <a:r>
              <a:rPr lang="en-US" dirty="0"/>
              <a:t>Note: The cards are displayed vertically on small screens (less than 576px), WITH top and bottom margin: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3091" y="568786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="card-group"&gt;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first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-warning"&gt;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second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-success"&gt;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third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-danger"&gt;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 text-center"&gt;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inside the fourth card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554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image to card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222" y="18870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="width:400px"&gt;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="img_avatar1.png"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image"&gt;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="card-title"&gt;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example text.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Profile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43" y="-94211"/>
            <a:ext cx="4553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32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6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1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91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70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1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008247" cy="4050792"/>
          </a:xfrm>
        </p:spPr>
        <p:txBody>
          <a:bodyPr>
            <a:normAutofit/>
          </a:bodyPr>
          <a:lstStyle/>
          <a:p>
            <a:r>
              <a:rPr lang="en-US" altLang="en-US" dirty="0"/>
              <a:t>Button Styles</a:t>
            </a:r>
          </a:p>
          <a:p>
            <a:pPr lvl="1"/>
            <a:r>
              <a:rPr lang="en-US" altLang="en-US" dirty="0"/>
              <a:t>Bootstrap provides seven styles of buttons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-default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-primary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-success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-info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-warning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-danger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.</a:t>
            </a:r>
            <a:r>
              <a:rPr lang="en-US" altLang="en-US" dirty="0" err="1"/>
              <a:t>btn</a:t>
            </a:r>
            <a:r>
              <a:rPr lang="en-US" altLang="en-US" dirty="0"/>
              <a:t>-link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82" y="2915964"/>
            <a:ext cx="8233269" cy="6030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3266" y="3576889"/>
            <a:ext cx="736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-default"&gt; Default 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6854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Button Sizes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provides four button sizes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.btn-md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.btn-xs</a:t>
            </a:r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93" y="2634442"/>
            <a:ext cx="7000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Block Level Buttons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block level button spans the entire width of the parent element.</a:t>
            </a:r>
          </a:p>
          <a:p>
            <a:pPr lvl="1"/>
            <a:r>
              <a:rPr lang="en-US" altLang="en-US" dirty="0"/>
              <a:t>Add class </a:t>
            </a:r>
            <a:r>
              <a:rPr lang="en-US" altLang="en-US" b="1" dirty="0"/>
              <a:t>.</a:t>
            </a:r>
            <a:r>
              <a:rPr lang="en-US" altLang="en-US" b="1" dirty="0" err="1"/>
              <a:t>btn</a:t>
            </a:r>
            <a:r>
              <a:rPr lang="en-US" altLang="en-US" b="1" dirty="0"/>
              <a:t>-block</a:t>
            </a:r>
            <a:r>
              <a:rPr lang="en-US" altLang="en-US" dirty="0"/>
              <a:t> to create a block level button: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0" y="3245942"/>
            <a:ext cx="10812087" cy="11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Active/Disabled Buttons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button can be set to an active (appear pressed) or a disabled (</a:t>
            </a:r>
            <a:r>
              <a:rPr lang="en-US" altLang="en-US" dirty="0" err="1"/>
              <a:t>unclickable</a:t>
            </a:r>
            <a:r>
              <a:rPr lang="en-US" altLang="en-US" dirty="0"/>
              <a:t>) state:</a:t>
            </a:r>
          </a:p>
          <a:p>
            <a:pPr lvl="1"/>
            <a:r>
              <a:rPr lang="en-US" altLang="en-US" dirty="0"/>
              <a:t>The class </a:t>
            </a:r>
            <a:r>
              <a:rPr lang="en-US" altLang="en-US" b="1" dirty="0"/>
              <a:t>.active</a:t>
            </a:r>
            <a:r>
              <a:rPr lang="en-US" altLang="en-US" dirty="0"/>
              <a:t> makes a button appear pressed, and the class </a:t>
            </a:r>
            <a:r>
              <a:rPr lang="en-US" altLang="en-US" b="1" dirty="0"/>
              <a:t>.disabled</a:t>
            </a:r>
            <a:r>
              <a:rPr lang="en-US" altLang="en-US" dirty="0"/>
              <a:t> makes a button unclickable: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80" y="3198754"/>
            <a:ext cx="6953250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361EF-1F37-EA42-8549-CCA9E1A4A6AF}"/>
              </a:ext>
            </a:extLst>
          </p:cNvPr>
          <p:cNvSpPr txBox="1"/>
          <p:nvPr/>
        </p:nvSpPr>
        <p:spPr>
          <a:xfrm>
            <a:off x="1069848" y="58028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hlinkClick r:id="rId3"/>
              </a:rPr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D1C9A9D-A436-D141-8FD9-2CEF10F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buttons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EB627-EB23-7C42-8520-9C9F37F427B6}"/>
              </a:ext>
            </a:extLst>
          </p:cNvPr>
          <p:cNvSpPr txBox="1"/>
          <p:nvPr/>
        </p:nvSpPr>
        <p:spPr>
          <a:xfrm>
            <a:off x="1069848" y="1738861"/>
            <a:ext cx="1059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Dropdowns are built on a third party library, </a:t>
            </a:r>
            <a:r>
              <a:rPr lang="en-US" sz="2800" dirty="0">
                <a:hlinkClick r:id="rId2"/>
              </a:rPr>
              <a:t>Popper.js</a:t>
            </a:r>
            <a:r>
              <a:rPr lang="en-US" sz="2800" dirty="0"/>
              <a:t>, which provides dynamic positioning and viewport detection. Be sure to include </a:t>
            </a:r>
            <a:r>
              <a:rPr lang="en-US" sz="2800" dirty="0">
                <a:hlinkClick r:id="rId3"/>
              </a:rPr>
              <a:t>popper.min.js</a:t>
            </a:r>
            <a:r>
              <a:rPr lang="en-US" sz="2800" dirty="0"/>
              <a:t> before Bootstrap’s JavaScript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CDDB14-A267-AB41-BE40-3DA1D94E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228786"/>
            <a:ext cx="10158374" cy="31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7623D-57FB-1247-91DA-CA53C80D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22" y="3304915"/>
            <a:ext cx="6032500" cy="294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70C03-4544-AF43-BA3A-6F6A711A6BB6}"/>
              </a:ext>
            </a:extLst>
          </p:cNvPr>
          <p:cNvSpPr/>
          <p:nvPr/>
        </p:nvSpPr>
        <p:spPr>
          <a:xfrm>
            <a:off x="492904" y="209862"/>
            <a:ext cx="116990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-secondary dropdown toggle"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dropdownMenuButton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data-toggle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aria-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haspopup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"true"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aria-expanded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"false"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US" dirty="0">
                <a:latin typeface="Menlo" panose="020B0609030804020204" pitchFamily="49" charset="0"/>
              </a:rPr>
              <a:t>Dropdown button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aria-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labelledby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dropdownMenuButton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Another action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Something else here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7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0F932-1FD6-1646-BE34-2E7A1931D197}"/>
              </a:ext>
            </a:extLst>
          </p:cNvPr>
          <p:cNvSpPr/>
          <p:nvPr/>
        </p:nvSpPr>
        <p:spPr>
          <a:xfrm>
            <a:off x="0" y="10493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-group"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-danger"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"button"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-danger dropdown-toggle 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dropdown-toggle-split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data-toggle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aria-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haspopup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"true"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aria-expanded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"false"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sr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-only"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Toggle Dropdown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"dropdown-menu"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Action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Another action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Something else here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"dropdown-divider"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"dropdown-item"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"#"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latin typeface="Menlo" panose="020B0609030804020204" pitchFamily="49" charset="0"/>
              </a:rPr>
              <a:t>Separated link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890DC-8DB1-4E4C-85F5-F44CE9F5BDEC}"/>
              </a:ext>
            </a:extLst>
          </p:cNvPr>
          <p:cNvSpPr/>
          <p:nvPr/>
        </p:nvSpPr>
        <p:spPr>
          <a:xfrm>
            <a:off x="334780" y="4160739"/>
            <a:ext cx="7729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Similarly, create split button dropdowns with virtually the same markup as single button dropdowns, but with the addition of 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.dropdown-toggle-split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proper spacing around the dropdown caret.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9F485-32C0-334E-B1FD-55EFEB6B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55" y="3687580"/>
            <a:ext cx="4812245" cy="31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62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2828</TotalTime>
  <Words>456</Words>
  <Application>Microsoft Macintosh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Menlo</vt:lpstr>
      <vt:lpstr>Rockwell</vt:lpstr>
      <vt:lpstr>Rockwell Condensed</vt:lpstr>
      <vt:lpstr>Verdana</vt:lpstr>
      <vt:lpstr>Wingdings</vt:lpstr>
      <vt:lpstr>Wood Type</vt:lpstr>
      <vt:lpstr>Web engineering</vt:lpstr>
      <vt:lpstr>Bootstrap navbar</vt:lpstr>
      <vt:lpstr>Bootstrap Buttons</vt:lpstr>
      <vt:lpstr>Button Sizes</vt:lpstr>
      <vt:lpstr>Block Level Buttons</vt:lpstr>
      <vt:lpstr>Active/Disabled Buttons</vt:lpstr>
      <vt:lpstr>Dropdown buttons</vt:lpstr>
      <vt:lpstr>PowerPoint Presentation</vt:lpstr>
      <vt:lpstr>PowerPoint Presentation</vt:lpstr>
      <vt:lpstr>Bootstrap navbar</vt:lpstr>
      <vt:lpstr>Right-Aligned Navigation Bar </vt:lpstr>
      <vt:lpstr>Bootstrap 4</vt:lpstr>
      <vt:lpstr>Collapsing The Navigation Bar </vt:lpstr>
      <vt:lpstr>Bootstrap 4</vt:lpstr>
      <vt:lpstr>PowerPoint Presentation</vt:lpstr>
      <vt:lpstr>Bootstrap 4 CARD</vt:lpstr>
      <vt:lpstr>Card deck</vt:lpstr>
      <vt:lpstr>Card group</vt:lpstr>
      <vt:lpstr>Adding image to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ather ashraf</dc:creator>
  <cp:lastModifiedBy>haq nawaz</cp:lastModifiedBy>
  <cp:revision>129</cp:revision>
  <dcterms:created xsi:type="dcterms:W3CDTF">2019-02-17T13:28:25Z</dcterms:created>
  <dcterms:modified xsi:type="dcterms:W3CDTF">2019-10-10T09:34:04Z</dcterms:modified>
</cp:coreProperties>
</file>