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25"/>
  </p:notesMasterIdLst>
  <p:handoutMasterIdLst>
    <p:handoutMasterId r:id="rId26"/>
  </p:handoutMasterIdLst>
  <p:sldIdLst>
    <p:sldId id="295" r:id="rId5"/>
    <p:sldId id="283" r:id="rId6"/>
    <p:sldId id="325" r:id="rId7"/>
    <p:sldId id="312" r:id="rId8"/>
    <p:sldId id="309" r:id="rId9"/>
    <p:sldId id="332" r:id="rId10"/>
    <p:sldId id="326" r:id="rId11"/>
    <p:sldId id="327" r:id="rId12"/>
    <p:sldId id="313" r:id="rId13"/>
    <p:sldId id="328" r:id="rId14"/>
    <p:sldId id="329" r:id="rId15"/>
    <p:sldId id="314" r:id="rId16"/>
    <p:sldId id="330" r:id="rId17"/>
    <p:sldId id="316" r:id="rId18"/>
    <p:sldId id="331" r:id="rId19"/>
    <p:sldId id="319" r:id="rId20"/>
    <p:sldId id="311" r:id="rId21"/>
    <p:sldId id="324" r:id="rId22"/>
    <p:sldId id="322" r:id="rId23"/>
    <p:sldId id="280" r:id="rId24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6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0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674" algn="l" defTabSz="914269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09" algn="l" defTabSz="914269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199944" algn="l" defTabSz="914269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078" algn="l" defTabSz="914269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nifer Ristorcelli" initials="JR" lastIdx="2" clrIdx="0"/>
  <p:cmAuthor id="1" name="Prashant Gharpure" initials="PG" lastIdx="0" clrIdx="1"/>
  <p:cmAuthor id="2" name="Amol R" initials="AmolR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0" autoAdjust="0"/>
    <p:restoredTop sz="97730" autoAdjust="0"/>
  </p:normalViewPr>
  <p:slideViewPr>
    <p:cSldViewPr>
      <p:cViewPr>
        <p:scale>
          <a:sx n="100" d="100"/>
          <a:sy n="100" d="100"/>
        </p:scale>
        <p:origin x="-174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884" y="-72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smtClean="0"/>
            </a:lvl1pPr>
          </a:lstStyle>
          <a:p>
            <a:pPr>
              <a:defRPr/>
            </a:pPr>
            <a:fld id="{9D8AC182-40E1-43B3-99B3-FB76A00416DC}" type="datetimeFigureOut">
              <a:rPr lang="en-US"/>
              <a:pPr>
                <a:defRPr/>
              </a:pPr>
              <a:t>3/7/2014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6A8DB5C-BD7C-4E11-B3B9-55B21D37E6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68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28B78D0-AC3B-4D13-97AC-9189690F266A}" type="datetimeFigureOut">
              <a:rPr lang="en-US"/>
              <a:pPr>
                <a:defRPr/>
              </a:pPr>
              <a:t>3/7/2014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4ED0FFA-DBB6-4889-8CFE-77B7596902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97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5265809" y="6658443"/>
            <a:ext cx="4028440" cy="35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2" tIns="46587" rIns="93172" bIns="46587" anchor="b"/>
          <a:lstStyle/>
          <a:p>
            <a:pPr algn="r" defTabSz="913980"/>
            <a:fld id="{39614623-45AE-4AC2-B7E6-B339AC6F65F9}" type="slidenum">
              <a:rPr lang="en-US" sz="1200"/>
              <a:pPr algn="r" defTabSz="913980"/>
              <a:t>1</a:t>
            </a:fld>
            <a:endParaRPr lang="en-US" sz="1200" dirty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5463"/>
            <a:ext cx="3505200" cy="26289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172" tIns="46587" rIns="93172" bIns="46587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5463"/>
            <a:ext cx="35052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Font typeface="Arial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ED0FFA-DBB6-4889-8CFE-77B7596902F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5463"/>
            <a:ext cx="35052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ED0FFA-DBB6-4889-8CFE-77B7596902F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5463"/>
            <a:ext cx="35052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ED0FFA-DBB6-4889-8CFE-77B7596902F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tates-BottomLeft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2030" t="36193" r="66497" b="6607"/>
          <a:stretch>
            <a:fillRect/>
          </a:stretch>
        </p:blipFill>
        <p:spPr>
          <a:xfrm>
            <a:off x="152400" y="4572000"/>
            <a:ext cx="2559051" cy="19812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130429"/>
            <a:ext cx="7772400" cy="1470025"/>
          </a:xfrm>
        </p:spPr>
        <p:txBody>
          <a:bodyPr/>
          <a:lstStyle>
            <a:lvl1pPr algn="ctr">
              <a:defRPr sz="36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35" indent="0" algn="ctr">
              <a:buNone/>
              <a:defRPr/>
            </a:lvl2pPr>
            <a:lvl3pPr marL="914269" indent="0" algn="ctr">
              <a:buNone/>
              <a:defRPr/>
            </a:lvl3pPr>
            <a:lvl4pPr marL="1371404" indent="0" algn="ctr">
              <a:buNone/>
              <a:defRPr/>
            </a:lvl4pPr>
            <a:lvl5pPr marL="1828539" indent="0" algn="ctr">
              <a:buNone/>
              <a:defRPr/>
            </a:lvl5pPr>
            <a:lvl6pPr marL="2285674" indent="0" algn="ctr">
              <a:buNone/>
              <a:defRPr/>
            </a:lvl6pPr>
            <a:lvl7pPr marL="2742809" indent="0" algn="ctr">
              <a:buNone/>
              <a:defRPr/>
            </a:lvl7pPr>
            <a:lvl8pPr marL="3199944" indent="0" algn="ctr">
              <a:buNone/>
              <a:defRPr/>
            </a:lvl8pPr>
            <a:lvl9pPr marL="365707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C164A-7954-46DA-BB3C-D345F996A258}" type="datetimeFigureOut">
              <a:rPr lang="en-US" smtClean="0"/>
              <a:pPr>
                <a:defRPr/>
              </a:pPr>
              <a:t>3/7/2014</a:t>
            </a:fld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BFD51-E762-47DC-967B-1450A828F7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7" name="Group 11"/>
          <p:cNvGrpSpPr>
            <a:grpSpLocks/>
          </p:cNvGrpSpPr>
          <p:nvPr userDrawn="1"/>
        </p:nvGrpSpPr>
        <p:grpSpPr bwMode="auto">
          <a:xfrm>
            <a:off x="0" y="5867400"/>
            <a:ext cx="9144000" cy="101600"/>
            <a:chOff x="0" y="480"/>
            <a:chExt cx="5754" cy="48"/>
          </a:xfrm>
          <a:solidFill>
            <a:schemeClr val="bg1">
              <a:lumMod val="75000"/>
            </a:schemeClr>
          </a:solidFill>
        </p:grpSpPr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4800" y="480"/>
              <a:ext cx="954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>
                <a:solidFill>
                  <a:srgbClr val="565656"/>
                </a:solidFill>
              </a:endParaRPr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0" y="480"/>
              <a:ext cx="4464" cy="48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4320" y="480"/>
              <a:ext cx="612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>
                <a:solidFill>
                  <a:srgbClr val="565656"/>
                </a:solidFill>
              </a:endParaRPr>
            </a:p>
          </p:txBody>
        </p:sp>
      </p:grpSp>
      <p:sp>
        <p:nvSpPr>
          <p:cNvPr id="11" name="Text Box 22"/>
          <p:cNvSpPr txBox="1">
            <a:spLocks noChangeArrowheads="1"/>
          </p:cNvSpPr>
          <p:nvPr userDrawn="1"/>
        </p:nvSpPr>
        <p:spPr bwMode="auto">
          <a:xfrm>
            <a:off x="3833663" y="5562600"/>
            <a:ext cx="5310337" cy="33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7" tIns="45713" rIns="91427" bIns="45713">
            <a:spAutoFit/>
          </a:bodyPr>
          <a:lstStyle/>
          <a:p>
            <a:pPr algn="r"/>
            <a:r>
              <a:rPr lang="en-US" sz="1600" b="1" i="1" dirty="0">
                <a:solidFill>
                  <a:srgbClr val="000000"/>
                </a:solidFill>
                <a:latin typeface="Garamond" pitchFamily="18" charset="0"/>
              </a:rPr>
              <a:t>GLOBAL SOFTWARE ENGINEERING EXCELLENCE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B30DB-07DC-4695-A6BF-98BD1162E10C}" type="datetimeFigureOut">
              <a:rPr lang="en-US" smtClean="0"/>
              <a:pPr>
                <a:defRPr/>
              </a:pPr>
              <a:t>3/7/2014</a:t>
            </a:fld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5A24E-1873-444A-BB85-2581F7D6AF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7" name="Group 21"/>
          <p:cNvGrpSpPr>
            <a:grpSpLocks/>
          </p:cNvGrpSpPr>
          <p:nvPr userDrawn="1"/>
        </p:nvGrpSpPr>
        <p:grpSpPr bwMode="auto">
          <a:xfrm>
            <a:off x="342903" y="1565273"/>
            <a:ext cx="246062" cy="182563"/>
            <a:chOff x="216" y="672"/>
            <a:chExt cx="155" cy="115"/>
          </a:xfrm>
        </p:grpSpPr>
        <p:sp>
          <p:nvSpPr>
            <p:cNvPr id="8" name="AutoShape 22"/>
            <p:cNvSpPr>
              <a:spLocks noChangeArrowheads="1"/>
            </p:cNvSpPr>
            <p:nvPr userDrawn="1"/>
          </p:nvSpPr>
          <p:spPr bwMode="auto">
            <a:xfrm>
              <a:off x="216" y="672"/>
              <a:ext cx="47" cy="115"/>
            </a:xfrm>
            <a:prstGeom prst="parallelogram">
              <a:avLst>
                <a:gd name="adj" fmla="val 38741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AutoShape 23"/>
            <p:cNvSpPr>
              <a:spLocks noChangeArrowheads="1"/>
            </p:cNvSpPr>
            <p:nvPr userDrawn="1"/>
          </p:nvSpPr>
          <p:spPr bwMode="auto">
            <a:xfrm>
              <a:off x="270" y="672"/>
              <a:ext cx="47" cy="115"/>
            </a:xfrm>
            <a:prstGeom prst="parallelogram">
              <a:avLst>
                <a:gd name="adj" fmla="val 38741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AutoShape 24"/>
            <p:cNvSpPr>
              <a:spLocks noChangeArrowheads="1"/>
            </p:cNvSpPr>
            <p:nvPr userDrawn="1"/>
          </p:nvSpPr>
          <p:spPr bwMode="auto">
            <a:xfrm>
              <a:off x="324" y="672"/>
              <a:ext cx="47" cy="115"/>
            </a:xfrm>
            <a:prstGeom prst="parallelogram">
              <a:avLst>
                <a:gd name="adj" fmla="val 38741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97001"/>
            <a:ext cx="2057401" cy="47291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397001"/>
            <a:ext cx="6019801" cy="47291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5680A-DA88-4387-8D5B-9AA26BD28CCF}" type="datetimeFigureOut">
              <a:rPr lang="en-US" smtClean="0"/>
              <a:pPr>
                <a:defRPr/>
              </a:pPr>
              <a:t>3/7/2014</a:t>
            </a:fld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3CAF3-B876-4B1E-8309-4D181E53370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97001"/>
            <a:ext cx="7543801" cy="406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2" y="2006606"/>
            <a:ext cx="4038601" cy="40639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2006606"/>
            <a:ext cx="4038601" cy="4063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BE8DB-35E8-4E1C-B3EB-135ABFD43AA3}" type="datetimeFigureOut">
              <a:rPr lang="en-US" smtClean="0"/>
              <a:pPr>
                <a:defRPr/>
              </a:pPr>
              <a:t>3/7/2014</a:t>
            </a:fld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A5190-9591-4ECB-A1FA-31BBD2EF935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8" name="Group 21"/>
          <p:cNvGrpSpPr>
            <a:grpSpLocks/>
          </p:cNvGrpSpPr>
          <p:nvPr userDrawn="1"/>
        </p:nvGrpSpPr>
        <p:grpSpPr bwMode="auto">
          <a:xfrm>
            <a:off x="342903" y="1565273"/>
            <a:ext cx="246062" cy="182563"/>
            <a:chOff x="216" y="672"/>
            <a:chExt cx="155" cy="115"/>
          </a:xfrm>
        </p:grpSpPr>
        <p:sp>
          <p:nvSpPr>
            <p:cNvPr id="9" name="AutoShape 22"/>
            <p:cNvSpPr>
              <a:spLocks noChangeArrowheads="1"/>
            </p:cNvSpPr>
            <p:nvPr userDrawn="1"/>
          </p:nvSpPr>
          <p:spPr bwMode="auto">
            <a:xfrm>
              <a:off x="216" y="672"/>
              <a:ext cx="47" cy="115"/>
            </a:xfrm>
            <a:prstGeom prst="parallelogram">
              <a:avLst>
                <a:gd name="adj" fmla="val 38741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AutoShape 23"/>
            <p:cNvSpPr>
              <a:spLocks noChangeArrowheads="1"/>
            </p:cNvSpPr>
            <p:nvPr userDrawn="1"/>
          </p:nvSpPr>
          <p:spPr bwMode="auto">
            <a:xfrm>
              <a:off x="270" y="672"/>
              <a:ext cx="47" cy="115"/>
            </a:xfrm>
            <a:prstGeom prst="parallelogram">
              <a:avLst>
                <a:gd name="adj" fmla="val 38741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AutoShape 24"/>
            <p:cNvSpPr>
              <a:spLocks noChangeArrowheads="1"/>
            </p:cNvSpPr>
            <p:nvPr userDrawn="1"/>
          </p:nvSpPr>
          <p:spPr bwMode="auto">
            <a:xfrm>
              <a:off x="324" y="672"/>
              <a:ext cx="47" cy="115"/>
            </a:xfrm>
            <a:prstGeom prst="parallelogram">
              <a:avLst>
                <a:gd name="adj" fmla="val 38741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-140" baseline="0">
                <a:effectLst>
                  <a:outerShdw blurRad="50800" dist="38100" dir="5400000" algn="t" rotWithShape="0">
                    <a:prstClr val="black">
                      <a:alpha val="16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127FB-E243-457D-8B88-1F4EDAD97B3F}" type="datetimeFigureOut">
              <a:rPr lang="en-US" smtClean="0"/>
              <a:pPr>
                <a:defRPr/>
              </a:pPr>
              <a:t>3/7/2014</a:t>
            </a:fld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0EDBD-FB6A-4E7A-ABFF-74310B001A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7" name="Group 21"/>
          <p:cNvGrpSpPr>
            <a:grpSpLocks/>
          </p:cNvGrpSpPr>
          <p:nvPr userDrawn="1"/>
        </p:nvGrpSpPr>
        <p:grpSpPr bwMode="auto">
          <a:xfrm>
            <a:off x="342903" y="1565273"/>
            <a:ext cx="246062" cy="182563"/>
            <a:chOff x="216" y="672"/>
            <a:chExt cx="155" cy="115"/>
          </a:xfrm>
        </p:grpSpPr>
        <p:sp>
          <p:nvSpPr>
            <p:cNvPr id="8" name="AutoShape 22"/>
            <p:cNvSpPr>
              <a:spLocks noChangeArrowheads="1"/>
            </p:cNvSpPr>
            <p:nvPr userDrawn="1"/>
          </p:nvSpPr>
          <p:spPr bwMode="auto">
            <a:xfrm>
              <a:off x="216" y="672"/>
              <a:ext cx="47" cy="115"/>
            </a:xfrm>
            <a:prstGeom prst="parallelogram">
              <a:avLst>
                <a:gd name="adj" fmla="val 38741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AutoShape 23"/>
            <p:cNvSpPr>
              <a:spLocks noChangeArrowheads="1"/>
            </p:cNvSpPr>
            <p:nvPr userDrawn="1"/>
          </p:nvSpPr>
          <p:spPr bwMode="auto">
            <a:xfrm>
              <a:off x="270" y="672"/>
              <a:ext cx="47" cy="115"/>
            </a:xfrm>
            <a:prstGeom prst="parallelogram">
              <a:avLst>
                <a:gd name="adj" fmla="val 38741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AutoShape 24"/>
            <p:cNvSpPr>
              <a:spLocks noChangeArrowheads="1"/>
            </p:cNvSpPr>
            <p:nvPr userDrawn="1"/>
          </p:nvSpPr>
          <p:spPr bwMode="auto">
            <a:xfrm>
              <a:off x="324" y="672"/>
              <a:ext cx="47" cy="115"/>
            </a:xfrm>
            <a:prstGeom prst="parallelogram">
              <a:avLst>
                <a:gd name="adj" fmla="val 38741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4817" name="Picture 1" descr="C:\Documents and Settings\Administrator\Local Settings\Temporary Internet Files\Content.IE5\X4PC9XZP\MC900115855[1]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1701800"/>
            <a:ext cx="5715001" cy="127000"/>
          </a:xfrm>
          <a:prstGeom prst="rect">
            <a:avLst/>
          </a:prstGeom>
          <a:noFill/>
        </p:spPr>
      </p:pic>
      <p:pic>
        <p:nvPicPr>
          <p:cNvPr id="12" name="Picture 1" descr="C:\Documents and Settings\Administrator\Local Settings\Temporary Internet Files\Content.IE5\X4PC9XZP\MC900115855[1]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1"/>
            <a:ext cx="9144000" cy="203200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6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6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5" indent="0">
              <a:buNone/>
              <a:defRPr sz="1800"/>
            </a:lvl2pPr>
            <a:lvl3pPr marL="914269" indent="0">
              <a:buNone/>
              <a:defRPr sz="1600"/>
            </a:lvl3pPr>
            <a:lvl4pPr marL="1371404" indent="0">
              <a:buNone/>
              <a:defRPr sz="1400"/>
            </a:lvl4pPr>
            <a:lvl5pPr marL="1828539" indent="0">
              <a:buNone/>
              <a:defRPr sz="1400"/>
            </a:lvl5pPr>
            <a:lvl6pPr marL="2285674" indent="0">
              <a:buNone/>
              <a:defRPr sz="1400"/>
            </a:lvl6pPr>
            <a:lvl7pPr marL="2742809" indent="0">
              <a:buNone/>
              <a:defRPr sz="1400"/>
            </a:lvl7pPr>
            <a:lvl8pPr marL="3199944" indent="0">
              <a:buNone/>
              <a:defRPr sz="1400"/>
            </a:lvl8pPr>
            <a:lvl9pPr marL="3657078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154F7-22E5-4D24-A062-04C977B141C5}" type="datetimeFigureOut">
              <a:rPr lang="en-US" smtClean="0"/>
              <a:pPr>
                <a:defRPr/>
              </a:pPr>
              <a:t>3/7/2014</a:t>
            </a:fld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4C6F7-ECDF-4A11-BFC7-8F4762DAA0D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905001"/>
            <a:ext cx="4038601" cy="42211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905001"/>
            <a:ext cx="4038601" cy="42211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D5FB3-CFAD-467F-BBEA-057FF89AA7BE}" type="datetimeFigureOut">
              <a:rPr lang="en-US" smtClean="0"/>
              <a:pPr>
                <a:defRPr/>
              </a:pPr>
              <a:t>3/7/2014</a:t>
            </a:fld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BA778-4436-4A49-BC1B-9585554244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8" name="Group 21"/>
          <p:cNvGrpSpPr>
            <a:grpSpLocks/>
          </p:cNvGrpSpPr>
          <p:nvPr userDrawn="1"/>
        </p:nvGrpSpPr>
        <p:grpSpPr bwMode="auto">
          <a:xfrm>
            <a:off x="342903" y="1565273"/>
            <a:ext cx="246062" cy="182563"/>
            <a:chOff x="216" y="672"/>
            <a:chExt cx="155" cy="115"/>
          </a:xfrm>
        </p:grpSpPr>
        <p:sp>
          <p:nvSpPr>
            <p:cNvPr id="9" name="AutoShape 22"/>
            <p:cNvSpPr>
              <a:spLocks noChangeArrowheads="1"/>
            </p:cNvSpPr>
            <p:nvPr userDrawn="1"/>
          </p:nvSpPr>
          <p:spPr bwMode="auto">
            <a:xfrm>
              <a:off x="216" y="672"/>
              <a:ext cx="47" cy="115"/>
            </a:xfrm>
            <a:prstGeom prst="parallelogram">
              <a:avLst>
                <a:gd name="adj" fmla="val 38741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AutoShape 23"/>
            <p:cNvSpPr>
              <a:spLocks noChangeArrowheads="1"/>
            </p:cNvSpPr>
            <p:nvPr userDrawn="1"/>
          </p:nvSpPr>
          <p:spPr bwMode="auto">
            <a:xfrm>
              <a:off x="270" y="672"/>
              <a:ext cx="47" cy="115"/>
            </a:xfrm>
            <a:prstGeom prst="parallelogram">
              <a:avLst>
                <a:gd name="adj" fmla="val 38741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AutoShape 24"/>
            <p:cNvSpPr>
              <a:spLocks noChangeArrowheads="1"/>
            </p:cNvSpPr>
            <p:nvPr userDrawn="1"/>
          </p:nvSpPr>
          <p:spPr bwMode="auto">
            <a:xfrm>
              <a:off x="324" y="672"/>
              <a:ext cx="47" cy="115"/>
            </a:xfrm>
            <a:prstGeom prst="parallelogram">
              <a:avLst>
                <a:gd name="adj" fmla="val 38741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2" y="1397001"/>
            <a:ext cx="7919172" cy="406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1" y="1803405"/>
            <a:ext cx="3887788" cy="6037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5" indent="0">
              <a:buNone/>
              <a:defRPr sz="2000" b="1"/>
            </a:lvl2pPr>
            <a:lvl3pPr marL="914269" indent="0">
              <a:buNone/>
              <a:defRPr sz="1800" b="1"/>
            </a:lvl3pPr>
            <a:lvl4pPr marL="1371404" indent="0">
              <a:buNone/>
              <a:defRPr sz="1600" b="1"/>
            </a:lvl4pPr>
            <a:lvl5pPr marL="1828539" indent="0">
              <a:buNone/>
              <a:defRPr sz="1600" b="1"/>
            </a:lvl5pPr>
            <a:lvl6pPr marL="2285674" indent="0">
              <a:buNone/>
              <a:defRPr sz="1600" b="1"/>
            </a:lvl6pPr>
            <a:lvl7pPr marL="2742809" indent="0">
              <a:buNone/>
              <a:defRPr sz="1600" b="1"/>
            </a:lvl7pPr>
            <a:lvl8pPr marL="3199944" indent="0">
              <a:buNone/>
              <a:defRPr sz="1600" b="1"/>
            </a:lvl8pPr>
            <a:lvl9pPr marL="3657078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443166"/>
            <a:ext cx="3887788" cy="37290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9" y="1803405"/>
            <a:ext cx="4041774" cy="6037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5" indent="0">
              <a:buNone/>
              <a:defRPr sz="2000" b="1"/>
            </a:lvl2pPr>
            <a:lvl3pPr marL="914269" indent="0">
              <a:buNone/>
              <a:defRPr sz="1800" b="1"/>
            </a:lvl3pPr>
            <a:lvl4pPr marL="1371404" indent="0">
              <a:buNone/>
              <a:defRPr sz="1600" b="1"/>
            </a:lvl4pPr>
            <a:lvl5pPr marL="1828539" indent="0">
              <a:buNone/>
              <a:defRPr sz="1600" b="1"/>
            </a:lvl5pPr>
            <a:lvl6pPr marL="2285674" indent="0">
              <a:buNone/>
              <a:defRPr sz="1600" b="1"/>
            </a:lvl6pPr>
            <a:lvl7pPr marL="2742809" indent="0">
              <a:buNone/>
              <a:defRPr sz="1600" b="1"/>
            </a:lvl7pPr>
            <a:lvl8pPr marL="3199944" indent="0">
              <a:buNone/>
              <a:defRPr sz="1600" b="1"/>
            </a:lvl8pPr>
            <a:lvl9pPr marL="3657078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443166"/>
            <a:ext cx="4041774" cy="37290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D6F0A-9260-4B46-89BC-E565A8A7D3AF}" type="datetimeFigureOut">
              <a:rPr lang="en-US" smtClean="0"/>
              <a:pPr>
                <a:defRPr/>
              </a:pPr>
              <a:t>3/7/2014</a:t>
            </a:fld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62381-0761-4E49-A279-B97313D64F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" name="Group 21"/>
          <p:cNvGrpSpPr>
            <a:grpSpLocks/>
          </p:cNvGrpSpPr>
          <p:nvPr userDrawn="1"/>
        </p:nvGrpSpPr>
        <p:grpSpPr bwMode="auto">
          <a:xfrm>
            <a:off x="342903" y="1565273"/>
            <a:ext cx="246062" cy="182563"/>
            <a:chOff x="216" y="672"/>
            <a:chExt cx="155" cy="115"/>
          </a:xfrm>
        </p:grpSpPr>
        <p:sp>
          <p:nvSpPr>
            <p:cNvPr id="11" name="AutoShape 22"/>
            <p:cNvSpPr>
              <a:spLocks noChangeArrowheads="1"/>
            </p:cNvSpPr>
            <p:nvPr userDrawn="1"/>
          </p:nvSpPr>
          <p:spPr bwMode="auto">
            <a:xfrm>
              <a:off x="216" y="672"/>
              <a:ext cx="47" cy="115"/>
            </a:xfrm>
            <a:prstGeom prst="parallelogram">
              <a:avLst>
                <a:gd name="adj" fmla="val 38741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AutoShape 23"/>
            <p:cNvSpPr>
              <a:spLocks noChangeArrowheads="1"/>
            </p:cNvSpPr>
            <p:nvPr userDrawn="1"/>
          </p:nvSpPr>
          <p:spPr bwMode="auto">
            <a:xfrm>
              <a:off x="270" y="672"/>
              <a:ext cx="47" cy="115"/>
            </a:xfrm>
            <a:prstGeom prst="parallelogram">
              <a:avLst>
                <a:gd name="adj" fmla="val 38741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AutoShape 24"/>
            <p:cNvSpPr>
              <a:spLocks noChangeArrowheads="1"/>
            </p:cNvSpPr>
            <p:nvPr userDrawn="1"/>
          </p:nvSpPr>
          <p:spPr bwMode="auto">
            <a:xfrm>
              <a:off x="324" y="672"/>
              <a:ext cx="47" cy="115"/>
            </a:xfrm>
            <a:prstGeom prst="parallelogram">
              <a:avLst>
                <a:gd name="adj" fmla="val 38741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5400000" algn="t" rotWithShape="0">
                    <a:prstClr val="black">
                      <a:alpha val="15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4D0F1-D392-40D8-8487-47736EE215BF}" type="datetimeFigureOut">
              <a:rPr lang="en-US" smtClean="0"/>
              <a:pPr>
                <a:defRPr/>
              </a:pPr>
              <a:t>3/7/2014</a:t>
            </a:fld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812D0-5923-4975-806F-D1598E59A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6" name="Group 21"/>
          <p:cNvGrpSpPr>
            <a:grpSpLocks/>
          </p:cNvGrpSpPr>
          <p:nvPr userDrawn="1"/>
        </p:nvGrpSpPr>
        <p:grpSpPr bwMode="auto">
          <a:xfrm>
            <a:off x="342903" y="1565273"/>
            <a:ext cx="246062" cy="182563"/>
            <a:chOff x="216" y="672"/>
            <a:chExt cx="155" cy="115"/>
          </a:xfrm>
        </p:grpSpPr>
        <p:sp>
          <p:nvSpPr>
            <p:cNvPr id="7" name="AutoShape 22"/>
            <p:cNvSpPr>
              <a:spLocks noChangeArrowheads="1"/>
            </p:cNvSpPr>
            <p:nvPr userDrawn="1"/>
          </p:nvSpPr>
          <p:spPr bwMode="auto">
            <a:xfrm>
              <a:off x="216" y="672"/>
              <a:ext cx="47" cy="115"/>
            </a:xfrm>
            <a:prstGeom prst="parallelogram">
              <a:avLst>
                <a:gd name="adj" fmla="val 38741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AutoShape 23"/>
            <p:cNvSpPr>
              <a:spLocks noChangeArrowheads="1"/>
            </p:cNvSpPr>
            <p:nvPr userDrawn="1"/>
          </p:nvSpPr>
          <p:spPr bwMode="auto">
            <a:xfrm>
              <a:off x="270" y="672"/>
              <a:ext cx="47" cy="115"/>
            </a:xfrm>
            <a:prstGeom prst="parallelogram">
              <a:avLst>
                <a:gd name="adj" fmla="val 38741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AutoShape 24"/>
            <p:cNvSpPr>
              <a:spLocks noChangeArrowheads="1"/>
            </p:cNvSpPr>
            <p:nvPr userDrawn="1"/>
          </p:nvSpPr>
          <p:spPr bwMode="auto">
            <a:xfrm>
              <a:off x="324" y="672"/>
              <a:ext cx="47" cy="115"/>
            </a:xfrm>
            <a:prstGeom prst="parallelogram">
              <a:avLst>
                <a:gd name="adj" fmla="val 38741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C71F7-098F-4BDF-BCF0-410C34AC4CC6}" type="datetimeFigureOut">
              <a:rPr lang="en-US" smtClean="0"/>
              <a:pPr>
                <a:defRPr/>
              </a:pPr>
              <a:t>3/7/2014</a:t>
            </a:fld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C4CB6-4A96-49DA-A4A6-CC68F2F9F35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91" y="1149352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3" y="1397002"/>
            <a:ext cx="5111749" cy="472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311402"/>
            <a:ext cx="2971801" cy="3814764"/>
          </a:xfrm>
        </p:spPr>
        <p:txBody>
          <a:bodyPr/>
          <a:lstStyle>
            <a:lvl1pPr marL="0" indent="0">
              <a:buNone/>
              <a:defRPr sz="1400"/>
            </a:lvl1pPr>
            <a:lvl2pPr marL="457135" indent="0">
              <a:buNone/>
              <a:defRPr sz="1200"/>
            </a:lvl2pPr>
            <a:lvl3pPr marL="914269" indent="0">
              <a:buNone/>
              <a:defRPr sz="1000"/>
            </a:lvl3pPr>
            <a:lvl4pPr marL="1371404" indent="0">
              <a:buNone/>
              <a:defRPr sz="900"/>
            </a:lvl4pPr>
            <a:lvl5pPr marL="1828539" indent="0">
              <a:buNone/>
              <a:defRPr sz="900"/>
            </a:lvl5pPr>
            <a:lvl6pPr marL="2285674" indent="0">
              <a:buNone/>
              <a:defRPr sz="900"/>
            </a:lvl6pPr>
            <a:lvl7pPr marL="2742809" indent="0">
              <a:buNone/>
              <a:defRPr sz="900"/>
            </a:lvl7pPr>
            <a:lvl8pPr marL="3199944" indent="0">
              <a:buNone/>
              <a:defRPr sz="900"/>
            </a:lvl8pPr>
            <a:lvl9pPr marL="3657078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C769E-D630-450D-8774-EA95BCCAA7CF}" type="datetimeFigureOut">
              <a:rPr lang="en-US" smtClean="0"/>
              <a:pPr>
                <a:defRPr/>
              </a:pPr>
              <a:t>3/7/2014</a:t>
            </a:fld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369DA-0E4B-473C-BDB7-9125C37B3AC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8" name="Group 21"/>
          <p:cNvGrpSpPr>
            <a:grpSpLocks/>
          </p:cNvGrpSpPr>
          <p:nvPr userDrawn="1"/>
        </p:nvGrpSpPr>
        <p:grpSpPr bwMode="auto">
          <a:xfrm>
            <a:off x="342903" y="1565273"/>
            <a:ext cx="246062" cy="182563"/>
            <a:chOff x="216" y="672"/>
            <a:chExt cx="155" cy="115"/>
          </a:xfrm>
        </p:grpSpPr>
        <p:sp>
          <p:nvSpPr>
            <p:cNvPr id="9" name="AutoShape 22"/>
            <p:cNvSpPr>
              <a:spLocks noChangeArrowheads="1"/>
            </p:cNvSpPr>
            <p:nvPr userDrawn="1"/>
          </p:nvSpPr>
          <p:spPr bwMode="auto">
            <a:xfrm>
              <a:off x="216" y="672"/>
              <a:ext cx="47" cy="115"/>
            </a:xfrm>
            <a:prstGeom prst="parallelogram">
              <a:avLst>
                <a:gd name="adj" fmla="val 38741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AutoShape 23"/>
            <p:cNvSpPr>
              <a:spLocks noChangeArrowheads="1"/>
            </p:cNvSpPr>
            <p:nvPr userDrawn="1"/>
          </p:nvSpPr>
          <p:spPr bwMode="auto">
            <a:xfrm>
              <a:off x="270" y="672"/>
              <a:ext cx="47" cy="115"/>
            </a:xfrm>
            <a:prstGeom prst="parallelogram">
              <a:avLst>
                <a:gd name="adj" fmla="val 38741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AutoShape 24"/>
            <p:cNvSpPr>
              <a:spLocks noChangeArrowheads="1"/>
            </p:cNvSpPr>
            <p:nvPr userDrawn="1"/>
          </p:nvSpPr>
          <p:spPr bwMode="auto">
            <a:xfrm>
              <a:off x="324" y="672"/>
              <a:ext cx="47" cy="115"/>
            </a:xfrm>
            <a:prstGeom prst="parallelogram">
              <a:avLst>
                <a:gd name="adj" fmla="val 38741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97002"/>
            <a:ext cx="5486400" cy="3330575"/>
          </a:xfrm>
        </p:spPr>
        <p:txBody>
          <a:bodyPr/>
          <a:lstStyle>
            <a:lvl1pPr marL="0" indent="0">
              <a:buNone/>
              <a:defRPr sz="3200"/>
            </a:lvl1pPr>
            <a:lvl2pPr marL="457135" indent="0">
              <a:buNone/>
              <a:defRPr sz="2800"/>
            </a:lvl2pPr>
            <a:lvl3pPr marL="914269" indent="0">
              <a:buNone/>
              <a:defRPr sz="2400"/>
            </a:lvl3pPr>
            <a:lvl4pPr marL="1371404" indent="0">
              <a:buNone/>
              <a:defRPr sz="2000"/>
            </a:lvl4pPr>
            <a:lvl5pPr marL="1828539" indent="0">
              <a:buNone/>
              <a:defRPr sz="2000"/>
            </a:lvl5pPr>
            <a:lvl6pPr marL="2285674" indent="0">
              <a:buNone/>
              <a:defRPr sz="2000"/>
            </a:lvl6pPr>
            <a:lvl7pPr marL="2742809" indent="0">
              <a:buNone/>
              <a:defRPr sz="2000"/>
            </a:lvl7pPr>
            <a:lvl8pPr marL="3199944" indent="0">
              <a:buNone/>
              <a:defRPr sz="2000"/>
            </a:lvl8pPr>
            <a:lvl9pPr marL="3657078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35" indent="0">
              <a:buNone/>
              <a:defRPr sz="1200"/>
            </a:lvl2pPr>
            <a:lvl3pPr marL="914269" indent="0">
              <a:buNone/>
              <a:defRPr sz="1000"/>
            </a:lvl3pPr>
            <a:lvl4pPr marL="1371404" indent="0">
              <a:buNone/>
              <a:defRPr sz="900"/>
            </a:lvl4pPr>
            <a:lvl5pPr marL="1828539" indent="0">
              <a:buNone/>
              <a:defRPr sz="900"/>
            </a:lvl5pPr>
            <a:lvl6pPr marL="2285674" indent="0">
              <a:buNone/>
              <a:defRPr sz="900"/>
            </a:lvl6pPr>
            <a:lvl7pPr marL="2742809" indent="0">
              <a:buNone/>
              <a:defRPr sz="900"/>
            </a:lvl7pPr>
            <a:lvl8pPr marL="3199944" indent="0">
              <a:buNone/>
              <a:defRPr sz="900"/>
            </a:lvl8pPr>
            <a:lvl9pPr marL="36570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659AF-796F-4FD3-B43D-FBF62A4EF2BF}" type="datetimeFigureOut">
              <a:rPr lang="en-US" smtClean="0"/>
              <a:pPr>
                <a:defRPr/>
              </a:pPr>
              <a:t>3/7/2014</a:t>
            </a:fld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98E4A-9BFB-4805-B21E-C57E27357F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3810001" y="6510354"/>
            <a:ext cx="1676400" cy="20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7" tIns="45713" rIns="91427" bIns="45713" anchor="ctr">
            <a:spAutoFit/>
          </a:bodyPr>
          <a:lstStyle/>
          <a:p>
            <a:pPr algn="ctr"/>
            <a:r>
              <a:rPr lang="en-US" sz="700" dirty="0"/>
              <a:t>©</a:t>
            </a:r>
            <a:r>
              <a:rPr lang="en-US" sz="700" dirty="0" smtClean="0"/>
              <a:t> 2011 </a:t>
            </a:r>
            <a:r>
              <a:rPr lang="en-US" sz="700" dirty="0"/>
              <a:t>Xpanxion all rights reserved 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443037"/>
            <a:ext cx="7543801" cy="304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91427" tIns="45713" rIns="91427" bIns="45713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i="1" dirty="0" smtClean="0">
                <a:latin typeface="Garamond" pitchFamily="18" charset="0"/>
              </a:rPr>
              <a:t>Title</a:t>
            </a:r>
            <a:endParaRPr lang="en-US" sz="2400" i="1" dirty="0">
              <a:latin typeface="Garamond" pitchFamily="18" charset="0"/>
            </a:endParaRPr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49439"/>
            <a:ext cx="8229600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4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2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4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2" y="6248401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4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7A9B7F81-4899-4EA4-8026-3A0A8BCE89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3" name="Picture 22" descr="Xpanxion Template 1680-1050 33pct.jpg"/>
          <p:cNvPicPr>
            <a:picLocks noChangeAspect="1"/>
          </p:cNvPicPr>
          <p:nvPr userDrawn="1"/>
        </p:nvPicPr>
        <p:blipFill>
          <a:blip r:embed="rId14" cstate="print"/>
          <a:srcRect b="82286"/>
          <a:stretch>
            <a:fillRect/>
          </a:stretch>
        </p:blipFill>
        <p:spPr>
          <a:xfrm>
            <a:off x="0" y="0"/>
            <a:ext cx="9144000" cy="13498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i="0" spc="-100" baseline="0">
          <a:solidFill>
            <a:schemeClr val="accent4">
              <a:lumMod val="10000"/>
            </a:schemeClr>
          </a:solidFill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  <a:latin typeface="Arial" pitchFamily="34" charset="0"/>
          <a:ea typeface="DejaVu Sans Mono" pitchFamily="49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rgbClr val="2C6598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rgbClr val="2C6598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rgbClr val="2C6598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rgbClr val="2C6598"/>
          </a:solidFill>
          <a:latin typeface="Times New Roman" pitchFamily="18" charset="0"/>
        </a:defRPr>
      </a:lvl5pPr>
      <a:lvl6pPr marL="457135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rgbClr val="2C6598"/>
          </a:solidFill>
          <a:latin typeface="Times New Roman" pitchFamily="18" charset="0"/>
        </a:defRPr>
      </a:lvl6pPr>
      <a:lvl7pPr marL="914269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rgbClr val="2C6598"/>
          </a:solidFill>
          <a:latin typeface="Times New Roman" pitchFamily="18" charset="0"/>
        </a:defRPr>
      </a:lvl7pPr>
      <a:lvl8pPr marL="1371404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rgbClr val="2C6598"/>
          </a:solidFill>
          <a:latin typeface="Times New Roman" pitchFamily="18" charset="0"/>
        </a:defRPr>
      </a:lvl8pPr>
      <a:lvl9pPr marL="1828539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rgbClr val="2C6598"/>
          </a:solidFill>
          <a:latin typeface="Times New Roman" pitchFamily="18" charset="0"/>
        </a:defRPr>
      </a:lvl9pPr>
    </p:titleStyle>
    <p:bodyStyle>
      <a:lvl1pPr marL="342851" indent="-342851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1pPr>
      <a:lvl2pPr marL="742844" indent="-28570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accent4">
              <a:lumMod val="10000"/>
            </a:schemeClr>
          </a:solidFill>
          <a:latin typeface="+mn-lt"/>
        </a:defRPr>
      </a:lvl2pPr>
      <a:lvl3pPr marL="1142837" indent="-22856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accent4">
              <a:lumMod val="10000"/>
            </a:schemeClr>
          </a:solidFill>
          <a:latin typeface="+mn-lt"/>
        </a:defRPr>
      </a:lvl3pPr>
      <a:lvl4pPr marL="1599971" indent="-22856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accent4">
              <a:lumMod val="10000"/>
            </a:schemeClr>
          </a:solidFill>
          <a:latin typeface="+mn-lt"/>
        </a:defRPr>
      </a:lvl4pPr>
      <a:lvl5pPr marL="2057106" indent="-22856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accent4">
              <a:lumMod val="10000"/>
            </a:schemeClr>
          </a:solidFill>
          <a:latin typeface="+mn-lt"/>
        </a:defRPr>
      </a:lvl5pPr>
      <a:lvl6pPr marL="2514241" indent="-228567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94949"/>
          </a:solidFill>
          <a:latin typeface="+mn-lt"/>
        </a:defRPr>
      </a:lvl6pPr>
      <a:lvl7pPr marL="2971376" indent="-228567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94949"/>
          </a:solidFill>
          <a:latin typeface="+mn-lt"/>
        </a:defRPr>
      </a:lvl7pPr>
      <a:lvl8pPr marL="3428511" indent="-228567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94949"/>
          </a:solidFill>
          <a:latin typeface="+mn-lt"/>
        </a:defRPr>
      </a:lvl8pPr>
      <a:lvl9pPr marL="3885646" indent="-228567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94949"/>
          </a:solidFill>
          <a:latin typeface="+mn-lt"/>
        </a:defRPr>
      </a:lvl9pPr>
    </p:bodyStyle>
    <p:otherStyle>
      <a:defPPr>
        <a:defRPr lang="en-US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8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1676400"/>
            <a:ext cx="7772400" cy="2133600"/>
          </a:xfrm>
        </p:spPr>
        <p:txBody>
          <a:bodyPr/>
          <a:lstStyle/>
          <a:p>
            <a:r>
              <a:rPr lang="en-US" dirty="0" smtClean="0">
                <a:effectLst/>
              </a:rPr>
              <a:t>VirtuStream Automation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PoC</a:t>
            </a:r>
            <a:endParaRPr lang="en-US" dirty="0">
              <a:effectLst/>
            </a:endParaRPr>
          </a:p>
        </p:txBody>
      </p:sp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76200" y="6443990"/>
            <a:ext cx="1981200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00" dirty="0" smtClean="0">
                <a:solidFill>
                  <a:srgbClr val="000000"/>
                </a:solidFill>
                <a:latin typeface="+mn-lt"/>
              </a:rPr>
              <a:t>Version 5.1</a:t>
            </a:r>
            <a:endParaRPr lang="en-US" sz="11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6400800" y="6361710"/>
            <a:ext cx="274320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 dirty="0" smtClean="0">
                <a:solidFill>
                  <a:srgbClr val="000000"/>
                </a:solidFill>
                <a:latin typeface="+mn-lt"/>
              </a:rPr>
              <a:t>Internal Restricted</a:t>
            </a:r>
            <a:endParaRPr lang="en-US" sz="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1200" y="4569023"/>
            <a:ext cx="28289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accent4">
                    <a:lumMod val="10000"/>
                  </a:schemeClr>
                </a:solidFill>
                <a:latin typeface="+mn-lt"/>
              </a:rPr>
              <a:t>By Amol Ray &amp; Shweta Garg</a:t>
            </a:r>
          </a:p>
          <a:p>
            <a:r>
              <a:rPr lang="en-US" sz="1600" i="1" dirty="0" smtClean="0">
                <a:solidFill>
                  <a:schemeClr val="accent4">
                    <a:lumMod val="10000"/>
                  </a:schemeClr>
                </a:solidFill>
                <a:latin typeface="+mn-lt"/>
              </a:rPr>
              <a:t>           March </a:t>
            </a:r>
            <a:r>
              <a:rPr lang="en-US" sz="1600" i="1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09, 2014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+mj-lt"/>
                <a:cs typeface="Tahoma"/>
              </a:rPr>
              <a:t>Application </a:t>
            </a:r>
            <a:r>
              <a:rPr lang="en-US" dirty="0" smtClean="0">
                <a:effectLst/>
                <a:latin typeface="+mj-lt"/>
                <a:cs typeface="Tahoma"/>
              </a:rPr>
              <a:t>Objects</a:t>
            </a:r>
            <a:endParaRPr lang="en-US" dirty="0">
              <a:effectLst/>
              <a:latin typeface="+mj-lt"/>
            </a:endParaRPr>
          </a:p>
        </p:txBody>
      </p:sp>
      <p:pic>
        <p:nvPicPr>
          <p:cNvPr id="4" name="Content Placeholder 3" descr="Application Objec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81200"/>
            <a:ext cx="8000999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7553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Driver</a:t>
            </a:r>
            <a:endParaRPr lang="en-US" dirty="0">
              <a:effectLst/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9438"/>
            <a:ext cx="7543800" cy="4221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2265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 smtClean="0">
                <a:effectLst/>
                <a:latin typeface="+mj-lt"/>
                <a:cs typeface="Times New Roman"/>
              </a:rPr>
              <a:t>Automation Test Case</a:t>
            </a:r>
            <a:endParaRPr lang="en-US" dirty="0">
              <a:effectLst/>
              <a:latin typeface="+mj-lt"/>
            </a:endParaRP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49438"/>
            <a:ext cx="6629400" cy="4221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934200" y="4800600"/>
            <a:ext cx="1219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Action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553200" y="4953000"/>
            <a:ext cx="381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222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u="sng" dirty="0" smtClean="0">
                <a:cs typeface="Times New Roman" pitchFamily="18" charset="0"/>
              </a:rPr>
              <a:t/>
            </a:r>
            <a:br>
              <a:rPr lang="en-US" altLang="en-US" b="0" u="sng" dirty="0" smtClean="0">
                <a:cs typeface="Times New Roman" pitchFamily="18" charset="0"/>
              </a:rPr>
            </a:br>
            <a:r>
              <a:rPr lang="en-US" altLang="en-US" dirty="0" smtClean="0">
                <a:effectLst/>
                <a:latin typeface="+mj-lt"/>
                <a:cs typeface="Times New Roman" pitchFamily="18" charset="0"/>
              </a:rPr>
              <a:t>Execution Logs</a:t>
            </a:r>
            <a:r>
              <a:rPr lang="en-US" altLang="en-US" b="0" u="sng" dirty="0">
                <a:cs typeface="Times New Roman" pitchFamily="18" charset="0"/>
              </a:rPr>
              <a:t/>
            </a:r>
            <a:br>
              <a:rPr lang="en-US" altLang="en-US" b="0" u="sng" dirty="0"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3600"/>
            <a:ext cx="8001000" cy="3352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4540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+mj-lt"/>
                <a:cs typeface="Tahoma"/>
              </a:rPr>
              <a:t>Report Summary</a:t>
            </a:r>
            <a:endParaRPr lang="en-US" dirty="0">
              <a:effectLst/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Report Summary.png"/>
          <p:cNvPicPr>
            <a:picLocks noChangeAspect="1"/>
          </p:cNvPicPr>
          <p:nvPr/>
        </p:nvPicPr>
        <p:blipFill>
          <a:blip r:embed="rId2"/>
          <a:srcRect t="25521" r="14286"/>
          <a:stretch>
            <a:fillRect/>
          </a:stretch>
        </p:blipFill>
        <p:spPr>
          <a:xfrm>
            <a:off x="685800" y="2457450"/>
            <a:ext cx="7848600" cy="2876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1582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+mj-lt"/>
              </a:rPr>
              <a:t>Overall Report Summary</a:t>
            </a:r>
            <a:endParaRPr lang="en-US" dirty="0">
              <a:effectLst/>
              <a:latin typeface="+mj-lt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49438"/>
            <a:ext cx="7467599" cy="4322762"/>
          </a:xfrm>
        </p:spPr>
      </p:pic>
    </p:spTree>
    <p:extLst>
      <p:ext uri="{BB962C8B-B14F-4D97-AF65-F5344CB8AC3E}">
        <p14:creationId xmlns:p14="http://schemas.microsoft.com/office/powerpoint/2010/main" val="3520249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91" y="1295399"/>
            <a:ext cx="7504109" cy="457201"/>
          </a:xfrm>
        </p:spPr>
        <p:txBody>
          <a:bodyPr/>
          <a:lstStyle/>
          <a:p>
            <a:r>
              <a:rPr lang="en-US" sz="2400" dirty="0">
                <a:effectLst/>
                <a:latin typeface="+mj-lt"/>
                <a:cs typeface="Arial"/>
              </a:rPr>
              <a:t>Framework Folder Structure</a:t>
            </a:r>
            <a:endParaRPr lang="en-US" sz="2400" dirty="0">
              <a:effectLst/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1905000"/>
            <a:ext cx="5111749" cy="4221166"/>
          </a:xfrm>
        </p:spPr>
        <p:txBody>
          <a:bodyPr/>
          <a:lstStyle/>
          <a:p>
            <a:r>
              <a:rPr lang="en-US" altLang="en-US" sz="1400" u="sng" dirty="0"/>
              <a:t>Application Constants</a:t>
            </a:r>
            <a:r>
              <a:rPr lang="en-US" altLang="en-US" sz="1400" dirty="0"/>
              <a:t>: Used to store configuration settings and global </a:t>
            </a:r>
            <a:r>
              <a:rPr lang="en-US" altLang="en-US" sz="1400" dirty="0" smtClean="0"/>
              <a:t>variables</a:t>
            </a:r>
          </a:p>
          <a:p>
            <a:r>
              <a:rPr lang="en-US" altLang="en-US" sz="1400" u="sng" dirty="0"/>
              <a:t>Application Objects</a:t>
            </a:r>
            <a:r>
              <a:rPr lang="en-US" altLang="en-US" sz="1400" dirty="0"/>
              <a:t>: Stores object identification information.</a:t>
            </a:r>
          </a:p>
          <a:p>
            <a:r>
              <a:rPr lang="en-US" altLang="en-US" sz="1400" u="sng" dirty="0" smtClean="0"/>
              <a:t>Library</a:t>
            </a:r>
            <a:r>
              <a:rPr lang="en-US" altLang="en-US" sz="1400" dirty="0" smtClean="0"/>
              <a:t>: </a:t>
            </a:r>
            <a:r>
              <a:rPr lang="en-US" altLang="en-US" sz="1400" dirty="0"/>
              <a:t>Stores Common functions used across different modules.</a:t>
            </a:r>
          </a:p>
          <a:p>
            <a:r>
              <a:rPr lang="en-US" altLang="en-US" sz="1400" u="sng" dirty="0"/>
              <a:t>Logs</a:t>
            </a:r>
            <a:r>
              <a:rPr lang="en-US" altLang="en-US" sz="1400" dirty="0"/>
              <a:t>: Execution results and stored in logs folder.</a:t>
            </a:r>
          </a:p>
          <a:p>
            <a:r>
              <a:rPr lang="en-US" altLang="en-US" sz="1400" u="sng" dirty="0" smtClean="0"/>
              <a:t>Test </a:t>
            </a:r>
            <a:r>
              <a:rPr lang="en-US" altLang="en-US" sz="1400" u="sng" dirty="0"/>
              <a:t>Data</a:t>
            </a:r>
            <a:r>
              <a:rPr lang="en-US" altLang="en-US" sz="1400" dirty="0"/>
              <a:t>: Stores Controller and Test data sheets. </a:t>
            </a:r>
            <a:endParaRPr lang="en-US" altLang="en-US" sz="1400" dirty="0" smtClean="0"/>
          </a:p>
          <a:p>
            <a:r>
              <a:rPr lang="en-US" altLang="en-US" sz="1400" u="sng" dirty="0" smtClean="0"/>
              <a:t>Test Environment:</a:t>
            </a:r>
            <a:r>
              <a:rPr lang="en-US" altLang="en-US" sz="1400" dirty="0" smtClean="0"/>
              <a:t> environment related xml stored in this folder</a:t>
            </a:r>
            <a:endParaRPr lang="en-US" altLang="en-US" sz="1400" u="sng" dirty="0"/>
          </a:p>
          <a:p>
            <a:r>
              <a:rPr lang="en-US" altLang="en-US" sz="1400" u="sng" dirty="0"/>
              <a:t>Value Objects</a:t>
            </a:r>
            <a:r>
              <a:rPr lang="en-US" altLang="en-US" sz="1400" dirty="0"/>
              <a:t>: Objects used for communication across modules. </a:t>
            </a:r>
          </a:p>
          <a:p>
            <a:r>
              <a:rPr lang="en-US" altLang="en-US" sz="1400" u="sng" dirty="0"/>
              <a:t>Workflows</a:t>
            </a:r>
            <a:r>
              <a:rPr lang="en-US" altLang="en-US" sz="1400" dirty="0"/>
              <a:t>: Test scripts created based on </a:t>
            </a:r>
            <a:r>
              <a:rPr lang="en-US" altLang="en-US" sz="1400" dirty="0" smtClean="0"/>
              <a:t>test </a:t>
            </a:r>
            <a:r>
              <a:rPr lang="en-US" altLang="en-US" sz="1400" dirty="0" smtClean="0"/>
              <a:t>cases</a:t>
            </a:r>
          </a:p>
          <a:p>
            <a:r>
              <a:rPr lang="en-US" altLang="en-US" sz="1400" u="sng" dirty="0" smtClean="0"/>
              <a:t>App.Config:</a:t>
            </a:r>
            <a:r>
              <a:rPr lang="en-US" altLang="en-US" sz="1400" dirty="0" smtClean="0"/>
              <a:t> Controller file having control which TC has to executed on which environment.  </a:t>
            </a:r>
            <a:endParaRPr lang="en-US" altLang="en-US" sz="1400" u="sng" dirty="0"/>
          </a:p>
          <a:p>
            <a:r>
              <a:rPr lang="en-US" altLang="en-US" sz="1400" u="sng" dirty="0"/>
              <a:t>TestSuiteDriver:</a:t>
            </a:r>
            <a:r>
              <a:rPr lang="en-US" altLang="en-US" sz="1400" dirty="0"/>
              <a:t> Main driving engine, reads input and executes maintains execution flow. </a:t>
            </a:r>
          </a:p>
          <a:p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905000"/>
            <a:ext cx="2971801" cy="422116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24050"/>
            <a:ext cx="289560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6438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+mj-lt"/>
              </a:rPr>
              <a:t>Existing framework vs proposed framework</a:t>
            </a:r>
            <a:endParaRPr lang="en-US" dirty="0">
              <a:effectLst/>
              <a:latin typeface="+mj-lt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2200"/>
            <a:ext cx="7230485" cy="23339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5814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+mj-lt"/>
              </a:rPr>
              <a:t>OR structure comparison 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90801"/>
            <a:ext cx="7239000" cy="23409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7034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2971800"/>
            <a:ext cx="9144000" cy="167640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91427" tIns="45713" rIns="91427" bIns="4571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                                                                </a:t>
            </a:r>
          </a:p>
        </p:txBody>
      </p:sp>
      <p:sp>
        <p:nvSpPr>
          <p:cNvPr id="11271" name="Content Placeholder 2"/>
          <p:cNvSpPr>
            <a:spLocks noGrp="1"/>
          </p:cNvSpPr>
          <p:nvPr>
            <p:ph idx="4294967295"/>
          </p:nvPr>
        </p:nvSpPr>
        <p:spPr>
          <a:xfrm>
            <a:off x="3429000" y="3200400"/>
            <a:ext cx="4953001" cy="1219200"/>
          </a:xfrm>
        </p:spPr>
        <p:txBody>
          <a:bodyPr/>
          <a:lstStyle/>
          <a:p>
            <a:pPr algn="ctr">
              <a:buNone/>
            </a:pPr>
            <a:r>
              <a:rPr lang="en-US" sz="6000" b="1" i="1" dirty="0" smtClean="0">
                <a:solidFill>
                  <a:srgbClr val="000000"/>
                </a:solidFill>
                <a:latin typeface="Garamond" pitchFamily="18" charset="0"/>
              </a:rPr>
              <a:t>Q &amp; A/Demo</a:t>
            </a:r>
            <a:endParaRPr lang="en-US" sz="60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823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+mj-lt"/>
              </a:rPr>
              <a:t>Agenda</a:t>
            </a:r>
            <a:endParaRPr lang="en-US" dirty="0">
              <a:effectLst/>
              <a:latin typeface="+mj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6997973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Purpose of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Purpose of Automation PoC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Automation Framework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Folder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Existing framework vs proposed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Q &amp; 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2971800"/>
            <a:ext cx="9144000" cy="167640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91427" tIns="45713" rIns="91427" bIns="4571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                                                                </a:t>
            </a:r>
          </a:p>
        </p:txBody>
      </p:sp>
      <p:sp>
        <p:nvSpPr>
          <p:cNvPr id="11271" name="Content Placeholder 2"/>
          <p:cNvSpPr>
            <a:spLocks noGrp="1"/>
          </p:cNvSpPr>
          <p:nvPr>
            <p:ph idx="4294967295"/>
          </p:nvPr>
        </p:nvSpPr>
        <p:spPr>
          <a:xfrm>
            <a:off x="4343400" y="3200400"/>
            <a:ext cx="4038601" cy="1905000"/>
          </a:xfrm>
        </p:spPr>
        <p:txBody>
          <a:bodyPr/>
          <a:lstStyle/>
          <a:p>
            <a:pPr algn="ctr">
              <a:buNone/>
            </a:pPr>
            <a:r>
              <a:rPr lang="en-US" sz="6000" b="1" i="1" dirty="0" smtClean="0">
                <a:solidFill>
                  <a:srgbClr val="000000"/>
                </a:solidFill>
                <a:latin typeface="Garamond" pitchFamily="18" charset="0"/>
              </a:rPr>
              <a:t>Thank You</a:t>
            </a:r>
            <a:endParaRPr lang="en-US" sz="6000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3124200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>
                    <a:lumMod val="10000"/>
                  </a:schemeClr>
                </a:solidFill>
              </a:rPr>
              <a:t>What are </a:t>
            </a:r>
            <a:r>
              <a:rPr lang="en-US" sz="3200" b="1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the</a:t>
            </a:r>
            <a:r>
              <a:rPr lang="en-US" sz="3200" b="1" dirty="0">
                <a:solidFill>
                  <a:schemeClr val="accent4">
                    <a:lumMod val="10000"/>
                  </a:schemeClr>
                </a:solidFill>
              </a:rPr>
              <a:t> basic expectations from Automation?</a:t>
            </a:r>
          </a:p>
        </p:txBody>
      </p:sp>
    </p:spTree>
    <p:extLst>
      <p:ext uri="{BB962C8B-B14F-4D97-AF65-F5344CB8AC3E}">
        <p14:creationId xmlns:p14="http://schemas.microsoft.com/office/powerpoint/2010/main" val="901140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+mj-lt"/>
              </a:rPr>
              <a:t>Purpose of Automation PoC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in one automation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Efficient way of </a:t>
            </a:r>
            <a:r>
              <a:rPr lang="en-US" dirty="0"/>
              <a:t>automating the </a:t>
            </a:r>
            <a:r>
              <a:rPr lang="en-US" dirty="0" smtClean="0"/>
              <a:t>application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</a:t>
            </a:r>
            <a:r>
              <a:rPr lang="en-US" dirty="0"/>
              <a:t>we can improve the automation </a:t>
            </a:r>
            <a:r>
              <a:rPr lang="en-US" dirty="0" smtClean="0"/>
              <a:t>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of Telerik </a:t>
            </a:r>
            <a:r>
              <a:rPr lang="en-US" dirty="0"/>
              <a:t>automation </a:t>
            </a:r>
            <a:r>
              <a:rPr lang="en-US" dirty="0" smtClean="0"/>
              <a:t>Tool. 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Reduce </a:t>
            </a:r>
            <a:r>
              <a:rPr lang="en-US" dirty="0"/>
              <a:t>the size of </a:t>
            </a:r>
            <a:r>
              <a:rPr lang="en-US" dirty="0" smtClean="0"/>
              <a:t>code and improve the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17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71600"/>
            <a:ext cx="7543801" cy="376237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  <a:latin typeface="+mj-lt"/>
              </a:rPr>
              <a:t>Automation </a:t>
            </a:r>
            <a:r>
              <a:rPr lang="en-US" dirty="0">
                <a:effectLst/>
                <a:latin typeface="+mj-lt"/>
              </a:rPr>
              <a:t>Framework Overview</a:t>
            </a:r>
            <a:br>
              <a:rPr lang="en-US" dirty="0">
                <a:effectLst/>
                <a:latin typeface="+mj-lt"/>
              </a:rPr>
            </a:br>
            <a:endParaRPr lang="en-US" dirty="0">
              <a:effectLst/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656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Test Automation </a:t>
            </a:r>
            <a:r>
              <a:rPr lang="en-US" altLang="en-US" dirty="0" smtClean="0"/>
              <a:t>Tool </a:t>
            </a:r>
            <a:r>
              <a:rPr lang="en-US" altLang="en-US" dirty="0"/>
              <a:t>&amp; </a:t>
            </a:r>
            <a:r>
              <a:rPr lang="en-US" altLang="en-US" dirty="0" smtClean="0"/>
              <a:t>Environment</a:t>
            </a:r>
            <a:endParaRPr lang="en-US" altLang="en-US" dirty="0"/>
          </a:p>
          <a:p>
            <a:pPr lvl="1">
              <a:buFontTx/>
              <a:buChar char="•"/>
            </a:pPr>
            <a:r>
              <a:rPr lang="en-US" altLang="en-US" dirty="0" smtClean="0"/>
              <a:t>Test Studio </a:t>
            </a:r>
            <a:r>
              <a:rPr lang="en-US" altLang="en-US" dirty="0"/>
              <a:t>(Telerik) </a:t>
            </a:r>
          </a:p>
          <a:p>
            <a:pPr lvl="1">
              <a:buFontTx/>
              <a:buChar char="•"/>
            </a:pPr>
            <a:r>
              <a:rPr lang="en-US" altLang="en-US" dirty="0"/>
              <a:t>Visual Studio </a:t>
            </a:r>
            <a:r>
              <a:rPr lang="en-US" altLang="en-US" dirty="0" smtClean="0"/>
              <a:t>2010,2012.</a:t>
            </a:r>
          </a:p>
          <a:p>
            <a:pPr marL="457135" lvl="1" indent="0">
              <a:buNone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 smtClean="0"/>
              <a:t>Test Environment</a:t>
            </a:r>
            <a:endParaRPr lang="en-US" altLang="en-US" dirty="0"/>
          </a:p>
          <a:p>
            <a:pPr lvl="1">
              <a:buFontTx/>
              <a:buChar char="•"/>
            </a:pPr>
            <a:r>
              <a:rPr lang="en-US" dirty="0"/>
              <a:t>http://</a:t>
            </a:r>
            <a:r>
              <a:rPr lang="en-US" dirty="0" smtClean="0"/>
              <a:t>www.telerik.com</a:t>
            </a:r>
          </a:p>
          <a:p>
            <a:pPr marL="457135" lvl="1" indent="0">
              <a:buNone/>
            </a:pPr>
            <a:endParaRPr lang="en-US" altLang="en-US" dirty="0" smtClean="0"/>
          </a:p>
          <a:p>
            <a:pPr marL="457135" lvl="1" indent="0">
              <a:buNone/>
            </a:pPr>
            <a:endParaRPr lang="en-US" altLang="en-US" dirty="0"/>
          </a:p>
          <a:p>
            <a:pPr marL="457135" lvl="1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33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Framework Architecture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4649396" cy="422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9810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+mj-lt"/>
              </a:rPr>
              <a:t>Controller (.Config file)</a:t>
            </a:r>
            <a:endParaRPr lang="en-US" dirty="0">
              <a:effectLst/>
              <a:latin typeface="+mj-lt"/>
            </a:endParaRP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8800"/>
            <a:ext cx="6858000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256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1443036"/>
            <a:ext cx="7543800" cy="309563"/>
          </a:xfrm>
        </p:spPr>
        <p:txBody>
          <a:bodyPr/>
          <a:lstStyle/>
          <a:p>
            <a:r>
              <a:rPr lang="en-US" dirty="0">
                <a:effectLst/>
                <a:latin typeface="+mj-lt"/>
              </a:rPr>
              <a:t>Environment </a:t>
            </a:r>
            <a:r>
              <a:rPr lang="en-US" dirty="0" smtClean="0">
                <a:effectLst/>
                <a:latin typeface="+mj-lt"/>
              </a:rPr>
              <a:t>Configuration file</a:t>
            </a:r>
            <a:endParaRPr lang="en-US" dirty="0">
              <a:effectLst/>
              <a:latin typeface="+mj-lt"/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90849"/>
            <a:ext cx="5562600" cy="4052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1494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effectLst/>
                <a:latin typeface="+mj-lt"/>
                <a:cs typeface="Times New Roman"/>
              </a:rPr>
              <a:t>Test </a:t>
            </a:r>
            <a:r>
              <a:rPr lang="en-US" kern="1200" dirty="0" smtClean="0">
                <a:effectLst/>
                <a:latin typeface="+mj-lt"/>
                <a:cs typeface="Times New Roman"/>
              </a:rPr>
              <a:t>Data</a:t>
            </a:r>
            <a:endParaRPr lang="en-US" dirty="0">
              <a:effectLst/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en-US" altLang="en-US" sz="1400" dirty="0" smtClean="0"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endParaRPr lang="en-US" altLang="en-US" sz="1400" dirty="0" smtClean="0"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endParaRPr lang="en-US" altLang="en-US" sz="1400" dirty="0"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endParaRPr lang="en-US" altLang="en-US" sz="1400" dirty="0" smtClean="0"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endParaRPr lang="en-US" altLang="en-US" sz="1400" dirty="0"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endParaRPr lang="en-US" altLang="en-US" sz="1400" dirty="0" smtClean="0"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en-US" altLang="en-US" sz="1400" dirty="0" smtClean="0">
                <a:cs typeface="Times New Roman" pitchFamily="18" charset="0"/>
              </a:rPr>
              <a:t>Framework </a:t>
            </a:r>
            <a:r>
              <a:rPr lang="en-US" altLang="en-US" sz="1400" dirty="0">
                <a:cs typeface="Times New Roman" pitchFamily="18" charset="0"/>
              </a:rPr>
              <a:t>provides flexibility to execute different sets of tests.</a:t>
            </a:r>
          </a:p>
          <a:p>
            <a:pPr>
              <a:buFont typeface="Arial" charset="0"/>
              <a:buChar char="•"/>
            </a:pPr>
            <a:r>
              <a:rPr lang="en-US" altLang="en-US" sz="1400" dirty="0" smtClean="0">
                <a:cs typeface="Times New Roman" pitchFamily="18" charset="0"/>
              </a:rPr>
              <a:t>Test </a:t>
            </a:r>
            <a:r>
              <a:rPr lang="en-US" altLang="en-US" sz="1400" dirty="0">
                <a:cs typeface="Times New Roman" pitchFamily="18" charset="0"/>
              </a:rPr>
              <a:t>Suites can be created based on</a:t>
            </a:r>
          </a:p>
          <a:p>
            <a:pPr lvl="1">
              <a:buFont typeface="Arial" charset="0"/>
              <a:buChar char="•"/>
            </a:pPr>
            <a:r>
              <a:rPr lang="en-US" altLang="en-US" sz="1400" dirty="0" smtClean="0">
                <a:cs typeface="Times New Roman" pitchFamily="18" charset="0"/>
              </a:rPr>
              <a:t>Workflow</a:t>
            </a:r>
            <a:endParaRPr lang="en-US" altLang="en-US" sz="1400" dirty="0">
              <a:cs typeface="Times New Roman" pitchFamily="18" charset="0"/>
            </a:endParaRPr>
          </a:p>
          <a:p>
            <a:pPr lvl="1">
              <a:buFont typeface="Arial" charset="0"/>
              <a:buChar char="•"/>
            </a:pPr>
            <a:r>
              <a:rPr lang="en-US" altLang="en-US" sz="1400" dirty="0" smtClean="0">
                <a:cs typeface="Times New Roman" pitchFamily="18" charset="0"/>
              </a:rPr>
              <a:t>Execution </a:t>
            </a:r>
            <a:r>
              <a:rPr lang="en-US" altLang="en-US" sz="1400" dirty="0">
                <a:cs typeface="Times New Roman" pitchFamily="18" charset="0"/>
              </a:rPr>
              <a:t>cycle (regression, Smoke test cases, Sanity test cases, </a:t>
            </a:r>
            <a:r>
              <a:rPr lang="en-US" altLang="en-US" sz="1400" dirty="0" smtClean="0">
                <a:cs typeface="Times New Roman" pitchFamily="18" charset="0"/>
              </a:rPr>
              <a:t>etc.)</a:t>
            </a:r>
            <a:endParaRPr lang="en-US" altLang="en-US" sz="1400" dirty="0">
              <a:cs typeface="Times New Roman" pitchFamily="18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sz="1400" dirty="0">
                <a:cs typeface="Times New Roman" pitchFamily="18" charset="0"/>
              </a:rPr>
              <a:t>Framework uses Data Driven approach, giving flexibility to execute multiple dataset on same test. </a:t>
            </a:r>
          </a:p>
          <a:p>
            <a:pPr>
              <a:buFont typeface="Arial" charset="0"/>
              <a:buChar char="•"/>
              <a:defRPr/>
            </a:pPr>
            <a:r>
              <a:rPr lang="en-US" sz="1400" dirty="0" smtClean="0">
                <a:cs typeface="Times New Roman" pitchFamily="18" charset="0"/>
              </a:rPr>
              <a:t>Each </a:t>
            </a:r>
            <a:r>
              <a:rPr lang="en-US" sz="1400" dirty="0">
                <a:cs typeface="Times New Roman" pitchFamily="18" charset="0"/>
              </a:rPr>
              <a:t>sheet contains set of related test cases.</a:t>
            </a:r>
          </a:p>
          <a:p>
            <a:pPr>
              <a:buFont typeface="Arial" charset="0"/>
              <a:buChar char="•"/>
              <a:defRPr/>
            </a:pPr>
            <a:r>
              <a:rPr lang="en-US" sz="1400" dirty="0" smtClean="0">
                <a:cs typeface="Times New Roman" pitchFamily="18" charset="0"/>
              </a:rPr>
              <a:t>Test </a:t>
            </a:r>
            <a:r>
              <a:rPr lang="en-US" sz="1400" dirty="0">
                <a:cs typeface="Times New Roman" pitchFamily="18" charset="0"/>
              </a:rPr>
              <a:t>Data is stored in format of Property – Value pair.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015559"/>
              </p:ext>
            </p:extLst>
          </p:nvPr>
        </p:nvGraphicFramePr>
        <p:xfrm>
          <a:off x="685800" y="2057400"/>
          <a:ext cx="7086600" cy="1062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81137"/>
                <a:gridCol w="3605463"/>
              </a:tblGrid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TcID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Tc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258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Default Design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5314FC6DCD6642A01EC4CB03EF3D77" ma:contentTypeVersion="0" ma:contentTypeDescription="Create a new document." ma:contentTypeScope="" ma:versionID="7d6540349cf81562d99f77f556112d3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BB548F-7877-487A-9509-27EFE24FD0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B3BA72F-6A42-4F89-AF21-C9E1C53A4082}">
  <ds:schemaRefs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49381FE2-BF94-4316-8B77-3BC667087A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12605</TotalTime>
  <Words>332</Words>
  <Application>Microsoft Office PowerPoint</Application>
  <PresentationFormat>On-screen Show (4:3)</PresentationFormat>
  <Paragraphs>76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Theme1</vt:lpstr>
      <vt:lpstr>VirtuStream Automation  PoC</vt:lpstr>
      <vt:lpstr>Agenda</vt:lpstr>
      <vt:lpstr>PowerPoint Presentation</vt:lpstr>
      <vt:lpstr>Purpose of Automation PoC</vt:lpstr>
      <vt:lpstr> Automation Framework Overview </vt:lpstr>
      <vt:lpstr>Framework Architecture</vt:lpstr>
      <vt:lpstr>Controller (.Config file)</vt:lpstr>
      <vt:lpstr>Environment Configuration file</vt:lpstr>
      <vt:lpstr>Test Data</vt:lpstr>
      <vt:lpstr>Application Objects</vt:lpstr>
      <vt:lpstr>Driver</vt:lpstr>
      <vt:lpstr>Automation Test Case</vt:lpstr>
      <vt:lpstr> Execution Logs </vt:lpstr>
      <vt:lpstr>Report Summary</vt:lpstr>
      <vt:lpstr>Overall Report Summary</vt:lpstr>
      <vt:lpstr>Framework Folder Structure</vt:lpstr>
      <vt:lpstr>Existing framework vs proposed framework</vt:lpstr>
      <vt:lpstr>OR structure comparison :</vt:lpstr>
      <vt:lpstr>PowerPoint Presentation</vt:lpstr>
      <vt:lpstr>PowerPoint Presentation</vt:lpstr>
    </vt:vector>
  </TitlesOfParts>
  <Company>Xpanxion,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2011 PowerPoint Template</dc:title>
  <dc:creator>AshLea Allberry</dc:creator>
  <dc:description>Updated 4/19/11</dc:description>
  <cp:lastModifiedBy>Amol R</cp:lastModifiedBy>
  <cp:revision>528</cp:revision>
  <dcterms:created xsi:type="dcterms:W3CDTF">2011-03-30T18:07:51Z</dcterms:created>
  <dcterms:modified xsi:type="dcterms:W3CDTF">2014-03-07T14:58:24Z</dcterms:modified>
</cp:coreProperties>
</file>