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2" r:id="rId3"/>
    <p:sldId id="270" r:id="rId4"/>
    <p:sldId id="264" r:id="rId5"/>
    <p:sldId id="271" r:id="rId6"/>
    <p:sldId id="268" r:id="rId7"/>
    <p:sldId id="259" r:id="rId8"/>
    <p:sldId id="272" r:id="rId9"/>
    <p:sldId id="261" r:id="rId10"/>
    <p:sldId id="265" r:id="rId11"/>
    <p:sldId id="267" r:id="rId12"/>
    <p:sldId id="269" r:id="rId13"/>
    <p:sldId id="263" r:id="rId14"/>
    <p:sldId id="266" r:id="rId15"/>
    <p:sldId id="260" r:id="rId16"/>
    <p:sldId id="256" r:id="rId17"/>
  </p:sldIdLst>
  <p:sldSz cx="96012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low" id="{F7E8606A-1F6D-BA40-97B6-2458896B1ADB}">
          <p14:sldIdLst/>
        </p14:section>
        <p14:section name="Home" id="{91BD2F99-6795-3F41-B487-A3D67B20D347}">
          <p14:sldIdLst>
            <p14:sldId id="257"/>
            <p14:sldId id="262"/>
            <p14:sldId id="270"/>
            <p14:sldId id="264"/>
            <p14:sldId id="271"/>
          </p14:sldIdLst>
        </p14:section>
        <p14:section name="Builder" id="{D610B065-15B2-4A4F-B10A-AA3104C14DC2}">
          <p14:sldIdLst>
            <p14:sldId id="268"/>
            <p14:sldId id="259"/>
            <p14:sldId id="272"/>
            <p14:sldId id="261"/>
            <p14:sldId id="265"/>
            <p14:sldId id="267"/>
            <p14:sldId id="269"/>
          </p14:sldIdLst>
        </p14:section>
        <p14:section name="Buyer" id="{16041F0E-AD43-4E48-A29E-8DB04F897D66}">
          <p14:sldIdLst>
            <p14:sldId id="263"/>
            <p14:sldId id="266"/>
          </p14:sldIdLst>
        </p14:section>
        <p14:section name="Site References" id="{D8BDCF1C-5F95-364C-B3C1-8BEC6706E1D5}">
          <p14:sldIdLst>
            <p14:sldId id="260"/>
            <p14:sldId id="25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rnard Balsis" initials="" lastIdx="12" clrIdx="0"/>
  <p:cmAuthor id="1" name="Gwendyl Chillings" initials=""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3" d="100"/>
          <a:sy n="103" d="100"/>
        </p:scale>
        <p:origin x="-1112" y="344"/>
      </p:cViewPr>
      <p:guideLst>
        <p:guide orient="horz" pos="2304"/>
        <p:guide pos="30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1-29T15:21:03.359" idx="1">
    <p:pos x="3035" y="253"/>
    <p:text>Have a fish coming out of the water? maybe where the highest water droplet is?
Remove sub-text "Crafted exactly..." since it will look bad on mobile. 
Remove black outline</p:text>
  </p:cm>
  <p:cm authorId="1" dt="2016-01-29T15:08:47.026" idx="5">
    <p:pos x="4650" y="243"/>
    <p:text>Site indexed by Google</p:text>
  </p:cm>
  <p:cm authorId="1" dt="2016-01-29T15:09:46.023" idx="6">
    <p:pos x="3901" y="212"/>
    <p:text>Send to Builders page - 
headline: Become a builder (link)
listing of individual builders</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6-01-27T22:32:43.773" idx="7">
    <p:pos x="3377" y="428"/>
    <p:text>Builders view of orders</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6-01-27T22:29:03.105" idx="6">
    <p:pos x="2327" y="307"/>
    <p:text>Not too worried about how these pages look as long as they are simple.
use of a pop to sign up?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6-01-29T14:52:11.880" idx="3">
    <p:pos x="3961" y="1686"/>
    <p:text>Just to be clear - is this saying rod type is subject to region? Or are you saying which sellers are located in each region? There are a few ways to implement this (it can be another check-box, or it could be dots on a google map, or it could highlight a map based on region)</p:text>
  </p:cm>
  <p:cm authorId="1" dt="2016-01-29T14:56:59.901" idx="4">
    <p:pos x="3822" y="1111"/>
    <p:text>I saw "switch" and "spey" on your first client's website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6-01-29T15:25:16.475" idx="7">
    <p:pos x="1515" y="1755"/>
    <p:text>Include picture of you fishing? Include personal info about your information about fishing and why you LOVE local rod</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6-01-27T22:07:27.990" idx="3">
    <p:pos x="373" y="1617"/>
    <p:text>This page can show up to hide exact details if buyer does not have an account.
Once account is established, buyer can look at builder's actual page and gain more information</p:text>
  </p:cm>
  <p:cm authorId="1" dt="2016-01-29T16:02:58.307" idx="8">
    <p:pos x="10" y="10"/>
    <p:text>search results page
</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6-01-27T22:07:27.990" idx="12">
    <p:pos x="373" y="1617"/>
    <p:text>This page can show up to hide exact details if buyer does not have an account.
Once account is established, buyer can look at builder's actual page and gain more information</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6-01-27T22:29:03.105" idx="9">
    <p:pos x="2322" y="301"/>
    <p:text>Not too worried about how these pages look as long as they are simple.
use of a pop to sign up?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6-01-29T16:11:55.675" idx="9">
    <p:pos x="124" y="2159"/>
    <p:text>Gallery scrolls sideways</p:text>
  </p:cm>
  <p:cm authorId="1" dt="2016-01-29T16:16:10.479" idx="12">
    <p:pos x="10" y="10"/>
    <p:text>BUILDER PAGE
Reviews &amp; contact info hidde unless logged-in</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16-01-29T16:11:55.675" idx="10">
    <p:pos x="124" y="2159"/>
    <p:text>Gallery scrolls sideways</p:text>
  </p:cm>
  <p:cm authorId="1" dt="2016-01-29T16:21:01.598" idx="11">
    <p:pos x="18" y="10"/>
    <p:text>LOGGED IN PAGE - adds edit buttons for builder / admin
adds email symbol to navbar, clicking opens a div with messages</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6-01-27T22:10:35.859" idx="4">
    <p:pos x="77" y="2153"/>
    <p:text>Builder's view when editing page</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272454"/>
            <a:ext cx="8161020" cy="1568027"/>
          </a:xfrm>
        </p:spPr>
        <p:txBody>
          <a:bodyPr/>
          <a:lstStyle/>
          <a:p>
            <a:r>
              <a:rPr lang="en-US" smtClean="0"/>
              <a:t>Click to edit Master title style</a:t>
            </a:r>
            <a:endParaRPr lang="en-US"/>
          </a:p>
        </p:txBody>
      </p:sp>
      <p:sp>
        <p:nvSpPr>
          <p:cNvPr id="3" name="Subtitle 2"/>
          <p:cNvSpPr>
            <a:spLocks noGrp="1"/>
          </p:cNvSpPr>
          <p:nvPr>
            <p:ph type="subTitle" idx="1"/>
          </p:nvPr>
        </p:nvSpPr>
        <p:spPr>
          <a:xfrm>
            <a:off x="1440180" y="4145280"/>
            <a:ext cx="6720840" cy="18694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D3A577-648D-F347-9EBB-8E8C3A6170F7}"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18B4D-AEA9-E441-91B8-8841638A636A}" type="slidenum">
              <a:rPr lang="en-US" smtClean="0"/>
              <a:t>‹#›</a:t>
            </a:fld>
            <a:endParaRPr lang="en-US"/>
          </a:p>
        </p:txBody>
      </p:sp>
    </p:spTree>
    <p:extLst>
      <p:ext uri="{BB962C8B-B14F-4D97-AF65-F5344CB8AC3E}">
        <p14:creationId xmlns:p14="http://schemas.microsoft.com/office/powerpoint/2010/main" val="252683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3A577-648D-F347-9EBB-8E8C3A6170F7}"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18B4D-AEA9-E441-91B8-8841638A636A}" type="slidenum">
              <a:rPr lang="en-US" smtClean="0"/>
              <a:t>‹#›</a:t>
            </a:fld>
            <a:endParaRPr lang="en-US"/>
          </a:p>
        </p:txBody>
      </p:sp>
    </p:spTree>
    <p:extLst>
      <p:ext uri="{BB962C8B-B14F-4D97-AF65-F5344CB8AC3E}">
        <p14:creationId xmlns:p14="http://schemas.microsoft.com/office/powerpoint/2010/main" val="116619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0870" y="292948"/>
            <a:ext cx="2160270" cy="62416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80060" y="292948"/>
            <a:ext cx="6320790" cy="6241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3A577-648D-F347-9EBB-8E8C3A6170F7}"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18B4D-AEA9-E441-91B8-8841638A636A}" type="slidenum">
              <a:rPr lang="en-US" smtClean="0"/>
              <a:t>‹#›</a:t>
            </a:fld>
            <a:endParaRPr lang="en-US"/>
          </a:p>
        </p:txBody>
      </p:sp>
    </p:spTree>
    <p:extLst>
      <p:ext uri="{BB962C8B-B14F-4D97-AF65-F5344CB8AC3E}">
        <p14:creationId xmlns:p14="http://schemas.microsoft.com/office/powerpoint/2010/main" val="179780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3A577-648D-F347-9EBB-8E8C3A6170F7}"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18B4D-AEA9-E441-91B8-8841638A636A}" type="slidenum">
              <a:rPr lang="en-US" smtClean="0"/>
              <a:t>‹#›</a:t>
            </a:fld>
            <a:endParaRPr lang="en-US"/>
          </a:p>
        </p:txBody>
      </p:sp>
    </p:spTree>
    <p:extLst>
      <p:ext uri="{BB962C8B-B14F-4D97-AF65-F5344CB8AC3E}">
        <p14:creationId xmlns:p14="http://schemas.microsoft.com/office/powerpoint/2010/main" val="149901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428" y="4700694"/>
            <a:ext cx="8161020" cy="145288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428" y="3100494"/>
            <a:ext cx="8161020" cy="16002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3A577-648D-F347-9EBB-8E8C3A6170F7}"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18B4D-AEA9-E441-91B8-8841638A636A}" type="slidenum">
              <a:rPr lang="en-US" smtClean="0"/>
              <a:t>‹#›</a:t>
            </a:fld>
            <a:endParaRPr lang="en-US"/>
          </a:p>
        </p:txBody>
      </p:sp>
    </p:spTree>
    <p:extLst>
      <p:ext uri="{BB962C8B-B14F-4D97-AF65-F5344CB8AC3E}">
        <p14:creationId xmlns:p14="http://schemas.microsoft.com/office/powerpoint/2010/main" val="195506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0060" y="1706881"/>
            <a:ext cx="424053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80610" y="1706881"/>
            <a:ext cx="424053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D3A577-648D-F347-9EBB-8E8C3A6170F7}" type="datetimeFigureOut">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18B4D-AEA9-E441-91B8-8841638A636A}" type="slidenum">
              <a:rPr lang="en-US" smtClean="0"/>
              <a:t>‹#›</a:t>
            </a:fld>
            <a:endParaRPr lang="en-US"/>
          </a:p>
        </p:txBody>
      </p:sp>
    </p:spTree>
    <p:extLst>
      <p:ext uri="{BB962C8B-B14F-4D97-AF65-F5344CB8AC3E}">
        <p14:creationId xmlns:p14="http://schemas.microsoft.com/office/powerpoint/2010/main" val="129230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80060" y="1637454"/>
            <a:ext cx="4242197"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80060" y="2319867"/>
            <a:ext cx="4242197"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7276" y="1637454"/>
            <a:ext cx="4243864"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7276" y="2319867"/>
            <a:ext cx="4243864"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D3A577-648D-F347-9EBB-8E8C3A6170F7}" type="datetimeFigureOut">
              <a:rPr lang="en-US" smtClean="0"/>
              <a:t>1/29/16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18B4D-AEA9-E441-91B8-8841638A636A}" type="slidenum">
              <a:rPr lang="en-US" smtClean="0"/>
              <a:t>‹#›</a:t>
            </a:fld>
            <a:endParaRPr lang="en-US"/>
          </a:p>
        </p:txBody>
      </p:sp>
    </p:spTree>
    <p:extLst>
      <p:ext uri="{BB962C8B-B14F-4D97-AF65-F5344CB8AC3E}">
        <p14:creationId xmlns:p14="http://schemas.microsoft.com/office/powerpoint/2010/main" val="254616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D3A577-648D-F347-9EBB-8E8C3A6170F7}" type="datetimeFigureOut">
              <a:rPr lang="en-US" smtClean="0"/>
              <a:t>1/29/16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18B4D-AEA9-E441-91B8-8841638A636A}" type="slidenum">
              <a:rPr lang="en-US" smtClean="0"/>
              <a:t>‹#›</a:t>
            </a:fld>
            <a:endParaRPr lang="en-US"/>
          </a:p>
        </p:txBody>
      </p:sp>
    </p:spTree>
    <p:extLst>
      <p:ext uri="{BB962C8B-B14F-4D97-AF65-F5344CB8AC3E}">
        <p14:creationId xmlns:p14="http://schemas.microsoft.com/office/powerpoint/2010/main" val="1333414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3A577-648D-F347-9EBB-8E8C3A6170F7}" type="datetimeFigureOut">
              <a:rPr lang="en-US" smtClean="0"/>
              <a:t>1/29/16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918B4D-AEA9-E441-91B8-8841638A636A}" type="slidenum">
              <a:rPr lang="en-US" smtClean="0"/>
              <a:t>‹#›</a:t>
            </a:fld>
            <a:endParaRPr lang="en-US"/>
          </a:p>
        </p:txBody>
      </p:sp>
    </p:spTree>
    <p:extLst>
      <p:ext uri="{BB962C8B-B14F-4D97-AF65-F5344CB8AC3E}">
        <p14:creationId xmlns:p14="http://schemas.microsoft.com/office/powerpoint/2010/main" val="93088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061" y="291253"/>
            <a:ext cx="3158728" cy="123952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3802" y="291254"/>
            <a:ext cx="5367338" cy="62433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061" y="1530774"/>
            <a:ext cx="3158728"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3A577-648D-F347-9EBB-8E8C3A6170F7}" type="datetimeFigureOut">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18B4D-AEA9-E441-91B8-8841638A636A}" type="slidenum">
              <a:rPr lang="en-US" smtClean="0"/>
              <a:t>‹#›</a:t>
            </a:fld>
            <a:endParaRPr lang="en-US"/>
          </a:p>
        </p:txBody>
      </p:sp>
    </p:spTree>
    <p:extLst>
      <p:ext uri="{BB962C8B-B14F-4D97-AF65-F5344CB8AC3E}">
        <p14:creationId xmlns:p14="http://schemas.microsoft.com/office/powerpoint/2010/main" val="441394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902" y="5120641"/>
            <a:ext cx="5760720" cy="60452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1902" y="653627"/>
            <a:ext cx="5760720" cy="4389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881902" y="5725161"/>
            <a:ext cx="5760720" cy="858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3A577-648D-F347-9EBB-8E8C3A6170F7}" type="datetimeFigureOut">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18B4D-AEA9-E441-91B8-8841638A636A}" type="slidenum">
              <a:rPr lang="en-US" smtClean="0"/>
              <a:t>‹#›</a:t>
            </a:fld>
            <a:endParaRPr lang="en-US"/>
          </a:p>
        </p:txBody>
      </p:sp>
    </p:spTree>
    <p:extLst>
      <p:ext uri="{BB962C8B-B14F-4D97-AF65-F5344CB8AC3E}">
        <p14:creationId xmlns:p14="http://schemas.microsoft.com/office/powerpoint/2010/main" val="31536396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60" y="292947"/>
            <a:ext cx="8641080" cy="1219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80060" y="1706881"/>
            <a:ext cx="8641080" cy="48276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80060" y="6780108"/>
            <a:ext cx="2240280" cy="389467"/>
          </a:xfrm>
          <a:prstGeom prst="rect">
            <a:avLst/>
          </a:prstGeom>
        </p:spPr>
        <p:txBody>
          <a:bodyPr vert="horz" lIns="91440" tIns="45720" rIns="91440" bIns="45720" rtlCol="0" anchor="ctr"/>
          <a:lstStyle>
            <a:lvl1pPr algn="l">
              <a:defRPr sz="1200">
                <a:solidFill>
                  <a:schemeClr val="tx1">
                    <a:tint val="75000"/>
                  </a:schemeClr>
                </a:solidFill>
              </a:defRPr>
            </a:lvl1pPr>
          </a:lstStyle>
          <a:p>
            <a:fld id="{2BD3A577-648D-F347-9EBB-8E8C3A6170F7}" type="datetimeFigureOut">
              <a:rPr lang="en-US" smtClean="0"/>
              <a:t>1/29/16</a:t>
            </a:fld>
            <a:endParaRPr lang="en-US"/>
          </a:p>
        </p:txBody>
      </p:sp>
      <p:sp>
        <p:nvSpPr>
          <p:cNvPr id="5" name="Footer Placeholder 4"/>
          <p:cNvSpPr>
            <a:spLocks noGrp="1"/>
          </p:cNvSpPr>
          <p:nvPr>
            <p:ph type="ftr" sz="quarter" idx="3"/>
          </p:nvPr>
        </p:nvSpPr>
        <p:spPr>
          <a:xfrm>
            <a:off x="3280410" y="6780108"/>
            <a:ext cx="3040380" cy="38946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80860" y="6780108"/>
            <a:ext cx="2240280" cy="389467"/>
          </a:xfrm>
          <a:prstGeom prst="rect">
            <a:avLst/>
          </a:prstGeom>
        </p:spPr>
        <p:txBody>
          <a:bodyPr vert="horz" lIns="91440" tIns="45720" rIns="91440" bIns="45720" rtlCol="0" anchor="ctr"/>
          <a:lstStyle>
            <a:lvl1pPr algn="r">
              <a:defRPr sz="1200">
                <a:solidFill>
                  <a:schemeClr val="tx1">
                    <a:tint val="75000"/>
                  </a:schemeClr>
                </a:solidFill>
              </a:defRPr>
            </a:lvl1pPr>
          </a:lstStyle>
          <a:p>
            <a:fld id="{B3918B4D-AEA9-E441-91B8-8841638A636A}" type="slidenum">
              <a:rPr lang="en-US" smtClean="0"/>
              <a:t>‹#›</a:t>
            </a:fld>
            <a:endParaRPr lang="en-US"/>
          </a:p>
        </p:txBody>
      </p:sp>
    </p:spTree>
    <p:extLst>
      <p:ext uri="{BB962C8B-B14F-4D97-AF65-F5344CB8AC3E}">
        <p14:creationId xmlns:p14="http://schemas.microsoft.com/office/powerpoint/2010/main" val="193191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comments" Target="../comments/commen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comments" Target="../comments/commen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ww.getbitoutdoors.com/" TargetMode="External"/><Relationship Id="rId4" Type="http://schemas.openxmlformats.org/officeDocument/2006/relationships/hyperlink" Target="http://www.windshadowrods.com/" TargetMode="External"/><Relationship Id="rId1" Type="http://schemas.openxmlformats.org/officeDocument/2006/relationships/slideLayout" Target="../slideLayouts/slideLayout7.xml"/><Relationship Id="rId2" Type="http://schemas.openxmlformats.org/officeDocument/2006/relationships/hyperlink" Target="https://www.okumafishing.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comments" Target="../comments/commen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comments" Target="../comments/commen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odbroker Logo 4.jpg"/>
          <p:cNvPicPr>
            <a:picLocks noChangeAspect="1"/>
          </p:cNvPicPr>
          <p:nvPr/>
        </p:nvPicPr>
        <p:blipFill rotWithShape="1">
          <a:blip r:embed="rId2">
            <a:extLst>
              <a:ext uri="{28A0092B-C50C-407E-A947-70E740481C1C}">
                <a14:useLocalDpi xmlns:a14="http://schemas.microsoft.com/office/drawing/2010/main" val="0"/>
              </a:ext>
            </a:extLst>
          </a:blip>
          <a:srcRect t="11015" b="12153"/>
          <a:stretch/>
        </p:blipFill>
        <p:spPr>
          <a:xfrm>
            <a:off x="185216" y="208749"/>
            <a:ext cx="6818774" cy="580418"/>
          </a:xfrm>
          <a:prstGeom prst="rect">
            <a:avLst/>
          </a:prstGeom>
          <a:ln>
            <a:solidFill>
              <a:srgbClr val="000000"/>
            </a:solidFill>
          </a:ln>
        </p:spPr>
      </p:pic>
      <p:sp>
        <p:nvSpPr>
          <p:cNvPr id="7" name="Rounded Rectangle 6"/>
          <p:cNvSpPr/>
          <p:nvPr/>
        </p:nvSpPr>
        <p:spPr>
          <a:xfrm>
            <a:off x="2872039" y="6580603"/>
            <a:ext cx="1800225" cy="3615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About Us</a:t>
            </a:r>
            <a:endParaRPr lang="en-US" sz="1200" b="1" dirty="0"/>
          </a:p>
        </p:txBody>
      </p:sp>
      <p:sp>
        <p:nvSpPr>
          <p:cNvPr id="9" name="Rounded Rectangle 8"/>
          <p:cNvSpPr/>
          <p:nvPr/>
        </p:nvSpPr>
        <p:spPr>
          <a:xfrm>
            <a:off x="5172563" y="221955"/>
            <a:ext cx="1449168" cy="3822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Builders</a:t>
            </a:r>
          </a:p>
        </p:txBody>
      </p:sp>
      <p:sp>
        <p:nvSpPr>
          <p:cNvPr id="11" name="Rounded Rectangle 10"/>
          <p:cNvSpPr/>
          <p:nvPr/>
        </p:nvSpPr>
        <p:spPr>
          <a:xfrm>
            <a:off x="6710144" y="242611"/>
            <a:ext cx="1465290" cy="38511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smtClean="0"/>
              <a:t>Search</a:t>
            </a:r>
            <a:endParaRPr lang="en-US" sz="1200" b="1" dirty="0"/>
          </a:p>
        </p:txBody>
      </p:sp>
      <p:sp>
        <p:nvSpPr>
          <p:cNvPr id="15" name="Rounded Rectangle 14"/>
          <p:cNvSpPr/>
          <p:nvPr/>
        </p:nvSpPr>
        <p:spPr>
          <a:xfrm>
            <a:off x="185216" y="980090"/>
            <a:ext cx="9155698" cy="5119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Featured Ad? Or builder pays to have profile highlighted for period of time</a:t>
            </a:r>
            <a:endParaRPr lang="en-US" dirty="0"/>
          </a:p>
        </p:txBody>
      </p:sp>
      <p:sp>
        <p:nvSpPr>
          <p:cNvPr id="16" name="Rounded Rectangle 15"/>
          <p:cNvSpPr/>
          <p:nvPr/>
        </p:nvSpPr>
        <p:spPr>
          <a:xfrm>
            <a:off x="3072786" y="5620009"/>
            <a:ext cx="3198956" cy="9486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ADS</a:t>
            </a:r>
            <a:endParaRPr lang="en-US" dirty="0"/>
          </a:p>
        </p:txBody>
      </p:sp>
      <p:sp>
        <p:nvSpPr>
          <p:cNvPr id="17" name="Rounded Rectangle 16"/>
          <p:cNvSpPr/>
          <p:nvPr/>
        </p:nvSpPr>
        <p:spPr>
          <a:xfrm>
            <a:off x="6406248" y="5620009"/>
            <a:ext cx="2934666" cy="94293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ADS</a:t>
            </a:r>
            <a:endParaRPr lang="en-US" dirty="0"/>
          </a:p>
        </p:txBody>
      </p:sp>
      <p:sp>
        <p:nvSpPr>
          <p:cNvPr id="18" name="Rounded Rectangle 17"/>
          <p:cNvSpPr/>
          <p:nvPr/>
        </p:nvSpPr>
        <p:spPr>
          <a:xfrm>
            <a:off x="0" y="5620009"/>
            <a:ext cx="3017977" cy="94293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Image of fisher / rod image</a:t>
            </a:r>
          </a:p>
          <a:p>
            <a:pPr algn="ctr"/>
            <a:r>
              <a:rPr lang="en-US" dirty="0" smtClean="0"/>
              <a:t>Tag line /</a:t>
            </a:r>
          </a:p>
          <a:p>
            <a:pPr algn="ctr"/>
            <a:r>
              <a:rPr lang="en-US" dirty="0" smtClean="0"/>
              <a:t>Types of rod built (text)</a:t>
            </a:r>
          </a:p>
          <a:p>
            <a:pPr algn="ctr"/>
            <a:r>
              <a:rPr lang="en-US" dirty="0" smtClean="0"/>
              <a:t>WHERE</a:t>
            </a:r>
            <a:endParaRPr lang="en-US" dirty="0"/>
          </a:p>
        </p:txBody>
      </p:sp>
      <p:sp>
        <p:nvSpPr>
          <p:cNvPr id="21" name="Rectangle 20"/>
          <p:cNvSpPr/>
          <p:nvPr/>
        </p:nvSpPr>
        <p:spPr>
          <a:xfrm>
            <a:off x="690637" y="2983376"/>
            <a:ext cx="8187410" cy="136963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rgbClr val="000000"/>
                </a:solidFill>
              </a:rPr>
              <a:t>Welcome to Rod </a:t>
            </a:r>
            <a:r>
              <a:rPr lang="en-US" sz="1600" dirty="0" smtClean="0">
                <a:solidFill>
                  <a:srgbClr val="000000"/>
                </a:solidFill>
              </a:rPr>
              <a:t>Broker! Rod Broker is crafted exactly to your fishing needs. We </a:t>
            </a:r>
            <a:r>
              <a:rPr lang="en-US" sz="1600" dirty="0" smtClean="0">
                <a:solidFill>
                  <a:srgbClr val="000000"/>
                </a:solidFill>
              </a:rPr>
              <a:t>bring the world’s independent fishing rod builders to </a:t>
            </a:r>
            <a:r>
              <a:rPr lang="en-US" sz="1600" dirty="0" smtClean="0">
                <a:solidFill>
                  <a:srgbClr val="000000"/>
                </a:solidFill>
              </a:rPr>
              <a:t>you. These builders </a:t>
            </a:r>
            <a:r>
              <a:rPr lang="en-US" sz="1600" dirty="0" smtClean="0">
                <a:solidFill>
                  <a:srgbClr val="000000"/>
                </a:solidFill>
              </a:rPr>
              <a:t>from across the world </a:t>
            </a:r>
            <a:r>
              <a:rPr lang="en-US" sz="1600" dirty="0" smtClean="0">
                <a:solidFill>
                  <a:srgbClr val="000000"/>
                </a:solidFill>
              </a:rPr>
              <a:t>create</a:t>
            </a:r>
            <a:r>
              <a:rPr lang="en-US" sz="1600" dirty="0" smtClean="0">
                <a:solidFill>
                  <a:srgbClr val="000000"/>
                </a:solidFill>
              </a:rPr>
              <a:t> </a:t>
            </a:r>
            <a:r>
              <a:rPr lang="en-US" sz="1600" dirty="0" smtClean="0">
                <a:solidFill>
                  <a:srgbClr val="000000"/>
                </a:solidFill>
              </a:rPr>
              <a:t>custom, hand crafted fishing rods to your specifications.  </a:t>
            </a:r>
          </a:p>
          <a:p>
            <a:r>
              <a:rPr lang="en-US" sz="1600" dirty="0" smtClean="0">
                <a:solidFill>
                  <a:srgbClr val="000000"/>
                </a:solidFill>
              </a:rPr>
              <a:t>Whether </a:t>
            </a:r>
            <a:r>
              <a:rPr lang="en-US" sz="1600" dirty="0" smtClean="0">
                <a:solidFill>
                  <a:srgbClr val="000000"/>
                </a:solidFill>
              </a:rPr>
              <a:t>it’s a gift someone </a:t>
            </a:r>
            <a:r>
              <a:rPr lang="en-US" sz="1600" dirty="0" smtClean="0">
                <a:solidFill>
                  <a:srgbClr val="000000"/>
                </a:solidFill>
              </a:rPr>
              <a:t>close, yourself, or a specific need, we have a builder that can help you.</a:t>
            </a:r>
          </a:p>
        </p:txBody>
      </p:sp>
      <p:sp>
        <p:nvSpPr>
          <p:cNvPr id="5" name="Rounded Rectangle 4"/>
          <p:cNvSpPr/>
          <p:nvPr/>
        </p:nvSpPr>
        <p:spPr>
          <a:xfrm>
            <a:off x="8294996" y="242611"/>
            <a:ext cx="1045917" cy="361594"/>
          </a:xfrm>
          <a:prstGeom prst="roundRect">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Sign In</a:t>
            </a:r>
            <a:r>
              <a:rPr lang="en-US" sz="1200" b="1" dirty="0"/>
              <a:t> </a:t>
            </a:r>
            <a:r>
              <a:rPr lang="en-US" sz="1200" b="1" dirty="0" smtClean="0"/>
              <a:t>/ Logout</a:t>
            </a:r>
            <a:endParaRPr lang="en-US" sz="1200" b="1" dirty="0" smtClean="0"/>
          </a:p>
        </p:txBody>
      </p:sp>
      <p:sp>
        <p:nvSpPr>
          <p:cNvPr id="2" name="TextBox 1"/>
          <p:cNvSpPr txBox="1"/>
          <p:nvPr/>
        </p:nvSpPr>
        <p:spPr>
          <a:xfrm>
            <a:off x="1100534" y="1834387"/>
            <a:ext cx="7441944" cy="553998"/>
          </a:xfrm>
          <a:prstGeom prst="rect">
            <a:avLst/>
          </a:prstGeom>
          <a:noFill/>
        </p:spPr>
        <p:txBody>
          <a:bodyPr wrap="square" rtlCol="0">
            <a:spAutoFit/>
          </a:bodyPr>
          <a:lstStyle/>
          <a:p>
            <a:r>
              <a:rPr lang="en-US" sz="3000" dirty="0" smtClean="0"/>
              <a:t>What type of fishing rod are you looking for?</a:t>
            </a:r>
            <a:endParaRPr lang="en-US" sz="3000" dirty="0"/>
          </a:p>
        </p:txBody>
      </p:sp>
      <p:sp>
        <p:nvSpPr>
          <p:cNvPr id="22" name="Rounded Rectangle 21"/>
          <p:cNvSpPr/>
          <p:nvPr/>
        </p:nvSpPr>
        <p:spPr>
          <a:xfrm>
            <a:off x="6245311" y="2502906"/>
            <a:ext cx="2471798" cy="3738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By Blank Brand</a:t>
            </a:r>
            <a:endParaRPr lang="en-US" sz="1200" b="1" dirty="0"/>
          </a:p>
        </p:txBody>
      </p:sp>
      <p:sp>
        <p:nvSpPr>
          <p:cNvPr id="23" name="Rounded Rectangle 22"/>
          <p:cNvSpPr/>
          <p:nvPr/>
        </p:nvSpPr>
        <p:spPr>
          <a:xfrm>
            <a:off x="3269183" y="2502906"/>
            <a:ext cx="2388358" cy="3738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By Rod Type</a:t>
            </a:r>
            <a:endParaRPr lang="en-US" sz="1200" b="1" dirty="0"/>
          </a:p>
        </p:txBody>
      </p:sp>
      <p:sp>
        <p:nvSpPr>
          <p:cNvPr id="24" name="Rounded Rectangle 23"/>
          <p:cNvSpPr/>
          <p:nvPr/>
        </p:nvSpPr>
        <p:spPr>
          <a:xfrm>
            <a:off x="344804" y="2495841"/>
            <a:ext cx="2302642" cy="3809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By Fish</a:t>
            </a:r>
            <a:endParaRPr lang="en-US" sz="1200" b="1" dirty="0"/>
          </a:p>
        </p:txBody>
      </p:sp>
      <p:sp>
        <p:nvSpPr>
          <p:cNvPr id="25" name="Rounded Rectangle 24"/>
          <p:cNvSpPr/>
          <p:nvPr/>
        </p:nvSpPr>
        <p:spPr>
          <a:xfrm>
            <a:off x="4821506" y="6568702"/>
            <a:ext cx="1800225" cy="3615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Become a builder</a:t>
            </a:r>
            <a:endParaRPr lang="en-US" sz="1200" b="1" dirty="0"/>
          </a:p>
        </p:txBody>
      </p:sp>
    </p:spTree>
    <p:extLst>
      <p:ext uri="{BB962C8B-B14F-4D97-AF65-F5344CB8AC3E}">
        <p14:creationId xmlns:p14="http://schemas.microsoft.com/office/powerpoint/2010/main" val="324693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dbroker-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99" y="101722"/>
            <a:ext cx="9260731" cy="871510"/>
          </a:xfrm>
          <a:prstGeom prst="rect">
            <a:avLst/>
          </a:prstGeom>
          <a:solidFill>
            <a:schemeClr val="bg2"/>
          </a:solidFill>
          <a:ln>
            <a:solidFill>
              <a:schemeClr val="tx1"/>
            </a:solidFill>
          </a:ln>
        </p:spPr>
      </p:pic>
      <p:grpSp>
        <p:nvGrpSpPr>
          <p:cNvPr id="10" name="Group 9"/>
          <p:cNvGrpSpPr/>
          <p:nvPr/>
        </p:nvGrpSpPr>
        <p:grpSpPr>
          <a:xfrm>
            <a:off x="4183671" y="1021427"/>
            <a:ext cx="5294958" cy="183413"/>
            <a:chOff x="4626800" y="1921693"/>
            <a:chExt cx="2570112" cy="240730"/>
          </a:xfrm>
        </p:grpSpPr>
        <p:sp>
          <p:nvSpPr>
            <p:cNvPr id="8" name="Rounded Rectangle 7"/>
            <p:cNvSpPr/>
            <p:nvPr/>
          </p:nvSpPr>
          <p:spPr>
            <a:xfrm>
              <a:off x="4626800" y="1921693"/>
              <a:ext cx="2570112" cy="24073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smtClean="0"/>
                <a:t>Search</a:t>
              </a:r>
              <a:endParaRPr lang="en-US" sz="1200" b="1" dirty="0"/>
            </a:p>
          </p:txBody>
        </p:sp>
        <p:sp>
          <p:nvSpPr>
            <p:cNvPr id="9" name="Rounded Rectangle 8"/>
            <p:cNvSpPr/>
            <p:nvPr/>
          </p:nvSpPr>
          <p:spPr>
            <a:xfrm>
              <a:off x="5216164" y="1950747"/>
              <a:ext cx="1900722" cy="17847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grpSp>
      <p:sp>
        <p:nvSpPr>
          <p:cNvPr id="11" name="Rounded Rectangle 10"/>
          <p:cNvSpPr/>
          <p:nvPr/>
        </p:nvSpPr>
        <p:spPr>
          <a:xfrm>
            <a:off x="185215" y="1021427"/>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Home</a:t>
            </a:r>
            <a:endParaRPr lang="en-US" sz="1200" b="1" dirty="0"/>
          </a:p>
        </p:txBody>
      </p:sp>
      <p:sp>
        <p:nvSpPr>
          <p:cNvPr id="12" name="Rounded Rectangle 11"/>
          <p:cNvSpPr/>
          <p:nvPr/>
        </p:nvSpPr>
        <p:spPr>
          <a:xfrm>
            <a:off x="3290287" y="2685936"/>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Contact Builder</a:t>
            </a:r>
            <a:endParaRPr lang="en-US" sz="1200" b="1" dirty="0"/>
          </a:p>
        </p:txBody>
      </p:sp>
      <p:sp>
        <p:nvSpPr>
          <p:cNvPr id="13" name="Rounded Rectangle 12"/>
          <p:cNvSpPr/>
          <p:nvPr/>
        </p:nvSpPr>
        <p:spPr>
          <a:xfrm>
            <a:off x="2186424" y="1021427"/>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smtClean="0"/>
              <a:t>Dunno</a:t>
            </a:r>
            <a:r>
              <a:rPr lang="en-US" sz="1200" b="1" dirty="0" smtClean="0"/>
              <a:t>?</a:t>
            </a:r>
            <a:endParaRPr lang="en-US" sz="1200" b="1" dirty="0"/>
          </a:p>
        </p:txBody>
      </p:sp>
      <p:sp>
        <p:nvSpPr>
          <p:cNvPr id="14" name="Smiley Face 13"/>
          <p:cNvSpPr/>
          <p:nvPr/>
        </p:nvSpPr>
        <p:spPr>
          <a:xfrm>
            <a:off x="631909" y="1600126"/>
            <a:ext cx="1710535" cy="992964"/>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Builder </a:t>
            </a:r>
            <a:r>
              <a:rPr lang="en-US" sz="1600" dirty="0" smtClean="0"/>
              <a:t>Uploads Picture</a:t>
            </a:r>
            <a:endParaRPr lang="en-US" dirty="0"/>
          </a:p>
        </p:txBody>
      </p:sp>
      <p:sp>
        <p:nvSpPr>
          <p:cNvPr id="15" name="Rectangle 14"/>
          <p:cNvSpPr/>
          <p:nvPr/>
        </p:nvSpPr>
        <p:spPr>
          <a:xfrm>
            <a:off x="3021823" y="1473634"/>
            <a:ext cx="6351773" cy="992964"/>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Description/background to be input by builder</a:t>
            </a:r>
          </a:p>
          <a:p>
            <a:r>
              <a:rPr lang="en-US" dirty="0" smtClean="0">
                <a:solidFill>
                  <a:srgbClr val="000000"/>
                </a:solidFill>
              </a:rPr>
              <a:t>i.e. “I was a wee little lad when I built my first rod”</a:t>
            </a:r>
            <a:endParaRPr lang="en-US" dirty="0">
              <a:solidFill>
                <a:srgbClr val="000000"/>
              </a:solidFill>
            </a:endParaRPr>
          </a:p>
        </p:txBody>
      </p:sp>
      <p:sp>
        <p:nvSpPr>
          <p:cNvPr id="16" name="Rectangle 15"/>
          <p:cNvSpPr/>
          <p:nvPr/>
        </p:nvSpPr>
        <p:spPr>
          <a:xfrm>
            <a:off x="319868" y="3006461"/>
            <a:ext cx="9061133" cy="28233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Location: </a:t>
            </a:r>
          </a:p>
        </p:txBody>
      </p:sp>
      <p:sp>
        <p:nvSpPr>
          <p:cNvPr id="23" name="Rectangle 22"/>
          <p:cNvSpPr/>
          <p:nvPr/>
        </p:nvSpPr>
        <p:spPr>
          <a:xfrm>
            <a:off x="280428" y="4315655"/>
            <a:ext cx="9093167" cy="60489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Upload Pictures Here</a:t>
            </a:r>
            <a:endParaRPr lang="en-US" dirty="0">
              <a:solidFill>
                <a:srgbClr val="000000"/>
              </a:solidFill>
            </a:endParaRPr>
          </a:p>
        </p:txBody>
      </p:sp>
      <p:sp>
        <p:nvSpPr>
          <p:cNvPr id="24" name="Rounded Rectangle 23"/>
          <p:cNvSpPr/>
          <p:nvPr/>
        </p:nvSpPr>
        <p:spPr>
          <a:xfrm>
            <a:off x="5459744" y="2695420"/>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Gallery</a:t>
            </a:r>
            <a:endParaRPr lang="en-US" sz="1200" b="1" dirty="0"/>
          </a:p>
        </p:txBody>
      </p:sp>
      <p:sp>
        <p:nvSpPr>
          <p:cNvPr id="26" name="Rounded Rectangle 25"/>
          <p:cNvSpPr/>
          <p:nvPr/>
        </p:nvSpPr>
        <p:spPr>
          <a:xfrm>
            <a:off x="7513535" y="2695420"/>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Gallery</a:t>
            </a:r>
            <a:endParaRPr lang="en-US" sz="1200" b="1" dirty="0"/>
          </a:p>
        </p:txBody>
      </p:sp>
      <p:sp>
        <p:nvSpPr>
          <p:cNvPr id="3" name="Rectangle 2"/>
          <p:cNvSpPr/>
          <p:nvPr/>
        </p:nvSpPr>
        <p:spPr>
          <a:xfrm>
            <a:off x="319868" y="3322039"/>
            <a:ext cx="9061133" cy="369332"/>
          </a:xfrm>
          <a:prstGeom prst="rect">
            <a:avLst/>
          </a:prstGeom>
          <a:ln>
            <a:solidFill>
              <a:srgbClr val="000000"/>
            </a:solidFill>
          </a:ln>
        </p:spPr>
        <p:txBody>
          <a:bodyPr>
            <a:spAutoFit/>
          </a:bodyPr>
          <a:lstStyle/>
          <a:p>
            <a:r>
              <a:rPr lang="en-US" dirty="0">
                <a:solidFill>
                  <a:srgbClr val="000000"/>
                </a:solidFill>
              </a:rPr>
              <a:t>Species: (select</a:t>
            </a:r>
            <a:r>
              <a:rPr lang="en-US" dirty="0" smtClean="0">
                <a:solidFill>
                  <a:srgbClr val="000000"/>
                </a:solidFill>
              </a:rPr>
              <a:t>)</a:t>
            </a:r>
            <a:endParaRPr lang="en-US" dirty="0">
              <a:solidFill>
                <a:srgbClr val="000000"/>
              </a:solidFill>
            </a:endParaRPr>
          </a:p>
        </p:txBody>
      </p:sp>
      <p:sp>
        <p:nvSpPr>
          <p:cNvPr id="4" name="Rectangle 3"/>
          <p:cNvSpPr/>
          <p:nvPr/>
        </p:nvSpPr>
        <p:spPr>
          <a:xfrm>
            <a:off x="319868" y="3630290"/>
            <a:ext cx="9061133" cy="369332"/>
          </a:xfrm>
          <a:prstGeom prst="rect">
            <a:avLst/>
          </a:prstGeom>
          <a:ln>
            <a:solidFill>
              <a:srgbClr val="000000"/>
            </a:solidFill>
          </a:ln>
        </p:spPr>
        <p:txBody>
          <a:bodyPr>
            <a:spAutoFit/>
          </a:bodyPr>
          <a:lstStyle/>
          <a:p>
            <a:r>
              <a:rPr lang="en-US" dirty="0">
                <a:solidFill>
                  <a:srgbClr val="000000"/>
                </a:solidFill>
              </a:rPr>
              <a:t>Types of Rods: (select</a:t>
            </a:r>
            <a:r>
              <a:rPr lang="en-US" dirty="0" smtClean="0">
                <a:solidFill>
                  <a:srgbClr val="000000"/>
                </a:solidFill>
              </a:rPr>
              <a:t>)</a:t>
            </a:r>
            <a:endParaRPr lang="en-US" dirty="0">
              <a:solidFill>
                <a:srgbClr val="000000"/>
              </a:solidFill>
            </a:endParaRPr>
          </a:p>
        </p:txBody>
      </p:sp>
      <p:sp>
        <p:nvSpPr>
          <p:cNvPr id="5" name="Rectangle 4"/>
          <p:cNvSpPr/>
          <p:nvPr/>
        </p:nvSpPr>
        <p:spPr>
          <a:xfrm>
            <a:off x="319868" y="3929067"/>
            <a:ext cx="9061133" cy="369332"/>
          </a:xfrm>
          <a:prstGeom prst="rect">
            <a:avLst/>
          </a:prstGeom>
          <a:ln>
            <a:solidFill>
              <a:srgbClr val="000000"/>
            </a:solidFill>
          </a:ln>
        </p:spPr>
        <p:txBody>
          <a:bodyPr>
            <a:spAutoFit/>
          </a:bodyPr>
          <a:lstStyle/>
          <a:p>
            <a:r>
              <a:rPr lang="en-US" dirty="0">
                <a:solidFill>
                  <a:srgbClr val="000000"/>
                </a:solidFill>
              </a:rPr>
              <a:t>Blank Used: (Blank</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269559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dbroker-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99" y="101722"/>
            <a:ext cx="9260731" cy="871510"/>
          </a:xfrm>
          <a:prstGeom prst="rect">
            <a:avLst/>
          </a:prstGeom>
          <a:solidFill>
            <a:schemeClr val="bg2"/>
          </a:solidFill>
          <a:ln>
            <a:solidFill>
              <a:schemeClr val="tx1"/>
            </a:solidFill>
          </a:ln>
        </p:spPr>
      </p:pic>
      <p:grpSp>
        <p:nvGrpSpPr>
          <p:cNvPr id="10" name="Group 9"/>
          <p:cNvGrpSpPr/>
          <p:nvPr/>
        </p:nvGrpSpPr>
        <p:grpSpPr>
          <a:xfrm>
            <a:off x="4183671" y="1021427"/>
            <a:ext cx="5294958" cy="183413"/>
            <a:chOff x="4626800" y="1921693"/>
            <a:chExt cx="2570112" cy="240730"/>
          </a:xfrm>
        </p:grpSpPr>
        <p:sp>
          <p:nvSpPr>
            <p:cNvPr id="8" name="Rounded Rectangle 7"/>
            <p:cNvSpPr/>
            <p:nvPr/>
          </p:nvSpPr>
          <p:spPr>
            <a:xfrm>
              <a:off x="4626800" y="1921693"/>
              <a:ext cx="2570112" cy="24073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smtClean="0"/>
                <a:t>Search</a:t>
              </a:r>
              <a:endParaRPr lang="en-US" sz="1200" b="1" dirty="0"/>
            </a:p>
          </p:txBody>
        </p:sp>
        <p:sp>
          <p:nvSpPr>
            <p:cNvPr id="9" name="Rounded Rectangle 8"/>
            <p:cNvSpPr/>
            <p:nvPr/>
          </p:nvSpPr>
          <p:spPr>
            <a:xfrm>
              <a:off x="5216164" y="1950747"/>
              <a:ext cx="1900722" cy="17847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grpSp>
      <p:sp>
        <p:nvSpPr>
          <p:cNvPr id="11" name="Rounded Rectangle 10"/>
          <p:cNvSpPr/>
          <p:nvPr/>
        </p:nvSpPr>
        <p:spPr>
          <a:xfrm>
            <a:off x="185215" y="1021427"/>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Home</a:t>
            </a:r>
            <a:endParaRPr lang="en-US" sz="1200" b="1" dirty="0"/>
          </a:p>
        </p:txBody>
      </p:sp>
      <p:sp>
        <p:nvSpPr>
          <p:cNvPr id="12" name="Rounded Rectangle 11"/>
          <p:cNvSpPr/>
          <p:nvPr/>
        </p:nvSpPr>
        <p:spPr>
          <a:xfrm>
            <a:off x="185215" y="1395716"/>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Create Order</a:t>
            </a:r>
            <a:endParaRPr lang="en-US" sz="1200" b="1" dirty="0"/>
          </a:p>
        </p:txBody>
      </p:sp>
      <p:sp>
        <p:nvSpPr>
          <p:cNvPr id="13" name="Rounded Rectangle 12"/>
          <p:cNvSpPr/>
          <p:nvPr/>
        </p:nvSpPr>
        <p:spPr>
          <a:xfrm>
            <a:off x="2186424" y="1021427"/>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smtClean="0"/>
              <a:t>Dunno</a:t>
            </a:r>
            <a:r>
              <a:rPr lang="en-US" sz="1200" b="1" dirty="0" smtClean="0"/>
              <a:t>?</a:t>
            </a:r>
            <a:endParaRPr lang="en-US" sz="1200" b="1" dirty="0"/>
          </a:p>
        </p:txBody>
      </p:sp>
      <p:sp>
        <p:nvSpPr>
          <p:cNvPr id="16" name="Rectangle 15"/>
          <p:cNvSpPr/>
          <p:nvPr/>
        </p:nvSpPr>
        <p:spPr>
          <a:xfrm>
            <a:off x="744773" y="1861707"/>
            <a:ext cx="2905046" cy="28233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Name of Order</a:t>
            </a:r>
          </a:p>
        </p:txBody>
      </p:sp>
      <p:sp>
        <p:nvSpPr>
          <p:cNvPr id="26" name="Rounded Rectangle 25"/>
          <p:cNvSpPr/>
          <p:nvPr/>
        </p:nvSpPr>
        <p:spPr>
          <a:xfrm>
            <a:off x="2186424" y="1395716"/>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Delete</a:t>
            </a:r>
            <a:endParaRPr lang="en-US" sz="1200" b="1" dirty="0"/>
          </a:p>
        </p:txBody>
      </p:sp>
      <p:sp>
        <p:nvSpPr>
          <p:cNvPr id="19" name="Rectangle 18"/>
          <p:cNvSpPr/>
          <p:nvPr/>
        </p:nvSpPr>
        <p:spPr>
          <a:xfrm>
            <a:off x="3849843" y="1861707"/>
            <a:ext cx="2905046" cy="28233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Drop Down of Status</a:t>
            </a:r>
          </a:p>
        </p:txBody>
      </p:sp>
      <p:sp>
        <p:nvSpPr>
          <p:cNvPr id="7" name="Oval 6"/>
          <p:cNvSpPr/>
          <p:nvPr/>
        </p:nvSpPr>
        <p:spPr>
          <a:xfrm>
            <a:off x="185215" y="1905979"/>
            <a:ext cx="366521" cy="212765"/>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744773" y="2224481"/>
            <a:ext cx="2905046" cy="28233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Name of Order</a:t>
            </a:r>
          </a:p>
        </p:txBody>
      </p:sp>
      <p:sp>
        <p:nvSpPr>
          <p:cNvPr id="22" name="Rectangle 21"/>
          <p:cNvSpPr/>
          <p:nvPr/>
        </p:nvSpPr>
        <p:spPr>
          <a:xfrm>
            <a:off x="3849843" y="2224481"/>
            <a:ext cx="2905046" cy="28233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Drop Down of Status</a:t>
            </a:r>
          </a:p>
        </p:txBody>
      </p:sp>
      <p:sp>
        <p:nvSpPr>
          <p:cNvPr id="25" name="Oval 24"/>
          <p:cNvSpPr/>
          <p:nvPr/>
        </p:nvSpPr>
        <p:spPr>
          <a:xfrm>
            <a:off x="185215" y="2268752"/>
            <a:ext cx="366521" cy="212765"/>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44773" y="2597633"/>
            <a:ext cx="2905046" cy="28233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Name of Order</a:t>
            </a:r>
          </a:p>
        </p:txBody>
      </p:sp>
      <p:sp>
        <p:nvSpPr>
          <p:cNvPr id="28" name="Rectangle 27"/>
          <p:cNvSpPr/>
          <p:nvPr/>
        </p:nvSpPr>
        <p:spPr>
          <a:xfrm>
            <a:off x="3849843" y="2597633"/>
            <a:ext cx="2905046" cy="28233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Drop Down of Status</a:t>
            </a:r>
          </a:p>
        </p:txBody>
      </p:sp>
      <p:sp>
        <p:nvSpPr>
          <p:cNvPr id="29" name="Oval 28"/>
          <p:cNvSpPr/>
          <p:nvPr/>
        </p:nvSpPr>
        <p:spPr>
          <a:xfrm>
            <a:off x="185215" y="2641905"/>
            <a:ext cx="366521" cy="212765"/>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744773" y="2993812"/>
            <a:ext cx="2905046" cy="28233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Name of Order</a:t>
            </a:r>
          </a:p>
        </p:txBody>
      </p:sp>
      <p:sp>
        <p:nvSpPr>
          <p:cNvPr id="31" name="Rectangle 30"/>
          <p:cNvSpPr/>
          <p:nvPr/>
        </p:nvSpPr>
        <p:spPr>
          <a:xfrm>
            <a:off x="3849843" y="2993812"/>
            <a:ext cx="2905046" cy="28233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Drop Down of Status</a:t>
            </a:r>
          </a:p>
        </p:txBody>
      </p:sp>
      <p:sp>
        <p:nvSpPr>
          <p:cNvPr id="32" name="Oval 31"/>
          <p:cNvSpPr/>
          <p:nvPr/>
        </p:nvSpPr>
        <p:spPr>
          <a:xfrm>
            <a:off x="185215" y="3038084"/>
            <a:ext cx="366521" cy="212765"/>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6068503" y="3655624"/>
            <a:ext cx="2941645" cy="1754327"/>
          </a:xfrm>
          <a:prstGeom prst="rect">
            <a:avLst/>
          </a:prstGeom>
          <a:noFill/>
        </p:spPr>
        <p:txBody>
          <a:bodyPr wrap="square" rtlCol="0">
            <a:spAutoFit/>
          </a:bodyPr>
          <a:lstStyle/>
          <a:p>
            <a:r>
              <a:rPr lang="en-US" dirty="0" smtClean="0"/>
              <a:t>Status Categories:</a:t>
            </a:r>
          </a:p>
          <a:p>
            <a:pPr marL="342900" indent="-342900">
              <a:buFont typeface="+mj-lt"/>
              <a:buAutoNum type="arabicPeriod"/>
            </a:pPr>
            <a:r>
              <a:rPr lang="en-US" dirty="0" smtClean="0"/>
              <a:t>Ordering Parts</a:t>
            </a:r>
          </a:p>
          <a:p>
            <a:pPr marL="342900" indent="-342900">
              <a:buFont typeface="+mj-lt"/>
              <a:buAutoNum type="arabicPeriod"/>
            </a:pPr>
            <a:r>
              <a:rPr lang="en-US" dirty="0" smtClean="0"/>
              <a:t>In Build</a:t>
            </a:r>
          </a:p>
          <a:p>
            <a:pPr marL="342900" indent="-342900">
              <a:buFont typeface="+mj-lt"/>
              <a:buAutoNum type="arabicPeriod"/>
            </a:pPr>
            <a:r>
              <a:rPr lang="en-US" dirty="0" smtClean="0"/>
              <a:t>Rod Complete</a:t>
            </a:r>
          </a:p>
          <a:p>
            <a:pPr marL="342900" indent="-342900">
              <a:buFont typeface="+mj-lt"/>
              <a:buAutoNum type="arabicPeriod"/>
            </a:pPr>
            <a:r>
              <a:rPr lang="en-US" dirty="0" smtClean="0"/>
              <a:t>Shipped</a:t>
            </a:r>
          </a:p>
          <a:p>
            <a:pPr marL="342900" indent="-342900">
              <a:buFont typeface="+mj-lt"/>
              <a:buAutoNum type="arabicPeriod"/>
            </a:pPr>
            <a:r>
              <a:rPr lang="en-US" dirty="0" smtClean="0"/>
              <a:t>Order Complete</a:t>
            </a:r>
          </a:p>
        </p:txBody>
      </p:sp>
    </p:spTree>
    <p:extLst>
      <p:ext uri="{BB962C8B-B14F-4D97-AF65-F5344CB8AC3E}">
        <p14:creationId xmlns:p14="http://schemas.microsoft.com/office/powerpoint/2010/main" val="1836104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215" y="1116296"/>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About Us</a:t>
            </a:r>
            <a:endParaRPr lang="en-US" sz="1200" b="1" dirty="0"/>
          </a:p>
        </p:txBody>
      </p:sp>
      <p:sp>
        <p:nvSpPr>
          <p:cNvPr id="3" name="Rounded Rectangle 2"/>
          <p:cNvSpPr/>
          <p:nvPr/>
        </p:nvSpPr>
        <p:spPr>
          <a:xfrm>
            <a:off x="2178998" y="1116296"/>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How it works</a:t>
            </a:r>
            <a:endParaRPr lang="en-US" sz="1200" b="1" dirty="0"/>
          </a:p>
        </p:txBody>
      </p:sp>
      <p:sp>
        <p:nvSpPr>
          <p:cNvPr id="4" name="Rounded Rectangle 3"/>
          <p:cNvSpPr/>
          <p:nvPr/>
        </p:nvSpPr>
        <p:spPr>
          <a:xfrm>
            <a:off x="4089791" y="1116296"/>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Become a Builder</a:t>
            </a:r>
            <a:endParaRPr lang="en-US" sz="1200" b="1" dirty="0"/>
          </a:p>
        </p:txBody>
      </p:sp>
      <p:sp>
        <p:nvSpPr>
          <p:cNvPr id="5" name="Rounded Rectangle 4"/>
          <p:cNvSpPr/>
          <p:nvPr/>
        </p:nvSpPr>
        <p:spPr>
          <a:xfrm>
            <a:off x="6072675" y="1116296"/>
            <a:ext cx="3373272"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smtClean="0"/>
              <a:t>Search</a:t>
            </a:r>
            <a:endParaRPr lang="en-US" sz="1200" b="1" dirty="0"/>
          </a:p>
        </p:txBody>
      </p:sp>
      <p:sp>
        <p:nvSpPr>
          <p:cNvPr id="6" name="Rounded Rectangle 5"/>
          <p:cNvSpPr/>
          <p:nvPr/>
        </p:nvSpPr>
        <p:spPr>
          <a:xfrm>
            <a:off x="6846215" y="1138432"/>
            <a:ext cx="2494698" cy="13597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pic>
        <p:nvPicPr>
          <p:cNvPr id="7" name="Picture 6" descr="Rodbroker Logo 2.jpg"/>
          <p:cNvPicPr>
            <a:picLocks noChangeAspect="1"/>
          </p:cNvPicPr>
          <p:nvPr/>
        </p:nvPicPr>
        <p:blipFill rotWithShape="1">
          <a:blip r:embed="rId2">
            <a:extLst>
              <a:ext uri="{28A0092B-C50C-407E-A947-70E740481C1C}">
                <a14:useLocalDpi xmlns:a14="http://schemas.microsoft.com/office/drawing/2010/main" val="0"/>
              </a:ext>
            </a:extLst>
          </a:blip>
          <a:srcRect t="4283" b="12188"/>
          <a:stretch/>
        </p:blipFill>
        <p:spPr>
          <a:xfrm>
            <a:off x="98056" y="50596"/>
            <a:ext cx="9445947" cy="986640"/>
          </a:xfrm>
          <a:prstGeom prst="rect">
            <a:avLst/>
          </a:prstGeom>
        </p:spPr>
      </p:pic>
      <p:sp>
        <p:nvSpPr>
          <p:cNvPr id="10" name="Rectangle 9"/>
          <p:cNvSpPr/>
          <p:nvPr/>
        </p:nvSpPr>
        <p:spPr>
          <a:xfrm>
            <a:off x="1515038" y="2837835"/>
            <a:ext cx="4479299" cy="341632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BLOG HERE</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Format at your </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discretion</a:t>
            </a:r>
          </a:p>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a:off x="7430375" y="1501203"/>
            <a:ext cx="1963991" cy="555073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ADVERTISEMENTS</a:t>
            </a:r>
            <a:endParaRPr lang="en-US" dirty="0"/>
          </a:p>
        </p:txBody>
      </p:sp>
    </p:spTree>
    <p:extLst>
      <p:ext uri="{BB962C8B-B14F-4D97-AF65-F5344CB8AC3E}">
        <p14:creationId xmlns:p14="http://schemas.microsoft.com/office/powerpoint/2010/main" val="1359868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cess 1"/>
          <p:cNvSpPr/>
          <p:nvPr/>
        </p:nvSpPr>
        <p:spPr>
          <a:xfrm>
            <a:off x="566540" y="208712"/>
            <a:ext cx="2484055" cy="88544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Buyer selects sign up</a:t>
            </a:r>
            <a:endParaRPr lang="en-US" dirty="0"/>
          </a:p>
        </p:txBody>
      </p:sp>
      <p:sp>
        <p:nvSpPr>
          <p:cNvPr id="3" name="Process 2"/>
          <p:cNvSpPr/>
          <p:nvPr/>
        </p:nvSpPr>
        <p:spPr>
          <a:xfrm>
            <a:off x="566540" y="1277570"/>
            <a:ext cx="4147071" cy="163807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Buyer fills out form:</a:t>
            </a:r>
          </a:p>
          <a:p>
            <a:pPr marL="342900" indent="-342900" algn="ctr">
              <a:buAutoNum type="arabicPeriod"/>
            </a:pPr>
            <a:r>
              <a:rPr lang="en-US" dirty="0" smtClean="0"/>
              <a:t>Name</a:t>
            </a:r>
          </a:p>
          <a:p>
            <a:pPr marL="342900" indent="-342900" algn="ctr">
              <a:buAutoNum type="arabicPeriod"/>
            </a:pPr>
            <a:r>
              <a:rPr lang="en-US" dirty="0" smtClean="0"/>
              <a:t>Address</a:t>
            </a:r>
          </a:p>
          <a:p>
            <a:pPr marL="342900" indent="-342900" algn="ctr">
              <a:buAutoNum type="arabicPeriod"/>
            </a:pPr>
            <a:r>
              <a:rPr lang="en-US" dirty="0" smtClean="0"/>
              <a:t>Email</a:t>
            </a:r>
          </a:p>
          <a:p>
            <a:pPr marL="342900" indent="-342900" algn="ctr">
              <a:buAutoNum type="arabicPeriod"/>
            </a:pPr>
            <a:r>
              <a:rPr lang="en-US" dirty="0" smtClean="0"/>
              <a:t>Phone</a:t>
            </a:r>
          </a:p>
          <a:p>
            <a:pPr marL="342900" indent="-342900" algn="ctr">
              <a:buAutoNum type="arabicPeriod"/>
            </a:pPr>
            <a:r>
              <a:rPr lang="en-US" dirty="0" smtClean="0"/>
              <a:t>Password</a:t>
            </a:r>
            <a:endParaRPr lang="en-US" dirty="0"/>
          </a:p>
        </p:txBody>
      </p:sp>
      <p:sp>
        <p:nvSpPr>
          <p:cNvPr id="4" name="Process 3"/>
          <p:cNvSpPr/>
          <p:nvPr/>
        </p:nvSpPr>
        <p:spPr>
          <a:xfrm>
            <a:off x="566540" y="3076030"/>
            <a:ext cx="2484055" cy="88544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Buyer receives verification email</a:t>
            </a:r>
            <a:endParaRPr lang="en-US" dirty="0"/>
          </a:p>
        </p:txBody>
      </p:sp>
      <p:sp>
        <p:nvSpPr>
          <p:cNvPr id="5" name="Process 4"/>
          <p:cNvSpPr/>
          <p:nvPr/>
        </p:nvSpPr>
        <p:spPr>
          <a:xfrm>
            <a:off x="566540" y="4129969"/>
            <a:ext cx="2484055" cy="88544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Buyer logs into Dashboard</a:t>
            </a:r>
          </a:p>
          <a:p>
            <a:pPr algn="ctr"/>
            <a:r>
              <a:rPr lang="en-US" dirty="0" smtClean="0"/>
              <a:t>(Can upload profile photo)</a:t>
            </a:r>
            <a:endParaRPr lang="en-US" dirty="0"/>
          </a:p>
        </p:txBody>
      </p:sp>
      <p:sp>
        <p:nvSpPr>
          <p:cNvPr id="6" name="Process 5"/>
          <p:cNvSpPr/>
          <p:nvPr/>
        </p:nvSpPr>
        <p:spPr>
          <a:xfrm>
            <a:off x="566540" y="5236775"/>
            <a:ext cx="2484055" cy="88544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Buyer can now conduct full search for rods</a:t>
            </a:r>
            <a:endParaRPr lang="en-US" dirty="0"/>
          </a:p>
        </p:txBody>
      </p:sp>
      <p:sp>
        <p:nvSpPr>
          <p:cNvPr id="7" name="Down Arrow 6"/>
          <p:cNvSpPr/>
          <p:nvPr/>
        </p:nvSpPr>
        <p:spPr>
          <a:xfrm>
            <a:off x="76266" y="208712"/>
            <a:ext cx="381325" cy="593880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8305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215" y="1116296"/>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Home</a:t>
            </a:r>
            <a:endParaRPr lang="en-US" sz="1200" b="1" dirty="0"/>
          </a:p>
        </p:txBody>
      </p:sp>
      <p:sp>
        <p:nvSpPr>
          <p:cNvPr id="3" name="Rounded Rectangle 2"/>
          <p:cNvSpPr/>
          <p:nvPr/>
        </p:nvSpPr>
        <p:spPr>
          <a:xfrm>
            <a:off x="2178998" y="1116296"/>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Messages</a:t>
            </a:r>
            <a:endParaRPr lang="en-US" sz="1200" b="1" dirty="0"/>
          </a:p>
        </p:txBody>
      </p:sp>
      <p:sp>
        <p:nvSpPr>
          <p:cNvPr id="4" name="Rounded Rectangle 3"/>
          <p:cNvSpPr/>
          <p:nvPr/>
        </p:nvSpPr>
        <p:spPr>
          <a:xfrm>
            <a:off x="4089791" y="1116296"/>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Orders</a:t>
            </a:r>
            <a:endParaRPr lang="en-US" sz="1200" b="1" dirty="0"/>
          </a:p>
        </p:txBody>
      </p:sp>
      <p:sp>
        <p:nvSpPr>
          <p:cNvPr id="5" name="Rounded Rectangle 4"/>
          <p:cNvSpPr/>
          <p:nvPr/>
        </p:nvSpPr>
        <p:spPr>
          <a:xfrm>
            <a:off x="6072675" y="1116296"/>
            <a:ext cx="3373272"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smtClean="0"/>
              <a:t>Search</a:t>
            </a:r>
            <a:endParaRPr lang="en-US" sz="1200" b="1" dirty="0"/>
          </a:p>
        </p:txBody>
      </p:sp>
      <p:sp>
        <p:nvSpPr>
          <p:cNvPr id="6" name="Rounded Rectangle 5"/>
          <p:cNvSpPr/>
          <p:nvPr/>
        </p:nvSpPr>
        <p:spPr>
          <a:xfrm>
            <a:off x="6846215" y="1138432"/>
            <a:ext cx="2494698" cy="13597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pic>
        <p:nvPicPr>
          <p:cNvPr id="7" name="Picture 6" descr="Rodbroker Logo 2.jpg"/>
          <p:cNvPicPr>
            <a:picLocks noChangeAspect="1"/>
          </p:cNvPicPr>
          <p:nvPr/>
        </p:nvPicPr>
        <p:blipFill rotWithShape="1">
          <a:blip r:embed="rId2">
            <a:extLst>
              <a:ext uri="{28A0092B-C50C-407E-A947-70E740481C1C}">
                <a14:useLocalDpi xmlns:a14="http://schemas.microsoft.com/office/drawing/2010/main" val="0"/>
              </a:ext>
            </a:extLst>
          </a:blip>
          <a:srcRect t="4283" b="12188"/>
          <a:stretch/>
        </p:blipFill>
        <p:spPr>
          <a:xfrm>
            <a:off x="98056" y="50596"/>
            <a:ext cx="9445947" cy="986640"/>
          </a:xfrm>
          <a:prstGeom prst="rect">
            <a:avLst/>
          </a:prstGeom>
        </p:spPr>
      </p:pic>
      <p:sp>
        <p:nvSpPr>
          <p:cNvPr id="8" name="Rounded Rectangle 7"/>
          <p:cNvSpPr/>
          <p:nvPr/>
        </p:nvSpPr>
        <p:spPr>
          <a:xfrm>
            <a:off x="7077822" y="104357"/>
            <a:ext cx="1045917" cy="183413"/>
          </a:xfrm>
          <a:prstGeom prst="roundRect">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LOG IN</a:t>
            </a:r>
            <a:endParaRPr lang="en-US" sz="1200" b="1" dirty="0"/>
          </a:p>
        </p:txBody>
      </p:sp>
      <p:sp>
        <p:nvSpPr>
          <p:cNvPr id="9" name="Rounded Rectangle 8"/>
          <p:cNvSpPr/>
          <p:nvPr/>
        </p:nvSpPr>
        <p:spPr>
          <a:xfrm>
            <a:off x="8400031" y="104357"/>
            <a:ext cx="1045917" cy="183413"/>
          </a:xfrm>
          <a:prstGeom prst="roundRect">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SIGN UP</a:t>
            </a:r>
            <a:endParaRPr lang="en-US" sz="1200" b="1" dirty="0"/>
          </a:p>
        </p:txBody>
      </p:sp>
      <p:sp>
        <p:nvSpPr>
          <p:cNvPr id="10" name="Rectangle 9"/>
          <p:cNvSpPr/>
          <p:nvPr/>
        </p:nvSpPr>
        <p:spPr>
          <a:xfrm>
            <a:off x="381325" y="1536880"/>
            <a:ext cx="6885626" cy="13914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List recent builders visited</a:t>
            </a:r>
            <a:endParaRPr lang="en-US" dirty="0"/>
          </a:p>
        </p:txBody>
      </p:sp>
      <p:sp>
        <p:nvSpPr>
          <p:cNvPr id="11" name="Rectangle 10"/>
          <p:cNvSpPr/>
          <p:nvPr/>
        </p:nvSpPr>
        <p:spPr>
          <a:xfrm>
            <a:off x="381325" y="3044408"/>
            <a:ext cx="6885626" cy="13914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Messages</a:t>
            </a:r>
          </a:p>
          <a:p>
            <a:pPr marL="285750" indent="-285750">
              <a:buFontTx/>
              <a:buChar char="-"/>
            </a:pPr>
            <a:r>
              <a:rPr lang="en-US" dirty="0" smtClean="0"/>
              <a:t>Incoming</a:t>
            </a:r>
          </a:p>
          <a:p>
            <a:pPr marL="285750" indent="-285750">
              <a:buFontTx/>
              <a:buChar char="-"/>
            </a:pPr>
            <a:r>
              <a:rPr lang="en-US" dirty="0" smtClean="0"/>
              <a:t>Sent</a:t>
            </a:r>
          </a:p>
          <a:p>
            <a:pPr marL="285750" indent="-285750">
              <a:buFontTx/>
              <a:buChar char="-"/>
            </a:pPr>
            <a:r>
              <a:rPr lang="en-US" dirty="0"/>
              <a:t>?</a:t>
            </a:r>
          </a:p>
        </p:txBody>
      </p:sp>
      <p:sp>
        <p:nvSpPr>
          <p:cNvPr id="12" name="Rectangle 11"/>
          <p:cNvSpPr/>
          <p:nvPr/>
        </p:nvSpPr>
        <p:spPr>
          <a:xfrm>
            <a:off x="381325" y="4581289"/>
            <a:ext cx="6885626" cy="13914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Order status</a:t>
            </a:r>
          </a:p>
          <a:p>
            <a:r>
              <a:rPr lang="en-US" dirty="0" smtClean="0"/>
              <a:t>i.e.:</a:t>
            </a:r>
            <a:br>
              <a:rPr lang="en-US" dirty="0" smtClean="0"/>
            </a:br>
            <a:r>
              <a:rPr lang="en-US" dirty="0" smtClean="0"/>
              <a:t>Order ##### - Status: Waiting for parts</a:t>
            </a:r>
            <a:endParaRPr lang="en-US" dirty="0"/>
          </a:p>
        </p:txBody>
      </p:sp>
    </p:spTree>
    <p:extLst>
      <p:ext uri="{BB962C8B-B14F-4D97-AF65-F5344CB8AC3E}">
        <p14:creationId xmlns:p14="http://schemas.microsoft.com/office/powerpoint/2010/main" val="266781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ded Corner 1"/>
          <p:cNvSpPr/>
          <p:nvPr/>
        </p:nvSpPr>
        <p:spPr>
          <a:xfrm>
            <a:off x="3736981" y="151790"/>
            <a:ext cx="1198465" cy="695707"/>
          </a:xfrm>
          <a:prstGeom prst="foldedCorner">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Home Page</a:t>
            </a:r>
            <a:endParaRPr lang="en-US" sz="1200" dirty="0">
              <a:solidFill>
                <a:srgbClr val="000000"/>
              </a:solidFill>
            </a:endParaRPr>
          </a:p>
        </p:txBody>
      </p:sp>
      <p:sp>
        <p:nvSpPr>
          <p:cNvPr id="3" name="Folded Corner 2"/>
          <p:cNvSpPr/>
          <p:nvPr/>
        </p:nvSpPr>
        <p:spPr>
          <a:xfrm>
            <a:off x="3736981" y="2443257"/>
            <a:ext cx="1198465" cy="695707"/>
          </a:xfrm>
          <a:prstGeom prst="foldedCorner">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Buyer Sign Up</a:t>
            </a:r>
            <a:endParaRPr lang="en-US" sz="1200" dirty="0">
              <a:solidFill>
                <a:srgbClr val="000000"/>
              </a:solidFill>
            </a:endParaRPr>
          </a:p>
        </p:txBody>
      </p:sp>
      <p:sp>
        <p:nvSpPr>
          <p:cNvPr id="5" name="Folded Corner 4"/>
          <p:cNvSpPr/>
          <p:nvPr/>
        </p:nvSpPr>
        <p:spPr>
          <a:xfrm>
            <a:off x="6599335" y="480670"/>
            <a:ext cx="1198465" cy="695707"/>
          </a:xfrm>
          <a:prstGeom prst="foldedCorner">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Become Builder</a:t>
            </a:r>
            <a:endParaRPr lang="en-US" sz="1200" dirty="0">
              <a:solidFill>
                <a:srgbClr val="000000"/>
              </a:solidFill>
            </a:endParaRPr>
          </a:p>
        </p:txBody>
      </p:sp>
      <p:sp>
        <p:nvSpPr>
          <p:cNvPr id="6" name="Folded Corner 5"/>
          <p:cNvSpPr/>
          <p:nvPr/>
        </p:nvSpPr>
        <p:spPr>
          <a:xfrm>
            <a:off x="3736981" y="1349413"/>
            <a:ext cx="1198465" cy="695707"/>
          </a:xfrm>
          <a:prstGeom prst="foldedCorner">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Search Results</a:t>
            </a:r>
            <a:endParaRPr lang="en-US" sz="1200" dirty="0">
              <a:solidFill>
                <a:srgbClr val="000000"/>
              </a:solidFill>
            </a:endParaRPr>
          </a:p>
        </p:txBody>
      </p:sp>
      <p:sp>
        <p:nvSpPr>
          <p:cNvPr id="7" name="Folded Corner 6"/>
          <p:cNvSpPr/>
          <p:nvPr/>
        </p:nvSpPr>
        <p:spPr>
          <a:xfrm>
            <a:off x="7298415" y="5666849"/>
            <a:ext cx="1198465" cy="695707"/>
          </a:xfrm>
          <a:prstGeom prst="foldedCorner">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Order Status Update &amp; Review Request</a:t>
            </a:r>
            <a:endParaRPr lang="en-US" sz="1200" dirty="0">
              <a:solidFill>
                <a:srgbClr val="000000"/>
              </a:solidFill>
            </a:endParaRPr>
          </a:p>
        </p:txBody>
      </p:sp>
      <p:sp>
        <p:nvSpPr>
          <p:cNvPr id="8" name="Folded Corner 7"/>
          <p:cNvSpPr/>
          <p:nvPr/>
        </p:nvSpPr>
        <p:spPr>
          <a:xfrm>
            <a:off x="6429807" y="4674239"/>
            <a:ext cx="1198465" cy="695707"/>
          </a:xfrm>
          <a:prstGeom prst="foldedCorner">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Messages</a:t>
            </a:r>
            <a:endParaRPr lang="en-US" sz="1200" dirty="0">
              <a:solidFill>
                <a:srgbClr val="000000"/>
              </a:solidFill>
            </a:endParaRPr>
          </a:p>
        </p:txBody>
      </p:sp>
      <p:sp>
        <p:nvSpPr>
          <p:cNvPr id="9" name="Folded Corner 8"/>
          <p:cNvSpPr/>
          <p:nvPr/>
        </p:nvSpPr>
        <p:spPr>
          <a:xfrm>
            <a:off x="8034484" y="4674239"/>
            <a:ext cx="1198465" cy="695707"/>
          </a:xfrm>
          <a:prstGeom prst="foldedCorner">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Builder Blog</a:t>
            </a:r>
            <a:endParaRPr lang="en-US" sz="1200" dirty="0">
              <a:solidFill>
                <a:srgbClr val="000000"/>
              </a:solidFill>
            </a:endParaRPr>
          </a:p>
        </p:txBody>
      </p:sp>
      <p:sp>
        <p:nvSpPr>
          <p:cNvPr id="10" name="Folded Corner 9"/>
          <p:cNvSpPr/>
          <p:nvPr/>
        </p:nvSpPr>
        <p:spPr>
          <a:xfrm>
            <a:off x="7285732" y="3517324"/>
            <a:ext cx="1198465" cy="695707"/>
          </a:xfrm>
          <a:prstGeom prst="foldedCorner">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Builder Dashboard</a:t>
            </a:r>
            <a:endParaRPr lang="en-US" sz="1200" dirty="0">
              <a:solidFill>
                <a:srgbClr val="000000"/>
              </a:solidFill>
            </a:endParaRPr>
          </a:p>
        </p:txBody>
      </p:sp>
      <p:sp>
        <p:nvSpPr>
          <p:cNvPr id="11" name="Folded Corner 10"/>
          <p:cNvSpPr/>
          <p:nvPr/>
        </p:nvSpPr>
        <p:spPr>
          <a:xfrm>
            <a:off x="7304517" y="2443257"/>
            <a:ext cx="1198465" cy="695707"/>
          </a:xfrm>
          <a:prstGeom prst="foldedCorner">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Builder Profile Build</a:t>
            </a:r>
            <a:endParaRPr lang="en-US" sz="1200" dirty="0">
              <a:solidFill>
                <a:srgbClr val="000000"/>
              </a:solidFill>
            </a:endParaRPr>
          </a:p>
        </p:txBody>
      </p:sp>
      <p:sp>
        <p:nvSpPr>
          <p:cNvPr id="12" name="Folded Corner 11"/>
          <p:cNvSpPr/>
          <p:nvPr/>
        </p:nvSpPr>
        <p:spPr>
          <a:xfrm>
            <a:off x="7304517" y="1349413"/>
            <a:ext cx="1198465" cy="695707"/>
          </a:xfrm>
          <a:prstGeom prst="foldedCorner">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Builder Applica</a:t>
            </a:r>
            <a:endParaRPr lang="en-US" sz="1200" dirty="0">
              <a:solidFill>
                <a:srgbClr val="000000"/>
              </a:solidFill>
            </a:endParaRPr>
          </a:p>
        </p:txBody>
      </p:sp>
      <p:sp>
        <p:nvSpPr>
          <p:cNvPr id="13" name="Folded Corner 12"/>
          <p:cNvSpPr/>
          <p:nvPr/>
        </p:nvSpPr>
        <p:spPr>
          <a:xfrm>
            <a:off x="393075" y="1349413"/>
            <a:ext cx="1198465" cy="695707"/>
          </a:xfrm>
          <a:prstGeom prst="foldedCorner">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About Us</a:t>
            </a:r>
            <a:endParaRPr lang="en-US" sz="1200" dirty="0">
              <a:solidFill>
                <a:srgbClr val="000000"/>
              </a:solidFill>
            </a:endParaRPr>
          </a:p>
        </p:txBody>
      </p:sp>
      <p:sp>
        <p:nvSpPr>
          <p:cNvPr id="15" name="Folded Corner 14"/>
          <p:cNvSpPr/>
          <p:nvPr/>
        </p:nvSpPr>
        <p:spPr>
          <a:xfrm>
            <a:off x="3736981" y="3517324"/>
            <a:ext cx="1198465" cy="695707"/>
          </a:xfrm>
          <a:prstGeom prst="foldedCorner">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Buyer Dashboard</a:t>
            </a:r>
            <a:endParaRPr lang="en-US" sz="1200" dirty="0">
              <a:solidFill>
                <a:srgbClr val="000000"/>
              </a:solidFill>
            </a:endParaRPr>
          </a:p>
        </p:txBody>
      </p:sp>
      <p:sp>
        <p:nvSpPr>
          <p:cNvPr id="16" name="Folded Corner 15"/>
          <p:cNvSpPr/>
          <p:nvPr/>
        </p:nvSpPr>
        <p:spPr>
          <a:xfrm>
            <a:off x="3000899" y="4520000"/>
            <a:ext cx="1198465" cy="695707"/>
          </a:xfrm>
          <a:prstGeom prst="foldedCorner">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Messages</a:t>
            </a:r>
            <a:endParaRPr lang="en-US" sz="1200" dirty="0">
              <a:solidFill>
                <a:srgbClr val="000000"/>
              </a:solidFill>
            </a:endParaRPr>
          </a:p>
        </p:txBody>
      </p:sp>
      <p:sp>
        <p:nvSpPr>
          <p:cNvPr id="17" name="Folded Corner 16"/>
          <p:cNvSpPr/>
          <p:nvPr/>
        </p:nvSpPr>
        <p:spPr>
          <a:xfrm>
            <a:off x="4493512" y="4520000"/>
            <a:ext cx="1198465" cy="695707"/>
          </a:xfrm>
          <a:prstGeom prst="foldedCorner">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Order Status</a:t>
            </a:r>
            <a:endParaRPr lang="en-US" sz="1200" dirty="0">
              <a:solidFill>
                <a:srgbClr val="000000"/>
              </a:solidFill>
            </a:endParaRPr>
          </a:p>
        </p:txBody>
      </p:sp>
      <p:cxnSp>
        <p:nvCxnSpPr>
          <p:cNvPr id="19" name="Straight Arrow Connector 18"/>
          <p:cNvCxnSpPr>
            <a:stCxn id="2" idx="2"/>
            <a:endCxn id="6" idx="0"/>
          </p:cNvCxnSpPr>
          <p:nvPr/>
        </p:nvCxnSpPr>
        <p:spPr>
          <a:xfrm>
            <a:off x="4336214" y="847497"/>
            <a:ext cx="0" cy="50191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2"/>
            <a:endCxn id="3" idx="0"/>
          </p:cNvCxnSpPr>
          <p:nvPr/>
        </p:nvCxnSpPr>
        <p:spPr>
          <a:xfrm>
            <a:off x="4336214" y="2045120"/>
            <a:ext cx="0" cy="39813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3" idx="2"/>
            <a:endCxn id="15" idx="0"/>
          </p:cNvCxnSpPr>
          <p:nvPr/>
        </p:nvCxnSpPr>
        <p:spPr>
          <a:xfrm>
            <a:off x="4336214" y="3138964"/>
            <a:ext cx="0" cy="37836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5" idx="2"/>
            <a:endCxn id="12" idx="0"/>
          </p:cNvCxnSpPr>
          <p:nvPr/>
        </p:nvCxnSpPr>
        <p:spPr>
          <a:xfrm>
            <a:off x="7198569" y="1176378"/>
            <a:ext cx="705181" cy="17303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2" idx="2"/>
            <a:endCxn id="11" idx="0"/>
          </p:cNvCxnSpPr>
          <p:nvPr/>
        </p:nvCxnSpPr>
        <p:spPr>
          <a:xfrm>
            <a:off x="7903749" y="2045120"/>
            <a:ext cx="0" cy="39813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1" idx="2"/>
            <a:endCxn id="10" idx="0"/>
          </p:cNvCxnSpPr>
          <p:nvPr/>
        </p:nvCxnSpPr>
        <p:spPr>
          <a:xfrm flipH="1">
            <a:off x="7884964" y="3138964"/>
            <a:ext cx="18785" cy="37836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 idx="3"/>
            <a:endCxn id="5" idx="1"/>
          </p:cNvCxnSpPr>
          <p:nvPr/>
        </p:nvCxnSpPr>
        <p:spPr>
          <a:xfrm>
            <a:off x="4935447" y="499644"/>
            <a:ext cx="1663889" cy="32888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 idx="1"/>
            <a:endCxn id="13" idx="0"/>
          </p:cNvCxnSpPr>
          <p:nvPr/>
        </p:nvCxnSpPr>
        <p:spPr>
          <a:xfrm flipH="1">
            <a:off x="992308" y="499644"/>
            <a:ext cx="2744674" cy="84976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5" idx="2"/>
            <a:endCxn id="16" idx="0"/>
          </p:cNvCxnSpPr>
          <p:nvPr/>
        </p:nvCxnSpPr>
        <p:spPr>
          <a:xfrm flipH="1">
            <a:off x="3600132" y="4213032"/>
            <a:ext cx="736083" cy="30696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5" idx="2"/>
            <a:endCxn id="17" idx="0"/>
          </p:cNvCxnSpPr>
          <p:nvPr/>
        </p:nvCxnSpPr>
        <p:spPr>
          <a:xfrm>
            <a:off x="4336214" y="4213032"/>
            <a:ext cx="756530" cy="30696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10" idx="2"/>
            <a:endCxn id="8" idx="0"/>
          </p:cNvCxnSpPr>
          <p:nvPr/>
        </p:nvCxnSpPr>
        <p:spPr>
          <a:xfrm flipH="1">
            <a:off x="7029040" y="4213032"/>
            <a:ext cx="855925" cy="46120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10" idx="2"/>
            <a:endCxn id="9" idx="0"/>
          </p:cNvCxnSpPr>
          <p:nvPr/>
        </p:nvCxnSpPr>
        <p:spPr>
          <a:xfrm>
            <a:off x="7884965" y="4213032"/>
            <a:ext cx="748752" cy="46120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0" idx="2"/>
            <a:endCxn id="7" idx="0"/>
          </p:cNvCxnSpPr>
          <p:nvPr/>
        </p:nvCxnSpPr>
        <p:spPr>
          <a:xfrm>
            <a:off x="7884965" y="4213032"/>
            <a:ext cx="12683" cy="14538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936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577" y="229224"/>
            <a:ext cx="9364915" cy="1938992"/>
          </a:xfrm>
          <a:prstGeom prst="rect">
            <a:avLst/>
          </a:prstGeom>
          <a:noFill/>
        </p:spPr>
        <p:txBody>
          <a:bodyPr wrap="square" rtlCol="0">
            <a:spAutoFit/>
          </a:bodyPr>
          <a:lstStyle/>
          <a:p>
            <a:r>
              <a:rPr lang="en-US" sz="1200" u="sng" dirty="0">
                <a:hlinkClick r:id="rId2"/>
              </a:rPr>
              <a:t>https://www.okumafishing.com/</a:t>
            </a:r>
            <a:endParaRPr lang="en-US" sz="1200" dirty="0"/>
          </a:p>
          <a:p>
            <a:r>
              <a:rPr lang="en-US" sz="1200" dirty="0"/>
              <a:t>Has a good break down of categories</a:t>
            </a:r>
          </a:p>
          <a:p>
            <a:r>
              <a:rPr lang="en-US" sz="1200" dirty="0"/>
              <a:t> </a:t>
            </a:r>
          </a:p>
          <a:p>
            <a:r>
              <a:rPr lang="en-US" sz="1200" u="sng" dirty="0">
                <a:hlinkClick r:id="rId3"/>
              </a:rPr>
              <a:t>http://www.getbitoutdoors.com/</a:t>
            </a:r>
            <a:endParaRPr lang="en-US" sz="1200" dirty="0"/>
          </a:p>
          <a:p>
            <a:r>
              <a:rPr lang="en-US" sz="1200" dirty="0"/>
              <a:t>I like the simple layout of the front page where we could expand the species categories</a:t>
            </a:r>
          </a:p>
          <a:p>
            <a:r>
              <a:rPr lang="en-US" sz="1200" dirty="0"/>
              <a:t> </a:t>
            </a:r>
          </a:p>
          <a:p>
            <a:r>
              <a:rPr lang="en-US" sz="1200" u="sng" dirty="0">
                <a:hlinkClick r:id="rId4"/>
              </a:rPr>
              <a:t>http://www.windshadowrods.com/</a:t>
            </a:r>
            <a:endParaRPr lang="en-US" sz="1200" dirty="0"/>
          </a:p>
          <a:p>
            <a:r>
              <a:rPr lang="en-US" sz="1200" dirty="0"/>
              <a:t>This would be one of my possible future customers.  You can see he has a very simple page.  Not sure if we could summarize what he has displayed to one page (gallery, </a:t>
            </a:r>
          </a:p>
          <a:p>
            <a:endParaRPr lang="en-US" sz="1200" dirty="0"/>
          </a:p>
        </p:txBody>
      </p:sp>
    </p:spTree>
    <p:extLst>
      <p:ext uri="{BB962C8B-B14F-4D97-AF65-F5344CB8AC3E}">
        <p14:creationId xmlns:p14="http://schemas.microsoft.com/office/powerpoint/2010/main" val="1983591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3403" y="104405"/>
            <a:ext cx="5687178" cy="369332"/>
          </a:xfrm>
          <a:prstGeom prst="rect">
            <a:avLst/>
          </a:prstGeom>
          <a:noFill/>
        </p:spPr>
        <p:txBody>
          <a:bodyPr wrap="square" rtlCol="0">
            <a:spAutoFit/>
          </a:bodyPr>
          <a:lstStyle/>
          <a:p>
            <a:pPr algn="ctr"/>
            <a:r>
              <a:rPr lang="en-US" dirty="0" smtClean="0"/>
              <a:t>Types of rod  - dropdown menus</a:t>
            </a:r>
            <a:endParaRPr lang="en-US" dirty="0"/>
          </a:p>
        </p:txBody>
      </p:sp>
      <p:sp>
        <p:nvSpPr>
          <p:cNvPr id="3" name="TextBox 2"/>
          <p:cNvSpPr txBox="1"/>
          <p:nvPr/>
        </p:nvSpPr>
        <p:spPr>
          <a:xfrm>
            <a:off x="0" y="902265"/>
            <a:ext cx="1380806" cy="5222023"/>
          </a:xfrm>
          <a:prstGeom prst="rect">
            <a:avLst/>
          </a:prstGeom>
          <a:noFill/>
        </p:spPr>
        <p:txBody>
          <a:bodyPr wrap="square" rtlCol="0">
            <a:spAutoFit/>
          </a:bodyPr>
          <a:lstStyle/>
          <a:p>
            <a:r>
              <a:rPr lang="en-US" sz="1400" u="sng" dirty="0" smtClean="0"/>
              <a:t>All Saltwater</a:t>
            </a:r>
            <a:endParaRPr lang="en-US" sz="1400" u="sng" dirty="0" smtClean="0"/>
          </a:p>
          <a:p>
            <a:r>
              <a:rPr lang="en-US" sz="1400" dirty="0" smtClean="0"/>
              <a:t>Amberjack</a:t>
            </a:r>
          </a:p>
          <a:p>
            <a:r>
              <a:rPr lang="en-US" sz="1400" dirty="0" smtClean="0"/>
              <a:t>Bonefish</a:t>
            </a:r>
          </a:p>
          <a:p>
            <a:r>
              <a:rPr lang="en-US" sz="1400" dirty="0" smtClean="0"/>
              <a:t>Calico Bass</a:t>
            </a:r>
          </a:p>
          <a:p>
            <a:r>
              <a:rPr lang="en-US" sz="1400" dirty="0" smtClean="0"/>
              <a:t>Cobia</a:t>
            </a:r>
          </a:p>
          <a:p>
            <a:r>
              <a:rPr lang="en-US" sz="1400" dirty="0" smtClean="0"/>
              <a:t>Dorado (</a:t>
            </a:r>
            <a:r>
              <a:rPr lang="en-US" sz="1400" dirty="0" err="1" smtClean="0"/>
              <a:t>Mahi</a:t>
            </a:r>
            <a:r>
              <a:rPr lang="en-US" sz="1400" dirty="0" smtClean="0"/>
              <a:t>)</a:t>
            </a:r>
          </a:p>
          <a:p>
            <a:r>
              <a:rPr lang="en-US" sz="1400" dirty="0" smtClean="0"/>
              <a:t>Fluke</a:t>
            </a:r>
          </a:p>
          <a:p>
            <a:r>
              <a:rPr lang="en-US" sz="1400" dirty="0" smtClean="0"/>
              <a:t>Halibut</a:t>
            </a:r>
          </a:p>
          <a:p>
            <a:r>
              <a:rPr lang="en-US" sz="1400" dirty="0" smtClean="0"/>
              <a:t>Ling Cod</a:t>
            </a:r>
          </a:p>
          <a:p>
            <a:r>
              <a:rPr lang="en-US" sz="1400" dirty="0" smtClean="0"/>
              <a:t>Marlin</a:t>
            </a:r>
          </a:p>
          <a:p>
            <a:r>
              <a:rPr lang="en-US" sz="1400" dirty="0" smtClean="0"/>
              <a:t>Permit</a:t>
            </a:r>
          </a:p>
          <a:p>
            <a:r>
              <a:rPr lang="en-US" sz="1400" dirty="0" smtClean="0"/>
              <a:t>Redfish</a:t>
            </a:r>
          </a:p>
          <a:p>
            <a:r>
              <a:rPr lang="en-US" sz="1400" dirty="0" smtClean="0"/>
              <a:t>Rockfish</a:t>
            </a:r>
          </a:p>
          <a:p>
            <a:r>
              <a:rPr lang="en-US" sz="1400" dirty="0" smtClean="0"/>
              <a:t>Roosterfish</a:t>
            </a:r>
          </a:p>
          <a:p>
            <a:r>
              <a:rPr lang="en-US" sz="1400" dirty="0" smtClean="0"/>
              <a:t>Sailfish</a:t>
            </a:r>
          </a:p>
          <a:p>
            <a:r>
              <a:rPr lang="en-US" sz="1400" dirty="0" smtClean="0"/>
              <a:t>Sea Bass</a:t>
            </a:r>
          </a:p>
          <a:p>
            <a:r>
              <a:rPr lang="en-US" sz="1400" dirty="0" smtClean="0"/>
              <a:t>Sea Trout</a:t>
            </a:r>
          </a:p>
          <a:p>
            <a:r>
              <a:rPr lang="en-US" sz="1400" dirty="0" smtClean="0"/>
              <a:t>Shark</a:t>
            </a:r>
          </a:p>
          <a:p>
            <a:r>
              <a:rPr lang="en-US" sz="1400" dirty="0" smtClean="0"/>
              <a:t>Snapper</a:t>
            </a:r>
          </a:p>
          <a:p>
            <a:r>
              <a:rPr lang="en-US" sz="1400" dirty="0" smtClean="0"/>
              <a:t>Snook</a:t>
            </a:r>
          </a:p>
          <a:p>
            <a:r>
              <a:rPr lang="en-US" sz="1400" dirty="0" smtClean="0"/>
              <a:t>Striped Bass</a:t>
            </a:r>
          </a:p>
          <a:p>
            <a:r>
              <a:rPr lang="en-US" sz="1400" dirty="0" smtClean="0"/>
              <a:t>Tuna</a:t>
            </a:r>
          </a:p>
          <a:p>
            <a:r>
              <a:rPr lang="en-US" sz="1400" dirty="0" smtClean="0"/>
              <a:t>Wahoo</a:t>
            </a:r>
          </a:p>
          <a:p>
            <a:r>
              <a:rPr lang="en-US" sz="1400" dirty="0" smtClean="0"/>
              <a:t>Yellowtail</a:t>
            </a:r>
          </a:p>
        </p:txBody>
      </p:sp>
      <p:sp>
        <p:nvSpPr>
          <p:cNvPr id="4" name="TextBox 3"/>
          <p:cNvSpPr txBox="1"/>
          <p:nvPr/>
        </p:nvSpPr>
        <p:spPr>
          <a:xfrm>
            <a:off x="1380806" y="902266"/>
            <a:ext cx="1677274" cy="4616648"/>
          </a:xfrm>
          <a:prstGeom prst="rect">
            <a:avLst/>
          </a:prstGeom>
          <a:noFill/>
        </p:spPr>
        <p:txBody>
          <a:bodyPr wrap="square" rtlCol="0">
            <a:spAutoFit/>
          </a:bodyPr>
          <a:lstStyle/>
          <a:p>
            <a:r>
              <a:rPr lang="en-US" sz="1400" u="sng" dirty="0" smtClean="0"/>
              <a:t>All Freshwater</a:t>
            </a:r>
            <a:endParaRPr lang="en-US" sz="1400" u="sng" dirty="0" smtClean="0"/>
          </a:p>
          <a:p>
            <a:r>
              <a:rPr lang="en-US" sz="1400" dirty="0" smtClean="0"/>
              <a:t>Bass Casting</a:t>
            </a:r>
          </a:p>
          <a:p>
            <a:r>
              <a:rPr lang="en-US" sz="1400" dirty="0" smtClean="0"/>
              <a:t>Bass Spinning</a:t>
            </a:r>
          </a:p>
          <a:p>
            <a:r>
              <a:rPr lang="en-US" sz="1400" dirty="0" smtClean="0"/>
              <a:t>Bass Swim Bait</a:t>
            </a:r>
          </a:p>
          <a:p>
            <a:r>
              <a:rPr lang="en-US" sz="1400" dirty="0" smtClean="0"/>
              <a:t>Blue Gill</a:t>
            </a:r>
          </a:p>
          <a:p>
            <a:r>
              <a:rPr lang="en-US" sz="1400" dirty="0" smtClean="0"/>
              <a:t>Carp</a:t>
            </a:r>
          </a:p>
          <a:p>
            <a:r>
              <a:rPr lang="en-US" sz="1400" dirty="0" smtClean="0"/>
              <a:t>Catfish</a:t>
            </a:r>
          </a:p>
          <a:p>
            <a:r>
              <a:rPr lang="en-US" sz="1400" dirty="0" smtClean="0"/>
              <a:t>Crappie</a:t>
            </a:r>
          </a:p>
          <a:p>
            <a:r>
              <a:rPr lang="en-US" sz="1400" dirty="0" smtClean="0"/>
              <a:t>Kokanee</a:t>
            </a:r>
          </a:p>
          <a:p>
            <a:r>
              <a:rPr lang="en-US" sz="1400" dirty="0" smtClean="0"/>
              <a:t>Kokanee Trolling</a:t>
            </a:r>
          </a:p>
          <a:p>
            <a:r>
              <a:rPr lang="en-US" sz="1400" dirty="0" smtClean="0"/>
              <a:t>Musky</a:t>
            </a:r>
          </a:p>
          <a:p>
            <a:r>
              <a:rPr lang="en-US" sz="1400" dirty="0" err="1" smtClean="0"/>
              <a:t>Panfish</a:t>
            </a:r>
            <a:endParaRPr lang="en-US" sz="1400" dirty="0" smtClean="0"/>
          </a:p>
          <a:p>
            <a:r>
              <a:rPr lang="en-US" sz="1400" dirty="0" smtClean="0"/>
              <a:t>Perch</a:t>
            </a:r>
          </a:p>
          <a:p>
            <a:r>
              <a:rPr lang="en-US" sz="1400" dirty="0" smtClean="0"/>
              <a:t>Pike</a:t>
            </a:r>
          </a:p>
          <a:p>
            <a:r>
              <a:rPr lang="en-US" sz="1400" dirty="0" smtClean="0"/>
              <a:t>Salmon (Northwest)</a:t>
            </a:r>
          </a:p>
          <a:p>
            <a:r>
              <a:rPr lang="en-US" sz="1400" dirty="0" smtClean="0"/>
              <a:t>Salmon (Great Lakes)</a:t>
            </a:r>
          </a:p>
          <a:p>
            <a:r>
              <a:rPr lang="en-US" sz="1400" dirty="0" smtClean="0"/>
              <a:t>Steelhead</a:t>
            </a:r>
          </a:p>
          <a:p>
            <a:r>
              <a:rPr lang="en-US" sz="1400" dirty="0" smtClean="0"/>
              <a:t>Sturgeon</a:t>
            </a:r>
          </a:p>
          <a:p>
            <a:r>
              <a:rPr lang="en-US" sz="1400" dirty="0" smtClean="0"/>
              <a:t>Trout</a:t>
            </a:r>
          </a:p>
          <a:p>
            <a:r>
              <a:rPr lang="en-US" sz="1400" dirty="0" smtClean="0"/>
              <a:t>Walleye Spinning</a:t>
            </a:r>
          </a:p>
        </p:txBody>
      </p:sp>
      <p:sp>
        <p:nvSpPr>
          <p:cNvPr id="5" name="TextBox 4"/>
          <p:cNvSpPr txBox="1"/>
          <p:nvPr/>
        </p:nvSpPr>
        <p:spPr>
          <a:xfrm>
            <a:off x="5666241" y="2080797"/>
            <a:ext cx="3050594" cy="2585323"/>
          </a:xfrm>
          <a:prstGeom prst="rect">
            <a:avLst/>
          </a:prstGeom>
          <a:noFill/>
        </p:spPr>
        <p:txBody>
          <a:bodyPr wrap="square" rtlCol="0">
            <a:spAutoFit/>
          </a:bodyPr>
          <a:lstStyle/>
          <a:p>
            <a:r>
              <a:rPr lang="en-US" u="sng" dirty="0" smtClean="0"/>
              <a:t>By Region</a:t>
            </a:r>
          </a:p>
          <a:p>
            <a:r>
              <a:rPr lang="en-US" dirty="0" smtClean="0"/>
              <a:t>Northwest</a:t>
            </a:r>
          </a:p>
          <a:p>
            <a:r>
              <a:rPr lang="en-US" dirty="0" smtClean="0"/>
              <a:t>West</a:t>
            </a:r>
          </a:p>
          <a:p>
            <a:r>
              <a:rPr lang="en-US" dirty="0" smtClean="0"/>
              <a:t>Mid-West</a:t>
            </a:r>
          </a:p>
          <a:p>
            <a:r>
              <a:rPr lang="en-US" dirty="0" smtClean="0"/>
              <a:t>North East</a:t>
            </a:r>
          </a:p>
          <a:p>
            <a:r>
              <a:rPr lang="en-US" dirty="0" smtClean="0"/>
              <a:t>South East</a:t>
            </a:r>
          </a:p>
          <a:p>
            <a:r>
              <a:rPr lang="en-US" dirty="0" smtClean="0"/>
              <a:t>South West</a:t>
            </a:r>
          </a:p>
          <a:p>
            <a:r>
              <a:rPr lang="en-US" dirty="0" smtClean="0"/>
              <a:t>Hawaii</a:t>
            </a:r>
          </a:p>
          <a:p>
            <a:r>
              <a:rPr lang="en-US" dirty="0" smtClean="0"/>
              <a:t>Alaska</a:t>
            </a:r>
          </a:p>
        </p:txBody>
      </p:sp>
      <p:sp>
        <p:nvSpPr>
          <p:cNvPr id="6" name="TextBox 5"/>
          <p:cNvSpPr txBox="1"/>
          <p:nvPr/>
        </p:nvSpPr>
        <p:spPr>
          <a:xfrm>
            <a:off x="5666241" y="902266"/>
            <a:ext cx="3050594" cy="1200329"/>
          </a:xfrm>
          <a:prstGeom prst="rect">
            <a:avLst/>
          </a:prstGeom>
          <a:noFill/>
        </p:spPr>
        <p:txBody>
          <a:bodyPr wrap="square" rtlCol="0">
            <a:spAutoFit/>
          </a:bodyPr>
          <a:lstStyle/>
          <a:p>
            <a:r>
              <a:rPr lang="en-US" u="sng" dirty="0" smtClean="0"/>
              <a:t>By Type</a:t>
            </a:r>
          </a:p>
          <a:p>
            <a:r>
              <a:rPr lang="en-US" dirty="0" smtClean="0"/>
              <a:t>Casting</a:t>
            </a:r>
          </a:p>
          <a:p>
            <a:r>
              <a:rPr lang="en-US" dirty="0" smtClean="0"/>
              <a:t>Spinning</a:t>
            </a:r>
          </a:p>
          <a:p>
            <a:r>
              <a:rPr lang="en-US" dirty="0" smtClean="0"/>
              <a:t>Fly</a:t>
            </a:r>
          </a:p>
        </p:txBody>
      </p:sp>
      <p:sp>
        <p:nvSpPr>
          <p:cNvPr id="8" name="TextBox 7"/>
          <p:cNvSpPr txBox="1"/>
          <p:nvPr/>
        </p:nvSpPr>
        <p:spPr>
          <a:xfrm>
            <a:off x="5506389" y="5200959"/>
            <a:ext cx="3050594" cy="923330"/>
          </a:xfrm>
          <a:prstGeom prst="rect">
            <a:avLst/>
          </a:prstGeom>
          <a:noFill/>
        </p:spPr>
        <p:txBody>
          <a:bodyPr wrap="square" rtlCol="0">
            <a:spAutoFit/>
          </a:bodyPr>
          <a:lstStyle/>
          <a:p>
            <a:r>
              <a:rPr lang="en-US" u="sng" dirty="0" smtClean="0"/>
              <a:t>Rod Blank Brand</a:t>
            </a:r>
          </a:p>
          <a:p>
            <a:r>
              <a:rPr lang="en-US" dirty="0" smtClean="0"/>
              <a:t>“Leave blank and we can create table later”</a:t>
            </a:r>
          </a:p>
        </p:txBody>
      </p:sp>
      <p:sp>
        <p:nvSpPr>
          <p:cNvPr id="9" name="TextBox 8"/>
          <p:cNvSpPr txBox="1"/>
          <p:nvPr/>
        </p:nvSpPr>
        <p:spPr>
          <a:xfrm>
            <a:off x="957327" y="510729"/>
            <a:ext cx="846957" cy="369332"/>
          </a:xfrm>
          <a:prstGeom prst="rect">
            <a:avLst/>
          </a:prstGeom>
          <a:noFill/>
        </p:spPr>
        <p:txBody>
          <a:bodyPr wrap="none" rtlCol="0">
            <a:spAutoFit/>
          </a:bodyPr>
          <a:lstStyle/>
          <a:p>
            <a:r>
              <a:rPr lang="en-US" dirty="0" smtClean="0"/>
              <a:t>All Fish</a:t>
            </a:r>
          </a:p>
        </p:txBody>
      </p:sp>
    </p:spTree>
    <p:extLst>
      <p:ext uri="{BB962C8B-B14F-4D97-AF65-F5344CB8AC3E}">
        <p14:creationId xmlns:p14="http://schemas.microsoft.com/office/powerpoint/2010/main" val="13127381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4102" y="1493242"/>
            <a:ext cx="9260732" cy="2944904"/>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1"/>
                </a:solidFill>
              </a:rPr>
              <a:t>About Us</a:t>
            </a:r>
          </a:p>
          <a:p>
            <a:r>
              <a:rPr lang="en-US" sz="1600" dirty="0" smtClean="0">
                <a:solidFill>
                  <a:schemeClr val="tx1"/>
                </a:solidFill>
              </a:rPr>
              <a:t>Welcome to </a:t>
            </a:r>
            <a:r>
              <a:rPr lang="en-US" sz="1600" dirty="0" err="1" smtClean="0">
                <a:solidFill>
                  <a:schemeClr val="tx1"/>
                </a:solidFill>
              </a:rPr>
              <a:t>Rodbroker.com</a:t>
            </a:r>
            <a:r>
              <a:rPr lang="en-US" sz="1600" dirty="0" smtClean="0">
                <a:solidFill>
                  <a:schemeClr val="tx1"/>
                </a:solidFill>
              </a:rPr>
              <a:t> </a:t>
            </a:r>
            <a:r>
              <a:rPr lang="en-US" sz="1600" dirty="0" smtClean="0">
                <a:solidFill>
                  <a:schemeClr val="tx1"/>
                </a:solidFill>
              </a:rPr>
              <a:t>where independent rod builders create the rod of your dreams.  This site has </a:t>
            </a:r>
            <a:r>
              <a:rPr lang="en-US" sz="1600" dirty="0" smtClean="0">
                <a:solidFill>
                  <a:schemeClr val="tx1"/>
                </a:solidFill>
              </a:rPr>
              <a:t>craftsman from </a:t>
            </a:r>
            <a:r>
              <a:rPr lang="en-US" sz="1600" dirty="0" smtClean="0">
                <a:solidFill>
                  <a:schemeClr val="tx1"/>
                </a:solidFill>
              </a:rPr>
              <a:t>across the US that build fishing rods for all types of fishing.  Whether you are looking to do some bass fishing, salmon fishing, or go after those giant pelagic fish, we have a builder on here for you.  </a:t>
            </a:r>
            <a:endParaRPr lang="en-US" sz="1600" dirty="0">
              <a:solidFill>
                <a:schemeClr val="tx1"/>
              </a:solidFill>
            </a:endParaRPr>
          </a:p>
          <a:p>
            <a:endParaRPr lang="en-US" sz="1600" dirty="0" smtClean="0">
              <a:solidFill>
                <a:schemeClr val="tx1"/>
              </a:solidFill>
            </a:endParaRPr>
          </a:p>
          <a:p>
            <a:r>
              <a:rPr lang="en-US" sz="1600" dirty="0" smtClean="0">
                <a:solidFill>
                  <a:schemeClr val="tx1"/>
                </a:solidFill>
              </a:rPr>
              <a:t>Please feel free to browse through the pictures of hand crafted fishing rods that are a testament to our builders’ skill and passion.</a:t>
            </a:r>
          </a:p>
          <a:p>
            <a:endParaRPr lang="en-US" sz="1600" dirty="0">
              <a:solidFill>
                <a:schemeClr val="tx1"/>
              </a:solidFill>
            </a:endParaRPr>
          </a:p>
          <a:p>
            <a:r>
              <a:rPr lang="en-US" sz="1600" dirty="0" smtClean="0">
                <a:solidFill>
                  <a:schemeClr val="tx1"/>
                </a:solidFill>
              </a:rPr>
              <a:t>In order to actually contact a builder and see more details, please sign up for a free account that allows you to directly communicate with the builders.  In addition, your account enables you to track orders and provide reviews.</a:t>
            </a:r>
          </a:p>
          <a:p>
            <a:endParaRPr lang="en-US" sz="1600" dirty="0">
              <a:solidFill>
                <a:schemeClr val="tx1"/>
              </a:solidFill>
            </a:endParaRPr>
          </a:p>
          <a:p>
            <a:r>
              <a:rPr lang="en-US" sz="1600" dirty="0" smtClean="0">
                <a:solidFill>
                  <a:schemeClr val="tx1"/>
                </a:solidFill>
              </a:rPr>
              <a:t>Thank you for visiting and supporting our independent builders.  </a:t>
            </a:r>
            <a:endParaRPr lang="en-US" sz="1600" dirty="0">
              <a:solidFill>
                <a:schemeClr val="tx1"/>
              </a:solidFill>
            </a:endParaRPr>
          </a:p>
        </p:txBody>
      </p:sp>
      <p:pic>
        <p:nvPicPr>
          <p:cNvPr id="21" name="Picture 20" descr="Rodbroker Logo 4.jpg"/>
          <p:cNvPicPr>
            <a:picLocks noChangeAspect="1"/>
          </p:cNvPicPr>
          <p:nvPr/>
        </p:nvPicPr>
        <p:blipFill rotWithShape="1">
          <a:blip r:embed="rId2">
            <a:extLst>
              <a:ext uri="{28A0092B-C50C-407E-A947-70E740481C1C}">
                <a14:useLocalDpi xmlns:a14="http://schemas.microsoft.com/office/drawing/2010/main" val="0"/>
              </a:ext>
            </a:extLst>
          </a:blip>
          <a:srcRect t="11015" b="12153"/>
          <a:stretch/>
        </p:blipFill>
        <p:spPr>
          <a:xfrm>
            <a:off x="185216" y="208749"/>
            <a:ext cx="6818774" cy="580418"/>
          </a:xfrm>
          <a:prstGeom prst="rect">
            <a:avLst/>
          </a:prstGeom>
          <a:ln>
            <a:solidFill>
              <a:srgbClr val="000000"/>
            </a:solidFill>
          </a:ln>
        </p:spPr>
      </p:pic>
      <p:sp>
        <p:nvSpPr>
          <p:cNvPr id="30" name="Rounded Rectangle 29"/>
          <p:cNvSpPr/>
          <p:nvPr/>
        </p:nvSpPr>
        <p:spPr>
          <a:xfrm>
            <a:off x="5456175" y="245480"/>
            <a:ext cx="1449168" cy="3822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Builders</a:t>
            </a:r>
          </a:p>
        </p:txBody>
      </p:sp>
      <p:sp>
        <p:nvSpPr>
          <p:cNvPr id="31" name="Rounded Rectangle 30"/>
          <p:cNvSpPr/>
          <p:nvPr/>
        </p:nvSpPr>
        <p:spPr>
          <a:xfrm>
            <a:off x="7003990" y="242611"/>
            <a:ext cx="1171444" cy="38511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smtClean="0"/>
              <a:t>Search</a:t>
            </a:r>
            <a:endParaRPr lang="en-US" sz="1200" b="1" dirty="0"/>
          </a:p>
        </p:txBody>
      </p:sp>
      <p:sp>
        <p:nvSpPr>
          <p:cNvPr id="32" name="Rounded Rectangle 31"/>
          <p:cNvSpPr/>
          <p:nvPr/>
        </p:nvSpPr>
        <p:spPr>
          <a:xfrm>
            <a:off x="8294996" y="242611"/>
            <a:ext cx="1045917" cy="361594"/>
          </a:xfrm>
          <a:prstGeom prst="roundRect">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Sign In</a:t>
            </a:r>
            <a:r>
              <a:rPr lang="en-US" sz="1200" b="1" dirty="0"/>
              <a:t> </a:t>
            </a:r>
            <a:r>
              <a:rPr lang="en-US" sz="1200" b="1" dirty="0" smtClean="0"/>
              <a:t>/ Logout</a:t>
            </a:r>
            <a:endParaRPr lang="en-US" sz="1200" b="1" dirty="0" smtClean="0"/>
          </a:p>
        </p:txBody>
      </p:sp>
      <p:sp>
        <p:nvSpPr>
          <p:cNvPr id="33" name="Rounded Rectangle 32"/>
          <p:cNvSpPr/>
          <p:nvPr/>
        </p:nvSpPr>
        <p:spPr>
          <a:xfrm>
            <a:off x="2872038" y="6827217"/>
            <a:ext cx="1800225" cy="3615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About Us</a:t>
            </a:r>
            <a:endParaRPr lang="en-US" sz="1200" b="1" dirty="0"/>
          </a:p>
        </p:txBody>
      </p:sp>
      <p:sp>
        <p:nvSpPr>
          <p:cNvPr id="34" name="Rounded Rectangle 33"/>
          <p:cNvSpPr/>
          <p:nvPr/>
        </p:nvSpPr>
        <p:spPr>
          <a:xfrm>
            <a:off x="3072785" y="5866623"/>
            <a:ext cx="3198956" cy="9486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ADS</a:t>
            </a:r>
            <a:endParaRPr lang="en-US" dirty="0"/>
          </a:p>
        </p:txBody>
      </p:sp>
      <p:sp>
        <p:nvSpPr>
          <p:cNvPr id="35" name="Rounded Rectangle 34"/>
          <p:cNvSpPr/>
          <p:nvPr/>
        </p:nvSpPr>
        <p:spPr>
          <a:xfrm>
            <a:off x="6406247" y="5866623"/>
            <a:ext cx="2934666" cy="94293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ADS</a:t>
            </a:r>
            <a:endParaRPr lang="en-US" dirty="0"/>
          </a:p>
        </p:txBody>
      </p:sp>
      <p:sp>
        <p:nvSpPr>
          <p:cNvPr id="36" name="Rounded Rectangle 35"/>
          <p:cNvSpPr/>
          <p:nvPr/>
        </p:nvSpPr>
        <p:spPr>
          <a:xfrm>
            <a:off x="-1" y="5866623"/>
            <a:ext cx="3017977" cy="94293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Image of fisher / rod image</a:t>
            </a:r>
          </a:p>
          <a:p>
            <a:pPr algn="ctr"/>
            <a:r>
              <a:rPr lang="en-US" dirty="0" smtClean="0"/>
              <a:t>Tag line /</a:t>
            </a:r>
          </a:p>
          <a:p>
            <a:pPr algn="ctr"/>
            <a:r>
              <a:rPr lang="en-US" dirty="0" smtClean="0"/>
              <a:t>Types of rod built (text)</a:t>
            </a:r>
            <a:endParaRPr lang="en-US" dirty="0"/>
          </a:p>
        </p:txBody>
      </p:sp>
      <p:sp>
        <p:nvSpPr>
          <p:cNvPr id="37" name="Rounded Rectangle 36"/>
          <p:cNvSpPr/>
          <p:nvPr/>
        </p:nvSpPr>
        <p:spPr>
          <a:xfrm>
            <a:off x="4821505" y="6815316"/>
            <a:ext cx="1800225" cy="3615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Become a builder</a:t>
            </a:r>
            <a:endParaRPr lang="en-US" sz="1200" b="1" dirty="0"/>
          </a:p>
        </p:txBody>
      </p:sp>
      <p:sp>
        <p:nvSpPr>
          <p:cNvPr id="38" name="Rounded Rectangle 37"/>
          <p:cNvSpPr/>
          <p:nvPr/>
        </p:nvSpPr>
        <p:spPr>
          <a:xfrm>
            <a:off x="3875795" y="233410"/>
            <a:ext cx="1449168" cy="3822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Home</a:t>
            </a:r>
          </a:p>
        </p:txBody>
      </p:sp>
    </p:spTree>
    <p:extLst>
      <p:ext uri="{BB962C8B-B14F-4D97-AF65-F5344CB8AC3E}">
        <p14:creationId xmlns:p14="http://schemas.microsoft.com/office/powerpoint/2010/main" val="137522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85215" y="1486283"/>
            <a:ext cx="2219324" cy="1682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 Results:</a:t>
            </a:r>
          </a:p>
          <a:p>
            <a:pPr algn="ctr"/>
            <a:r>
              <a:rPr lang="en-US" dirty="0" smtClean="0"/>
              <a:t>Location</a:t>
            </a:r>
          </a:p>
          <a:p>
            <a:pPr algn="ctr"/>
            <a:r>
              <a:rPr lang="en-US" dirty="0" smtClean="0"/>
              <a:t>Gallery </a:t>
            </a:r>
            <a:r>
              <a:rPr lang="en-US" dirty="0" err="1" smtClean="0"/>
              <a:t>Pics</a:t>
            </a:r>
            <a:endParaRPr lang="en-US" dirty="0" smtClean="0"/>
          </a:p>
          <a:p>
            <a:pPr algn="ctr"/>
            <a:r>
              <a:rPr lang="en-US" dirty="0" smtClean="0"/>
              <a:t>Similar to ads</a:t>
            </a:r>
            <a:endParaRPr lang="en-US" dirty="0"/>
          </a:p>
        </p:txBody>
      </p:sp>
      <p:sp>
        <p:nvSpPr>
          <p:cNvPr id="11" name="Rectangle 10"/>
          <p:cNvSpPr/>
          <p:nvPr/>
        </p:nvSpPr>
        <p:spPr>
          <a:xfrm>
            <a:off x="536399" y="5409311"/>
            <a:ext cx="6645938" cy="10309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Scroll down for more</a:t>
            </a:r>
            <a:endParaRPr lang="en-US" dirty="0"/>
          </a:p>
        </p:txBody>
      </p:sp>
      <p:sp>
        <p:nvSpPr>
          <p:cNvPr id="15" name="Rectangle 14"/>
          <p:cNvSpPr/>
          <p:nvPr/>
        </p:nvSpPr>
        <p:spPr>
          <a:xfrm>
            <a:off x="7430375" y="1501203"/>
            <a:ext cx="1963991" cy="4939019"/>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ADVERTISEMENTS</a:t>
            </a:r>
            <a:endParaRPr lang="en-US" dirty="0"/>
          </a:p>
        </p:txBody>
      </p:sp>
      <p:sp>
        <p:nvSpPr>
          <p:cNvPr id="19" name="Rectangle 18"/>
          <p:cNvSpPr/>
          <p:nvPr/>
        </p:nvSpPr>
        <p:spPr>
          <a:xfrm>
            <a:off x="185215" y="3418059"/>
            <a:ext cx="2219324" cy="1682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 Results:</a:t>
            </a:r>
          </a:p>
          <a:p>
            <a:pPr algn="ctr"/>
            <a:r>
              <a:rPr lang="en-US" dirty="0" smtClean="0"/>
              <a:t>Location</a:t>
            </a:r>
          </a:p>
          <a:p>
            <a:pPr algn="ctr"/>
            <a:r>
              <a:rPr lang="en-US" dirty="0" smtClean="0"/>
              <a:t>Gallery </a:t>
            </a:r>
            <a:r>
              <a:rPr lang="en-US" dirty="0" err="1" smtClean="0"/>
              <a:t>Pics</a:t>
            </a:r>
            <a:endParaRPr lang="en-US" dirty="0" smtClean="0"/>
          </a:p>
          <a:p>
            <a:pPr algn="ctr"/>
            <a:r>
              <a:rPr lang="en-US" dirty="0" smtClean="0"/>
              <a:t>Similar to ads</a:t>
            </a:r>
            <a:endParaRPr lang="en-US" dirty="0"/>
          </a:p>
        </p:txBody>
      </p:sp>
      <p:sp>
        <p:nvSpPr>
          <p:cNvPr id="20" name="Rectangle 19"/>
          <p:cNvSpPr/>
          <p:nvPr/>
        </p:nvSpPr>
        <p:spPr>
          <a:xfrm>
            <a:off x="2556939" y="3390269"/>
            <a:ext cx="2219324" cy="1682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 Results:</a:t>
            </a:r>
          </a:p>
          <a:p>
            <a:pPr algn="ctr"/>
            <a:r>
              <a:rPr lang="en-US" dirty="0" smtClean="0"/>
              <a:t>Location</a:t>
            </a:r>
          </a:p>
          <a:p>
            <a:pPr algn="ctr"/>
            <a:r>
              <a:rPr lang="en-US" dirty="0" smtClean="0"/>
              <a:t>Gallery </a:t>
            </a:r>
            <a:r>
              <a:rPr lang="en-US" dirty="0" err="1" smtClean="0"/>
              <a:t>Pics</a:t>
            </a:r>
            <a:endParaRPr lang="en-US" dirty="0" smtClean="0"/>
          </a:p>
          <a:p>
            <a:pPr algn="ctr"/>
            <a:r>
              <a:rPr lang="en-US" dirty="0" smtClean="0"/>
              <a:t>Similar to ads</a:t>
            </a:r>
            <a:endParaRPr lang="en-US" dirty="0"/>
          </a:p>
        </p:txBody>
      </p:sp>
      <p:sp>
        <p:nvSpPr>
          <p:cNvPr id="21" name="Rectangle 20"/>
          <p:cNvSpPr/>
          <p:nvPr/>
        </p:nvSpPr>
        <p:spPr>
          <a:xfrm>
            <a:off x="4963013" y="3358048"/>
            <a:ext cx="2219324" cy="1682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 Results:</a:t>
            </a:r>
          </a:p>
          <a:p>
            <a:pPr algn="ctr"/>
            <a:r>
              <a:rPr lang="en-US" dirty="0" smtClean="0"/>
              <a:t>Location</a:t>
            </a:r>
          </a:p>
          <a:p>
            <a:pPr algn="ctr"/>
            <a:r>
              <a:rPr lang="en-US" dirty="0" smtClean="0"/>
              <a:t>Gallery </a:t>
            </a:r>
            <a:r>
              <a:rPr lang="en-US" dirty="0" err="1" smtClean="0"/>
              <a:t>Pics</a:t>
            </a:r>
            <a:endParaRPr lang="en-US" dirty="0" smtClean="0"/>
          </a:p>
          <a:p>
            <a:pPr algn="ctr"/>
            <a:r>
              <a:rPr lang="en-US" dirty="0" smtClean="0"/>
              <a:t>Similar to ads</a:t>
            </a:r>
            <a:endParaRPr lang="en-US" dirty="0"/>
          </a:p>
        </p:txBody>
      </p:sp>
      <p:sp>
        <p:nvSpPr>
          <p:cNvPr id="22" name="Rectangle 21"/>
          <p:cNvSpPr/>
          <p:nvPr/>
        </p:nvSpPr>
        <p:spPr>
          <a:xfrm>
            <a:off x="4963013" y="1513734"/>
            <a:ext cx="2219324" cy="16552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 Results:</a:t>
            </a:r>
          </a:p>
          <a:p>
            <a:pPr algn="ctr"/>
            <a:r>
              <a:rPr lang="en-US" dirty="0" smtClean="0"/>
              <a:t>Location</a:t>
            </a:r>
          </a:p>
          <a:p>
            <a:pPr algn="ctr"/>
            <a:r>
              <a:rPr lang="en-US" dirty="0" smtClean="0"/>
              <a:t>Gallery </a:t>
            </a:r>
            <a:r>
              <a:rPr lang="en-US" dirty="0" err="1" smtClean="0"/>
              <a:t>Pics</a:t>
            </a:r>
            <a:endParaRPr lang="en-US" dirty="0" smtClean="0"/>
          </a:p>
          <a:p>
            <a:pPr algn="ctr"/>
            <a:r>
              <a:rPr lang="en-US" dirty="0" smtClean="0"/>
              <a:t>Similar to ads</a:t>
            </a:r>
            <a:endParaRPr lang="en-US" dirty="0"/>
          </a:p>
        </p:txBody>
      </p:sp>
      <p:sp>
        <p:nvSpPr>
          <p:cNvPr id="23" name="Rectangle 22"/>
          <p:cNvSpPr/>
          <p:nvPr/>
        </p:nvSpPr>
        <p:spPr>
          <a:xfrm>
            <a:off x="2569424" y="1486283"/>
            <a:ext cx="2219324" cy="1682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 Results:</a:t>
            </a:r>
          </a:p>
          <a:p>
            <a:pPr algn="ctr"/>
            <a:r>
              <a:rPr lang="en-US" dirty="0" smtClean="0"/>
              <a:t>Location</a:t>
            </a:r>
          </a:p>
          <a:p>
            <a:pPr algn="ctr"/>
            <a:r>
              <a:rPr lang="en-US" dirty="0" smtClean="0"/>
              <a:t>Gallery </a:t>
            </a:r>
            <a:r>
              <a:rPr lang="en-US" dirty="0" err="1" smtClean="0"/>
              <a:t>Pics</a:t>
            </a:r>
            <a:endParaRPr lang="en-US" dirty="0" smtClean="0"/>
          </a:p>
          <a:p>
            <a:pPr algn="ctr"/>
            <a:r>
              <a:rPr lang="en-US" dirty="0" smtClean="0"/>
              <a:t>Similar to ads</a:t>
            </a:r>
            <a:endParaRPr lang="en-US" dirty="0"/>
          </a:p>
        </p:txBody>
      </p:sp>
      <p:pic>
        <p:nvPicPr>
          <p:cNvPr id="24" name="Picture 23" descr="Rodbroker Logo 4.jpg"/>
          <p:cNvPicPr>
            <a:picLocks noChangeAspect="1"/>
          </p:cNvPicPr>
          <p:nvPr/>
        </p:nvPicPr>
        <p:blipFill rotWithShape="1">
          <a:blip r:embed="rId2">
            <a:extLst>
              <a:ext uri="{28A0092B-C50C-407E-A947-70E740481C1C}">
                <a14:useLocalDpi xmlns:a14="http://schemas.microsoft.com/office/drawing/2010/main" val="0"/>
              </a:ext>
            </a:extLst>
          </a:blip>
          <a:srcRect t="11015" b="12153"/>
          <a:stretch/>
        </p:blipFill>
        <p:spPr>
          <a:xfrm>
            <a:off x="185216" y="47312"/>
            <a:ext cx="6818774" cy="580418"/>
          </a:xfrm>
          <a:prstGeom prst="rect">
            <a:avLst/>
          </a:prstGeom>
          <a:ln>
            <a:solidFill>
              <a:srgbClr val="000000"/>
            </a:solidFill>
          </a:ln>
        </p:spPr>
      </p:pic>
      <p:sp>
        <p:nvSpPr>
          <p:cNvPr id="25" name="Rounded Rectangle 24"/>
          <p:cNvSpPr/>
          <p:nvPr/>
        </p:nvSpPr>
        <p:spPr>
          <a:xfrm>
            <a:off x="5172563" y="60518"/>
            <a:ext cx="1449168" cy="3822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Builders</a:t>
            </a:r>
          </a:p>
        </p:txBody>
      </p:sp>
      <p:sp>
        <p:nvSpPr>
          <p:cNvPr id="26" name="Rounded Rectangle 25"/>
          <p:cNvSpPr/>
          <p:nvPr/>
        </p:nvSpPr>
        <p:spPr>
          <a:xfrm>
            <a:off x="6710144" y="81174"/>
            <a:ext cx="1465290" cy="38511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smtClean="0"/>
              <a:t>Search</a:t>
            </a:r>
            <a:endParaRPr lang="en-US" sz="1200" b="1" dirty="0"/>
          </a:p>
        </p:txBody>
      </p:sp>
      <p:sp>
        <p:nvSpPr>
          <p:cNvPr id="27" name="Rounded Rectangle 26"/>
          <p:cNvSpPr/>
          <p:nvPr/>
        </p:nvSpPr>
        <p:spPr>
          <a:xfrm>
            <a:off x="185216" y="818653"/>
            <a:ext cx="9155698" cy="5119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Featured Ad? Or builder pays to have profile highlighted for period of time</a:t>
            </a:r>
            <a:endParaRPr lang="en-US" dirty="0"/>
          </a:p>
        </p:txBody>
      </p:sp>
      <p:sp>
        <p:nvSpPr>
          <p:cNvPr id="28" name="Rounded Rectangle 27"/>
          <p:cNvSpPr/>
          <p:nvPr/>
        </p:nvSpPr>
        <p:spPr>
          <a:xfrm>
            <a:off x="8294996" y="81174"/>
            <a:ext cx="1045917" cy="361594"/>
          </a:xfrm>
          <a:prstGeom prst="roundRect">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Sign In</a:t>
            </a:r>
            <a:r>
              <a:rPr lang="en-US" sz="1200" b="1" dirty="0"/>
              <a:t> </a:t>
            </a:r>
            <a:r>
              <a:rPr lang="en-US" sz="1200" b="1" dirty="0" smtClean="0"/>
              <a:t>/ Logout</a:t>
            </a:r>
            <a:endParaRPr lang="en-US" sz="1200" b="1" dirty="0" smtClean="0"/>
          </a:p>
        </p:txBody>
      </p:sp>
      <p:sp>
        <p:nvSpPr>
          <p:cNvPr id="29" name="Rounded Rectangle 28"/>
          <p:cNvSpPr/>
          <p:nvPr/>
        </p:nvSpPr>
        <p:spPr>
          <a:xfrm>
            <a:off x="2872039" y="6749498"/>
            <a:ext cx="1800225" cy="3615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About Us</a:t>
            </a:r>
            <a:endParaRPr lang="en-US" sz="1200" b="1" dirty="0"/>
          </a:p>
        </p:txBody>
      </p:sp>
      <p:sp>
        <p:nvSpPr>
          <p:cNvPr id="30" name="Rounded Rectangle 29"/>
          <p:cNvSpPr/>
          <p:nvPr/>
        </p:nvSpPr>
        <p:spPr>
          <a:xfrm>
            <a:off x="4821506" y="6737597"/>
            <a:ext cx="1800225" cy="3615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Become a builder</a:t>
            </a:r>
            <a:endParaRPr lang="en-US" sz="1200" b="1" dirty="0"/>
          </a:p>
        </p:txBody>
      </p:sp>
    </p:spTree>
    <p:extLst>
      <p:ext uri="{BB962C8B-B14F-4D97-AF65-F5344CB8AC3E}">
        <p14:creationId xmlns:p14="http://schemas.microsoft.com/office/powerpoint/2010/main" val="123737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85215" y="1486283"/>
            <a:ext cx="2219324" cy="1682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 Results:</a:t>
            </a:r>
          </a:p>
          <a:p>
            <a:pPr algn="ctr"/>
            <a:r>
              <a:rPr lang="en-US" dirty="0" smtClean="0"/>
              <a:t>Location</a:t>
            </a:r>
          </a:p>
          <a:p>
            <a:pPr algn="ctr"/>
            <a:r>
              <a:rPr lang="en-US" dirty="0" smtClean="0"/>
              <a:t>Gallery </a:t>
            </a:r>
            <a:r>
              <a:rPr lang="en-US" dirty="0" err="1" smtClean="0"/>
              <a:t>Pics</a:t>
            </a:r>
            <a:endParaRPr lang="en-US" dirty="0" smtClean="0"/>
          </a:p>
          <a:p>
            <a:pPr algn="ctr"/>
            <a:r>
              <a:rPr lang="en-US" dirty="0" smtClean="0"/>
              <a:t>Similar to ads</a:t>
            </a:r>
            <a:endParaRPr lang="en-US" dirty="0"/>
          </a:p>
        </p:txBody>
      </p:sp>
      <p:sp>
        <p:nvSpPr>
          <p:cNvPr id="11" name="Rectangle 10"/>
          <p:cNvSpPr/>
          <p:nvPr/>
        </p:nvSpPr>
        <p:spPr>
          <a:xfrm>
            <a:off x="536399" y="5409311"/>
            <a:ext cx="6645938" cy="10309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Scroll down for more</a:t>
            </a:r>
            <a:endParaRPr lang="en-US" dirty="0"/>
          </a:p>
        </p:txBody>
      </p:sp>
      <p:sp>
        <p:nvSpPr>
          <p:cNvPr id="15" name="Rectangle 14"/>
          <p:cNvSpPr/>
          <p:nvPr/>
        </p:nvSpPr>
        <p:spPr>
          <a:xfrm>
            <a:off x="7430375" y="1501203"/>
            <a:ext cx="1963991" cy="4939019"/>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ADVERTISEMENTS</a:t>
            </a:r>
            <a:endParaRPr lang="en-US" dirty="0"/>
          </a:p>
        </p:txBody>
      </p:sp>
      <p:sp>
        <p:nvSpPr>
          <p:cNvPr id="19" name="Rectangle 18"/>
          <p:cNvSpPr/>
          <p:nvPr/>
        </p:nvSpPr>
        <p:spPr>
          <a:xfrm>
            <a:off x="185215" y="3418059"/>
            <a:ext cx="2219324" cy="1682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 Results:</a:t>
            </a:r>
          </a:p>
          <a:p>
            <a:pPr algn="ctr"/>
            <a:r>
              <a:rPr lang="en-US" dirty="0" smtClean="0"/>
              <a:t>Location</a:t>
            </a:r>
          </a:p>
          <a:p>
            <a:pPr algn="ctr"/>
            <a:r>
              <a:rPr lang="en-US" dirty="0" smtClean="0"/>
              <a:t>Gallery </a:t>
            </a:r>
            <a:r>
              <a:rPr lang="en-US" dirty="0" err="1" smtClean="0"/>
              <a:t>Pics</a:t>
            </a:r>
            <a:endParaRPr lang="en-US" dirty="0" smtClean="0"/>
          </a:p>
          <a:p>
            <a:pPr algn="ctr"/>
            <a:r>
              <a:rPr lang="en-US" dirty="0" smtClean="0"/>
              <a:t>Similar to ads</a:t>
            </a:r>
            <a:endParaRPr lang="en-US" dirty="0"/>
          </a:p>
        </p:txBody>
      </p:sp>
      <p:sp>
        <p:nvSpPr>
          <p:cNvPr id="20" name="Rectangle 19"/>
          <p:cNvSpPr/>
          <p:nvPr/>
        </p:nvSpPr>
        <p:spPr>
          <a:xfrm>
            <a:off x="2556939" y="3390269"/>
            <a:ext cx="2219324" cy="1682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 Results:</a:t>
            </a:r>
          </a:p>
          <a:p>
            <a:pPr algn="ctr"/>
            <a:r>
              <a:rPr lang="en-US" dirty="0" smtClean="0"/>
              <a:t>Location</a:t>
            </a:r>
          </a:p>
          <a:p>
            <a:pPr algn="ctr"/>
            <a:r>
              <a:rPr lang="en-US" dirty="0" smtClean="0"/>
              <a:t>Gallery </a:t>
            </a:r>
            <a:r>
              <a:rPr lang="en-US" dirty="0" err="1" smtClean="0"/>
              <a:t>Pics</a:t>
            </a:r>
            <a:endParaRPr lang="en-US" dirty="0" smtClean="0"/>
          </a:p>
          <a:p>
            <a:pPr algn="ctr"/>
            <a:r>
              <a:rPr lang="en-US" dirty="0" smtClean="0"/>
              <a:t>Similar to ads</a:t>
            </a:r>
            <a:endParaRPr lang="en-US" dirty="0"/>
          </a:p>
        </p:txBody>
      </p:sp>
      <p:sp>
        <p:nvSpPr>
          <p:cNvPr id="21" name="Rectangle 20"/>
          <p:cNvSpPr/>
          <p:nvPr/>
        </p:nvSpPr>
        <p:spPr>
          <a:xfrm>
            <a:off x="4963013" y="3358048"/>
            <a:ext cx="2219324" cy="1682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 Results:</a:t>
            </a:r>
          </a:p>
          <a:p>
            <a:pPr algn="ctr"/>
            <a:r>
              <a:rPr lang="en-US" dirty="0" smtClean="0"/>
              <a:t>Location</a:t>
            </a:r>
          </a:p>
          <a:p>
            <a:pPr algn="ctr"/>
            <a:r>
              <a:rPr lang="en-US" dirty="0" smtClean="0"/>
              <a:t>Gallery </a:t>
            </a:r>
            <a:r>
              <a:rPr lang="en-US" dirty="0" err="1" smtClean="0"/>
              <a:t>Pics</a:t>
            </a:r>
            <a:endParaRPr lang="en-US" dirty="0" smtClean="0"/>
          </a:p>
          <a:p>
            <a:pPr algn="ctr"/>
            <a:r>
              <a:rPr lang="en-US" dirty="0" smtClean="0"/>
              <a:t>Similar to ads</a:t>
            </a:r>
            <a:endParaRPr lang="en-US" dirty="0"/>
          </a:p>
        </p:txBody>
      </p:sp>
      <p:sp>
        <p:nvSpPr>
          <p:cNvPr id="22" name="Rectangle 21"/>
          <p:cNvSpPr/>
          <p:nvPr/>
        </p:nvSpPr>
        <p:spPr>
          <a:xfrm>
            <a:off x="4963013" y="1513734"/>
            <a:ext cx="2219324" cy="16552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 Results:</a:t>
            </a:r>
          </a:p>
          <a:p>
            <a:pPr algn="ctr"/>
            <a:r>
              <a:rPr lang="en-US" dirty="0" smtClean="0"/>
              <a:t>Location</a:t>
            </a:r>
          </a:p>
          <a:p>
            <a:pPr algn="ctr"/>
            <a:r>
              <a:rPr lang="en-US" dirty="0" smtClean="0"/>
              <a:t>Gallery </a:t>
            </a:r>
            <a:r>
              <a:rPr lang="en-US" dirty="0" err="1" smtClean="0"/>
              <a:t>Pics</a:t>
            </a:r>
            <a:endParaRPr lang="en-US" dirty="0" smtClean="0"/>
          </a:p>
          <a:p>
            <a:pPr algn="ctr"/>
            <a:r>
              <a:rPr lang="en-US" dirty="0" smtClean="0"/>
              <a:t>Similar to ads</a:t>
            </a:r>
            <a:endParaRPr lang="en-US" dirty="0"/>
          </a:p>
        </p:txBody>
      </p:sp>
      <p:sp>
        <p:nvSpPr>
          <p:cNvPr id="23" name="Rectangle 22"/>
          <p:cNvSpPr/>
          <p:nvPr/>
        </p:nvSpPr>
        <p:spPr>
          <a:xfrm>
            <a:off x="2569424" y="1486283"/>
            <a:ext cx="2219324" cy="1682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 Results:</a:t>
            </a:r>
          </a:p>
          <a:p>
            <a:pPr algn="ctr"/>
            <a:r>
              <a:rPr lang="en-US" dirty="0" smtClean="0"/>
              <a:t>Location</a:t>
            </a:r>
          </a:p>
          <a:p>
            <a:pPr algn="ctr"/>
            <a:r>
              <a:rPr lang="en-US" dirty="0" smtClean="0"/>
              <a:t>Gallery </a:t>
            </a:r>
            <a:r>
              <a:rPr lang="en-US" dirty="0" err="1" smtClean="0"/>
              <a:t>Pics</a:t>
            </a:r>
            <a:endParaRPr lang="en-US" dirty="0" smtClean="0"/>
          </a:p>
          <a:p>
            <a:pPr algn="ctr"/>
            <a:r>
              <a:rPr lang="en-US" dirty="0" smtClean="0"/>
              <a:t>Similar to ads</a:t>
            </a:r>
            <a:endParaRPr lang="en-US" dirty="0"/>
          </a:p>
        </p:txBody>
      </p:sp>
      <p:pic>
        <p:nvPicPr>
          <p:cNvPr id="24" name="Picture 23" descr="Rodbroker Logo 4.jpg"/>
          <p:cNvPicPr>
            <a:picLocks noChangeAspect="1"/>
          </p:cNvPicPr>
          <p:nvPr/>
        </p:nvPicPr>
        <p:blipFill rotWithShape="1">
          <a:blip r:embed="rId2">
            <a:extLst>
              <a:ext uri="{28A0092B-C50C-407E-A947-70E740481C1C}">
                <a14:useLocalDpi xmlns:a14="http://schemas.microsoft.com/office/drawing/2010/main" val="0"/>
              </a:ext>
            </a:extLst>
          </a:blip>
          <a:srcRect t="11015" b="12153"/>
          <a:stretch/>
        </p:blipFill>
        <p:spPr>
          <a:xfrm>
            <a:off x="185216" y="47312"/>
            <a:ext cx="6818774" cy="580418"/>
          </a:xfrm>
          <a:prstGeom prst="rect">
            <a:avLst/>
          </a:prstGeom>
          <a:ln>
            <a:solidFill>
              <a:srgbClr val="000000"/>
            </a:solidFill>
          </a:ln>
        </p:spPr>
      </p:pic>
      <p:sp>
        <p:nvSpPr>
          <p:cNvPr id="25" name="Rounded Rectangle 24"/>
          <p:cNvSpPr/>
          <p:nvPr/>
        </p:nvSpPr>
        <p:spPr>
          <a:xfrm>
            <a:off x="5172563" y="60518"/>
            <a:ext cx="1449168" cy="3822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Builders</a:t>
            </a:r>
          </a:p>
        </p:txBody>
      </p:sp>
      <p:sp>
        <p:nvSpPr>
          <p:cNvPr id="26" name="Rounded Rectangle 25"/>
          <p:cNvSpPr/>
          <p:nvPr/>
        </p:nvSpPr>
        <p:spPr>
          <a:xfrm>
            <a:off x="6710144" y="81174"/>
            <a:ext cx="1465290" cy="38511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smtClean="0"/>
              <a:t>Search</a:t>
            </a:r>
            <a:endParaRPr lang="en-US" sz="1200" b="1" dirty="0"/>
          </a:p>
        </p:txBody>
      </p:sp>
      <p:sp>
        <p:nvSpPr>
          <p:cNvPr id="27" name="Rounded Rectangle 26"/>
          <p:cNvSpPr/>
          <p:nvPr/>
        </p:nvSpPr>
        <p:spPr>
          <a:xfrm>
            <a:off x="185216" y="818653"/>
            <a:ext cx="9155698" cy="5119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Featured Ad? Or builder pays to have profile highlighted for period of time</a:t>
            </a:r>
            <a:endParaRPr lang="en-US" dirty="0"/>
          </a:p>
        </p:txBody>
      </p:sp>
      <p:sp>
        <p:nvSpPr>
          <p:cNvPr id="28" name="Rounded Rectangle 27"/>
          <p:cNvSpPr/>
          <p:nvPr/>
        </p:nvSpPr>
        <p:spPr>
          <a:xfrm>
            <a:off x="8294996" y="81174"/>
            <a:ext cx="1045917" cy="361594"/>
          </a:xfrm>
          <a:prstGeom prst="roundRect">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Sign In</a:t>
            </a:r>
            <a:r>
              <a:rPr lang="en-US" sz="1200" b="1" dirty="0"/>
              <a:t> </a:t>
            </a:r>
            <a:r>
              <a:rPr lang="en-US" sz="1200" b="1" dirty="0" smtClean="0"/>
              <a:t>/ Logout</a:t>
            </a:r>
            <a:endParaRPr lang="en-US" sz="1200" b="1" dirty="0" smtClean="0"/>
          </a:p>
        </p:txBody>
      </p:sp>
      <p:sp>
        <p:nvSpPr>
          <p:cNvPr id="29" name="Rounded Rectangle 28"/>
          <p:cNvSpPr/>
          <p:nvPr/>
        </p:nvSpPr>
        <p:spPr>
          <a:xfrm>
            <a:off x="2872039" y="6749498"/>
            <a:ext cx="1800225" cy="3615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About Us</a:t>
            </a:r>
            <a:endParaRPr lang="en-US" sz="1200" b="1" dirty="0"/>
          </a:p>
        </p:txBody>
      </p:sp>
      <p:sp>
        <p:nvSpPr>
          <p:cNvPr id="30" name="Rounded Rectangle 29"/>
          <p:cNvSpPr/>
          <p:nvPr/>
        </p:nvSpPr>
        <p:spPr>
          <a:xfrm>
            <a:off x="4821506" y="6737597"/>
            <a:ext cx="1800225" cy="3615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Become a builder</a:t>
            </a:r>
            <a:endParaRPr lang="en-US" sz="1200" b="1" dirty="0"/>
          </a:p>
        </p:txBody>
      </p:sp>
    </p:spTree>
    <p:extLst>
      <p:ext uri="{BB962C8B-B14F-4D97-AF65-F5344CB8AC3E}">
        <p14:creationId xmlns:p14="http://schemas.microsoft.com/office/powerpoint/2010/main" val="275647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cess 1"/>
          <p:cNvSpPr/>
          <p:nvPr/>
        </p:nvSpPr>
        <p:spPr>
          <a:xfrm>
            <a:off x="566540" y="208712"/>
            <a:ext cx="2484055" cy="88544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Builder selects sign up</a:t>
            </a:r>
            <a:endParaRPr lang="en-US" dirty="0"/>
          </a:p>
        </p:txBody>
      </p:sp>
      <p:sp>
        <p:nvSpPr>
          <p:cNvPr id="3" name="Process 2"/>
          <p:cNvSpPr/>
          <p:nvPr/>
        </p:nvSpPr>
        <p:spPr>
          <a:xfrm>
            <a:off x="566540" y="1277570"/>
            <a:ext cx="4147071" cy="163807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Builder fills out form:</a:t>
            </a:r>
          </a:p>
          <a:p>
            <a:pPr marL="342900" indent="-342900" algn="ctr">
              <a:buAutoNum type="arabicPeriod"/>
            </a:pPr>
            <a:r>
              <a:rPr lang="en-US" dirty="0" smtClean="0"/>
              <a:t>Name</a:t>
            </a:r>
          </a:p>
          <a:p>
            <a:pPr marL="342900" indent="-342900" algn="ctr">
              <a:buAutoNum type="arabicPeriod"/>
            </a:pPr>
            <a:r>
              <a:rPr lang="en-US" dirty="0" smtClean="0"/>
              <a:t>Address</a:t>
            </a:r>
          </a:p>
          <a:p>
            <a:pPr marL="342900" indent="-342900" algn="ctr">
              <a:buAutoNum type="arabicPeriod"/>
            </a:pPr>
            <a:r>
              <a:rPr lang="en-US" dirty="0" smtClean="0"/>
              <a:t>Email</a:t>
            </a:r>
          </a:p>
          <a:p>
            <a:pPr marL="342900" indent="-342900" algn="ctr">
              <a:buAutoNum type="arabicPeriod"/>
            </a:pPr>
            <a:r>
              <a:rPr lang="en-US" dirty="0" smtClean="0"/>
              <a:t>Phone</a:t>
            </a:r>
          </a:p>
          <a:p>
            <a:pPr marL="342900" indent="-342900" algn="ctr">
              <a:buAutoNum type="arabicPeriod"/>
            </a:pPr>
            <a:r>
              <a:rPr lang="en-US" dirty="0" smtClean="0"/>
              <a:t>Payment Options</a:t>
            </a:r>
          </a:p>
        </p:txBody>
      </p:sp>
      <p:sp>
        <p:nvSpPr>
          <p:cNvPr id="4" name="Process 3"/>
          <p:cNvSpPr/>
          <p:nvPr/>
        </p:nvSpPr>
        <p:spPr>
          <a:xfrm>
            <a:off x="566540" y="3076030"/>
            <a:ext cx="2484055" cy="88544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Builder receives verification email</a:t>
            </a:r>
            <a:endParaRPr lang="en-US" dirty="0"/>
          </a:p>
        </p:txBody>
      </p:sp>
      <p:sp>
        <p:nvSpPr>
          <p:cNvPr id="5" name="Process 4"/>
          <p:cNvSpPr/>
          <p:nvPr/>
        </p:nvSpPr>
        <p:spPr>
          <a:xfrm>
            <a:off x="566540" y="4129969"/>
            <a:ext cx="2484055" cy="88544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Builder logs into Dashboard</a:t>
            </a:r>
          </a:p>
          <a:p>
            <a:pPr algn="ctr"/>
            <a:r>
              <a:rPr lang="en-US" dirty="0" smtClean="0"/>
              <a:t>(Can edit profile from dashboard)</a:t>
            </a:r>
            <a:endParaRPr lang="en-US" dirty="0"/>
          </a:p>
        </p:txBody>
      </p:sp>
      <p:sp>
        <p:nvSpPr>
          <p:cNvPr id="6" name="Process 5"/>
          <p:cNvSpPr/>
          <p:nvPr/>
        </p:nvSpPr>
        <p:spPr>
          <a:xfrm>
            <a:off x="566540" y="5236775"/>
            <a:ext cx="2484055" cy="88544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Builder is now visible to buyers</a:t>
            </a:r>
            <a:endParaRPr lang="en-US" dirty="0"/>
          </a:p>
        </p:txBody>
      </p:sp>
      <p:sp>
        <p:nvSpPr>
          <p:cNvPr id="7" name="Down Arrow 6"/>
          <p:cNvSpPr/>
          <p:nvPr/>
        </p:nvSpPr>
        <p:spPr>
          <a:xfrm>
            <a:off x="76266" y="208712"/>
            <a:ext cx="381325" cy="593880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131535" y="1391414"/>
            <a:ext cx="2473160" cy="1477328"/>
          </a:xfrm>
          <a:prstGeom prst="rect">
            <a:avLst/>
          </a:prstGeom>
          <a:noFill/>
        </p:spPr>
        <p:txBody>
          <a:bodyPr wrap="square" rtlCol="0">
            <a:spAutoFit/>
          </a:bodyPr>
          <a:lstStyle/>
          <a:p>
            <a:r>
              <a:rPr lang="en-US" dirty="0" smtClean="0"/>
              <a:t>Payment options:</a:t>
            </a:r>
          </a:p>
          <a:p>
            <a:r>
              <a:rPr lang="en-US" dirty="0" smtClean="0"/>
              <a:t>$30/ Month</a:t>
            </a:r>
          </a:p>
          <a:p>
            <a:r>
              <a:rPr lang="en-US" dirty="0" smtClean="0"/>
              <a:t># of months</a:t>
            </a:r>
          </a:p>
          <a:p>
            <a:r>
              <a:rPr lang="en-US" dirty="0" smtClean="0"/>
              <a:t>Highlight profile extra $10/</a:t>
            </a:r>
            <a:r>
              <a:rPr lang="en-US" dirty="0" err="1" smtClean="0"/>
              <a:t>mo</a:t>
            </a:r>
            <a:endParaRPr lang="en-US" dirty="0"/>
          </a:p>
        </p:txBody>
      </p:sp>
    </p:spTree>
    <p:extLst>
      <p:ext uri="{BB962C8B-B14F-4D97-AF65-F5344CB8AC3E}">
        <p14:creationId xmlns:p14="http://schemas.microsoft.com/office/powerpoint/2010/main" val="2611181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7275321" y="1473634"/>
            <a:ext cx="1800225" cy="51039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Static Builder info</a:t>
            </a:r>
          </a:p>
          <a:p>
            <a:pPr algn="ctr"/>
            <a:r>
              <a:rPr lang="en-US" sz="1200" b="1" dirty="0" smtClean="0"/>
              <a:t>&lt;</a:t>
            </a:r>
            <a:endParaRPr lang="en-US" sz="1200" b="1" dirty="0"/>
          </a:p>
          <a:p>
            <a:pPr algn="ctr"/>
            <a:r>
              <a:rPr lang="en-US" sz="1200" b="1" dirty="0" smtClean="0"/>
              <a:t>Types of rods</a:t>
            </a:r>
          </a:p>
          <a:p>
            <a:pPr algn="ctr"/>
            <a:r>
              <a:rPr lang="en-US" sz="1200" b="1" dirty="0" smtClean="0"/>
              <a:t>Species</a:t>
            </a:r>
          </a:p>
          <a:p>
            <a:pPr algn="ctr"/>
            <a:r>
              <a:rPr lang="en-US" sz="1200" b="1" dirty="0" smtClean="0"/>
              <a:t>Shipping Costs</a:t>
            </a:r>
          </a:p>
          <a:p>
            <a:pPr algn="ctr"/>
            <a:endParaRPr lang="en-US" sz="1200" b="1" dirty="0"/>
          </a:p>
          <a:p>
            <a:pPr algn="ctr"/>
            <a:endParaRPr lang="en-US" sz="1200" b="1" dirty="0" smtClean="0"/>
          </a:p>
          <a:p>
            <a:pPr algn="ctr"/>
            <a:r>
              <a:rPr lang="en-US" sz="1200" b="1" dirty="0" smtClean="0"/>
              <a:t>CONTACT INFO</a:t>
            </a:r>
          </a:p>
          <a:p>
            <a:pPr algn="ctr"/>
            <a:r>
              <a:rPr lang="en-US" sz="1200" b="1" dirty="0" smtClean="0"/>
              <a:t>EMAIL</a:t>
            </a:r>
          </a:p>
          <a:p>
            <a:pPr algn="ctr"/>
            <a:r>
              <a:rPr lang="en-US" sz="1200" b="1" dirty="0" smtClean="0"/>
              <a:t>PHONE?</a:t>
            </a:r>
            <a:endParaRPr lang="en-US" sz="1200" b="1" dirty="0"/>
          </a:p>
        </p:txBody>
      </p:sp>
      <p:sp>
        <p:nvSpPr>
          <p:cNvPr id="14" name="Smiley Face 13"/>
          <p:cNvSpPr/>
          <p:nvPr/>
        </p:nvSpPr>
        <p:spPr>
          <a:xfrm>
            <a:off x="631909" y="1600126"/>
            <a:ext cx="1710535" cy="992964"/>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Builder</a:t>
            </a:r>
            <a:endParaRPr lang="en-US" dirty="0"/>
          </a:p>
        </p:txBody>
      </p:sp>
      <p:sp>
        <p:nvSpPr>
          <p:cNvPr id="15" name="Rectangle 14"/>
          <p:cNvSpPr/>
          <p:nvPr/>
        </p:nvSpPr>
        <p:spPr>
          <a:xfrm>
            <a:off x="3021823" y="1473634"/>
            <a:ext cx="3599908" cy="145466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Brief description/background bio</a:t>
            </a:r>
            <a:endParaRPr lang="en-US" dirty="0">
              <a:solidFill>
                <a:srgbClr val="000000"/>
              </a:solidFill>
            </a:endParaRPr>
          </a:p>
        </p:txBody>
      </p:sp>
      <p:sp>
        <p:nvSpPr>
          <p:cNvPr id="16" name="Rectangle 15"/>
          <p:cNvSpPr/>
          <p:nvPr/>
        </p:nvSpPr>
        <p:spPr>
          <a:xfrm>
            <a:off x="428820" y="4256914"/>
            <a:ext cx="6390274" cy="95898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REVIEWS)</a:t>
            </a:r>
            <a:endParaRPr lang="en-US" dirty="0" smtClean="0">
              <a:solidFill>
                <a:srgbClr val="000000"/>
              </a:solidFill>
            </a:endParaRPr>
          </a:p>
          <a:p>
            <a:r>
              <a:rPr lang="en-US" dirty="0" smtClean="0">
                <a:solidFill>
                  <a:srgbClr val="000000"/>
                </a:solidFill>
              </a:rPr>
              <a:t>Jesus H.  Blah blah blah</a:t>
            </a:r>
            <a:endParaRPr lang="en-US" dirty="0" smtClean="0">
              <a:solidFill>
                <a:srgbClr val="000000"/>
              </a:solidFill>
            </a:endParaRPr>
          </a:p>
        </p:txBody>
      </p:sp>
      <p:sp>
        <p:nvSpPr>
          <p:cNvPr id="17" name="Rectangle 16"/>
          <p:cNvSpPr/>
          <p:nvPr/>
        </p:nvSpPr>
        <p:spPr>
          <a:xfrm>
            <a:off x="280429" y="2643687"/>
            <a:ext cx="2473161" cy="284607"/>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5-Point Star 17"/>
          <p:cNvSpPr/>
          <p:nvPr/>
        </p:nvSpPr>
        <p:spPr>
          <a:xfrm>
            <a:off x="428820" y="2695420"/>
            <a:ext cx="312039" cy="181138"/>
          </a:xfrm>
          <a:prstGeom prst="star5">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5-Point Star 18"/>
          <p:cNvSpPr/>
          <p:nvPr/>
        </p:nvSpPr>
        <p:spPr>
          <a:xfrm>
            <a:off x="895458" y="2695420"/>
            <a:ext cx="312039" cy="181138"/>
          </a:xfrm>
          <a:prstGeom prst="star5">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5-Point Star 19"/>
          <p:cNvSpPr/>
          <p:nvPr/>
        </p:nvSpPr>
        <p:spPr>
          <a:xfrm>
            <a:off x="1362097" y="2695420"/>
            <a:ext cx="312039" cy="181138"/>
          </a:xfrm>
          <a:prstGeom prst="star5">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5-Point Star 20"/>
          <p:cNvSpPr/>
          <p:nvPr/>
        </p:nvSpPr>
        <p:spPr>
          <a:xfrm>
            <a:off x="1828735" y="2695420"/>
            <a:ext cx="312039" cy="181138"/>
          </a:xfrm>
          <a:prstGeom prst="star5">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5-Point Star 21"/>
          <p:cNvSpPr/>
          <p:nvPr/>
        </p:nvSpPr>
        <p:spPr>
          <a:xfrm>
            <a:off x="2295375" y="2695420"/>
            <a:ext cx="312039" cy="181138"/>
          </a:xfrm>
          <a:prstGeom prst="star5">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461984" y="3141830"/>
            <a:ext cx="1800225" cy="892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Gallery</a:t>
            </a:r>
            <a:endParaRPr lang="en-US" sz="1200" b="1" dirty="0"/>
          </a:p>
        </p:txBody>
      </p:sp>
      <p:pic>
        <p:nvPicPr>
          <p:cNvPr id="27" name="Picture 26" descr="Rodbroker Logo 4.jpg"/>
          <p:cNvPicPr>
            <a:picLocks noChangeAspect="1"/>
          </p:cNvPicPr>
          <p:nvPr/>
        </p:nvPicPr>
        <p:blipFill rotWithShape="1">
          <a:blip r:embed="rId2">
            <a:extLst>
              <a:ext uri="{28A0092B-C50C-407E-A947-70E740481C1C}">
                <a14:useLocalDpi xmlns:a14="http://schemas.microsoft.com/office/drawing/2010/main" val="0"/>
              </a:ext>
            </a:extLst>
          </a:blip>
          <a:srcRect t="11015" b="12153"/>
          <a:stretch/>
        </p:blipFill>
        <p:spPr>
          <a:xfrm>
            <a:off x="185216" y="47312"/>
            <a:ext cx="6818774" cy="580418"/>
          </a:xfrm>
          <a:prstGeom prst="rect">
            <a:avLst/>
          </a:prstGeom>
          <a:ln>
            <a:solidFill>
              <a:srgbClr val="000000"/>
            </a:solidFill>
          </a:ln>
        </p:spPr>
      </p:pic>
      <p:sp>
        <p:nvSpPr>
          <p:cNvPr id="28" name="Rounded Rectangle 27"/>
          <p:cNvSpPr/>
          <p:nvPr/>
        </p:nvSpPr>
        <p:spPr>
          <a:xfrm>
            <a:off x="5172563" y="60518"/>
            <a:ext cx="1449168" cy="3822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Builders</a:t>
            </a:r>
          </a:p>
        </p:txBody>
      </p:sp>
      <p:sp>
        <p:nvSpPr>
          <p:cNvPr id="29" name="Rounded Rectangle 28"/>
          <p:cNvSpPr/>
          <p:nvPr/>
        </p:nvSpPr>
        <p:spPr>
          <a:xfrm>
            <a:off x="6710144" y="81174"/>
            <a:ext cx="1465290" cy="38511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smtClean="0"/>
              <a:t>Search</a:t>
            </a:r>
            <a:endParaRPr lang="en-US" sz="1200" b="1" dirty="0"/>
          </a:p>
        </p:txBody>
      </p:sp>
      <p:sp>
        <p:nvSpPr>
          <p:cNvPr id="30" name="Rounded Rectangle 29"/>
          <p:cNvSpPr/>
          <p:nvPr/>
        </p:nvSpPr>
        <p:spPr>
          <a:xfrm>
            <a:off x="185216" y="818653"/>
            <a:ext cx="9155698" cy="5119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Featured Ad? Or builder pays to have profile highlighted for period of time</a:t>
            </a:r>
            <a:endParaRPr lang="en-US" dirty="0"/>
          </a:p>
        </p:txBody>
      </p:sp>
      <p:sp>
        <p:nvSpPr>
          <p:cNvPr id="31" name="Rounded Rectangle 30"/>
          <p:cNvSpPr/>
          <p:nvPr/>
        </p:nvSpPr>
        <p:spPr>
          <a:xfrm>
            <a:off x="8294996" y="81174"/>
            <a:ext cx="1045917" cy="361594"/>
          </a:xfrm>
          <a:prstGeom prst="roundRect">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Sign In</a:t>
            </a:r>
            <a:r>
              <a:rPr lang="en-US" sz="1200" b="1" dirty="0"/>
              <a:t> </a:t>
            </a:r>
            <a:r>
              <a:rPr lang="en-US" sz="1200" b="1" dirty="0" smtClean="0"/>
              <a:t>/ Logout</a:t>
            </a:r>
            <a:endParaRPr lang="en-US" sz="1200" b="1" dirty="0" smtClean="0"/>
          </a:p>
        </p:txBody>
      </p:sp>
      <p:sp>
        <p:nvSpPr>
          <p:cNvPr id="33" name="Rounded Rectangle 32"/>
          <p:cNvSpPr/>
          <p:nvPr/>
        </p:nvSpPr>
        <p:spPr>
          <a:xfrm>
            <a:off x="4821506" y="3141830"/>
            <a:ext cx="1800225" cy="892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Gallery</a:t>
            </a:r>
            <a:endParaRPr lang="en-US" sz="1200" b="1" dirty="0"/>
          </a:p>
        </p:txBody>
      </p:sp>
      <p:sp>
        <p:nvSpPr>
          <p:cNvPr id="34" name="Rounded Rectangle 33"/>
          <p:cNvSpPr/>
          <p:nvPr/>
        </p:nvSpPr>
        <p:spPr>
          <a:xfrm>
            <a:off x="2753590" y="3141830"/>
            <a:ext cx="1800225" cy="892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Gallery</a:t>
            </a:r>
            <a:endParaRPr lang="en-US" sz="1200" b="1" dirty="0"/>
          </a:p>
        </p:txBody>
      </p:sp>
      <p:sp>
        <p:nvSpPr>
          <p:cNvPr id="35" name="Rectangle 34"/>
          <p:cNvSpPr/>
          <p:nvPr/>
        </p:nvSpPr>
        <p:spPr>
          <a:xfrm>
            <a:off x="428820" y="5368295"/>
            <a:ext cx="6390274" cy="95898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Blog post (comments button) – STRETCH GOAL</a:t>
            </a:r>
          </a:p>
          <a:p>
            <a:r>
              <a:rPr lang="en-US" dirty="0" smtClean="0">
                <a:solidFill>
                  <a:srgbClr val="000000"/>
                </a:solidFill>
              </a:rPr>
              <a:t>Builder – I have many thoughts about rod and what how to rod.</a:t>
            </a:r>
            <a:endParaRPr lang="en-US" dirty="0" smtClean="0">
              <a:solidFill>
                <a:srgbClr val="000000"/>
              </a:solidFill>
            </a:endParaRPr>
          </a:p>
        </p:txBody>
      </p:sp>
    </p:spTree>
    <p:extLst>
      <p:ext uri="{BB962C8B-B14F-4D97-AF65-F5344CB8AC3E}">
        <p14:creationId xmlns:p14="http://schemas.microsoft.com/office/powerpoint/2010/main" val="32457392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7275321" y="1473634"/>
            <a:ext cx="1800225" cy="51039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Static Builder info</a:t>
            </a:r>
          </a:p>
          <a:p>
            <a:pPr algn="ctr"/>
            <a:r>
              <a:rPr lang="en-US" sz="1200" b="1" dirty="0" smtClean="0"/>
              <a:t>&lt;</a:t>
            </a:r>
            <a:endParaRPr lang="en-US" sz="1200" b="1" dirty="0"/>
          </a:p>
          <a:p>
            <a:pPr algn="ctr"/>
            <a:r>
              <a:rPr lang="en-US" sz="1200" b="1" dirty="0" smtClean="0"/>
              <a:t>Types of rods</a:t>
            </a:r>
          </a:p>
          <a:p>
            <a:pPr algn="ctr"/>
            <a:r>
              <a:rPr lang="en-US" sz="1200" b="1" dirty="0" smtClean="0"/>
              <a:t>Species</a:t>
            </a:r>
          </a:p>
          <a:p>
            <a:pPr algn="ctr"/>
            <a:r>
              <a:rPr lang="en-US" sz="1200" b="1" dirty="0" smtClean="0"/>
              <a:t>Shipping Costs</a:t>
            </a:r>
          </a:p>
          <a:p>
            <a:pPr algn="ctr"/>
            <a:endParaRPr lang="en-US" sz="1200" b="1" dirty="0"/>
          </a:p>
          <a:p>
            <a:pPr algn="ctr"/>
            <a:endParaRPr lang="en-US" sz="1200" b="1" dirty="0" smtClean="0"/>
          </a:p>
          <a:p>
            <a:pPr algn="ctr"/>
            <a:r>
              <a:rPr lang="en-US" sz="1200" b="1" dirty="0" smtClean="0"/>
              <a:t>CONTACT INFO</a:t>
            </a:r>
          </a:p>
          <a:p>
            <a:pPr algn="ctr"/>
            <a:r>
              <a:rPr lang="en-US" sz="1200" b="1" dirty="0" smtClean="0"/>
              <a:t>EMAIL</a:t>
            </a:r>
          </a:p>
          <a:p>
            <a:pPr algn="ctr"/>
            <a:r>
              <a:rPr lang="en-US" sz="1200" b="1" dirty="0" smtClean="0"/>
              <a:t>PHONE?</a:t>
            </a:r>
            <a:endParaRPr lang="en-US" sz="1200" b="1" dirty="0"/>
          </a:p>
        </p:txBody>
      </p:sp>
      <p:sp>
        <p:nvSpPr>
          <p:cNvPr id="14" name="Smiley Face 13"/>
          <p:cNvSpPr/>
          <p:nvPr/>
        </p:nvSpPr>
        <p:spPr>
          <a:xfrm>
            <a:off x="631909" y="1600126"/>
            <a:ext cx="1710535" cy="992964"/>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Builder</a:t>
            </a:r>
            <a:endParaRPr lang="en-US" dirty="0"/>
          </a:p>
        </p:txBody>
      </p:sp>
      <p:sp>
        <p:nvSpPr>
          <p:cNvPr id="15" name="Rectangle 14"/>
          <p:cNvSpPr/>
          <p:nvPr/>
        </p:nvSpPr>
        <p:spPr>
          <a:xfrm>
            <a:off x="3021823" y="1473634"/>
            <a:ext cx="3599908" cy="145466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Brief description/background bio</a:t>
            </a:r>
            <a:endParaRPr lang="en-US" dirty="0">
              <a:solidFill>
                <a:srgbClr val="000000"/>
              </a:solidFill>
            </a:endParaRPr>
          </a:p>
        </p:txBody>
      </p:sp>
      <p:sp>
        <p:nvSpPr>
          <p:cNvPr id="16" name="Rectangle 15"/>
          <p:cNvSpPr/>
          <p:nvPr/>
        </p:nvSpPr>
        <p:spPr>
          <a:xfrm>
            <a:off x="428820" y="4256914"/>
            <a:ext cx="6390274" cy="95898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REVIEWS)</a:t>
            </a:r>
            <a:endParaRPr lang="en-US" dirty="0" smtClean="0">
              <a:solidFill>
                <a:srgbClr val="000000"/>
              </a:solidFill>
            </a:endParaRPr>
          </a:p>
          <a:p>
            <a:r>
              <a:rPr lang="en-US" dirty="0" smtClean="0">
                <a:solidFill>
                  <a:srgbClr val="000000"/>
                </a:solidFill>
              </a:rPr>
              <a:t>Jesus H.  Blah blah blah</a:t>
            </a:r>
            <a:endParaRPr lang="en-US" dirty="0" smtClean="0">
              <a:solidFill>
                <a:srgbClr val="000000"/>
              </a:solidFill>
            </a:endParaRPr>
          </a:p>
        </p:txBody>
      </p:sp>
      <p:sp>
        <p:nvSpPr>
          <p:cNvPr id="17" name="Rectangle 16"/>
          <p:cNvSpPr/>
          <p:nvPr/>
        </p:nvSpPr>
        <p:spPr>
          <a:xfrm>
            <a:off x="280429" y="2643687"/>
            <a:ext cx="2473161" cy="284607"/>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5-Point Star 17"/>
          <p:cNvSpPr/>
          <p:nvPr/>
        </p:nvSpPr>
        <p:spPr>
          <a:xfrm>
            <a:off x="428820" y="2695420"/>
            <a:ext cx="312039" cy="181138"/>
          </a:xfrm>
          <a:prstGeom prst="star5">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5-Point Star 18"/>
          <p:cNvSpPr/>
          <p:nvPr/>
        </p:nvSpPr>
        <p:spPr>
          <a:xfrm>
            <a:off x="895458" y="2695420"/>
            <a:ext cx="312039" cy="181138"/>
          </a:xfrm>
          <a:prstGeom prst="star5">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5-Point Star 19"/>
          <p:cNvSpPr/>
          <p:nvPr/>
        </p:nvSpPr>
        <p:spPr>
          <a:xfrm>
            <a:off x="1362097" y="2695420"/>
            <a:ext cx="312039" cy="181138"/>
          </a:xfrm>
          <a:prstGeom prst="star5">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5-Point Star 20"/>
          <p:cNvSpPr/>
          <p:nvPr/>
        </p:nvSpPr>
        <p:spPr>
          <a:xfrm>
            <a:off x="1828735" y="2695420"/>
            <a:ext cx="312039" cy="181138"/>
          </a:xfrm>
          <a:prstGeom prst="star5">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5-Point Star 21"/>
          <p:cNvSpPr/>
          <p:nvPr/>
        </p:nvSpPr>
        <p:spPr>
          <a:xfrm>
            <a:off x="2295375" y="2695420"/>
            <a:ext cx="312039" cy="181138"/>
          </a:xfrm>
          <a:prstGeom prst="star5">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461984" y="3141830"/>
            <a:ext cx="1800225" cy="892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Gallery</a:t>
            </a:r>
            <a:endParaRPr lang="en-US" sz="1200" b="1" dirty="0"/>
          </a:p>
        </p:txBody>
      </p:sp>
      <p:pic>
        <p:nvPicPr>
          <p:cNvPr id="27" name="Picture 26" descr="Rodbroker Logo 4.jpg"/>
          <p:cNvPicPr>
            <a:picLocks noChangeAspect="1"/>
          </p:cNvPicPr>
          <p:nvPr/>
        </p:nvPicPr>
        <p:blipFill rotWithShape="1">
          <a:blip r:embed="rId2">
            <a:extLst>
              <a:ext uri="{28A0092B-C50C-407E-A947-70E740481C1C}">
                <a14:useLocalDpi xmlns:a14="http://schemas.microsoft.com/office/drawing/2010/main" val="0"/>
              </a:ext>
            </a:extLst>
          </a:blip>
          <a:srcRect t="11015" b="12153"/>
          <a:stretch/>
        </p:blipFill>
        <p:spPr>
          <a:xfrm>
            <a:off x="185216" y="47312"/>
            <a:ext cx="6818774" cy="580418"/>
          </a:xfrm>
          <a:prstGeom prst="rect">
            <a:avLst/>
          </a:prstGeom>
          <a:ln>
            <a:solidFill>
              <a:srgbClr val="000000"/>
            </a:solidFill>
          </a:ln>
        </p:spPr>
      </p:pic>
      <p:sp>
        <p:nvSpPr>
          <p:cNvPr id="28" name="Rounded Rectangle 27"/>
          <p:cNvSpPr/>
          <p:nvPr/>
        </p:nvSpPr>
        <p:spPr>
          <a:xfrm>
            <a:off x="5172563" y="60518"/>
            <a:ext cx="1449168" cy="3822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Builders</a:t>
            </a:r>
          </a:p>
        </p:txBody>
      </p:sp>
      <p:sp>
        <p:nvSpPr>
          <p:cNvPr id="29" name="Rounded Rectangle 28"/>
          <p:cNvSpPr/>
          <p:nvPr/>
        </p:nvSpPr>
        <p:spPr>
          <a:xfrm>
            <a:off x="6710144" y="81174"/>
            <a:ext cx="1465290" cy="38511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smtClean="0"/>
              <a:t>Search</a:t>
            </a:r>
            <a:endParaRPr lang="en-US" sz="1200" b="1" dirty="0"/>
          </a:p>
        </p:txBody>
      </p:sp>
      <p:sp>
        <p:nvSpPr>
          <p:cNvPr id="30" name="Rounded Rectangle 29"/>
          <p:cNvSpPr/>
          <p:nvPr/>
        </p:nvSpPr>
        <p:spPr>
          <a:xfrm>
            <a:off x="185216" y="818653"/>
            <a:ext cx="9155698" cy="5119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Featured Ad? Or builder pays to have profile highlighted for period of time</a:t>
            </a:r>
            <a:endParaRPr lang="en-US" dirty="0"/>
          </a:p>
        </p:txBody>
      </p:sp>
      <p:sp>
        <p:nvSpPr>
          <p:cNvPr id="31" name="Rounded Rectangle 30"/>
          <p:cNvSpPr/>
          <p:nvPr/>
        </p:nvSpPr>
        <p:spPr>
          <a:xfrm>
            <a:off x="8294996" y="81174"/>
            <a:ext cx="1045917" cy="361594"/>
          </a:xfrm>
          <a:prstGeom prst="roundRect">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Sign In</a:t>
            </a:r>
            <a:r>
              <a:rPr lang="en-US" sz="1200" b="1" dirty="0"/>
              <a:t> </a:t>
            </a:r>
            <a:r>
              <a:rPr lang="en-US" sz="1200" b="1" dirty="0" smtClean="0"/>
              <a:t>/ Logout</a:t>
            </a:r>
            <a:endParaRPr lang="en-US" sz="1200" b="1" dirty="0" smtClean="0"/>
          </a:p>
        </p:txBody>
      </p:sp>
      <p:sp>
        <p:nvSpPr>
          <p:cNvPr id="33" name="Rounded Rectangle 32"/>
          <p:cNvSpPr/>
          <p:nvPr/>
        </p:nvSpPr>
        <p:spPr>
          <a:xfrm>
            <a:off x="4821506" y="3141830"/>
            <a:ext cx="1800225" cy="892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Gallery</a:t>
            </a:r>
            <a:endParaRPr lang="en-US" sz="1200" b="1" dirty="0"/>
          </a:p>
        </p:txBody>
      </p:sp>
      <p:sp>
        <p:nvSpPr>
          <p:cNvPr id="34" name="Rounded Rectangle 33"/>
          <p:cNvSpPr/>
          <p:nvPr/>
        </p:nvSpPr>
        <p:spPr>
          <a:xfrm>
            <a:off x="2753590" y="3141830"/>
            <a:ext cx="1800225" cy="892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Gallery</a:t>
            </a:r>
            <a:endParaRPr lang="en-US" sz="1200" b="1" dirty="0"/>
          </a:p>
        </p:txBody>
      </p:sp>
      <p:sp>
        <p:nvSpPr>
          <p:cNvPr id="35" name="Rectangle 34"/>
          <p:cNvSpPr/>
          <p:nvPr/>
        </p:nvSpPr>
        <p:spPr>
          <a:xfrm>
            <a:off x="428820" y="5368295"/>
            <a:ext cx="6390274" cy="95898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Blog post (comments button) – STRETCH GOAL</a:t>
            </a:r>
          </a:p>
          <a:p>
            <a:r>
              <a:rPr lang="en-US" dirty="0" smtClean="0">
                <a:solidFill>
                  <a:srgbClr val="000000"/>
                </a:solidFill>
              </a:rPr>
              <a:t>Builder – I have many thoughts about rod and what how to rod.</a:t>
            </a:r>
            <a:endParaRPr lang="en-US" dirty="0" smtClean="0">
              <a:solidFill>
                <a:srgbClr val="000000"/>
              </a:solidFill>
            </a:endParaRPr>
          </a:p>
        </p:txBody>
      </p:sp>
      <p:sp>
        <p:nvSpPr>
          <p:cNvPr id="23" name="Rounded Rectangle 22"/>
          <p:cNvSpPr/>
          <p:nvPr/>
        </p:nvSpPr>
        <p:spPr>
          <a:xfrm>
            <a:off x="4204860" y="84043"/>
            <a:ext cx="879928" cy="3822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Email symbol</a:t>
            </a:r>
          </a:p>
        </p:txBody>
      </p:sp>
    </p:spTree>
    <p:extLst>
      <p:ext uri="{BB962C8B-B14F-4D97-AF65-F5344CB8AC3E}">
        <p14:creationId xmlns:p14="http://schemas.microsoft.com/office/powerpoint/2010/main" val="123162233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dbroker-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15" y="183941"/>
            <a:ext cx="9260732" cy="859620"/>
          </a:xfrm>
          <a:prstGeom prst="rect">
            <a:avLst/>
          </a:prstGeom>
          <a:solidFill>
            <a:schemeClr val="bg2"/>
          </a:solidFill>
          <a:ln>
            <a:solidFill>
              <a:schemeClr val="tx1"/>
            </a:solidFill>
          </a:ln>
        </p:spPr>
      </p:pic>
      <p:sp>
        <p:nvSpPr>
          <p:cNvPr id="3" name="Rounded Rectangle 2"/>
          <p:cNvSpPr/>
          <p:nvPr/>
        </p:nvSpPr>
        <p:spPr>
          <a:xfrm>
            <a:off x="6972788" y="265634"/>
            <a:ext cx="1045917"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LOG IN</a:t>
            </a:r>
            <a:endParaRPr lang="en-US" sz="1200" b="1" dirty="0"/>
          </a:p>
        </p:txBody>
      </p:sp>
      <p:sp>
        <p:nvSpPr>
          <p:cNvPr id="4" name="Rounded Rectangle 3"/>
          <p:cNvSpPr/>
          <p:nvPr/>
        </p:nvSpPr>
        <p:spPr>
          <a:xfrm>
            <a:off x="8294997" y="265634"/>
            <a:ext cx="1045917"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SIGN UP</a:t>
            </a:r>
            <a:endParaRPr lang="en-US" sz="1200" b="1" dirty="0"/>
          </a:p>
        </p:txBody>
      </p:sp>
      <p:sp>
        <p:nvSpPr>
          <p:cNvPr id="5" name="Rounded Rectangle 4"/>
          <p:cNvSpPr/>
          <p:nvPr/>
        </p:nvSpPr>
        <p:spPr>
          <a:xfrm>
            <a:off x="185215" y="1141594"/>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Home</a:t>
            </a:r>
            <a:endParaRPr lang="en-US" sz="1200" b="1" dirty="0"/>
          </a:p>
        </p:txBody>
      </p:sp>
      <p:sp>
        <p:nvSpPr>
          <p:cNvPr id="6" name="Rounded Rectangle 5"/>
          <p:cNvSpPr/>
          <p:nvPr/>
        </p:nvSpPr>
        <p:spPr>
          <a:xfrm>
            <a:off x="2050342" y="1141594"/>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Messages</a:t>
            </a:r>
            <a:endParaRPr lang="en-US" sz="1200" b="1" dirty="0"/>
          </a:p>
        </p:txBody>
      </p:sp>
      <p:sp>
        <p:nvSpPr>
          <p:cNvPr id="7" name="Rounded Rectangle 6"/>
          <p:cNvSpPr/>
          <p:nvPr/>
        </p:nvSpPr>
        <p:spPr>
          <a:xfrm>
            <a:off x="3915468" y="1141594"/>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Profile</a:t>
            </a:r>
            <a:endParaRPr lang="en-US" sz="1200" b="1" dirty="0"/>
          </a:p>
        </p:txBody>
      </p:sp>
      <p:sp>
        <p:nvSpPr>
          <p:cNvPr id="10" name="Rounded Rectangle 9"/>
          <p:cNvSpPr/>
          <p:nvPr/>
        </p:nvSpPr>
        <p:spPr>
          <a:xfrm>
            <a:off x="5780595" y="1141594"/>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Blog</a:t>
            </a:r>
            <a:endParaRPr lang="en-US" sz="1200" b="1" dirty="0"/>
          </a:p>
        </p:txBody>
      </p:sp>
      <p:sp>
        <p:nvSpPr>
          <p:cNvPr id="11" name="Rounded Rectangle 10"/>
          <p:cNvSpPr/>
          <p:nvPr/>
        </p:nvSpPr>
        <p:spPr>
          <a:xfrm>
            <a:off x="7645722" y="1134380"/>
            <a:ext cx="1800225" cy="1834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Orders</a:t>
            </a:r>
            <a:endParaRPr lang="en-US" sz="1200" b="1" dirty="0"/>
          </a:p>
        </p:txBody>
      </p:sp>
      <p:sp>
        <p:nvSpPr>
          <p:cNvPr id="12" name="Rectangle 11"/>
          <p:cNvSpPr/>
          <p:nvPr/>
        </p:nvSpPr>
        <p:spPr>
          <a:xfrm>
            <a:off x="185215" y="1454660"/>
            <a:ext cx="3497288" cy="1960629"/>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u="sng" dirty="0" smtClean="0"/>
              <a:t>Stats</a:t>
            </a:r>
            <a:endParaRPr lang="en-US" dirty="0" smtClean="0"/>
          </a:p>
          <a:p>
            <a:r>
              <a:rPr lang="en-US" dirty="0" smtClean="0"/>
              <a:t>View #</a:t>
            </a:r>
          </a:p>
          <a:p>
            <a:r>
              <a:rPr lang="en-US" dirty="0" smtClean="0"/>
              <a:t>Messages (not sure what message page would look like)</a:t>
            </a:r>
          </a:p>
          <a:p>
            <a:r>
              <a:rPr lang="en-US" dirty="0" smtClean="0"/>
              <a:t>Orders</a:t>
            </a:r>
            <a:endParaRPr lang="en-US" dirty="0"/>
          </a:p>
        </p:txBody>
      </p:sp>
      <p:sp>
        <p:nvSpPr>
          <p:cNvPr id="13" name="Rectangle 12"/>
          <p:cNvSpPr/>
          <p:nvPr/>
        </p:nvSpPr>
        <p:spPr>
          <a:xfrm>
            <a:off x="7430375" y="1501203"/>
            <a:ext cx="1963991" cy="555073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ADVERTISEMENTS</a:t>
            </a:r>
            <a:endParaRPr lang="en-US" dirty="0"/>
          </a:p>
        </p:txBody>
      </p:sp>
    </p:spTree>
    <p:extLst>
      <p:ext uri="{BB962C8B-B14F-4D97-AF65-F5344CB8AC3E}">
        <p14:creationId xmlns:p14="http://schemas.microsoft.com/office/powerpoint/2010/main" val="2836191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389</TotalTime>
  <Words>1030</Words>
  <Application>Microsoft Macintosh PowerPoint</Application>
  <PresentationFormat>Custom</PresentationFormat>
  <Paragraphs>323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Bernard Balsis</dc:creator>
  <cp:lastModifiedBy>Gwendyl Chillings</cp:lastModifiedBy>
  <cp:revision>33</cp:revision>
  <dcterms:created xsi:type="dcterms:W3CDTF">2016-01-26T06:05:18Z</dcterms:created>
  <dcterms:modified xsi:type="dcterms:W3CDTF">2016-01-30T00:27:21Z</dcterms:modified>
</cp:coreProperties>
</file>