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992" r:id="rId2"/>
    <p:sldMasterId id="2147483993" r:id="rId3"/>
    <p:sldMasterId id="2147484439" r:id="rId4"/>
  </p:sldMasterIdLst>
  <p:notesMasterIdLst>
    <p:notesMasterId r:id="rId19"/>
  </p:notesMasterIdLst>
  <p:handoutMasterIdLst>
    <p:handoutMasterId r:id="rId20"/>
  </p:handoutMasterIdLst>
  <p:sldIdLst>
    <p:sldId id="1116" r:id="rId5"/>
    <p:sldId id="1129" r:id="rId6"/>
    <p:sldId id="1272" r:id="rId7"/>
    <p:sldId id="1281" r:id="rId8"/>
    <p:sldId id="1273" r:id="rId9"/>
    <p:sldId id="1274" r:id="rId10"/>
    <p:sldId id="1275" r:id="rId11"/>
    <p:sldId id="1276" r:id="rId12"/>
    <p:sldId id="1277" r:id="rId13"/>
    <p:sldId id="1278" r:id="rId14"/>
    <p:sldId id="1279" r:id="rId15"/>
    <p:sldId id="1280" r:id="rId16"/>
    <p:sldId id="1271" r:id="rId17"/>
    <p:sldId id="1121" r:id="rId18"/>
  </p:sldIdLst>
  <p:sldSz cx="9144000" cy="6858000" type="screen4x3"/>
  <p:notesSz cx="6934200" cy="9232900"/>
  <p:defaultTextStyle>
    <a:defPPr>
      <a:defRPr lang="en-US"/>
    </a:defPPr>
    <a:lvl1pPr algn="l" rtl="0" fontAlgn="base">
      <a:lnSpc>
        <a:spcPct val="75000"/>
      </a:lnSpc>
      <a:spcBef>
        <a:spcPct val="50000"/>
      </a:spcBef>
      <a:spcAft>
        <a:spcPct val="0"/>
      </a:spcAft>
      <a:buClr>
        <a:schemeClr val="hlink"/>
      </a:buClr>
      <a:buFont typeface="Wingdings" pitchFamily="2" charset="2"/>
      <a:buChar char="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75000"/>
      </a:lnSpc>
      <a:spcBef>
        <a:spcPct val="50000"/>
      </a:spcBef>
      <a:spcAft>
        <a:spcPct val="0"/>
      </a:spcAft>
      <a:buClr>
        <a:schemeClr val="hlink"/>
      </a:buClr>
      <a:buFont typeface="Wingdings" pitchFamily="2" charset="2"/>
      <a:buChar char="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75000"/>
      </a:lnSpc>
      <a:spcBef>
        <a:spcPct val="50000"/>
      </a:spcBef>
      <a:spcAft>
        <a:spcPct val="0"/>
      </a:spcAft>
      <a:buClr>
        <a:schemeClr val="hlink"/>
      </a:buClr>
      <a:buFont typeface="Wingdings" pitchFamily="2" charset="2"/>
      <a:buChar char="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75000"/>
      </a:lnSpc>
      <a:spcBef>
        <a:spcPct val="50000"/>
      </a:spcBef>
      <a:spcAft>
        <a:spcPct val="0"/>
      </a:spcAft>
      <a:buClr>
        <a:schemeClr val="hlink"/>
      </a:buClr>
      <a:buFont typeface="Wingdings" pitchFamily="2" charset="2"/>
      <a:buChar char="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75000"/>
      </a:lnSpc>
      <a:spcBef>
        <a:spcPct val="50000"/>
      </a:spcBef>
      <a:spcAft>
        <a:spcPct val="0"/>
      </a:spcAft>
      <a:buClr>
        <a:schemeClr val="hlink"/>
      </a:buClr>
      <a:buFont typeface="Wingdings" pitchFamily="2" charset="2"/>
      <a:buChar char="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CC33"/>
    <a:srgbClr val="998D00"/>
    <a:srgbClr val="FF3300"/>
    <a:srgbClr val="4B0B71"/>
    <a:srgbClr val="FFFFFF"/>
    <a:srgbClr val="F1C54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554" autoAdjust="0"/>
  </p:normalViewPr>
  <p:slideViewPr>
    <p:cSldViewPr snapToGrid="0">
      <p:cViewPr>
        <p:scale>
          <a:sx n="107" d="100"/>
          <a:sy n="107" d="100"/>
        </p:scale>
        <p:origin x="-1176" y="-36"/>
      </p:cViewPr>
      <p:guideLst>
        <p:guide orient="horz"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464" y="-90"/>
      </p:cViewPr>
      <p:guideLst>
        <p:guide orient="horz" pos="2908"/>
        <p:guide pos="2184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763" y="153988"/>
            <a:ext cx="6162675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ctr" defTabSz="90963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1" i="0"/>
            </a:lvl1pPr>
          </a:lstStyle>
          <a:p>
            <a:pPr>
              <a:defRPr/>
            </a:pPr>
            <a:r>
              <a:rPr lang="en-US" dirty="0"/>
              <a:t>Title</a:t>
            </a:r>
          </a:p>
          <a:p>
            <a:pPr>
              <a:defRPr/>
            </a:pPr>
            <a:r>
              <a:rPr lang="en-US" dirty="0"/>
              <a:t>Month Year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28811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692150"/>
            <a:ext cx="2770187" cy="2078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5763" y="3000375"/>
            <a:ext cx="6162675" cy="5770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763" y="153988"/>
            <a:ext cx="6162675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ctr" defTabSz="90963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1" i="0"/>
            </a:lvl1pPr>
          </a:lstStyle>
          <a:p>
            <a:pPr>
              <a:defRPr/>
            </a:pPr>
            <a:r>
              <a:rPr lang="en-US" dirty="0"/>
              <a:t>Title</a:t>
            </a:r>
          </a:p>
          <a:p>
            <a:pPr>
              <a:defRPr/>
            </a:pPr>
            <a:r>
              <a:rPr lang="en-US" dirty="0"/>
              <a:t>Month Year</a:t>
            </a:r>
            <a:endParaRPr lang="en-US" sz="900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41675" y="9005888"/>
            <a:ext cx="465138" cy="227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ctr" defTabSz="909638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800" i="0"/>
            </a:lvl1pPr>
          </a:lstStyle>
          <a:p>
            <a:pPr>
              <a:defRPr/>
            </a:pPr>
            <a:fld id="{12458A17-808B-4D27-BDF1-48BA44E3F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5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10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714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n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71450" algn="l" rtl="0" eaLnBrk="0" fontAlgn="base" hangingPunct="0">
      <a:spcBef>
        <a:spcPct val="30000"/>
      </a:spcBef>
      <a:spcAft>
        <a:spcPct val="0"/>
      </a:spcAft>
      <a:buChar char="—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85725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085850" indent="-11430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93913" y="693738"/>
            <a:ext cx="2801937" cy="210185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xfrm>
            <a:off x="298450" y="3001963"/>
            <a:ext cx="6337300" cy="5849937"/>
          </a:xfrm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Month Year</a:t>
            </a:r>
            <a:endParaRPr lang="en-US" sz="900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A3173-01B3-46CE-8036-1A7C24FCEBA7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0"/>
            <a:ext cx="9144000" cy="1981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8913813" y="6716713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161A31C4-BF5F-4EEF-8AF0-5B9AC2AD1B32}" type="slidenum">
              <a:rPr lang="en-US" sz="800" i="0"/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800" i="0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8913813" y="6716713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DE3793F0-7EE7-4ED0-95DA-FCC1CAAE6AC5}" type="slidenum">
              <a:rPr lang="en-US" sz="800" i="0"/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800" i="0" dirty="0"/>
          </a:p>
        </p:txBody>
      </p:sp>
      <p:pic>
        <p:nvPicPr>
          <p:cNvPr id="7" name="Picture 14" descr="EMC_tag_Whi lar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848600" y="152400"/>
            <a:ext cx="1143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6"/>
          <p:cNvSpPr>
            <a:spLocks noChangeShapeType="1"/>
          </p:cNvSpPr>
          <p:nvPr userDrawn="1"/>
        </p:nvSpPr>
        <p:spPr bwMode="gray">
          <a:xfrm>
            <a:off x="0" y="19050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gray">
          <a:xfrm>
            <a:off x="8913813" y="6716713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F6019234-0740-42FA-AA4E-7F3FA6E9B235}" type="slidenum">
              <a:rPr lang="en-US" sz="800" i="0"/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800" i="0" dirty="0"/>
          </a:p>
        </p:txBody>
      </p:sp>
      <p:pic>
        <p:nvPicPr>
          <p:cNvPr id="10" name="Picture 19" descr="Cover art 7-16-0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0" y="1962150"/>
            <a:ext cx="914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954338" y="6662738"/>
            <a:ext cx="3260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1" i="0" dirty="0">
                <a:solidFill>
                  <a:schemeClr val="accent2"/>
                </a:solidFill>
              </a:rPr>
              <a:t>EMC CONFIDENTIAL—INTERNAL USE ONLY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7772400" cy="914400"/>
          </a:xfrm>
        </p:spPr>
        <p:txBody>
          <a:bodyPr wrap="none" anchor="b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0"/>
            <a:ext cx="4149725" cy="273050"/>
          </a:xfrm>
        </p:spPr>
        <p:txBody>
          <a:bodyPr wrap="none">
            <a:spAutoFit/>
          </a:bodyPr>
          <a:lstStyle>
            <a:lvl1pPr marL="0" indent="0">
              <a:spcBef>
                <a:spcPct val="25000"/>
              </a:spcBef>
              <a:buClrTx/>
              <a:buFontTx/>
              <a:buNone/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14400"/>
            <a:ext cx="21336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62484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2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1200150"/>
            <a:ext cx="6048376" cy="14859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3025775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2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1200150"/>
            <a:ext cx="6048376" cy="14859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3025775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2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1200150"/>
            <a:ext cx="6048376" cy="14859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3025775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2" y="203200"/>
            <a:ext cx="8410575" cy="920750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3" y="1355725"/>
            <a:ext cx="8410575" cy="45878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1200150"/>
            <a:ext cx="6048376" cy="14859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3025775"/>
            <a:ext cx="6048375" cy="2803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914400"/>
            <a:ext cx="8534400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828800"/>
            <a:ext cx="8534400" cy="464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4"/>
            <a:endParaRPr lang="en-US" smtClean="0"/>
          </a:p>
        </p:txBody>
      </p:sp>
      <p:pic>
        <p:nvPicPr>
          <p:cNvPr id="1028" name="Picture 7" descr="alternate top bar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0" y="0"/>
            <a:ext cx="914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ctangle 9"/>
          <p:cNvSpPr>
            <a:spLocks noChangeArrowheads="1"/>
          </p:cNvSpPr>
          <p:nvPr userDrawn="1"/>
        </p:nvSpPr>
        <p:spPr bwMode="gray">
          <a:xfrm>
            <a:off x="8913813" y="6716713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8A389A56-D8D6-4307-833F-A717F5F6C59D}" type="slidenum">
              <a:rPr lang="en-US" sz="800" i="0"/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800" i="0" dirty="0"/>
          </a:p>
        </p:txBody>
      </p:sp>
      <p:sp>
        <p:nvSpPr>
          <p:cNvPr id="56330" name="Rectangle 10"/>
          <p:cNvSpPr>
            <a:spLocks noChangeArrowheads="1"/>
          </p:cNvSpPr>
          <p:nvPr userDrawn="1"/>
        </p:nvSpPr>
        <p:spPr bwMode="gray">
          <a:xfrm>
            <a:off x="8913813" y="6716713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D41F16BA-12D1-42DD-9CAA-E9506DC5C7A1}" type="slidenum">
              <a:rPr lang="en-US" sz="800" i="0"/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800" i="0" dirty="0"/>
          </a:p>
        </p:txBody>
      </p:sp>
      <p:sp>
        <p:nvSpPr>
          <p:cNvPr id="56331" name="Text Box 11"/>
          <p:cNvSpPr txBox="1">
            <a:spLocks noChangeArrowheads="1"/>
          </p:cNvSpPr>
          <p:nvPr userDrawn="1"/>
        </p:nvSpPr>
        <p:spPr bwMode="auto">
          <a:xfrm>
            <a:off x="2954338" y="6662738"/>
            <a:ext cx="3260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1" i="0" dirty="0">
                <a:solidFill>
                  <a:schemeClr val="accent2"/>
                </a:solidFill>
              </a:rPr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323" r:id="rId12"/>
    <p:sldLayoutId id="2147484324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223838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</a:defRPr>
      </a:lvl2pPr>
      <a:lvl3pPr marL="1257300" indent="-1714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57350" indent="-1714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800" i="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553450" y="67103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4C1B00FB-0848-42BB-B650-A4F88BF518A5}" type="slidenum">
              <a:rPr lang="en-US" sz="800" i="0">
                <a:solidFill>
                  <a:schemeClr val="bg2"/>
                </a:solidFill>
                <a:latin typeface="MetaNormalLF-Roman" pitchFamily="34" charset="0"/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800" i="0" dirty="0">
              <a:solidFill>
                <a:schemeClr val="bg2"/>
              </a:solidFill>
              <a:latin typeface="MetaNormalLF-Roman" pitchFamily="34" charset="0"/>
            </a:endParaRPr>
          </a:p>
        </p:txBody>
      </p:sp>
      <p:pic>
        <p:nvPicPr>
          <p:cNvPr id="2052" name="Picture 7" descr="2004 EMC logo white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67663" y="62769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66713" y="6710363"/>
            <a:ext cx="1831975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800" i="0" kern="0" dirty="0">
                <a:solidFill>
                  <a:srgbClr val="5F5F5F"/>
                </a:solidFill>
                <a:latin typeface="MetaNormalLF-Roman" pitchFamily="34" charset="0"/>
              </a:rPr>
              <a:t>EMC CONFIDENTIAL—INTERNAL USE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321" r:id="rId12"/>
    <p:sldLayoutId id="214748432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800" i="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553450" y="67103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CF3C525-C0D7-40CE-A9CE-C528F0CDC3A8}" type="slidenum">
              <a:rPr lang="en-US" sz="800" i="0">
                <a:solidFill>
                  <a:schemeClr val="bg2"/>
                </a:solidFill>
                <a:latin typeface="MetaNormalLF-Roman" pitchFamily="34" charset="0"/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lang="en-US" sz="800" i="0" dirty="0">
              <a:solidFill>
                <a:schemeClr val="bg2"/>
              </a:solidFill>
              <a:latin typeface="MetaNormalLF-Roman" pitchFamily="34" charset="0"/>
            </a:endParaRPr>
          </a:p>
        </p:txBody>
      </p:sp>
      <p:pic>
        <p:nvPicPr>
          <p:cNvPr id="3076" name="Picture 7" descr="2004 EMC logo white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67663" y="627697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66713" y="6710363"/>
            <a:ext cx="1831975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800" i="0" kern="0" dirty="0">
                <a:solidFill>
                  <a:srgbClr val="5F5F5F"/>
                </a:solidFill>
                <a:latin typeface="MetaNormalLF-Roman" pitchFamily="34" charset="0"/>
              </a:rPr>
              <a:t>EMC CONFIDENTIAL—INTERNAL USE ONLY.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2627313" y="2460625"/>
            <a:ext cx="38893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6000" i="0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437" r:id="rId12"/>
    <p:sldLayoutId id="214748443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12/12/2016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  <p:sldLayoutId id="214748445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1216241" y="1173517"/>
            <a:ext cx="4305300" cy="148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1" hangingPunct="1"/>
            <a:r>
              <a:rPr lang="en-US" sz="4400" dirty="0" smtClean="0">
                <a:solidFill>
                  <a:schemeClr val="tx2"/>
                </a:solidFill>
              </a:rPr>
              <a:t>Crash-GUI</a:t>
            </a:r>
          </a:p>
        </p:txBody>
      </p:sp>
      <p:sp>
        <p:nvSpPr>
          <p:cNvPr id="7171" name="Subtitle 2"/>
          <p:cNvSpPr txBox="1">
            <a:spLocks/>
          </p:cNvSpPr>
          <p:nvPr/>
        </p:nvSpPr>
        <p:spPr bwMode="auto">
          <a:xfrm>
            <a:off x="2770827" y="2797175"/>
            <a:ext cx="5105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2C95DD"/>
              </a:buClr>
              <a:buFont typeface="Arial" charset="0"/>
              <a:buNone/>
            </a:pPr>
            <a:r>
              <a:rPr lang="en-US" sz="2800" i="0" dirty="0" smtClean="0">
                <a:solidFill>
                  <a:schemeClr val="bg2"/>
                </a:solidFill>
                <a:latin typeface="MetaNormalLF-Roman" pitchFamily="34" charset="0"/>
              </a:rPr>
              <a:t>Ried Liu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2C95DD"/>
              </a:buClr>
              <a:buFont typeface="Arial" charset="0"/>
              <a:buNone/>
            </a:pPr>
            <a:r>
              <a:rPr lang="en-US" sz="2800" i="0" dirty="0" smtClean="0">
                <a:solidFill>
                  <a:schemeClr val="bg2"/>
                </a:solidFill>
                <a:latin typeface="MetaNormalLF-Roman" pitchFamily="34" charset="0"/>
              </a:rPr>
              <a:t>April. 30 2015</a:t>
            </a:r>
            <a:endParaRPr lang="en-US" sz="2800" i="0" dirty="0">
              <a:solidFill>
                <a:schemeClr val="bg2"/>
              </a:solidFill>
              <a:latin typeface="MetaNormalLF-Roman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Thread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How long it didn’t get scheduled</a:t>
            </a: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7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/>
              <a:t>s</a:t>
            </a:r>
            <a:r>
              <a:rPr lang="en-US" dirty="0" smtClean="0"/>
              <a:t>pinlock/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Where it is called</a:t>
            </a:r>
          </a:p>
        </p:txBody>
      </p:sp>
    </p:spTree>
    <p:extLst>
      <p:ext uri="{BB962C8B-B14F-4D97-AF65-F5344CB8AC3E}">
        <p14:creationId xmlns:p14="http://schemas.microsoft.com/office/powerpoint/2010/main" val="52513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backup/restore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Easier to save progress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Easier to resume analysis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Easier to shift multiple core analysis</a:t>
            </a:r>
          </a:p>
        </p:txBody>
      </p:sp>
    </p:spTree>
    <p:extLst>
      <p:ext uri="{BB962C8B-B14F-4D97-AF65-F5344CB8AC3E}">
        <p14:creationId xmlns:p14="http://schemas.microsoft.com/office/powerpoint/2010/main" val="1948820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Faster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Never run same command for the second time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Faster revisit of live core/</a:t>
            </a:r>
            <a:r>
              <a:rPr lang="en-US" dirty="0" err="1" smtClean="0">
                <a:solidFill>
                  <a:schemeClr val="tx1"/>
                </a:solidFill>
              </a:rPr>
              <a:t>vmcore</a:t>
            </a:r>
            <a:r>
              <a:rPr lang="en-US" dirty="0" smtClean="0">
                <a:solidFill>
                  <a:schemeClr val="tx1"/>
                </a:solidFill>
              </a:rPr>
              <a:t> analysis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No interrupt, smoother thinking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341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dirty="0" smtClean="0"/>
              <a:t>Q/A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smtClean="0"/>
              <a:t>What</a:t>
            </a:r>
          </a:p>
          <a:p>
            <a:pPr>
              <a:defRPr/>
            </a:pPr>
            <a:r>
              <a:rPr lang="en-US" b="1" dirty="0" smtClean="0"/>
              <a:t>Smart Selection Analysis</a:t>
            </a:r>
          </a:p>
          <a:p>
            <a:pPr>
              <a:defRPr/>
            </a:pPr>
            <a:r>
              <a:rPr lang="en-US" b="1" dirty="0" smtClean="0"/>
              <a:t>Filter/Search</a:t>
            </a:r>
          </a:p>
          <a:p>
            <a:pPr>
              <a:defRPr/>
            </a:pPr>
            <a:r>
              <a:rPr lang="en-US" b="1" dirty="0" smtClean="0"/>
              <a:t>Data Structure</a:t>
            </a:r>
          </a:p>
          <a:p>
            <a:pPr>
              <a:defRPr/>
            </a:pPr>
            <a:r>
              <a:rPr lang="en-US" b="1" dirty="0" smtClean="0"/>
              <a:t>Source reference</a:t>
            </a:r>
          </a:p>
          <a:p>
            <a:pPr>
              <a:defRPr/>
            </a:pPr>
            <a:r>
              <a:rPr lang="en-US" b="1" dirty="0" smtClean="0"/>
              <a:t>Process/thread</a:t>
            </a:r>
          </a:p>
          <a:p>
            <a:pPr>
              <a:defRPr/>
            </a:pPr>
            <a:r>
              <a:rPr lang="en-US" b="1" dirty="0" smtClean="0"/>
              <a:t>spinlock/</a:t>
            </a:r>
            <a:r>
              <a:rPr lang="en-US" b="1" dirty="0" err="1" smtClean="0"/>
              <a:t>mutex</a:t>
            </a:r>
            <a:endParaRPr lang="en-US" b="1" dirty="0"/>
          </a:p>
          <a:p>
            <a:pPr>
              <a:defRPr/>
            </a:pPr>
            <a:r>
              <a:rPr lang="en-US" b="1" dirty="0" smtClean="0"/>
              <a:t>list/</a:t>
            </a:r>
            <a:r>
              <a:rPr lang="en-US" b="1" dirty="0" err="1" smtClean="0"/>
              <a:t>kmem</a:t>
            </a:r>
            <a:endParaRPr lang="en-US" b="1" dirty="0" smtClean="0"/>
          </a:p>
          <a:p>
            <a:pPr>
              <a:defRPr/>
            </a:pPr>
            <a:r>
              <a:rPr lang="en-US" b="1" dirty="0" err="1" smtClean="0"/>
              <a:t>howto</a:t>
            </a:r>
            <a:endParaRPr lang="en-US" b="1" dirty="0" smtClean="0"/>
          </a:p>
          <a:p>
            <a:pPr>
              <a:defRPr/>
            </a:pPr>
            <a:r>
              <a:rPr lang="en-US" b="1" dirty="0" smtClean="0"/>
              <a:t>Q/A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“GUI Crash”	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Wrapper</a:t>
            </a:r>
          </a:p>
          <a:p>
            <a:r>
              <a:rPr lang="en-US" smtClean="0"/>
              <a:t>Convert “Windows Application Operations” to “crash CLI commands”</a:t>
            </a:r>
          </a:p>
          <a:p>
            <a:r>
              <a:rPr lang="en-US" smtClean="0"/>
              <a:t>Monitor crash’s output and analyze the output and show it in Windows style.</a:t>
            </a:r>
          </a:p>
          <a:p>
            <a:r>
              <a:rPr lang="en-US" smtClean="0"/>
              <a:t>Need cygwin support</a:t>
            </a:r>
          </a:p>
          <a:p>
            <a:r>
              <a:rPr lang="en-US" smtClean="0"/>
              <a:t>Should be applicable to user-land core analysis too.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940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Smart Selection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No tedious copy/paste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Just select what you are interested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You will be understood</a:t>
            </a:r>
          </a:p>
        </p:txBody>
      </p:sp>
    </p:spTree>
    <p:extLst>
      <p:ext uri="{BB962C8B-B14F-4D97-AF65-F5344CB8AC3E}">
        <p14:creationId xmlns:p14="http://schemas.microsoft.com/office/powerpoint/2010/main" val="3792043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Filter/Search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High-light searched key-words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Multiple key-words filter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Shift back to original text quickly (right-click)</a:t>
            </a:r>
          </a:p>
        </p:txBody>
      </p:sp>
    </p:spTree>
    <p:extLst>
      <p:ext uri="{BB962C8B-B14F-4D97-AF65-F5344CB8AC3E}">
        <p14:creationId xmlns:p14="http://schemas.microsoft.com/office/powerpoint/2010/main" val="122458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Value and Definition combination output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Member Offset/Pointer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Easier member’s data structure detail check</a:t>
            </a:r>
          </a:p>
        </p:txBody>
      </p:sp>
    </p:spTree>
    <p:extLst>
      <p:ext uri="{BB962C8B-B14F-4D97-AF65-F5344CB8AC3E}">
        <p14:creationId xmlns:p14="http://schemas.microsoft.com/office/powerpoint/2010/main" val="15780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Source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Automatic source location of PANIC stack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Any source code location with “</a:t>
            </a:r>
            <a:r>
              <a:rPr lang="en-US" dirty="0" err="1" smtClean="0">
                <a:solidFill>
                  <a:schemeClr val="tx1"/>
                </a:solidFill>
              </a:rPr>
              <a:t>sym</a:t>
            </a:r>
            <a:r>
              <a:rPr lang="en-US" dirty="0" smtClean="0">
                <a:solidFill>
                  <a:schemeClr val="tx1"/>
                </a:solidFill>
              </a:rPr>
              <a:t> xxx”</a:t>
            </a:r>
          </a:p>
        </p:txBody>
      </p:sp>
    </p:spTree>
    <p:extLst>
      <p:ext uri="{BB962C8B-B14F-4D97-AF65-F5344CB8AC3E}">
        <p14:creationId xmlns:p14="http://schemas.microsoft.com/office/powerpoint/2010/main" val="3691327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Node’s data structure detail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In conjunction with search/filter capability to focus on what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3780097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kmem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767" y="1355725"/>
            <a:ext cx="8554263" cy="46213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Free data structures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Used data structures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Could be used in analysis of memory leakage</a:t>
            </a:r>
          </a:p>
        </p:txBody>
      </p:sp>
    </p:spTree>
    <p:extLst>
      <p:ext uri="{BB962C8B-B14F-4D97-AF65-F5344CB8AC3E}">
        <p14:creationId xmlns:p14="http://schemas.microsoft.com/office/powerpoint/2010/main" val="253320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3580"/>
      </a:dk2>
      <a:lt2>
        <a:srgbClr val="C7BD8A"/>
      </a:lt2>
      <a:accent1>
        <a:srgbClr val="E0AD12"/>
      </a:accent1>
      <a:accent2>
        <a:srgbClr val="D77300"/>
      </a:accent2>
      <a:accent3>
        <a:srgbClr val="FFFFFF"/>
      </a:accent3>
      <a:accent4>
        <a:srgbClr val="000000"/>
      </a:accent4>
      <a:accent5>
        <a:srgbClr val="EDD3AA"/>
      </a:accent5>
      <a:accent6>
        <a:srgbClr val="C36800"/>
      </a:accent6>
      <a:hlink>
        <a:srgbClr val="5274A6"/>
      </a:hlink>
      <a:folHlink>
        <a:srgbClr val="A1A64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75000"/>
          </a:lnSpc>
          <a:spcBef>
            <a:spcPct val="5000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"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75000"/>
          </a:lnSpc>
          <a:spcBef>
            <a:spcPct val="5000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"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12"/>
        </a:accent1>
        <a:accent2>
          <a:srgbClr val="D7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3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0 EMC Template External">
  <a:themeElements>
    <a:clrScheme name="2010 EMC Template External 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FFFFFF"/>
      </a:accent3>
      <a:accent4>
        <a:srgbClr val="000000"/>
      </a:accent4>
      <a:accent5>
        <a:srgbClr val="AEC8E4"/>
      </a:accent5>
      <a:accent6>
        <a:srgbClr val="41993B"/>
      </a:accent6>
      <a:hlink>
        <a:srgbClr val="007DC3"/>
      </a:hlink>
      <a:folHlink>
        <a:srgbClr val="49A942"/>
      </a:folHlink>
    </a:clrScheme>
    <a:fontScheme name="2010 EMC Template External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10 EMC Template External 1">
        <a:dk1>
          <a:srgbClr val="000000"/>
        </a:dk1>
        <a:lt1>
          <a:srgbClr val="FFFFFF"/>
        </a:lt1>
        <a:dk2>
          <a:srgbClr val="007DC3"/>
        </a:dk2>
        <a:lt2>
          <a:srgbClr val="5F5F5F"/>
        </a:lt2>
        <a:accent1>
          <a:srgbClr val="3993D0"/>
        </a:accent1>
        <a:accent2>
          <a:srgbClr val="49A942"/>
        </a:accent2>
        <a:accent3>
          <a:srgbClr val="FFFFFF"/>
        </a:accent3>
        <a:accent4>
          <a:srgbClr val="000000"/>
        </a:accent4>
        <a:accent5>
          <a:srgbClr val="AEC8E4"/>
        </a:accent5>
        <a:accent6>
          <a:srgbClr val="41993B"/>
        </a:accent6>
        <a:hlink>
          <a:srgbClr val="007DC3"/>
        </a:hlink>
        <a:folHlink>
          <a:srgbClr val="49A9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2010 EMC Template External">
  <a:themeElements>
    <a:clrScheme name="1_2010 EMC Template External 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3993D0"/>
      </a:accent1>
      <a:accent2>
        <a:srgbClr val="49A942"/>
      </a:accent2>
      <a:accent3>
        <a:srgbClr val="FFFFFF"/>
      </a:accent3>
      <a:accent4>
        <a:srgbClr val="000000"/>
      </a:accent4>
      <a:accent5>
        <a:srgbClr val="AEC8E4"/>
      </a:accent5>
      <a:accent6>
        <a:srgbClr val="41993B"/>
      </a:accent6>
      <a:hlink>
        <a:srgbClr val="007DC3"/>
      </a:hlink>
      <a:folHlink>
        <a:srgbClr val="49A942"/>
      </a:folHlink>
    </a:clrScheme>
    <a:fontScheme name="1_2010 EMC Template External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2010 EMC Template External 1">
        <a:dk1>
          <a:srgbClr val="000000"/>
        </a:dk1>
        <a:lt1>
          <a:srgbClr val="FFFFFF"/>
        </a:lt1>
        <a:dk2>
          <a:srgbClr val="007DC3"/>
        </a:dk2>
        <a:lt2>
          <a:srgbClr val="5F5F5F"/>
        </a:lt2>
        <a:accent1>
          <a:srgbClr val="3993D0"/>
        </a:accent1>
        <a:accent2>
          <a:srgbClr val="49A942"/>
        </a:accent2>
        <a:accent3>
          <a:srgbClr val="FFFFFF"/>
        </a:accent3>
        <a:accent4>
          <a:srgbClr val="000000"/>
        </a:accent4>
        <a:accent5>
          <a:srgbClr val="AEC8E4"/>
        </a:accent5>
        <a:accent6>
          <a:srgbClr val="41993B"/>
        </a:accent6>
        <a:hlink>
          <a:srgbClr val="007DC3"/>
        </a:hlink>
        <a:folHlink>
          <a:srgbClr val="49A9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256445</TotalTime>
  <Words>262</Words>
  <Application>Microsoft Office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Custom Design</vt:lpstr>
      <vt:lpstr>2010 EMC Template External</vt:lpstr>
      <vt:lpstr>1_2010 EMC Template External</vt:lpstr>
      <vt:lpstr>Urban</vt:lpstr>
      <vt:lpstr>Crash-GUI</vt:lpstr>
      <vt:lpstr>Agenda</vt:lpstr>
      <vt:lpstr>What is “GUI Crash” </vt:lpstr>
      <vt:lpstr>Smart Selection Analysis</vt:lpstr>
      <vt:lpstr>Filter/Search</vt:lpstr>
      <vt:lpstr>Data Structure</vt:lpstr>
      <vt:lpstr>Source Reference</vt:lpstr>
      <vt:lpstr>list</vt:lpstr>
      <vt:lpstr>kmem</vt:lpstr>
      <vt:lpstr>Thread Check</vt:lpstr>
      <vt:lpstr>spinlock/mutex</vt:lpstr>
      <vt:lpstr>backup/restore</vt:lpstr>
      <vt:lpstr>Faster Speed</vt:lpstr>
      <vt:lpstr>Q/A</vt:lpstr>
    </vt:vector>
  </TitlesOfParts>
  <Company>Documentum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2004 EMC Presentation Template</dc:title>
  <dc:creator>dctm</dc:creator>
  <cp:lastModifiedBy>admin</cp:lastModifiedBy>
  <cp:revision>1331</cp:revision>
  <dcterms:created xsi:type="dcterms:W3CDTF">2004-06-24T23:32:40Z</dcterms:created>
  <dcterms:modified xsi:type="dcterms:W3CDTF">2016-12-11T17:59:02Z</dcterms:modified>
</cp:coreProperties>
</file>