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A1760A-16CB-4610-989C-FAE4B891A8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19C840-7329-4FF4-A767-82B7FD33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D37594-6D39-42F0-85F9-52BDB2EE05ED}"/>
              </a:ext>
            </a:extLst>
          </p:cNvPr>
          <p:cNvSpPr/>
          <p:nvPr/>
        </p:nvSpPr>
        <p:spPr>
          <a:xfrm>
            <a:off x="524727" y="2333001"/>
            <a:ext cx="108690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C000"/>
                </a:solidFill>
                <a:latin typeface="Arial Black" panose="020B0A04020102020204" pitchFamily="34" charset="0"/>
              </a:rPr>
              <a:t>DATA ANALYSIS : Pizza Sales Report</a:t>
            </a:r>
            <a:endParaRPr lang="en-US" sz="4000" b="0" cap="none" spc="0" dirty="0">
              <a:ln w="0"/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138EE-FFDB-42E5-B19A-3893EF9E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37" y="3428996"/>
            <a:ext cx="728937" cy="728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96E5C8-9BD7-4422-ABBD-2EA35D76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30" y="2268199"/>
            <a:ext cx="571153" cy="571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721570-3DDF-4658-83CB-590E02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99" y="3426136"/>
            <a:ext cx="728937" cy="728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A725E0-DD7E-442F-950E-14C17C139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84" y="3426135"/>
            <a:ext cx="728937" cy="728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5DFDA6-2A8F-4952-A798-A2053858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08" y="3426135"/>
            <a:ext cx="728937" cy="7289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5734BA-46CB-45AB-B1A7-64AC14849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32" y="3426137"/>
            <a:ext cx="728937" cy="728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805A5E-567D-4477-939A-09ED1254E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53" y="3494865"/>
            <a:ext cx="591475" cy="591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58F1E0-C522-46BA-98E0-C324BC139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2" y="3494864"/>
            <a:ext cx="591475" cy="591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FDD879-4C57-472F-83E4-F845710B6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21" y="3494863"/>
            <a:ext cx="591475" cy="591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C8A1EA-57A9-442A-86CC-E60AAC38A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0" y="3494863"/>
            <a:ext cx="591475" cy="5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556BB-238F-446F-8D4D-5836E8989DD4}"/>
              </a:ext>
            </a:extLst>
          </p:cNvPr>
          <p:cNvCxnSpPr/>
          <p:nvPr/>
        </p:nvCxnSpPr>
        <p:spPr>
          <a:xfrm>
            <a:off x="142714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474B23-E028-4A94-A767-C6B02187B802}"/>
              </a:ext>
            </a:extLst>
          </p:cNvPr>
          <p:cNvSpPr txBox="1"/>
          <p:nvPr/>
        </p:nvSpPr>
        <p:spPr>
          <a:xfrm>
            <a:off x="1504060" y="1558340"/>
            <a:ext cx="470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Connect To 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38EEE-6D6C-4E9C-9E0D-621F668F6F88}"/>
              </a:ext>
            </a:extLst>
          </p:cNvPr>
          <p:cNvSpPr txBox="1"/>
          <p:nvPr/>
        </p:nvSpPr>
        <p:spPr>
          <a:xfrm rot="16200000">
            <a:off x="-1227136" y="1899452"/>
            <a:ext cx="374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PART -1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E5819-2510-47FB-8561-73648287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25" y="2709178"/>
            <a:ext cx="4311357" cy="4311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E7AE6D-0A92-4822-9162-AC2C8FFB0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" y="136733"/>
            <a:ext cx="710940" cy="6154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12E829-D55A-440B-B286-5992397B0D79}"/>
              </a:ext>
            </a:extLst>
          </p:cNvPr>
          <p:cNvSpPr txBox="1"/>
          <p:nvPr/>
        </p:nvSpPr>
        <p:spPr>
          <a:xfrm>
            <a:off x="1854437" y="2606832"/>
            <a:ext cx="449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Data into SQL.</a:t>
            </a:r>
          </a:p>
        </p:txBody>
      </p:sp>
    </p:spTree>
    <p:extLst>
      <p:ext uri="{BB962C8B-B14F-4D97-AF65-F5344CB8AC3E}">
        <p14:creationId xmlns:p14="http://schemas.microsoft.com/office/powerpoint/2010/main" val="134235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6BB7C-7508-4569-8807-D900D1B79325}"/>
              </a:ext>
            </a:extLst>
          </p:cNvPr>
          <p:cNvCxnSpPr/>
          <p:nvPr/>
        </p:nvCxnSpPr>
        <p:spPr>
          <a:xfrm>
            <a:off x="126477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9505EE-42F5-4F68-950F-197150CE0D96}"/>
              </a:ext>
            </a:extLst>
          </p:cNvPr>
          <p:cNvSpPr txBox="1"/>
          <p:nvPr/>
        </p:nvSpPr>
        <p:spPr>
          <a:xfrm rot="16200000">
            <a:off x="-3063702" y="2479440"/>
            <a:ext cx="735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8989A-1AAC-42CF-B7E7-C73A7D920FE1}"/>
              </a:ext>
            </a:extLst>
          </p:cNvPr>
          <p:cNvSpPr txBox="1"/>
          <p:nvPr/>
        </p:nvSpPr>
        <p:spPr>
          <a:xfrm>
            <a:off x="1474350" y="979961"/>
            <a:ext cx="397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D2376-871C-4C44-B557-17D791D3A516}"/>
              </a:ext>
            </a:extLst>
          </p:cNvPr>
          <p:cNvSpPr txBox="1"/>
          <p:nvPr/>
        </p:nvSpPr>
        <p:spPr>
          <a:xfrm>
            <a:off x="1560352" y="1661020"/>
            <a:ext cx="8279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analyze key indicators for our pizza sales data to gain insights into our business performance. We nee to calculate the following metrics: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Revenue 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Sum of total price of all pizza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Average Order Value 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Average amount spent per order, calculated by dividing the total revenue by the total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pizza Sold 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Sum of the quantities of all the pizzas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Orders 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Total number of orders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Average Pizzas Per Order :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average number of pizzas sold per order, calculated by dividing the total number of pizzas sold by the total number of orders.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7F98E9-6BAF-4513-9E76-F41584BBEF55}"/>
              </a:ext>
            </a:extLst>
          </p:cNvPr>
          <p:cNvCxnSpPr/>
          <p:nvPr/>
        </p:nvCxnSpPr>
        <p:spPr>
          <a:xfrm>
            <a:off x="109895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ACFF90-3205-4B5E-B472-E68EF4F98AE6}"/>
              </a:ext>
            </a:extLst>
          </p:cNvPr>
          <p:cNvSpPr txBox="1"/>
          <p:nvPr/>
        </p:nvSpPr>
        <p:spPr>
          <a:xfrm rot="16200000">
            <a:off x="-2273417" y="2969703"/>
            <a:ext cx="562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CREATING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36AAF-956F-4FE1-8463-8540CD4CF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" y="242633"/>
            <a:ext cx="541402" cy="54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0670EC-2A2E-478F-BB7A-B2355EFD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55" y="784035"/>
            <a:ext cx="5779173" cy="569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7BF74-FDFF-4DB9-8B7C-0CFBD085ADDE}"/>
              </a:ext>
            </a:extLst>
          </p:cNvPr>
          <p:cNvSpPr txBox="1"/>
          <p:nvPr/>
        </p:nvSpPr>
        <p:spPr>
          <a:xfrm>
            <a:off x="10972799" y="51669"/>
            <a:ext cx="335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47EAF-62FD-4D9E-8AA4-901BE21C4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23" y="4622334"/>
            <a:ext cx="2126609" cy="2126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684E52-3AF0-423D-87D7-BE0380689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34" y="51669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4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46218-4C9F-4B40-ACB3-6F6301BA6715}"/>
              </a:ext>
            </a:extLst>
          </p:cNvPr>
          <p:cNvCxnSpPr/>
          <p:nvPr/>
        </p:nvCxnSpPr>
        <p:spPr>
          <a:xfrm>
            <a:off x="126673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42AD7C-5BC8-460D-87A0-6DB8E0487B8B}"/>
              </a:ext>
            </a:extLst>
          </p:cNvPr>
          <p:cNvSpPr txBox="1"/>
          <p:nvPr/>
        </p:nvSpPr>
        <p:spPr>
          <a:xfrm rot="16200000">
            <a:off x="-2516697" y="2961314"/>
            <a:ext cx="633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VISUALIZATION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34198-07CC-4791-AF4B-06F5CCA5A121}"/>
              </a:ext>
            </a:extLst>
          </p:cNvPr>
          <p:cNvSpPr txBox="1"/>
          <p:nvPr/>
        </p:nvSpPr>
        <p:spPr>
          <a:xfrm>
            <a:off x="1983297" y="1028343"/>
            <a:ext cx="8539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visualize various aspects of pizza sales data to gain insights and understand key trends.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Trend for 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Trend for 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Sales by Pizza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Sales by Pizza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pizzas sold by Pizza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Pizzas by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5 Pizzas by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Pizzas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5 Pizzas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Pizzas by 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5 Pizzas by 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9BB86-B8AB-42EB-8FD4-D08DF2F5D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4" y="2476652"/>
            <a:ext cx="1904695" cy="19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556BB-238F-446F-8D4D-5836E8989DD4}"/>
              </a:ext>
            </a:extLst>
          </p:cNvPr>
          <p:cNvCxnSpPr/>
          <p:nvPr/>
        </p:nvCxnSpPr>
        <p:spPr>
          <a:xfrm>
            <a:off x="1427148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474B23-E028-4A94-A767-C6B02187B802}"/>
              </a:ext>
            </a:extLst>
          </p:cNvPr>
          <p:cNvSpPr txBox="1"/>
          <p:nvPr/>
        </p:nvSpPr>
        <p:spPr>
          <a:xfrm>
            <a:off x="1504059" y="1558340"/>
            <a:ext cx="524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Connect SQL to Power BI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38EEE-6D6C-4E9C-9E0D-621F668F6F88}"/>
              </a:ext>
            </a:extLst>
          </p:cNvPr>
          <p:cNvSpPr txBox="1"/>
          <p:nvPr/>
        </p:nvSpPr>
        <p:spPr>
          <a:xfrm rot="16200000">
            <a:off x="-1227136" y="1899452"/>
            <a:ext cx="374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PART -1I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2E829-D55A-440B-B286-5992397B0D79}"/>
              </a:ext>
            </a:extLst>
          </p:cNvPr>
          <p:cNvSpPr txBox="1"/>
          <p:nvPr/>
        </p:nvSpPr>
        <p:spPr>
          <a:xfrm>
            <a:off x="1854436" y="2606832"/>
            <a:ext cx="658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Data from MySQL database to Power Bi.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94E4-4B1B-431C-BA16-E9BBC8D5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6" y="19157"/>
            <a:ext cx="904229" cy="66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67D20-551F-45F5-A557-DD99A1BA0C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4094146"/>
            <a:ext cx="5372099" cy="1664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9480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445828-BB6F-4DF0-9648-2BEA74B1B315}"/>
              </a:ext>
            </a:extLst>
          </p:cNvPr>
          <p:cNvCxnSpPr/>
          <p:nvPr/>
        </p:nvCxnSpPr>
        <p:spPr>
          <a:xfrm>
            <a:off x="1143000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795392-5C8E-408A-B9DC-095A9699A9F3}"/>
              </a:ext>
            </a:extLst>
          </p:cNvPr>
          <p:cNvSpPr txBox="1"/>
          <p:nvPr/>
        </p:nvSpPr>
        <p:spPr>
          <a:xfrm rot="16200000">
            <a:off x="-2466976" y="2801035"/>
            <a:ext cx="624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INSIGHTS &amp;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40EAF-18F3-4803-A0A1-B958C5DFA2B2}"/>
              </a:ext>
            </a:extLst>
          </p:cNvPr>
          <p:cNvSpPr txBox="1"/>
          <p:nvPr/>
        </p:nvSpPr>
        <p:spPr>
          <a:xfrm>
            <a:off x="1438274" y="889516"/>
            <a:ext cx="10020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We’ve analyzed the ‘Pizza Sales’ data of a pizza shop based on entire sales performance during the year 2015, and we’ve gathered some of the insights and areas of concern from the reports and visualization 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Orders are highest on weekends, mostly on Friday and Saturday evening hour.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‘Classic category’ &amp; ‘Large size’ Pizza contributes to maximum sales &amp; orders.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Sundays seems to be have low order trends. So boosting sales on Sundays requires strategic planning &amp; creative marketing. Some of the effective strategies to consider: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 I.  Introduce exclusive Sunday-only deals or discounts.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 II. Combo Deals for Families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 III. Offer free delivery or discounted delivery fees on Sundays.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Improving the ‘Avg. Order Value’ is crucial for enhancing revenue and profitability. Some of the strategies to achieve :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I. Through Upselling &amp; Cross-selling.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II. Loyalty Programs , so that customers can redeem later.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III. Collect feedback from customers to understand their preferences.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IV. Dynamic pricing.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9944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434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Das</dc:creator>
  <cp:lastModifiedBy>Subham Das</cp:lastModifiedBy>
  <cp:revision>19</cp:revision>
  <dcterms:created xsi:type="dcterms:W3CDTF">2024-05-14T10:08:06Z</dcterms:created>
  <dcterms:modified xsi:type="dcterms:W3CDTF">2024-05-17T21:27:44Z</dcterms:modified>
</cp:coreProperties>
</file>