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Roboto"/>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ABB132-4798-438D-8DDF-206E75B2E82E}">
  <a:tblStyle styleId="{89ABB132-4798-438D-8DDF-206E75B2E8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68CE95-6CB0-43A3-8817-AE1D43FE727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preprocessing.html#preprocessing-scale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a843066e9_3_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3a843066e9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cafea940_1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dcafea94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a843066e9_3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a843066e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Individuals for CN were strictly CN and so on for AD and MCI</a:t>
            </a:r>
            <a:endParaRPr/>
          </a:p>
          <a:p>
            <a:pPr indent="0" lvl="0" marL="0" rtl="0">
              <a:spcBef>
                <a:spcPts val="0"/>
              </a:spcBef>
              <a:spcAft>
                <a:spcPts val="0"/>
              </a:spcAft>
              <a:buNone/>
            </a:pPr>
            <a:r>
              <a:rPr lang="en"/>
              <a:t>MCI-to-AD are strictly individuals who were at some point classified as MCI and converted to AD later</a:t>
            </a:r>
            <a:endParaRPr/>
          </a:p>
          <a:p>
            <a:pPr indent="0" lvl="0" marL="0" rtl="0">
              <a:spcBef>
                <a:spcPts val="0"/>
              </a:spcBef>
              <a:spcAft>
                <a:spcPts val="0"/>
              </a:spcAft>
              <a:buNone/>
            </a:pPr>
            <a:r>
              <a:t/>
            </a:r>
            <a:endParaRPr/>
          </a:p>
          <a:p>
            <a:pPr indent="0" lvl="0" marL="0" rtl="0">
              <a:spcBef>
                <a:spcPts val="0"/>
              </a:spcBef>
              <a:spcAft>
                <a:spcPts val="0"/>
              </a:spcAft>
              <a:buNone/>
            </a:pPr>
            <a:r>
              <a:rPr lang="en"/>
              <a:t>Months to 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dcafea940_1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dcafea94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Talk about how the times were extracted for each classification:</a:t>
            </a:r>
            <a:endParaRPr/>
          </a:p>
          <a:p>
            <a:pPr indent="0" lvl="0" marL="0" rtl="0">
              <a:spcBef>
                <a:spcPts val="0"/>
              </a:spcBef>
              <a:spcAft>
                <a:spcPts val="0"/>
              </a:spcAft>
              <a:buNone/>
            </a:pPr>
            <a:r>
              <a:rPr lang="en"/>
              <a:t>	Month when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cafea940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Google Shape;173;g3dcafea9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Reduced the number of features to avoid overfitting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dcafea940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3dcafea9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Reduced the number of features to avoid overfitting</a:t>
            </a:r>
            <a:endParaRPr/>
          </a:p>
          <a:p>
            <a:pPr indent="0" lvl="0" marL="0" rtl="0">
              <a:spcBef>
                <a:spcPts val="0"/>
              </a:spcBef>
              <a:spcAft>
                <a:spcPts val="0"/>
              </a:spcAft>
              <a:buNone/>
            </a:pPr>
            <a:r>
              <a:t/>
            </a:r>
            <a:endParaRPr/>
          </a:p>
          <a:p>
            <a:pPr indent="0" lvl="0" marL="0" rtl="0">
              <a:spcBef>
                <a:spcPts val="0"/>
              </a:spcBef>
              <a:spcAft>
                <a:spcPts val="0"/>
              </a:spcAft>
              <a:buNone/>
            </a:pPr>
            <a:r>
              <a:rPr lang="en" u="sng">
                <a:solidFill>
                  <a:schemeClr val="hlink"/>
                </a:solidFill>
                <a:hlinkClick r:id="rId2"/>
              </a:rPr>
              <a:t>http://scikit-learn.org/stable/modules/preprocessing.html#preprocessing-scaler</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a843066e9_3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Google Shape;185;g3a843066e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Gini impurity -  The impurity of each split and the final score when splitting at a certain feature</a:t>
            </a:r>
            <a:endParaRPr/>
          </a:p>
          <a:p>
            <a:pPr indent="0" lvl="0" marL="0" rtl="0">
              <a:spcBef>
                <a:spcPts val="0"/>
              </a:spcBef>
              <a:spcAft>
                <a:spcPts val="0"/>
              </a:spcAft>
              <a:buNone/>
            </a:pPr>
            <a:r>
              <a:rPr lang="en"/>
              <a:t>Entropy - Find the tree with the least number of splits to reduce computational complexity (possible). </a:t>
            </a:r>
            <a:r>
              <a:rPr lang="en" sz="1350">
                <a:solidFill>
                  <a:srgbClr val="333333"/>
                </a:solidFill>
                <a:highlight>
                  <a:srgbClr val="FFFFFF"/>
                </a:highlight>
              </a:rPr>
              <a:t>At each step, each branching, you want to decrease the entropy, so this quantity is computed before the cut and after the cut. If it decreases, the split is validated and we can proceed to the next step, otherwise, we must try to split with another feature or stop this branch.</a:t>
            </a:r>
            <a:endParaRPr/>
          </a:p>
          <a:p>
            <a:pPr indent="0" lvl="0" marL="0" rtl="0">
              <a:spcBef>
                <a:spcPts val="0"/>
              </a:spcBef>
              <a:spcAft>
                <a:spcPts val="0"/>
              </a:spcAft>
              <a:buNone/>
            </a:pPr>
            <a:r>
              <a:t/>
            </a:r>
            <a:endParaRPr/>
          </a:p>
          <a:p>
            <a:pPr indent="0" lvl="0" marL="0" rtl="0">
              <a:spcBef>
                <a:spcPts val="0"/>
              </a:spcBef>
              <a:spcAft>
                <a:spcPts val="0"/>
              </a:spcAft>
              <a:buNone/>
            </a:pPr>
            <a:r>
              <a:rPr lang="en"/>
              <a:t>Parallel execution</a:t>
            </a:r>
            <a:endParaRPr/>
          </a:p>
          <a:p>
            <a:pPr indent="0" lvl="0" marL="0" rtl="0">
              <a:spcBef>
                <a:spcPts val="0"/>
              </a:spcBef>
              <a:spcAft>
                <a:spcPts val="0"/>
              </a:spcAft>
              <a:buNone/>
            </a:pPr>
            <a:r>
              <a:t/>
            </a:r>
            <a:endParaRPr/>
          </a:p>
          <a:p>
            <a:pPr indent="0" lvl="0" marL="0" rtl="0">
              <a:spcBef>
                <a:spcPts val="0"/>
              </a:spcBef>
              <a:spcAft>
                <a:spcPts val="0"/>
              </a:spcAft>
              <a:buNone/>
            </a:pPr>
            <a:r>
              <a:rPr lang="en"/>
              <a:t>review the cross validation method used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e95cb1a3e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e95cb1a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e95cb1a3e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e95cb1a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a843066e9_3_1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Google Shape;206;g3a843066e9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a843066e9_3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a843066e9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a843066e9_3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Google Shape;212;g3a843066e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Edit this slide more</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2 different types of learners in classification:</a:t>
            </a:r>
            <a:endParaRPr sz="1200"/>
          </a:p>
          <a:p>
            <a:pPr indent="0" lvl="0" marL="0" rtl="0">
              <a:spcBef>
                <a:spcPts val="0"/>
              </a:spcBef>
              <a:spcAft>
                <a:spcPts val="0"/>
              </a:spcAft>
              <a:buNone/>
            </a:pPr>
            <a:r>
              <a:t/>
            </a:r>
            <a:endParaRPr sz="1200"/>
          </a:p>
          <a:p>
            <a:pPr indent="0" lvl="0" marL="0">
              <a:spcBef>
                <a:spcPts val="0"/>
              </a:spcBef>
              <a:spcAft>
                <a:spcPts val="0"/>
              </a:spcAft>
              <a:buNone/>
            </a:pPr>
            <a:r>
              <a:rPr lang="en" sz="1200"/>
              <a:t>Lazy learner- </a:t>
            </a:r>
            <a:r>
              <a:rPr lang="en" sz="1200">
                <a:solidFill>
                  <a:schemeClr val="accent1"/>
                </a:solidFill>
                <a:latin typeface="Lato"/>
                <a:ea typeface="Lato"/>
                <a:cs typeface="Lato"/>
                <a:sym typeface="Lato"/>
              </a:rPr>
              <a:t>“Training Stage” is minimal, Validating stage takes more time</a:t>
            </a:r>
            <a:endParaRPr sz="1200">
              <a:solidFill>
                <a:schemeClr val="accent1"/>
              </a:solidFill>
              <a:latin typeface="Lato"/>
              <a:ea typeface="Lato"/>
              <a:cs typeface="Lato"/>
              <a:sym typeface="Lato"/>
            </a:endParaRPr>
          </a:p>
          <a:p>
            <a:pPr indent="0" lvl="0" marL="0">
              <a:spcBef>
                <a:spcPts val="0"/>
              </a:spcBef>
              <a:spcAft>
                <a:spcPts val="0"/>
              </a:spcAft>
              <a:buNone/>
            </a:pPr>
            <a:r>
              <a:t/>
            </a:r>
            <a:endParaRPr sz="1200">
              <a:solidFill>
                <a:schemeClr val="accent1"/>
              </a:solidFill>
              <a:latin typeface="Lato"/>
              <a:ea typeface="Lato"/>
              <a:cs typeface="Lato"/>
              <a:sym typeface="Lato"/>
            </a:endParaRPr>
          </a:p>
          <a:p>
            <a:pPr indent="0" lvl="0" marL="0" rtl="0">
              <a:spcBef>
                <a:spcPts val="0"/>
              </a:spcBef>
              <a:spcAft>
                <a:spcPts val="0"/>
              </a:spcAft>
              <a:buNone/>
            </a:pPr>
            <a:r>
              <a:rPr lang="en" sz="1200">
                <a:latin typeface="Lato"/>
                <a:ea typeface="Lato"/>
                <a:cs typeface="Lato"/>
                <a:sym typeface="Lato"/>
              </a:rPr>
              <a:t>Eager learner - </a:t>
            </a:r>
            <a:r>
              <a:rPr lang="en" sz="1200">
                <a:highlight>
                  <a:srgbClr val="FFFFFF"/>
                </a:highlight>
                <a:latin typeface="Georgia"/>
                <a:ea typeface="Georgia"/>
                <a:cs typeface="Georgia"/>
                <a:sym typeface="Georgia"/>
              </a:rPr>
              <a:t>Eager learners construct a classification model based on the given training data before receiving data for classification. It must be able to commit to a single hypothesis that covers the entire instance space. </a:t>
            </a:r>
            <a:r>
              <a:rPr b="1" lang="en" sz="1200">
                <a:highlight>
                  <a:srgbClr val="FFFFFF"/>
                </a:highlight>
                <a:latin typeface="Georgia"/>
                <a:ea typeface="Georgia"/>
                <a:cs typeface="Georgia"/>
                <a:sym typeface="Georgia"/>
              </a:rPr>
              <a:t>Take a long time for train and less time to predict</a:t>
            </a:r>
            <a:endParaRPr b="1" sz="1200">
              <a:solidFill>
                <a:schemeClr val="accent1"/>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a843066e9_3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Google Shape;218;g3a843066e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more info about knn here</a:t>
            </a:r>
            <a:endParaRPr/>
          </a:p>
          <a:p>
            <a:pPr indent="0" lvl="0" marL="0" rtl="0">
              <a:spcBef>
                <a:spcPts val="0"/>
              </a:spcBef>
              <a:spcAft>
                <a:spcPts val="0"/>
              </a:spcAft>
              <a:buNone/>
            </a:pPr>
            <a:r>
              <a:t/>
            </a:r>
            <a:endParaRPr/>
          </a:p>
          <a:p>
            <a:pPr indent="0" lvl="0" marL="0" rtl="0">
              <a:spcBef>
                <a:spcPts val="0"/>
              </a:spcBef>
              <a:spcAft>
                <a:spcPts val="0"/>
              </a:spcAft>
              <a:buNone/>
            </a:pPr>
            <a:r>
              <a:rPr lang="en"/>
              <a:t>Lazy classifier - </a:t>
            </a:r>
            <a:r>
              <a:rPr lang="en" sz="1800">
                <a:solidFill>
                  <a:schemeClr val="accent1"/>
                </a:solidFill>
                <a:latin typeface="Lato"/>
                <a:ea typeface="Lato"/>
                <a:cs typeface="Lato"/>
                <a:sym typeface="Lato"/>
              </a:rPr>
              <a:t>“Training Stage” is minimal, Validating stage takes more time</a:t>
            </a:r>
            <a:endParaRPr/>
          </a:p>
          <a:p>
            <a:pPr indent="0" lvl="0" marL="0" rtl="0">
              <a:spcBef>
                <a:spcPts val="0"/>
              </a:spcBef>
              <a:spcAft>
                <a:spcPts val="0"/>
              </a:spcAft>
              <a:buNone/>
            </a:pPr>
            <a:r>
              <a:t/>
            </a:r>
            <a:endParaRPr/>
          </a:p>
          <a:p>
            <a:pPr indent="0" lvl="0" marL="0" rtl="0">
              <a:spcBef>
                <a:spcPts val="0"/>
              </a:spcBef>
              <a:spcAft>
                <a:spcPts val="0"/>
              </a:spcAft>
              <a:buNone/>
            </a:pPr>
            <a:r>
              <a:rPr lang="en"/>
              <a:t>check with 6, 7, and 8 neighbors in code</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k-fold Cross validation - test each classifier created (in for loop) with different values, by splitting the data into k folds (use k-1 for training, 1 for validating)</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e95cb1a3e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Google Shape;225;g3e95cb1a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classifier - </a:t>
            </a:r>
            <a:r>
              <a:rPr lang="en" sz="1800">
                <a:solidFill>
                  <a:schemeClr val="accent1"/>
                </a:solidFill>
                <a:latin typeface="Lato"/>
                <a:ea typeface="Lato"/>
                <a:cs typeface="Lato"/>
                <a:sym typeface="Lato"/>
              </a:rPr>
              <a:t>“Training Stage” is minimal, Validating stage takes more time</a:t>
            </a:r>
            <a:endParaRPr/>
          </a:p>
          <a:p>
            <a:pPr indent="0" lvl="0" marL="0" rtl="0">
              <a:spcBef>
                <a:spcPts val="0"/>
              </a:spcBef>
              <a:spcAft>
                <a:spcPts val="0"/>
              </a:spcAft>
              <a:buNone/>
            </a:pPr>
            <a:r>
              <a:t/>
            </a:r>
            <a:endParaRPr/>
          </a:p>
          <a:p>
            <a:pPr indent="0" lvl="0" marL="0" rtl="0">
              <a:spcBef>
                <a:spcPts val="0"/>
              </a:spcBef>
              <a:spcAft>
                <a:spcPts val="0"/>
              </a:spcAft>
              <a:buNone/>
            </a:pPr>
            <a:r>
              <a:rPr lang="en"/>
              <a:t>check with 6, 7, and 8 neighbors in code</a:t>
            </a:r>
            <a:endParaRPr/>
          </a:p>
          <a:p>
            <a:pPr indent="0" lvl="0" marL="0" rtl="0">
              <a:spcBef>
                <a:spcPts val="0"/>
              </a:spcBef>
              <a:spcAft>
                <a:spcPts val="0"/>
              </a:spcAft>
              <a:buNone/>
            </a:pPr>
            <a:r>
              <a:t/>
            </a:r>
            <a:endParaRPr/>
          </a:p>
          <a:p>
            <a:pPr indent="0" lvl="0" marL="0" rtl="0">
              <a:spcBef>
                <a:spcPts val="0"/>
              </a:spcBef>
              <a:spcAft>
                <a:spcPts val="0"/>
              </a:spcAft>
              <a:buNone/>
            </a:pPr>
            <a:r>
              <a:rPr lang="en"/>
              <a:t>https://kevinzakka.github.io/2016/07/13/k-nearest-neighbor/#more-on-k</a:t>
            </a:r>
            <a:endParaRPr/>
          </a:p>
          <a:p>
            <a:pPr indent="0" lvl="0" marL="0" rtl="0">
              <a:spcBef>
                <a:spcPts val="0"/>
              </a:spcBef>
              <a:spcAft>
                <a:spcPts val="0"/>
              </a:spcAft>
              <a:buNone/>
            </a:pPr>
            <a:r>
              <a:t/>
            </a:r>
            <a:endParaRPr/>
          </a:p>
          <a:p>
            <a:pPr indent="0" lvl="0" marL="0" rtl="0">
              <a:spcBef>
                <a:spcPts val="0"/>
              </a:spcBef>
              <a:spcAft>
                <a:spcPts val="0"/>
              </a:spcAft>
              <a:buNone/>
            </a:pPr>
            <a:r>
              <a:rPr lang="en"/>
              <a:t>get knn graph using trained model if possible</a:t>
            </a:r>
            <a:endParaRPr/>
          </a:p>
          <a:p>
            <a:pPr indent="0" lvl="0" marL="0" rtl="0">
              <a:spcBef>
                <a:spcPts val="0"/>
              </a:spcBef>
              <a:spcAft>
                <a:spcPts val="0"/>
              </a:spcAft>
              <a:buNone/>
            </a:pPr>
            <a:r>
              <a:t/>
            </a:r>
            <a:endParaRPr/>
          </a:p>
          <a:p>
            <a:pPr indent="0" lvl="0" marL="0" rtl="0">
              <a:spcBef>
                <a:spcPts val="0"/>
              </a:spcBef>
              <a:spcAft>
                <a:spcPts val="0"/>
              </a:spcAft>
              <a:buNone/>
            </a:pPr>
            <a:r>
              <a:rPr lang="en"/>
              <a:t>Curse of dimensionality - when dimensionality is high the data becomes sparse and distance becomes harder to generalize</a:t>
            </a:r>
            <a:endParaRPr/>
          </a:p>
          <a:p>
            <a:pPr indent="0" lvl="0" marL="0" rtl="0">
              <a:spcBef>
                <a:spcPts val="0"/>
              </a:spcBef>
              <a:spcAft>
                <a:spcPts val="0"/>
              </a:spcAft>
              <a:buNone/>
            </a:pPr>
            <a:r>
              <a:rPr lang="en"/>
              <a:t>euclidean distance can be applied to any size </a:t>
            </a:r>
            <a:r>
              <a:rPr lang="en"/>
              <a:t>dimensional</a:t>
            </a:r>
            <a:r>
              <a:rPr lang="en"/>
              <a:t> data</a:t>
            </a:r>
            <a:endParaRPr/>
          </a:p>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a843066e9_3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Google Shape;232;g3a843066e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RBF transforms the vectors into higher Dimensions</a:t>
            </a:r>
            <a:endParaRPr/>
          </a:p>
          <a:p>
            <a:pPr indent="0" lvl="0" marL="0" rtl="0">
              <a:spcBef>
                <a:spcPts val="0"/>
              </a:spcBef>
              <a:spcAft>
                <a:spcPts val="0"/>
              </a:spcAft>
              <a:buNone/>
            </a:pPr>
            <a:r>
              <a:t/>
            </a:r>
            <a:endParaRPr/>
          </a:p>
          <a:p>
            <a:pPr indent="0" lvl="0" marL="0" rtl="0">
              <a:spcBef>
                <a:spcPts val="0"/>
              </a:spcBef>
              <a:spcAft>
                <a:spcPts val="0"/>
              </a:spcAft>
              <a:buNone/>
            </a:pPr>
            <a:r>
              <a:rPr lang="en"/>
              <a:t>||x-x’||^2 - Squared euclidean distance between two feature vectors</a:t>
            </a:r>
            <a:endParaRPr/>
          </a:p>
          <a:p>
            <a:pPr indent="0" lvl="0" marL="0" rtl="0">
              <a:spcBef>
                <a:spcPts val="0"/>
              </a:spcBef>
              <a:spcAft>
                <a:spcPts val="0"/>
              </a:spcAft>
              <a:buNone/>
            </a:pPr>
            <a:r>
              <a:rPr lang="en"/>
              <a:t>exp (exponential)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dcafea940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Google Shape;239;g3dcafea9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larger value - errors are penalized more</a:t>
            </a:r>
            <a:endParaRPr sz="1800">
              <a:solidFill>
                <a:schemeClr val="accent1"/>
              </a:solidFill>
              <a:latin typeface="Lato"/>
              <a:ea typeface="Lato"/>
              <a:cs typeface="Lato"/>
              <a:sym typeface="Lato"/>
            </a:endParaRPr>
          </a:p>
          <a:p>
            <a:pPr indent="0" lvl="0" marL="0" rtl="0">
              <a:lnSpc>
                <a:spcPct val="158000"/>
              </a:lnSpc>
              <a:spcBef>
                <a:spcPts val="2200"/>
              </a:spcBef>
              <a:spcAft>
                <a:spcPts val="0"/>
              </a:spcAft>
              <a:buNone/>
            </a:pPr>
            <a:r>
              <a:rPr lang="en" sz="1600">
                <a:latin typeface="Georgia"/>
                <a:ea typeface="Georgia"/>
                <a:cs typeface="Georgia"/>
                <a:sym typeface="Georgia"/>
              </a:rPr>
              <a:t>Support Vector Machine we always look for 2 things:</a:t>
            </a:r>
            <a:endParaRPr sz="1600">
              <a:latin typeface="Georgia"/>
              <a:ea typeface="Georgia"/>
              <a:cs typeface="Georgia"/>
              <a:sym typeface="Georgia"/>
            </a:endParaRPr>
          </a:p>
          <a:p>
            <a:pPr indent="-330200" lvl="0" marL="749300" rtl="0">
              <a:lnSpc>
                <a:spcPct val="158000"/>
              </a:lnSpc>
              <a:spcBef>
                <a:spcPts val="2200"/>
              </a:spcBef>
              <a:spcAft>
                <a:spcPts val="0"/>
              </a:spcAft>
              <a:buSzPts val="1600"/>
              <a:buFont typeface="Georgia"/>
              <a:buAutoNum type="arabicPeriod"/>
            </a:pPr>
            <a:r>
              <a:rPr i="1" lang="en" sz="1600">
                <a:latin typeface="Georgia"/>
                <a:ea typeface="Georgia"/>
                <a:cs typeface="Georgia"/>
                <a:sym typeface="Georgia"/>
              </a:rPr>
              <a:t>Setting a larger margin</a:t>
            </a:r>
            <a:endParaRPr i="1" sz="1600">
              <a:latin typeface="Georgia"/>
              <a:ea typeface="Georgia"/>
              <a:cs typeface="Georgia"/>
              <a:sym typeface="Georgia"/>
            </a:endParaRPr>
          </a:p>
          <a:p>
            <a:pPr indent="-330200" lvl="0" marL="749300" rtl="0">
              <a:lnSpc>
                <a:spcPct val="158000"/>
              </a:lnSpc>
              <a:spcBef>
                <a:spcPts val="0"/>
              </a:spcBef>
              <a:spcAft>
                <a:spcPts val="0"/>
              </a:spcAft>
              <a:buSzPts val="1600"/>
              <a:buFont typeface="Georgia"/>
              <a:buAutoNum type="arabicPeriod"/>
            </a:pPr>
            <a:r>
              <a:rPr i="1" lang="en" sz="1600">
                <a:latin typeface="Georgia"/>
                <a:ea typeface="Georgia"/>
                <a:cs typeface="Georgia"/>
                <a:sym typeface="Georgia"/>
              </a:rPr>
              <a:t>lowering misclassification rate(how much a model misqualifies a data)</a:t>
            </a:r>
            <a:endParaRPr i="1" sz="1600">
              <a:latin typeface="Georgia"/>
              <a:ea typeface="Georgia"/>
              <a:cs typeface="Georgia"/>
              <a:sym typeface="Georgia"/>
            </a:endParaRPr>
          </a:p>
          <a:p>
            <a:pPr indent="0" lvl="0" marL="0" rtl="0">
              <a:lnSpc>
                <a:spcPct val="158000"/>
              </a:lnSpc>
              <a:spcBef>
                <a:spcPts val="2200"/>
              </a:spcBef>
              <a:spcAft>
                <a:spcPts val="0"/>
              </a:spcAft>
              <a:buNone/>
            </a:pPr>
            <a:r>
              <a:rPr i="1" lang="en" sz="1600">
                <a:latin typeface="Georgia"/>
                <a:ea typeface="Georgia"/>
                <a:cs typeface="Georgia"/>
                <a:sym typeface="Georgia"/>
              </a:rPr>
              <a:t>SVM looks for a larger margin (lower misclassification in training does not mean lower misclassification in testing)</a:t>
            </a:r>
            <a:endParaRPr i="1" sz="1600">
              <a:latin typeface="Georgia"/>
              <a:ea typeface="Georgia"/>
              <a:cs typeface="Georgia"/>
              <a:sym typeface="Georgia"/>
            </a:endParaRPr>
          </a:p>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Gamma: how much influence a single training example has</a:t>
            </a:r>
            <a:endParaRPr sz="1800">
              <a:solidFill>
                <a:schemeClr val="accent1"/>
              </a:solidFill>
              <a:latin typeface="Lato"/>
              <a:ea typeface="Lato"/>
              <a:cs typeface="Lato"/>
              <a:sym typeface="Lato"/>
            </a:endParaRPr>
          </a:p>
          <a:p>
            <a:pPr indent="-342900" lvl="1" marL="914400"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Larger Gamma → the closer other examples must be to be affected</a:t>
            </a:r>
            <a:endParaRPr sz="1800">
              <a:solidFill>
                <a:schemeClr val="accent1"/>
              </a:solidFill>
              <a:latin typeface="Lato"/>
              <a:ea typeface="Lato"/>
              <a:cs typeface="Lato"/>
              <a:sym typeface="Lato"/>
            </a:endParaRPr>
          </a:p>
          <a:p>
            <a:pPr indent="0" lvl="0" marL="0" rtl="0">
              <a:lnSpc>
                <a:spcPct val="115000"/>
              </a:lnSpc>
              <a:spcBef>
                <a:spcPts val="0"/>
              </a:spcBef>
              <a:spcAft>
                <a:spcPts val="0"/>
              </a:spcAft>
              <a:buNone/>
            </a:pPr>
            <a:r>
              <a:t/>
            </a:r>
            <a:endParaRPr sz="1800">
              <a:solidFill>
                <a:schemeClr val="accent1"/>
              </a:solidFill>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e95cb1a3e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Google Shape;245;g3e95cb1a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larger value - errors are penalized more</a:t>
            </a:r>
            <a:endParaRPr sz="1800">
              <a:solidFill>
                <a:schemeClr val="accent1"/>
              </a:solidFill>
              <a:latin typeface="Lato"/>
              <a:ea typeface="Lato"/>
              <a:cs typeface="Lato"/>
              <a:sym typeface="Lato"/>
            </a:endParaRPr>
          </a:p>
          <a:p>
            <a:pPr indent="0" lvl="0" marL="0" rtl="0">
              <a:lnSpc>
                <a:spcPct val="158000"/>
              </a:lnSpc>
              <a:spcBef>
                <a:spcPts val="2200"/>
              </a:spcBef>
              <a:spcAft>
                <a:spcPts val="0"/>
              </a:spcAft>
              <a:buNone/>
            </a:pPr>
            <a:r>
              <a:rPr lang="en" sz="1600">
                <a:latin typeface="Georgia"/>
                <a:ea typeface="Georgia"/>
                <a:cs typeface="Georgia"/>
                <a:sym typeface="Georgia"/>
              </a:rPr>
              <a:t>Support Vector Machine we always look for 2 things:</a:t>
            </a:r>
            <a:endParaRPr sz="1600">
              <a:latin typeface="Georgia"/>
              <a:ea typeface="Georgia"/>
              <a:cs typeface="Georgia"/>
              <a:sym typeface="Georgia"/>
            </a:endParaRPr>
          </a:p>
          <a:p>
            <a:pPr indent="-330200" lvl="0" marL="749300" rtl="0">
              <a:lnSpc>
                <a:spcPct val="158000"/>
              </a:lnSpc>
              <a:spcBef>
                <a:spcPts val="2200"/>
              </a:spcBef>
              <a:spcAft>
                <a:spcPts val="0"/>
              </a:spcAft>
              <a:buSzPts val="1600"/>
              <a:buFont typeface="Georgia"/>
              <a:buAutoNum type="arabicPeriod"/>
            </a:pPr>
            <a:r>
              <a:rPr i="1" lang="en" sz="1600">
                <a:latin typeface="Georgia"/>
                <a:ea typeface="Georgia"/>
                <a:cs typeface="Georgia"/>
                <a:sym typeface="Georgia"/>
              </a:rPr>
              <a:t>Setting a larger margin</a:t>
            </a:r>
            <a:endParaRPr i="1" sz="1600">
              <a:latin typeface="Georgia"/>
              <a:ea typeface="Georgia"/>
              <a:cs typeface="Georgia"/>
              <a:sym typeface="Georgia"/>
            </a:endParaRPr>
          </a:p>
          <a:p>
            <a:pPr indent="-330200" lvl="0" marL="749300" rtl="0">
              <a:lnSpc>
                <a:spcPct val="158000"/>
              </a:lnSpc>
              <a:spcBef>
                <a:spcPts val="0"/>
              </a:spcBef>
              <a:spcAft>
                <a:spcPts val="0"/>
              </a:spcAft>
              <a:buSzPts val="1600"/>
              <a:buFont typeface="Georgia"/>
              <a:buAutoNum type="arabicPeriod"/>
            </a:pPr>
            <a:r>
              <a:rPr i="1" lang="en" sz="1600">
                <a:latin typeface="Georgia"/>
                <a:ea typeface="Georgia"/>
                <a:cs typeface="Georgia"/>
                <a:sym typeface="Georgia"/>
              </a:rPr>
              <a:t>lowering misclassification rate(how much a model misqualifies a data)</a:t>
            </a:r>
            <a:endParaRPr i="1" sz="1600">
              <a:latin typeface="Georgia"/>
              <a:ea typeface="Georgia"/>
              <a:cs typeface="Georgia"/>
              <a:sym typeface="Georgia"/>
            </a:endParaRPr>
          </a:p>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Gamma: how much influence a single training example has</a:t>
            </a:r>
            <a:endParaRPr sz="1800">
              <a:solidFill>
                <a:schemeClr val="accent1"/>
              </a:solidFill>
              <a:latin typeface="Lato"/>
              <a:ea typeface="Lato"/>
              <a:cs typeface="Lato"/>
              <a:sym typeface="Lato"/>
            </a:endParaRPr>
          </a:p>
          <a:p>
            <a:pPr indent="-342900" lvl="1" marL="914400"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Larger Gamma → the closer other examples must be to be affected</a:t>
            </a:r>
            <a:endParaRPr sz="1800">
              <a:solidFill>
                <a:schemeClr val="accent1"/>
              </a:solidFill>
              <a:latin typeface="Lato"/>
              <a:ea typeface="Lato"/>
              <a:cs typeface="Lato"/>
              <a:sym typeface="Lato"/>
            </a:endParaRPr>
          </a:p>
          <a:p>
            <a:pPr indent="0" lvl="0" marL="0" rtl="0">
              <a:lnSpc>
                <a:spcPct val="115000"/>
              </a:lnSpc>
              <a:spcBef>
                <a:spcPts val="0"/>
              </a:spcBef>
              <a:spcAft>
                <a:spcPts val="0"/>
              </a:spcAft>
              <a:buNone/>
            </a:pPr>
            <a:r>
              <a:t/>
            </a:r>
            <a:endParaRPr sz="1800">
              <a:solidFill>
                <a:schemeClr val="accent1"/>
              </a:solidFill>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dcafea940_1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3dcafea94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larger value - errors are penalized more</a:t>
            </a:r>
            <a:endParaRPr sz="1800">
              <a:solidFill>
                <a:schemeClr val="accent1"/>
              </a:solidFill>
              <a:latin typeface="Lato"/>
              <a:ea typeface="Lato"/>
              <a:cs typeface="Lato"/>
              <a:sym typeface="Lato"/>
            </a:endParaRPr>
          </a:p>
          <a:p>
            <a:pPr indent="0" lvl="0" marL="0" rtl="0">
              <a:lnSpc>
                <a:spcPct val="158000"/>
              </a:lnSpc>
              <a:spcBef>
                <a:spcPts val="2200"/>
              </a:spcBef>
              <a:spcAft>
                <a:spcPts val="0"/>
              </a:spcAft>
              <a:buNone/>
            </a:pPr>
            <a:r>
              <a:rPr lang="en" sz="1600">
                <a:latin typeface="Georgia"/>
                <a:ea typeface="Georgia"/>
                <a:cs typeface="Georgia"/>
                <a:sym typeface="Georgia"/>
              </a:rPr>
              <a:t>Support Vector Machine we always look for 2 things:</a:t>
            </a:r>
            <a:endParaRPr sz="1600">
              <a:latin typeface="Georgia"/>
              <a:ea typeface="Georgia"/>
              <a:cs typeface="Georgia"/>
              <a:sym typeface="Georgia"/>
            </a:endParaRPr>
          </a:p>
          <a:p>
            <a:pPr indent="-330200" lvl="0" marL="749300" rtl="0">
              <a:lnSpc>
                <a:spcPct val="158000"/>
              </a:lnSpc>
              <a:spcBef>
                <a:spcPts val="2200"/>
              </a:spcBef>
              <a:spcAft>
                <a:spcPts val="0"/>
              </a:spcAft>
              <a:buSzPts val="1600"/>
              <a:buFont typeface="Georgia"/>
              <a:buAutoNum type="arabicPeriod"/>
            </a:pPr>
            <a:r>
              <a:rPr i="1" lang="en" sz="1600">
                <a:latin typeface="Georgia"/>
                <a:ea typeface="Georgia"/>
                <a:cs typeface="Georgia"/>
                <a:sym typeface="Georgia"/>
              </a:rPr>
              <a:t>Setting a larger margin</a:t>
            </a:r>
            <a:endParaRPr i="1" sz="1600">
              <a:latin typeface="Georgia"/>
              <a:ea typeface="Georgia"/>
              <a:cs typeface="Georgia"/>
              <a:sym typeface="Georgia"/>
            </a:endParaRPr>
          </a:p>
          <a:p>
            <a:pPr indent="-330200" lvl="0" marL="749300" rtl="0">
              <a:lnSpc>
                <a:spcPct val="158000"/>
              </a:lnSpc>
              <a:spcBef>
                <a:spcPts val="0"/>
              </a:spcBef>
              <a:spcAft>
                <a:spcPts val="0"/>
              </a:spcAft>
              <a:buSzPts val="1600"/>
              <a:buFont typeface="Georgia"/>
              <a:buAutoNum type="arabicPeriod"/>
            </a:pPr>
            <a:r>
              <a:rPr i="1" lang="en" sz="1600">
                <a:latin typeface="Georgia"/>
                <a:ea typeface="Georgia"/>
                <a:cs typeface="Georgia"/>
                <a:sym typeface="Georgia"/>
              </a:rPr>
              <a:t>lowering misclassification rate(how much a model misqualifies a data)</a:t>
            </a:r>
            <a:endParaRPr i="1" sz="1600">
              <a:latin typeface="Georgia"/>
              <a:ea typeface="Georgia"/>
              <a:cs typeface="Georgia"/>
              <a:sym typeface="Georgia"/>
            </a:endParaRPr>
          </a:p>
          <a:p>
            <a:pPr indent="0" lvl="0" marL="0" rtl="0">
              <a:lnSpc>
                <a:spcPct val="115000"/>
              </a:lnSpc>
              <a:spcBef>
                <a:spcPts val="0"/>
              </a:spcBef>
              <a:spcAft>
                <a:spcPts val="0"/>
              </a:spcAft>
              <a:buNone/>
            </a:pPr>
            <a:r>
              <a:rPr lang="en" sz="1800">
                <a:solidFill>
                  <a:schemeClr val="accent1"/>
                </a:solidFill>
                <a:latin typeface="Lato"/>
                <a:ea typeface="Lato"/>
                <a:cs typeface="Lato"/>
                <a:sym typeface="Lato"/>
              </a:rPr>
              <a:t>Gamma: how much influence a single training example has</a:t>
            </a:r>
            <a:endParaRPr sz="1800">
              <a:solidFill>
                <a:schemeClr val="accent1"/>
              </a:solidFill>
              <a:latin typeface="Lato"/>
              <a:ea typeface="Lato"/>
              <a:cs typeface="Lato"/>
              <a:sym typeface="Lato"/>
            </a:endParaRPr>
          </a:p>
          <a:p>
            <a:pPr indent="-342900" lvl="1" marL="914400"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Larger Gamma → the closer other examples must be to be affected</a:t>
            </a:r>
            <a:endParaRPr sz="1800">
              <a:solidFill>
                <a:schemeClr val="accent1"/>
              </a:solidFill>
              <a:latin typeface="Lato"/>
              <a:ea typeface="Lato"/>
              <a:cs typeface="Lato"/>
              <a:sym typeface="Lato"/>
            </a:endParaRPr>
          </a:p>
          <a:p>
            <a:pPr indent="0" lvl="0" marL="0" rtl="0">
              <a:lnSpc>
                <a:spcPct val="115000"/>
              </a:lnSpc>
              <a:spcBef>
                <a:spcPts val="0"/>
              </a:spcBef>
              <a:spcAft>
                <a:spcPts val="0"/>
              </a:spcAft>
              <a:buNone/>
            </a:pPr>
            <a:r>
              <a:t/>
            </a:r>
            <a:endParaRPr sz="1800">
              <a:solidFill>
                <a:schemeClr val="accent1"/>
              </a:solidFill>
              <a:latin typeface="Lato"/>
              <a:ea typeface="Lato"/>
              <a:cs typeface="Lato"/>
              <a:sym typeface="La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a843066e9_3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Google Shape;259;g3a843066e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svm, and knn for months to ad classification code</a:t>
            </a:r>
            <a:endParaRPr/>
          </a:p>
          <a:p>
            <a:pPr indent="0" lvl="0" marL="0" rtl="0">
              <a:spcBef>
                <a:spcPts val="0"/>
              </a:spcBef>
              <a:spcAft>
                <a:spcPts val="0"/>
              </a:spcAft>
              <a:buNone/>
            </a:pPr>
            <a:r>
              <a:t/>
            </a:r>
            <a:endParaRPr/>
          </a:p>
          <a:p>
            <a:pPr indent="0" lvl="0" marL="0" rtl="0">
              <a:spcBef>
                <a:spcPts val="0"/>
              </a:spcBef>
              <a:spcAft>
                <a:spcPts val="0"/>
              </a:spcAft>
              <a:buNone/>
            </a:pPr>
            <a:r>
              <a:rPr lang="en" sz="1200">
                <a:solidFill>
                  <a:srgbClr val="222222"/>
                </a:solidFill>
                <a:highlight>
                  <a:srgbClr val="FFFFFF"/>
                </a:highlight>
                <a:latin typeface="Roboto"/>
                <a:ea typeface="Roboto"/>
                <a:cs typeface="Roboto"/>
                <a:sym typeface="Roboto"/>
              </a:rPr>
              <a:t>The </a:t>
            </a:r>
            <a:r>
              <a:rPr b="1" lang="en" sz="1200">
                <a:solidFill>
                  <a:srgbClr val="222222"/>
                </a:solidFill>
                <a:highlight>
                  <a:srgbClr val="FFFFFF"/>
                </a:highlight>
                <a:latin typeface="Roboto"/>
                <a:ea typeface="Roboto"/>
                <a:cs typeface="Roboto"/>
                <a:sym typeface="Roboto"/>
              </a:rPr>
              <a:t>purpose of an activation function</a:t>
            </a:r>
            <a:r>
              <a:rPr lang="en" sz="1200">
                <a:solidFill>
                  <a:srgbClr val="222222"/>
                </a:solidFill>
                <a:highlight>
                  <a:srgbClr val="FFFFFF"/>
                </a:highlight>
                <a:latin typeface="Roboto"/>
                <a:ea typeface="Roboto"/>
                <a:cs typeface="Roboto"/>
                <a:sym typeface="Roboto"/>
              </a:rPr>
              <a:t> in a Deep Learning context (i.e. multiple layers) is to ensure that the representation in the input space is mapped to a different space in the output.</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rPr lang="en"/>
              <a:t>The model contains 11 layers:</a:t>
            </a:r>
            <a:endParaRPr/>
          </a:p>
          <a:p>
            <a:pPr indent="0" lvl="0" marL="0" rtl="0">
              <a:lnSpc>
                <a:spcPct val="115000"/>
              </a:lnSpc>
              <a:spcBef>
                <a:spcPts val="0"/>
              </a:spcBef>
              <a:spcAft>
                <a:spcPts val="0"/>
              </a:spcAft>
              <a:buNone/>
            </a:pPr>
            <a:r>
              <a:rPr lang="en"/>
              <a:t>1 input (relu activator) layer + 9 hidden layers (mix of</a:t>
            </a:r>
            <a:endParaRPr/>
          </a:p>
          <a:p>
            <a:pPr indent="0" lvl="0" marL="0" rtl="0">
              <a:lnSpc>
                <a:spcPct val="115000"/>
              </a:lnSpc>
              <a:spcBef>
                <a:spcPts val="0"/>
              </a:spcBef>
              <a:spcAft>
                <a:spcPts val="0"/>
              </a:spcAft>
              <a:buNone/>
            </a:pPr>
            <a:r>
              <a:rPr lang="en"/>
              <a:t>relu and tanh activators) + 1 output layer (softmax)</a:t>
            </a:r>
            <a:endParaRPr/>
          </a:p>
          <a:p>
            <a:pPr indent="0" lvl="0" marL="0" rtl="0">
              <a:spcBef>
                <a:spcPts val="0"/>
              </a:spcBef>
              <a:spcAft>
                <a:spcPts val="0"/>
              </a:spcAft>
              <a:buNone/>
            </a:pPr>
            <a:r>
              <a:t/>
            </a:r>
            <a:endParaRPr/>
          </a:p>
          <a:p>
            <a:pPr indent="0" lvl="0" marL="0" rtl="0">
              <a:spcBef>
                <a:spcPts val="0"/>
              </a:spcBef>
              <a:spcAft>
                <a:spcPts val="0"/>
              </a:spcAft>
              <a:buNone/>
            </a:pPr>
            <a:r>
              <a:rPr lang="en"/>
              <a:t>Parameter optimization: </a:t>
            </a:r>
            <a:r>
              <a:rPr b="1" lang="en"/>
              <a:t>adam optimizer used</a:t>
            </a:r>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e95cb1a3e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3e95cb1a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svm, and knn for months to ad classification code</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rPr lang="en"/>
              <a:t>The model contains 11 layers:</a:t>
            </a:r>
            <a:endParaRPr/>
          </a:p>
          <a:p>
            <a:pPr indent="0" lvl="0" marL="0" rtl="0">
              <a:lnSpc>
                <a:spcPct val="115000"/>
              </a:lnSpc>
              <a:spcBef>
                <a:spcPts val="0"/>
              </a:spcBef>
              <a:spcAft>
                <a:spcPts val="0"/>
              </a:spcAft>
              <a:buNone/>
            </a:pPr>
            <a:r>
              <a:rPr lang="en"/>
              <a:t>1 input (relu activator) layer + 9 hidden layers (mix of</a:t>
            </a:r>
            <a:endParaRPr/>
          </a:p>
          <a:p>
            <a:pPr indent="0" lvl="0" marL="0" rtl="0">
              <a:lnSpc>
                <a:spcPct val="115000"/>
              </a:lnSpc>
              <a:spcBef>
                <a:spcPts val="0"/>
              </a:spcBef>
              <a:spcAft>
                <a:spcPts val="0"/>
              </a:spcAft>
              <a:buNone/>
            </a:pPr>
            <a:r>
              <a:rPr lang="en"/>
              <a:t>relu and tanh activators) + 1 output layer (softmax)</a:t>
            </a:r>
            <a:endParaRPr/>
          </a:p>
          <a:p>
            <a:pPr indent="0" lvl="0" marL="0" rtl="0">
              <a:spcBef>
                <a:spcPts val="0"/>
              </a:spcBef>
              <a:spcAft>
                <a:spcPts val="0"/>
              </a:spcAft>
              <a:buNone/>
            </a:pPr>
            <a:r>
              <a:t/>
            </a:r>
            <a:endParaRPr/>
          </a:p>
          <a:p>
            <a:pPr indent="0" lvl="0" marL="0" rtl="0">
              <a:spcBef>
                <a:spcPts val="0"/>
              </a:spcBef>
              <a:spcAft>
                <a:spcPts val="0"/>
              </a:spcAft>
              <a:buNone/>
            </a:pPr>
            <a:r>
              <a:rPr lang="en"/>
              <a:t>Parameter optimization: </a:t>
            </a:r>
            <a:r>
              <a:rPr b="1" lang="en"/>
              <a:t>adam optimizer used (to control the learning rate)</a:t>
            </a:r>
            <a:endParaRPr b="1"/>
          </a:p>
          <a:p>
            <a:pPr indent="0" lvl="0" marL="0" rtl="0">
              <a:spcBef>
                <a:spcPts val="0"/>
              </a:spcBef>
              <a:spcAft>
                <a:spcPts val="0"/>
              </a:spcAft>
              <a:buNone/>
            </a:pPr>
            <a:r>
              <a:rPr b="1" lang="en"/>
              <a:t>	uses moving averages of the parameters</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dcafea940_1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Google Shape;278;g3dcafea94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svm, and knn for months to ad classification code</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rPr lang="en"/>
              <a:t>The model contains 11 layers:</a:t>
            </a:r>
            <a:endParaRPr/>
          </a:p>
          <a:p>
            <a:pPr indent="0" lvl="0" marL="0" rtl="0">
              <a:lnSpc>
                <a:spcPct val="115000"/>
              </a:lnSpc>
              <a:spcBef>
                <a:spcPts val="0"/>
              </a:spcBef>
              <a:spcAft>
                <a:spcPts val="0"/>
              </a:spcAft>
              <a:buNone/>
            </a:pPr>
            <a:r>
              <a:rPr lang="en"/>
              <a:t>1 input (relu activator) layer + 9 hidden layers (mix of</a:t>
            </a:r>
            <a:endParaRPr/>
          </a:p>
          <a:p>
            <a:pPr indent="0" lvl="0" marL="0" rtl="0">
              <a:lnSpc>
                <a:spcPct val="115000"/>
              </a:lnSpc>
              <a:spcBef>
                <a:spcPts val="0"/>
              </a:spcBef>
              <a:spcAft>
                <a:spcPts val="0"/>
              </a:spcAft>
              <a:buNone/>
            </a:pPr>
            <a:r>
              <a:rPr lang="en"/>
              <a:t>relu and tanh activators) + 1 output layer (softmax)</a:t>
            </a:r>
            <a:endParaRPr/>
          </a:p>
          <a:p>
            <a:pPr indent="0" lvl="0" marL="0" rtl="0">
              <a:spcBef>
                <a:spcPts val="0"/>
              </a:spcBef>
              <a:spcAft>
                <a:spcPts val="0"/>
              </a:spcAft>
              <a:buNone/>
            </a:pPr>
            <a:r>
              <a:t/>
            </a:r>
            <a:endParaRPr/>
          </a:p>
          <a:p>
            <a:pPr indent="0" lvl="0" marL="0" rtl="0">
              <a:spcBef>
                <a:spcPts val="0"/>
              </a:spcBef>
              <a:spcAft>
                <a:spcPts val="0"/>
              </a:spcAft>
              <a:buNone/>
            </a:pPr>
            <a:r>
              <a:rPr lang="en"/>
              <a:t>Parameter optimization: </a:t>
            </a:r>
            <a:r>
              <a:rPr b="1" lang="en"/>
              <a:t>adam optimizer used</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a843066e9_2_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a843066e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Dementia: A set of conditions that affect memory, thinking, and social ability</a:t>
            </a:r>
            <a:endParaRPr/>
          </a:p>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a843066e9_3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Google Shape;290;g3a843066e9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a843066e9_3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Google Shape;296;g3a843066e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results in tables on web page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a843066e9_3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3a843066e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a843066e9_3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3a843066e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dcafea940_1_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Google Shape;320;g3dcafea94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dcafea940_1_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Google Shape;327;g3dcafea94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a843066e9_3_1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Google Shape;334;g3a843066e9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a843066e9_3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Google Shape;340;g3a843066e9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3a843066e9_3_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Google Shape;346;g3a843066e9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a843066e9_3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3a843066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a843066e9_3_8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a843066e9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a843066e9_3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a843066e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Come back to and fix/add stuff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a843066e9_3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a843066e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an fdg pet scan?</a:t>
            </a:r>
            <a:endParaRPr/>
          </a:p>
          <a:p>
            <a:pPr indent="0" lvl="0" marL="0" rtl="0">
              <a:spcBef>
                <a:spcPts val="0"/>
              </a:spcBef>
              <a:spcAft>
                <a:spcPts val="0"/>
              </a:spcAft>
              <a:buNone/>
            </a:pPr>
            <a:r>
              <a:rPr lang="en"/>
              <a:t>fig 1: amyloid proteins misfold and group together in clumps, forming plaque and blocking cell-to-cell </a:t>
            </a:r>
            <a:r>
              <a:rPr lang="en"/>
              <a:t>signaling</a:t>
            </a:r>
            <a:r>
              <a:rPr lang="en"/>
              <a:t> at synapses</a:t>
            </a:r>
            <a:endParaRPr/>
          </a:p>
          <a:p>
            <a:pPr indent="0" lvl="0" marL="0" rtl="0">
              <a:spcBef>
                <a:spcPts val="0"/>
              </a:spcBef>
              <a:spcAft>
                <a:spcPts val="0"/>
              </a:spcAft>
              <a:buNone/>
            </a:pPr>
            <a:r>
              <a:rPr lang="en"/>
              <a:t>fig 2: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cafea94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cafea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an fdg pet scan?</a:t>
            </a:r>
            <a:endParaRPr/>
          </a:p>
          <a:p>
            <a:pPr indent="0" lvl="0" marL="0" rtl="0">
              <a:spcBef>
                <a:spcPts val="0"/>
              </a:spcBef>
              <a:spcAft>
                <a:spcPts val="0"/>
              </a:spcAft>
              <a:buNone/>
            </a:pPr>
            <a:r>
              <a:rPr lang="en"/>
              <a:t>amyloid proteins misfold and group together in clumps, forming plaque and blocking cell-to-cell signaling at synapses</a:t>
            </a:r>
            <a:endParaRPr/>
          </a:p>
          <a:p>
            <a:pPr indent="0" lvl="0" marL="0">
              <a:spcBef>
                <a:spcPts val="0"/>
              </a:spcBef>
              <a:spcAft>
                <a:spcPts val="0"/>
              </a:spcAft>
              <a:buNone/>
            </a:pPr>
            <a:r>
              <a:t/>
            </a:r>
            <a:endParaRPr/>
          </a:p>
          <a:p>
            <a:pPr indent="0" lvl="0" marL="0">
              <a:spcBef>
                <a:spcPts val="0"/>
              </a:spcBef>
              <a:spcAft>
                <a:spcPts val="0"/>
              </a:spcAft>
              <a:buNone/>
            </a:pPr>
            <a:r>
              <a:rPr lang="en"/>
              <a:t>fig 1: cell metabolism decreases during AD progression, </a:t>
            </a:r>
            <a:endParaRPr/>
          </a:p>
          <a:p>
            <a:pPr indent="0" lvl="0" marL="0">
              <a:spcBef>
                <a:spcPts val="0"/>
              </a:spcBef>
              <a:spcAft>
                <a:spcPts val="0"/>
              </a:spcAft>
              <a:buNone/>
            </a:pPr>
            <a:r>
              <a:t/>
            </a:r>
            <a:endParaRPr/>
          </a:p>
          <a:p>
            <a:pPr indent="0" lvl="0" marL="0" rtl="0">
              <a:spcBef>
                <a:spcPts val="0"/>
              </a:spcBef>
              <a:spcAft>
                <a:spcPts val="0"/>
              </a:spcAft>
              <a:buNone/>
            </a:pPr>
            <a:r>
              <a:rPr lang="en"/>
              <a:t>MRI: Atrophy by loss of volume in regions of interest (fig 2)</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cafea940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dcafea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MMSE scores: </a:t>
            </a:r>
            <a:endParaRPr/>
          </a:p>
          <a:p>
            <a:pPr indent="0" lvl="0" marL="0" rtl="0">
              <a:spcBef>
                <a:spcPts val="0"/>
              </a:spcBef>
              <a:spcAft>
                <a:spcPts val="0"/>
              </a:spcAft>
              <a:buNone/>
            </a:pPr>
            <a:r>
              <a:rPr lang="en"/>
              <a:t>24-30 normal</a:t>
            </a:r>
            <a:endParaRPr/>
          </a:p>
          <a:p>
            <a:pPr indent="0" lvl="0" marL="0" rtl="0">
              <a:spcBef>
                <a:spcPts val="0"/>
              </a:spcBef>
              <a:spcAft>
                <a:spcPts val="0"/>
              </a:spcAft>
              <a:buNone/>
            </a:pPr>
            <a:r>
              <a:rPr lang="en"/>
              <a:t>18-23: MCI</a:t>
            </a:r>
            <a:endParaRPr/>
          </a:p>
          <a:p>
            <a:pPr indent="0" lvl="0" marL="0" rtl="0">
              <a:spcBef>
                <a:spcPts val="0"/>
              </a:spcBef>
              <a:spcAft>
                <a:spcPts val="0"/>
              </a:spcAft>
              <a:buNone/>
            </a:pPr>
            <a:r>
              <a:rPr lang="en"/>
              <a:t>0-17: SCI (severe cognitive </a:t>
            </a:r>
            <a:r>
              <a:rPr lang="en"/>
              <a:t>impairment</a:t>
            </a:r>
            <a:r>
              <a:rPr lang="en"/>
              <a:t>)</a:t>
            </a:r>
            <a:endParaRPr/>
          </a:p>
          <a:p>
            <a:pPr indent="0" lvl="0" marL="0" rtl="0">
              <a:spcBef>
                <a:spcPts val="0"/>
              </a:spcBef>
              <a:spcAft>
                <a:spcPts val="0"/>
              </a:spcAft>
              <a:buNone/>
            </a:pPr>
            <a:r>
              <a:t/>
            </a:r>
            <a:endParaRPr/>
          </a:p>
          <a:p>
            <a:pPr indent="0" lvl="0" marL="0" rtl="0">
              <a:spcBef>
                <a:spcPts val="0"/>
              </a:spcBef>
              <a:spcAft>
                <a:spcPts val="0"/>
              </a:spcAft>
              <a:buNone/>
            </a:pPr>
            <a:r>
              <a:rPr lang="en"/>
              <a:t>APOE4 individuals have 10 to 30 times higher risk of developing 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9338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AlzheTect: Bio-Marker Analysis For Early Alzheimer’s Classification</a:t>
            </a:r>
            <a:endParaRPr/>
          </a:p>
        </p:txBody>
      </p:sp>
      <p:sp>
        <p:nvSpPr>
          <p:cNvPr id="87" name="Google Shape;87;p13"/>
          <p:cNvSpPr txBox="1"/>
          <p:nvPr>
            <p:ph idx="1" type="subTitle"/>
          </p:nvPr>
        </p:nvSpPr>
        <p:spPr>
          <a:xfrm>
            <a:off x="727950" y="3875550"/>
            <a:ext cx="7688100" cy="111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Raidel Hernandez</a:t>
            </a:r>
            <a:endParaRPr sz="2400"/>
          </a:p>
          <a:p>
            <a:pPr indent="0" lvl="0" marL="0">
              <a:spcBef>
                <a:spcPts val="0"/>
              </a:spcBef>
              <a:spcAft>
                <a:spcPts val="0"/>
              </a:spcAft>
              <a:buNone/>
            </a:pPr>
            <a:r>
              <a:rPr lang="en"/>
              <a:t>C.S. Masters Graduation Project</a:t>
            </a:r>
            <a:endParaRPr/>
          </a:p>
          <a:p>
            <a:pPr indent="0" lvl="0" marL="0">
              <a:spcBef>
                <a:spcPts val="0"/>
              </a:spcBef>
              <a:spcAft>
                <a:spcPts val="0"/>
              </a:spcAft>
              <a:buNone/>
            </a:pPr>
            <a:r>
              <a:rPr lang="en"/>
              <a:t>Florida State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148" name="Google Shape;148;p22"/>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lang="en" sz="2400"/>
              <a:t>Introduction</a:t>
            </a:r>
            <a:endParaRPr sz="2400"/>
          </a:p>
          <a:p>
            <a:pPr indent="-381000" lvl="0" marL="457200" rtl="0">
              <a:lnSpc>
                <a:spcPct val="130000"/>
              </a:lnSpc>
              <a:spcBef>
                <a:spcPts val="0"/>
              </a:spcBef>
              <a:spcAft>
                <a:spcPts val="0"/>
              </a:spcAft>
              <a:buSzPts val="2400"/>
              <a:buChar char="●"/>
            </a:pPr>
            <a:r>
              <a:rPr lang="en" sz="2400"/>
              <a:t>Data Analyzed</a:t>
            </a:r>
            <a:endParaRPr sz="2400"/>
          </a:p>
          <a:p>
            <a:pPr indent="-381000" lvl="0" marL="457200" rtl="0">
              <a:lnSpc>
                <a:spcPct val="130000"/>
              </a:lnSpc>
              <a:spcBef>
                <a:spcPts val="0"/>
              </a:spcBef>
              <a:spcAft>
                <a:spcPts val="0"/>
              </a:spcAft>
              <a:buSzPts val="2400"/>
              <a:buChar char="●"/>
            </a:pPr>
            <a:r>
              <a:rPr b="1" lang="en" sz="2400"/>
              <a:t>Data Transformations</a:t>
            </a:r>
            <a:endParaRPr b="1" sz="2400"/>
          </a:p>
          <a:p>
            <a:pPr indent="-381000" lvl="0" marL="457200" rtl="0">
              <a:lnSpc>
                <a:spcPct val="130000"/>
              </a:lnSpc>
              <a:spcBef>
                <a:spcPts val="0"/>
              </a:spcBef>
              <a:spcAft>
                <a:spcPts val="0"/>
              </a:spcAft>
              <a:buSzPts val="2400"/>
              <a:buChar char="●"/>
            </a:pPr>
            <a:r>
              <a:rPr lang="en" sz="2400"/>
              <a:t>Implementations</a:t>
            </a:r>
            <a:endParaRPr sz="2400"/>
          </a:p>
          <a:p>
            <a:pPr indent="-381000" lvl="0" marL="457200" rtl="0">
              <a:lnSpc>
                <a:spcPct val="130000"/>
              </a:lnSpc>
              <a:spcBef>
                <a:spcPts val="0"/>
              </a:spcBef>
              <a:spcAft>
                <a:spcPts val="0"/>
              </a:spcAft>
              <a:buSzPts val="2400"/>
              <a:buChar char="●"/>
            </a:pPr>
            <a:r>
              <a:rPr lang="en" sz="2400"/>
              <a:t>Results</a:t>
            </a:r>
            <a:endParaRPr sz="2400"/>
          </a:p>
          <a:p>
            <a:pPr indent="-381000" lvl="0" marL="457200" rtl="0">
              <a:lnSpc>
                <a:spcPct val="130000"/>
              </a:lnSpc>
              <a:spcBef>
                <a:spcPts val="0"/>
              </a:spcBef>
              <a:spcAft>
                <a:spcPts val="0"/>
              </a:spcAft>
              <a:buSzPts val="2400"/>
              <a:buChar char="●"/>
            </a:pPr>
            <a:r>
              <a:rPr lang="en" sz="2400"/>
              <a:t>Conclusion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Extracted Classes</a:t>
            </a:r>
            <a:endParaRPr sz="3600"/>
          </a:p>
        </p:txBody>
      </p:sp>
      <p:sp>
        <p:nvSpPr>
          <p:cNvPr id="154" name="Google Shape;154;p23"/>
          <p:cNvSpPr txBox="1"/>
          <p:nvPr>
            <p:ph idx="1" type="body"/>
          </p:nvPr>
        </p:nvSpPr>
        <p:spPr>
          <a:xfrm>
            <a:off x="729450" y="1482300"/>
            <a:ext cx="7688700" cy="3145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Using DataFrames (</a:t>
            </a:r>
            <a:r>
              <a:rPr i="1" lang="en" sz="2400"/>
              <a:t>Pandas</a:t>
            </a:r>
            <a:r>
              <a:rPr lang="en" sz="2400"/>
              <a:t> Data Analysis Library)</a:t>
            </a:r>
            <a:endParaRPr sz="2400"/>
          </a:p>
          <a:p>
            <a:pPr indent="-342900" lvl="1" marL="914400" rtl="0">
              <a:spcBef>
                <a:spcPts val="0"/>
              </a:spcBef>
              <a:spcAft>
                <a:spcPts val="0"/>
              </a:spcAft>
              <a:buSzPts val="1800"/>
              <a:buChar char="○"/>
            </a:pPr>
            <a:r>
              <a:rPr lang="en" sz="1800"/>
              <a:t>Parse ADNI train/test data sets (CSV)</a:t>
            </a:r>
            <a:endParaRPr sz="1800"/>
          </a:p>
          <a:p>
            <a:pPr indent="-381000" lvl="0" marL="457200" rtl="0">
              <a:spcBef>
                <a:spcPts val="1000"/>
              </a:spcBef>
              <a:spcAft>
                <a:spcPts val="0"/>
              </a:spcAft>
              <a:buSzPts val="2400"/>
              <a:buChar char="➢"/>
            </a:pPr>
            <a:r>
              <a:rPr lang="en" sz="2400"/>
              <a:t>Entries in Training Dataset:</a:t>
            </a:r>
            <a:endParaRPr sz="2400"/>
          </a:p>
          <a:p>
            <a:pPr indent="-342900" lvl="1" marL="914400" rtl="0">
              <a:spcBef>
                <a:spcPts val="0"/>
              </a:spcBef>
              <a:spcAft>
                <a:spcPts val="0"/>
              </a:spcAft>
              <a:buSzPts val="1800"/>
              <a:buChar char="○"/>
            </a:pPr>
            <a:r>
              <a:rPr lang="en" sz="1800"/>
              <a:t># of measurements: </a:t>
            </a:r>
            <a:r>
              <a:rPr i="1" lang="en" sz="1800"/>
              <a:t>12,741</a:t>
            </a:r>
            <a:endParaRPr sz="1800"/>
          </a:p>
          <a:p>
            <a:pPr indent="-342900" lvl="1" marL="914400" rtl="0">
              <a:spcBef>
                <a:spcPts val="0"/>
              </a:spcBef>
              <a:spcAft>
                <a:spcPts val="0"/>
              </a:spcAft>
              <a:buSzPts val="1800"/>
              <a:buChar char="○"/>
            </a:pPr>
            <a:r>
              <a:rPr lang="en" sz="1800"/>
              <a:t># of unique individuals:</a:t>
            </a:r>
            <a:r>
              <a:rPr i="1" lang="en" sz="1800"/>
              <a:t> 1,577</a:t>
            </a:r>
            <a:endParaRPr sz="1800"/>
          </a:p>
          <a:p>
            <a:pPr indent="-381000" lvl="0" marL="457200" rtl="0">
              <a:spcBef>
                <a:spcPts val="1000"/>
              </a:spcBef>
              <a:spcAft>
                <a:spcPts val="0"/>
              </a:spcAft>
              <a:buSzPts val="2400"/>
              <a:buChar char="➢"/>
            </a:pPr>
            <a:r>
              <a:rPr lang="en" sz="2400"/>
              <a:t>Features in Training Dataset:</a:t>
            </a:r>
            <a:endParaRPr sz="2400"/>
          </a:p>
          <a:p>
            <a:pPr indent="-342900" lvl="1" marL="914400" rtl="0">
              <a:spcBef>
                <a:spcPts val="0"/>
              </a:spcBef>
              <a:spcAft>
                <a:spcPts val="0"/>
              </a:spcAft>
              <a:buSzPts val="1800"/>
              <a:buChar char="○"/>
            </a:pPr>
            <a:r>
              <a:rPr i="1" lang="en" sz="1800"/>
              <a:t>1,907</a:t>
            </a:r>
            <a:r>
              <a:rPr lang="en" sz="1800"/>
              <a:t> (per entry)</a:t>
            </a:r>
            <a:endParaRPr sz="1800"/>
          </a:p>
          <a:p>
            <a:pPr indent="0" lvl="0" marL="0" rtl="0">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Extracted Data</a:t>
            </a:r>
            <a:endParaRPr sz="3600"/>
          </a:p>
        </p:txBody>
      </p:sp>
      <p:sp>
        <p:nvSpPr>
          <p:cNvPr id="160" name="Google Shape;160;p24"/>
          <p:cNvSpPr txBox="1"/>
          <p:nvPr>
            <p:ph idx="1" type="body"/>
          </p:nvPr>
        </p:nvSpPr>
        <p:spPr>
          <a:xfrm>
            <a:off x="729450" y="1482300"/>
            <a:ext cx="7688700" cy="3145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Diagnosis Classification</a:t>
            </a:r>
            <a:endParaRPr sz="2400"/>
          </a:p>
          <a:p>
            <a:pPr indent="-342900" lvl="1" marL="914400" rtl="0">
              <a:spcBef>
                <a:spcPts val="0"/>
              </a:spcBef>
              <a:spcAft>
                <a:spcPts val="0"/>
              </a:spcAft>
              <a:buSzPts val="1800"/>
              <a:buChar char="○"/>
            </a:pPr>
            <a:r>
              <a:rPr lang="en" sz="1800"/>
              <a:t>Provided by ADNI for each individual</a:t>
            </a:r>
            <a:endParaRPr sz="1800"/>
          </a:p>
          <a:p>
            <a:pPr indent="-342900" lvl="1" marL="914400" rtl="0">
              <a:spcBef>
                <a:spcPts val="0"/>
              </a:spcBef>
              <a:spcAft>
                <a:spcPts val="0"/>
              </a:spcAft>
              <a:buSzPts val="1800"/>
              <a:buChar char="○"/>
            </a:pPr>
            <a:r>
              <a:rPr lang="en" sz="1800"/>
              <a:t>Classifications Used: CN, MCI, AD, MCI-to-AD</a:t>
            </a:r>
            <a:endParaRPr sz="1800"/>
          </a:p>
          <a:p>
            <a:pPr indent="-381000" lvl="0" marL="457200" rtl="0">
              <a:spcBef>
                <a:spcPts val="1000"/>
              </a:spcBef>
              <a:spcAft>
                <a:spcPts val="0"/>
              </a:spcAft>
              <a:buSzPts val="2400"/>
              <a:buChar char="➢"/>
            </a:pPr>
            <a:r>
              <a:rPr lang="en" sz="2400"/>
              <a:t>Months-to-AD (Time) Classification</a:t>
            </a:r>
            <a:endParaRPr sz="2400"/>
          </a:p>
          <a:p>
            <a:pPr indent="-342900" lvl="1" marL="914400" rtl="0">
              <a:spcBef>
                <a:spcPts val="0"/>
              </a:spcBef>
              <a:spcAft>
                <a:spcPts val="0"/>
              </a:spcAft>
              <a:buSzPts val="1800"/>
              <a:buChar char="○"/>
            </a:pPr>
            <a:r>
              <a:rPr lang="en" sz="1800"/>
              <a:t>Initial AD diagnosis date - initial MCI diagnosis date (in months)</a:t>
            </a:r>
            <a:endParaRPr sz="1800"/>
          </a:p>
          <a:p>
            <a:pPr indent="-342900" lvl="1" marL="914400" rtl="0">
              <a:spcBef>
                <a:spcPts val="0"/>
              </a:spcBef>
              <a:spcAft>
                <a:spcPts val="0"/>
              </a:spcAft>
              <a:buSzPts val="1800"/>
              <a:buChar char="○"/>
            </a:pPr>
            <a:r>
              <a:rPr lang="en" sz="1800"/>
              <a:t>4 classes were extracted (based on quartiles)</a:t>
            </a:r>
            <a:endParaRPr sz="1800"/>
          </a:p>
          <a:p>
            <a:pPr indent="-317500" lvl="2" marL="1371600" rtl="0">
              <a:spcBef>
                <a:spcPts val="0"/>
              </a:spcBef>
              <a:spcAft>
                <a:spcPts val="0"/>
              </a:spcAft>
              <a:buSzPts val="1400"/>
              <a:buChar char="■"/>
            </a:pPr>
            <a:r>
              <a:rPr lang="en" sz="1400"/>
              <a:t>0 : 	&lt;12 months</a:t>
            </a:r>
            <a:endParaRPr sz="1400"/>
          </a:p>
          <a:p>
            <a:pPr indent="-317500" lvl="2" marL="1371600" rtl="0">
              <a:spcBef>
                <a:spcPts val="0"/>
              </a:spcBef>
              <a:spcAft>
                <a:spcPts val="0"/>
              </a:spcAft>
              <a:buSzPts val="1400"/>
              <a:buChar char="■"/>
            </a:pPr>
            <a:r>
              <a:rPr lang="en" sz="1400"/>
              <a:t>1: 	</a:t>
            </a:r>
            <a:r>
              <a:rPr lang="en" sz="1400"/>
              <a:t>12 &lt; X ≤ 24 mos</a:t>
            </a:r>
            <a:endParaRPr sz="1400"/>
          </a:p>
          <a:p>
            <a:pPr indent="-317500" lvl="2" marL="1371600" rtl="0">
              <a:spcBef>
                <a:spcPts val="0"/>
              </a:spcBef>
              <a:spcAft>
                <a:spcPts val="0"/>
              </a:spcAft>
              <a:buSzPts val="1400"/>
              <a:buChar char="■"/>
            </a:pPr>
            <a:r>
              <a:rPr lang="en" sz="1400"/>
              <a:t>2: 	24</a:t>
            </a:r>
            <a:r>
              <a:rPr lang="en" sz="1400"/>
              <a:t> &lt; X ≤ 36 mos</a:t>
            </a:r>
            <a:endParaRPr sz="1400"/>
          </a:p>
          <a:p>
            <a:pPr indent="-317500" lvl="2" marL="1371600" rtl="0">
              <a:spcBef>
                <a:spcPts val="0"/>
              </a:spcBef>
              <a:spcAft>
                <a:spcPts val="0"/>
              </a:spcAft>
              <a:buSzPts val="1400"/>
              <a:buChar char="■"/>
            </a:pPr>
            <a:r>
              <a:rPr lang="en" sz="1400"/>
              <a:t>3: 	&gt;36 mos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Extracted Classes</a:t>
            </a:r>
            <a:endParaRPr sz="3600"/>
          </a:p>
        </p:txBody>
      </p:sp>
      <p:sp>
        <p:nvSpPr>
          <p:cNvPr id="166" name="Google Shape;166;p25"/>
          <p:cNvSpPr txBox="1"/>
          <p:nvPr>
            <p:ph idx="1" type="body"/>
          </p:nvPr>
        </p:nvSpPr>
        <p:spPr>
          <a:xfrm>
            <a:off x="726475" y="1482300"/>
            <a:ext cx="3321300" cy="597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800"/>
              <a:t>AD Stage Classifications</a:t>
            </a:r>
            <a:endParaRPr sz="1800"/>
          </a:p>
          <a:p>
            <a:pPr indent="0" lvl="0" marL="0" rtl="0">
              <a:spcBef>
                <a:spcPts val="1600"/>
              </a:spcBef>
              <a:spcAft>
                <a:spcPts val="1600"/>
              </a:spcAft>
              <a:buNone/>
            </a:pPr>
            <a:r>
              <a:t/>
            </a:r>
            <a:endParaRPr sz="1800"/>
          </a:p>
        </p:txBody>
      </p:sp>
      <p:graphicFrame>
        <p:nvGraphicFramePr>
          <p:cNvPr id="167" name="Google Shape;167;p25"/>
          <p:cNvGraphicFramePr/>
          <p:nvPr/>
        </p:nvGraphicFramePr>
        <p:xfrm>
          <a:off x="5192225" y="2783250"/>
          <a:ext cx="3000000" cy="3000000"/>
        </p:xfrm>
        <a:graphic>
          <a:graphicData uri="http://schemas.openxmlformats.org/drawingml/2006/table">
            <a:tbl>
              <a:tblPr>
                <a:noFill/>
                <a:tableStyleId>{89ABB132-4798-438D-8DDF-206E75B2E82E}</a:tableStyleId>
              </a:tblPr>
              <a:tblGrid>
                <a:gridCol w="1575150"/>
                <a:gridCol w="1523300"/>
              </a:tblGrid>
              <a:tr h="284950">
                <a:tc>
                  <a:txBody>
                    <a:bodyPr>
                      <a:noAutofit/>
                    </a:bodyPr>
                    <a:lstStyle/>
                    <a:p>
                      <a:pPr indent="0" lvl="0" marL="0" rtl="0" algn="ctr">
                        <a:spcBef>
                          <a:spcPts val="0"/>
                        </a:spcBef>
                        <a:spcAft>
                          <a:spcPts val="0"/>
                        </a:spcAft>
                        <a:buNone/>
                      </a:pPr>
                      <a:r>
                        <a:rPr b="1" lang="en"/>
                        <a:t>Classification</a:t>
                      </a:r>
                      <a:endParaRPr b="1"/>
                    </a:p>
                  </a:txBody>
                  <a:tcPr marT="91425" marB="91425" marR="91425" marL="91425"/>
                </a:tc>
                <a:tc>
                  <a:txBody>
                    <a:bodyPr>
                      <a:noAutofit/>
                    </a:bodyPr>
                    <a:lstStyle/>
                    <a:p>
                      <a:pPr indent="0" lvl="0" marL="0" rtl="0" algn="ctr">
                        <a:spcBef>
                          <a:spcPts val="0"/>
                        </a:spcBef>
                        <a:spcAft>
                          <a:spcPts val="0"/>
                        </a:spcAft>
                        <a:buNone/>
                      </a:pPr>
                      <a:r>
                        <a:rPr b="1" lang="en"/>
                        <a:t># of individuals</a:t>
                      </a:r>
                      <a:endParaRPr b="1"/>
                    </a:p>
                  </a:txBody>
                  <a:tcPr marT="91425" marB="91425" marR="91425" marL="91425"/>
                </a:tc>
              </a:tr>
              <a:tr h="284950">
                <a:tc>
                  <a:txBody>
                    <a:bodyPr>
                      <a:noAutofit/>
                    </a:bodyPr>
                    <a:lstStyle/>
                    <a:p>
                      <a:pPr indent="0" lvl="0" marL="0" rtl="0">
                        <a:spcBef>
                          <a:spcPts val="0"/>
                        </a:spcBef>
                        <a:spcAft>
                          <a:spcPts val="0"/>
                        </a:spcAft>
                        <a:buNone/>
                      </a:pPr>
                      <a:r>
                        <a:rPr lang="en"/>
                        <a:t>&lt;12 mos</a:t>
                      </a:r>
                      <a:endParaRPr/>
                    </a:p>
                  </a:txBody>
                  <a:tcPr marT="91425" marB="91425" marR="91425" marL="91425"/>
                </a:tc>
                <a:tc>
                  <a:txBody>
                    <a:bodyPr>
                      <a:noAutofit/>
                    </a:bodyPr>
                    <a:lstStyle/>
                    <a:p>
                      <a:pPr indent="0" lvl="0" marL="0" rtl="0" algn="ctr">
                        <a:spcBef>
                          <a:spcPts val="0"/>
                        </a:spcBef>
                        <a:spcAft>
                          <a:spcPts val="0"/>
                        </a:spcAft>
                        <a:buNone/>
                      </a:pPr>
                      <a:r>
                        <a:rPr lang="en"/>
                        <a:t>76</a:t>
                      </a:r>
                      <a:endParaRPr/>
                    </a:p>
                  </a:txBody>
                  <a:tcPr marT="91425" marB="91425" marR="91425" marL="91425"/>
                </a:tc>
              </a:tr>
              <a:tr h="284950">
                <a:tc>
                  <a:txBody>
                    <a:bodyPr>
                      <a:noAutofit/>
                    </a:bodyPr>
                    <a:lstStyle/>
                    <a:p>
                      <a:pPr indent="0" lvl="0" marL="0" rtl="0">
                        <a:spcBef>
                          <a:spcPts val="0"/>
                        </a:spcBef>
                        <a:spcAft>
                          <a:spcPts val="0"/>
                        </a:spcAft>
                        <a:buNone/>
                      </a:pPr>
                      <a:r>
                        <a:rPr lang="en"/>
                        <a:t>12 &lt; X ≤ 24 mos</a:t>
                      </a:r>
                      <a:endParaRPr/>
                    </a:p>
                  </a:txBody>
                  <a:tcPr marT="91425" marB="91425" marR="91425" marL="91425"/>
                </a:tc>
                <a:tc>
                  <a:txBody>
                    <a:bodyPr>
                      <a:noAutofit/>
                    </a:bodyPr>
                    <a:lstStyle/>
                    <a:p>
                      <a:pPr indent="0" lvl="0" marL="0" rtl="0" algn="ctr">
                        <a:spcBef>
                          <a:spcPts val="0"/>
                        </a:spcBef>
                        <a:spcAft>
                          <a:spcPts val="0"/>
                        </a:spcAft>
                        <a:buNone/>
                      </a:pPr>
                      <a:r>
                        <a:rPr lang="en"/>
                        <a:t>110</a:t>
                      </a:r>
                      <a:endParaRPr/>
                    </a:p>
                  </a:txBody>
                  <a:tcPr marT="91425" marB="91425" marR="91425" marL="91425"/>
                </a:tc>
              </a:tr>
              <a:tr h="284950">
                <a:tc>
                  <a:txBody>
                    <a:bodyPr>
                      <a:noAutofit/>
                    </a:bodyPr>
                    <a:lstStyle/>
                    <a:p>
                      <a:pPr indent="0" lvl="0" marL="0" rtl="0">
                        <a:spcBef>
                          <a:spcPts val="0"/>
                        </a:spcBef>
                        <a:spcAft>
                          <a:spcPts val="0"/>
                        </a:spcAft>
                        <a:buNone/>
                      </a:pPr>
                      <a:r>
                        <a:rPr lang="en"/>
                        <a:t>24 &lt; X ≤ 36 mos</a:t>
                      </a:r>
                      <a:endParaRPr/>
                    </a:p>
                  </a:txBody>
                  <a:tcPr marT="91425" marB="91425" marR="91425" marL="91425"/>
                </a:tc>
                <a:tc>
                  <a:txBody>
                    <a:bodyPr>
                      <a:noAutofit/>
                    </a:bodyPr>
                    <a:lstStyle/>
                    <a:p>
                      <a:pPr indent="0" lvl="0" marL="0" rtl="0" algn="ctr">
                        <a:spcBef>
                          <a:spcPts val="0"/>
                        </a:spcBef>
                        <a:spcAft>
                          <a:spcPts val="0"/>
                        </a:spcAft>
                        <a:buNone/>
                      </a:pPr>
                      <a:r>
                        <a:rPr lang="en"/>
                        <a:t>64</a:t>
                      </a:r>
                      <a:endParaRPr/>
                    </a:p>
                  </a:txBody>
                  <a:tcPr marT="91425" marB="91425" marR="91425" marL="91425"/>
                </a:tc>
              </a:tr>
              <a:tr h="284950">
                <a:tc>
                  <a:txBody>
                    <a:bodyPr>
                      <a:noAutofit/>
                    </a:bodyPr>
                    <a:lstStyle/>
                    <a:p>
                      <a:pPr indent="0" lvl="0" marL="0" rtl="0">
                        <a:spcBef>
                          <a:spcPts val="0"/>
                        </a:spcBef>
                        <a:spcAft>
                          <a:spcPts val="0"/>
                        </a:spcAft>
                        <a:buNone/>
                      </a:pPr>
                      <a:r>
                        <a:rPr lang="en"/>
                        <a:t>&gt;36 mos</a:t>
                      </a:r>
                      <a:endParaRPr/>
                    </a:p>
                  </a:txBody>
                  <a:tcPr marT="91425" marB="91425" marR="91425" marL="91425"/>
                </a:tc>
                <a:tc>
                  <a:txBody>
                    <a:bodyPr>
                      <a:noAutofit/>
                    </a:bodyPr>
                    <a:lstStyle/>
                    <a:p>
                      <a:pPr indent="0" lvl="0" marL="0" rtl="0" algn="ctr">
                        <a:spcBef>
                          <a:spcPts val="0"/>
                        </a:spcBef>
                        <a:spcAft>
                          <a:spcPts val="0"/>
                        </a:spcAft>
                        <a:buNone/>
                      </a:pPr>
                      <a:r>
                        <a:rPr lang="en"/>
                        <a:t>89</a:t>
                      </a:r>
                      <a:endParaRPr/>
                    </a:p>
                  </a:txBody>
                  <a:tcPr marT="91425" marB="91425" marR="91425" marL="91425"/>
                </a:tc>
              </a:tr>
            </a:tbl>
          </a:graphicData>
        </a:graphic>
      </p:graphicFrame>
      <p:graphicFrame>
        <p:nvGraphicFramePr>
          <p:cNvPr id="168" name="Google Shape;168;p25"/>
          <p:cNvGraphicFramePr/>
          <p:nvPr/>
        </p:nvGraphicFramePr>
        <p:xfrm>
          <a:off x="910125" y="1981950"/>
          <a:ext cx="3000000" cy="3000000"/>
        </p:xfrm>
        <a:graphic>
          <a:graphicData uri="http://schemas.openxmlformats.org/drawingml/2006/table">
            <a:tbl>
              <a:tblPr>
                <a:noFill/>
                <a:tableStyleId>{89ABB132-4798-438D-8DDF-206E75B2E82E}</a:tableStyleId>
              </a:tblPr>
              <a:tblGrid>
                <a:gridCol w="1477025"/>
                <a:gridCol w="1477025"/>
              </a:tblGrid>
              <a:tr h="284950">
                <a:tc>
                  <a:txBody>
                    <a:bodyPr>
                      <a:noAutofit/>
                    </a:bodyPr>
                    <a:lstStyle/>
                    <a:p>
                      <a:pPr indent="0" lvl="0" marL="0" rtl="0" algn="ctr">
                        <a:spcBef>
                          <a:spcPts val="0"/>
                        </a:spcBef>
                        <a:spcAft>
                          <a:spcPts val="0"/>
                        </a:spcAft>
                        <a:buNone/>
                      </a:pPr>
                      <a:r>
                        <a:rPr b="1" lang="en"/>
                        <a:t>Classification</a:t>
                      </a:r>
                      <a:endParaRPr b="1"/>
                    </a:p>
                  </a:txBody>
                  <a:tcPr marT="91425" marB="91425" marR="91425" marL="91425"/>
                </a:tc>
                <a:tc>
                  <a:txBody>
                    <a:bodyPr>
                      <a:noAutofit/>
                    </a:bodyPr>
                    <a:lstStyle/>
                    <a:p>
                      <a:pPr indent="0" lvl="0" marL="0" rtl="0" algn="ctr">
                        <a:spcBef>
                          <a:spcPts val="0"/>
                        </a:spcBef>
                        <a:spcAft>
                          <a:spcPts val="0"/>
                        </a:spcAft>
                        <a:buNone/>
                      </a:pPr>
                      <a:r>
                        <a:rPr b="1" lang="en"/>
                        <a:t># of individuals</a:t>
                      </a:r>
                      <a:endParaRPr b="1"/>
                    </a:p>
                  </a:txBody>
                  <a:tcPr marT="91425" marB="91425" marR="91425" marL="91425"/>
                </a:tc>
              </a:tr>
              <a:tr h="284950">
                <a:tc>
                  <a:txBody>
                    <a:bodyPr>
                      <a:noAutofit/>
                    </a:bodyPr>
                    <a:lstStyle/>
                    <a:p>
                      <a:pPr indent="0" lvl="0" marL="0" rtl="0">
                        <a:spcBef>
                          <a:spcPts val="0"/>
                        </a:spcBef>
                        <a:spcAft>
                          <a:spcPts val="0"/>
                        </a:spcAft>
                        <a:buNone/>
                      </a:pPr>
                      <a:r>
                        <a:rPr lang="en"/>
                        <a:t>CN</a:t>
                      </a:r>
                      <a:endParaRPr/>
                    </a:p>
                  </a:txBody>
                  <a:tcPr marT="91425" marB="91425" marR="91425" marL="91425"/>
                </a:tc>
                <a:tc>
                  <a:txBody>
                    <a:bodyPr>
                      <a:noAutofit/>
                    </a:bodyPr>
                    <a:lstStyle/>
                    <a:p>
                      <a:pPr indent="0" lvl="0" marL="0" rtl="0" algn="ctr">
                        <a:spcBef>
                          <a:spcPts val="0"/>
                        </a:spcBef>
                        <a:spcAft>
                          <a:spcPts val="0"/>
                        </a:spcAft>
                        <a:buNone/>
                      </a:pPr>
                      <a:r>
                        <a:rPr lang="en"/>
                        <a:t>423</a:t>
                      </a:r>
                      <a:endParaRPr/>
                    </a:p>
                  </a:txBody>
                  <a:tcPr marT="91425" marB="91425" marR="91425" marL="91425"/>
                </a:tc>
              </a:tr>
              <a:tr h="284950">
                <a:tc>
                  <a:txBody>
                    <a:bodyPr>
                      <a:noAutofit/>
                    </a:bodyPr>
                    <a:lstStyle/>
                    <a:p>
                      <a:pPr indent="0" lvl="0" marL="0" rtl="0">
                        <a:spcBef>
                          <a:spcPts val="0"/>
                        </a:spcBef>
                        <a:spcAft>
                          <a:spcPts val="0"/>
                        </a:spcAft>
                        <a:buNone/>
                      </a:pPr>
                      <a:r>
                        <a:rPr lang="en"/>
                        <a:t>MCI</a:t>
                      </a:r>
                      <a:endParaRPr/>
                    </a:p>
                  </a:txBody>
                  <a:tcPr marT="91425" marB="91425" marR="91425" marL="91425"/>
                </a:tc>
                <a:tc>
                  <a:txBody>
                    <a:bodyPr>
                      <a:noAutofit/>
                    </a:bodyPr>
                    <a:lstStyle/>
                    <a:p>
                      <a:pPr indent="0" lvl="0" marL="0" rtl="0" algn="ctr">
                        <a:spcBef>
                          <a:spcPts val="0"/>
                        </a:spcBef>
                        <a:spcAft>
                          <a:spcPts val="0"/>
                        </a:spcAft>
                        <a:buNone/>
                      </a:pPr>
                      <a:r>
                        <a:rPr lang="en"/>
                        <a:t>483</a:t>
                      </a:r>
                      <a:endParaRPr/>
                    </a:p>
                  </a:txBody>
                  <a:tcPr marT="91425" marB="91425" marR="91425" marL="91425"/>
                </a:tc>
              </a:tr>
              <a:tr h="284950">
                <a:tc>
                  <a:txBody>
                    <a:bodyPr>
                      <a:noAutofit/>
                    </a:bodyPr>
                    <a:lstStyle/>
                    <a:p>
                      <a:pPr indent="0" lvl="0" marL="0" rtl="0">
                        <a:spcBef>
                          <a:spcPts val="0"/>
                        </a:spcBef>
                        <a:spcAft>
                          <a:spcPts val="0"/>
                        </a:spcAft>
                        <a:buNone/>
                      </a:pPr>
                      <a:r>
                        <a:rPr lang="en"/>
                        <a:t>AD</a:t>
                      </a:r>
                      <a:endParaRPr/>
                    </a:p>
                  </a:txBody>
                  <a:tcPr marT="91425" marB="91425" marR="91425" marL="91425"/>
                </a:tc>
                <a:tc>
                  <a:txBody>
                    <a:bodyPr>
                      <a:noAutofit/>
                    </a:bodyPr>
                    <a:lstStyle/>
                    <a:p>
                      <a:pPr indent="0" lvl="0" marL="0" rtl="0" algn="ctr">
                        <a:spcBef>
                          <a:spcPts val="0"/>
                        </a:spcBef>
                        <a:spcAft>
                          <a:spcPts val="0"/>
                        </a:spcAft>
                        <a:buNone/>
                      </a:pPr>
                      <a:r>
                        <a:rPr lang="en"/>
                        <a:t>332</a:t>
                      </a:r>
                      <a:endParaRPr/>
                    </a:p>
                  </a:txBody>
                  <a:tcPr marT="91425" marB="91425" marR="91425" marL="91425"/>
                </a:tc>
              </a:tr>
              <a:tr h="284950">
                <a:tc>
                  <a:txBody>
                    <a:bodyPr>
                      <a:noAutofit/>
                    </a:bodyPr>
                    <a:lstStyle/>
                    <a:p>
                      <a:pPr indent="0" lvl="0" marL="0" rtl="0">
                        <a:spcBef>
                          <a:spcPts val="0"/>
                        </a:spcBef>
                        <a:spcAft>
                          <a:spcPts val="0"/>
                        </a:spcAft>
                        <a:buNone/>
                      </a:pPr>
                      <a:r>
                        <a:rPr lang="en"/>
                        <a:t>MCI-to-AD</a:t>
                      </a:r>
                      <a:endParaRPr/>
                    </a:p>
                  </a:txBody>
                  <a:tcPr marT="91425" marB="91425" marR="91425" marL="91425"/>
                </a:tc>
                <a:tc>
                  <a:txBody>
                    <a:bodyPr>
                      <a:noAutofit/>
                    </a:bodyPr>
                    <a:lstStyle/>
                    <a:p>
                      <a:pPr indent="0" lvl="0" marL="0" rtl="0" algn="ctr">
                        <a:spcBef>
                          <a:spcPts val="0"/>
                        </a:spcBef>
                        <a:spcAft>
                          <a:spcPts val="0"/>
                        </a:spcAft>
                        <a:buNone/>
                      </a:pPr>
                      <a:r>
                        <a:rPr lang="en"/>
                        <a:t>339</a:t>
                      </a:r>
                      <a:endParaRPr/>
                    </a:p>
                  </a:txBody>
                  <a:tcPr marT="91425" marB="91425" marR="91425" marL="91425"/>
                </a:tc>
              </a:tr>
            </a:tbl>
          </a:graphicData>
        </a:graphic>
      </p:graphicFrame>
      <p:cxnSp>
        <p:nvCxnSpPr>
          <p:cNvPr id="169" name="Google Shape;169;p25"/>
          <p:cNvCxnSpPr/>
          <p:nvPr/>
        </p:nvCxnSpPr>
        <p:spPr>
          <a:xfrm flipH="1" rot="10800000">
            <a:off x="3864175" y="3962050"/>
            <a:ext cx="1308000" cy="42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5"/>
          <p:cNvSpPr txBox="1"/>
          <p:nvPr>
            <p:ph idx="1" type="body"/>
          </p:nvPr>
        </p:nvSpPr>
        <p:spPr>
          <a:xfrm>
            <a:off x="5008600" y="2079900"/>
            <a:ext cx="3321300" cy="597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800"/>
              <a:t>Months-to-AD Conversion Classifications</a:t>
            </a:r>
            <a:endParaRPr sz="1800"/>
          </a:p>
          <a:p>
            <a:pPr indent="0" lvl="0" marL="0" rtl="0">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Transformations Performed</a:t>
            </a:r>
            <a:endParaRPr sz="3600"/>
          </a:p>
        </p:txBody>
      </p:sp>
      <p:sp>
        <p:nvSpPr>
          <p:cNvPr id="176" name="Google Shape;176;p26"/>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Filter </a:t>
            </a:r>
            <a:r>
              <a:rPr lang="en" sz="2400"/>
              <a:t>DataFrame</a:t>
            </a:r>
            <a:r>
              <a:rPr lang="en" sz="2400"/>
              <a:t> for a Subset of Features</a:t>
            </a:r>
            <a:endParaRPr sz="2400"/>
          </a:p>
          <a:p>
            <a:pPr indent="-342900" lvl="1" marL="914400" rtl="0">
              <a:spcBef>
                <a:spcPts val="0"/>
              </a:spcBef>
              <a:spcAft>
                <a:spcPts val="0"/>
              </a:spcAft>
              <a:buSzPts val="1800"/>
              <a:buChar char="○"/>
            </a:pPr>
            <a:r>
              <a:rPr lang="en" sz="1800"/>
              <a:t>23 Bio-Markers</a:t>
            </a:r>
            <a:endParaRPr sz="1800"/>
          </a:p>
          <a:p>
            <a:pPr indent="-342900" lvl="1" marL="914400" rtl="0">
              <a:spcBef>
                <a:spcPts val="0"/>
              </a:spcBef>
              <a:spcAft>
                <a:spcPts val="0"/>
              </a:spcAft>
              <a:buSzPts val="1800"/>
              <a:buChar char="○"/>
            </a:pPr>
            <a:r>
              <a:rPr lang="en" sz="1800"/>
              <a:t>59 features (known indicators of AD)</a:t>
            </a:r>
            <a:endParaRPr sz="1800"/>
          </a:p>
          <a:p>
            <a:pPr indent="-381000" lvl="0" marL="457200" rtl="0">
              <a:spcBef>
                <a:spcPts val="1000"/>
              </a:spcBef>
              <a:spcAft>
                <a:spcPts val="0"/>
              </a:spcAft>
              <a:buSzPts val="2400"/>
              <a:buChar char="➢"/>
            </a:pPr>
            <a:r>
              <a:rPr lang="en" sz="2400"/>
              <a:t>Binarize Patient Gender </a:t>
            </a:r>
            <a:endParaRPr sz="2400"/>
          </a:p>
          <a:p>
            <a:pPr indent="-342900" lvl="1" marL="914400" rtl="0">
              <a:spcBef>
                <a:spcPts val="0"/>
              </a:spcBef>
              <a:spcAft>
                <a:spcPts val="0"/>
              </a:spcAft>
              <a:buSzPts val="1800"/>
              <a:buChar char="○"/>
            </a:pPr>
            <a:r>
              <a:rPr lang="en" sz="1800"/>
              <a:t>0 - Female</a:t>
            </a:r>
            <a:endParaRPr sz="1800"/>
          </a:p>
          <a:p>
            <a:pPr indent="-342900" lvl="1" marL="914400" rtl="0">
              <a:spcBef>
                <a:spcPts val="0"/>
              </a:spcBef>
              <a:spcAft>
                <a:spcPts val="1000"/>
              </a:spcAft>
              <a:buSzPts val="1800"/>
              <a:buChar char="○"/>
            </a:pPr>
            <a:r>
              <a:rPr lang="en" sz="1800"/>
              <a:t>1 - Male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Transformations Performed</a:t>
            </a:r>
            <a:endParaRPr sz="3600"/>
          </a:p>
        </p:txBody>
      </p:sp>
      <p:sp>
        <p:nvSpPr>
          <p:cNvPr id="182" name="Google Shape;182;p27"/>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Normalize Data using an Imputer</a:t>
            </a:r>
            <a:endParaRPr sz="2400"/>
          </a:p>
          <a:p>
            <a:pPr indent="-342900" lvl="1" marL="914400" rtl="0">
              <a:spcBef>
                <a:spcPts val="0"/>
              </a:spcBef>
              <a:spcAft>
                <a:spcPts val="0"/>
              </a:spcAft>
              <a:buSzPts val="1800"/>
              <a:buChar char="○"/>
            </a:pPr>
            <a:r>
              <a:rPr lang="en" sz="1800"/>
              <a:t>Complete missing/</a:t>
            </a:r>
            <a:r>
              <a:rPr i="1" lang="en" sz="1800"/>
              <a:t>NaN</a:t>
            </a:r>
            <a:r>
              <a:rPr lang="en" sz="1800"/>
              <a:t> values</a:t>
            </a:r>
            <a:endParaRPr sz="1800"/>
          </a:p>
          <a:p>
            <a:pPr indent="-342900" lvl="1" marL="914400" rtl="0">
              <a:spcBef>
                <a:spcPts val="0"/>
              </a:spcBef>
              <a:spcAft>
                <a:spcPts val="0"/>
              </a:spcAft>
              <a:buSzPts val="1800"/>
              <a:buChar char="○"/>
            </a:pPr>
            <a:r>
              <a:rPr lang="en" sz="1800"/>
              <a:t>Replace missing values with the mean</a:t>
            </a:r>
            <a:endParaRPr sz="1800"/>
          </a:p>
          <a:p>
            <a:pPr indent="-381000" lvl="0" marL="457200" rtl="0">
              <a:spcBef>
                <a:spcPts val="1000"/>
              </a:spcBef>
              <a:spcAft>
                <a:spcPts val="0"/>
              </a:spcAft>
              <a:buSzPts val="2400"/>
              <a:buChar char="➢"/>
            </a:pPr>
            <a:r>
              <a:rPr lang="en" sz="2400"/>
              <a:t>Scaling the Data (Normalization)</a:t>
            </a:r>
            <a:endParaRPr sz="1800"/>
          </a:p>
          <a:p>
            <a:pPr indent="-342900" lvl="1" marL="914400" rtl="0">
              <a:spcBef>
                <a:spcPts val="0"/>
              </a:spcBef>
              <a:spcAft>
                <a:spcPts val="0"/>
              </a:spcAft>
              <a:buSzPts val="1800"/>
              <a:buChar char="○"/>
            </a:pPr>
            <a:r>
              <a:rPr lang="en" sz="1800"/>
              <a:t>Mean removal</a:t>
            </a:r>
            <a:endParaRPr sz="1800"/>
          </a:p>
          <a:p>
            <a:pPr indent="-342900" lvl="1" marL="914400" rtl="0">
              <a:spcBef>
                <a:spcPts val="0"/>
              </a:spcBef>
              <a:spcAft>
                <a:spcPts val="0"/>
              </a:spcAft>
              <a:buSzPts val="1800"/>
              <a:buChar char="○"/>
            </a:pPr>
            <a:r>
              <a:rPr lang="en" sz="1800"/>
              <a:t>Variance scaling</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Feature Selection</a:t>
            </a:r>
            <a:endParaRPr sz="3600"/>
          </a:p>
        </p:txBody>
      </p:sp>
      <p:sp>
        <p:nvSpPr>
          <p:cNvPr id="188" name="Google Shape;188;p28"/>
          <p:cNvSpPr txBox="1"/>
          <p:nvPr>
            <p:ph idx="1" type="body"/>
          </p:nvPr>
        </p:nvSpPr>
        <p:spPr>
          <a:xfrm>
            <a:off x="729450" y="1482300"/>
            <a:ext cx="40788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Random Forest Classifier</a:t>
            </a:r>
            <a:endParaRPr sz="2400"/>
          </a:p>
          <a:p>
            <a:pPr indent="-342900" lvl="1" marL="914400" rtl="0">
              <a:spcBef>
                <a:spcPts val="0"/>
              </a:spcBef>
              <a:spcAft>
                <a:spcPts val="0"/>
              </a:spcAft>
              <a:buSzPts val="1800"/>
              <a:buChar char="○"/>
            </a:pPr>
            <a:r>
              <a:rPr lang="en" sz="1800"/>
              <a:t>Ensemble of Decision Trees (weak learners)</a:t>
            </a:r>
            <a:endParaRPr sz="1800"/>
          </a:p>
          <a:p>
            <a:pPr indent="-342900" lvl="1" marL="914400" rtl="0">
              <a:spcBef>
                <a:spcPts val="0"/>
              </a:spcBef>
              <a:spcAft>
                <a:spcPts val="0"/>
              </a:spcAft>
              <a:buSzPts val="1800"/>
              <a:buChar char="○"/>
            </a:pPr>
            <a:r>
              <a:rPr i="1" lang="en" sz="1800"/>
              <a:t>500</a:t>
            </a:r>
            <a:r>
              <a:rPr lang="en" sz="1800"/>
              <a:t> trees</a:t>
            </a:r>
            <a:endParaRPr sz="1800"/>
          </a:p>
          <a:p>
            <a:pPr indent="-342900" lvl="1" marL="914400" rtl="0">
              <a:spcBef>
                <a:spcPts val="0"/>
              </a:spcBef>
              <a:spcAft>
                <a:spcPts val="0"/>
              </a:spcAft>
              <a:buSzPts val="1800"/>
              <a:buChar char="○"/>
            </a:pPr>
            <a:r>
              <a:rPr i="1" lang="en" sz="1800"/>
              <a:t>20</a:t>
            </a:r>
            <a:r>
              <a:rPr lang="en" sz="1800"/>
              <a:t> max features when considering best split</a:t>
            </a:r>
            <a:endParaRPr sz="1800"/>
          </a:p>
          <a:p>
            <a:pPr indent="-342900" lvl="1" marL="914400" rtl="0">
              <a:spcBef>
                <a:spcPts val="0"/>
              </a:spcBef>
              <a:spcAft>
                <a:spcPts val="0"/>
              </a:spcAft>
              <a:buSzPts val="1800"/>
              <a:buChar char="○"/>
            </a:pPr>
            <a:r>
              <a:rPr i="1" lang="en" sz="1800"/>
              <a:t>Gini</a:t>
            </a:r>
            <a:r>
              <a:rPr i="1" lang="en" sz="1800"/>
              <a:t> impurity </a:t>
            </a:r>
            <a:r>
              <a:rPr lang="en" sz="1800"/>
              <a:t>measures </a:t>
            </a:r>
            <a:r>
              <a:rPr lang="en" sz="1800"/>
              <a:t>split quality</a:t>
            </a:r>
            <a:endParaRPr sz="1800"/>
          </a:p>
          <a:p>
            <a:pPr indent="-342900" lvl="1" marL="914400" rtl="0">
              <a:spcBef>
                <a:spcPts val="0"/>
              </a:spcBef>
              <a:spcAft>
                <a:spcPts val="0"/>
              </a:spcAft>
              <a:buSzPts val="1800"/>
              <a:buChar char="○"/>
            </a:pPr>
            <a:r>
              <a:rPr lang="en" sz="1800"/>
              <a:t>Cross validation determined the features of importance</a:t>
            </a:r>
            <a:endParaRPr sz="1800"/>
          </a:p>
        </p:txBody>
      </p:sp>
      <p:pic>
        <p:nvPicPr>
          <p:cNvPr id="189" name="Google Shape;189;p28"/>
          <p:cNvPicPr preferRelativeResize="0"/>
          <p:nvPr/>
        </p:nvPicPr>
        <p:blipFill>
          <a:blip r:embed="rId3">
            <a:alphaModFix/>
          </a:blip>
          <a:stretch>
            <a:fillRect/>
          </a:stretch>
        </p:blipFill>
        <p:spPr>
          <a:xfrm>
            <a:off x="4808250" y="1666350"/>
            <a:ext cx="4078801" cy="2653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Diagnosis Classification</a:t>
            </a:r>
            <a:r>
              <a:rPr lang="en" sz="3600"/>
              <a:t> Data Sets</a:t>
            </a:r>
            <a:endParaRPr sz="3600"/>
          </a:p>
        </p:txBody>
      </p:sp>
      <p:sp>
        <p:nvSpPr>
          <p:cNvPr id="195" name="Google Shape;195;p29"/>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Total individuals in data set: 1,577</a:t>
            </a:r>
            <a:endParaRPr sz="2400"/>
          </a:p>
          <a:p>
            <a:pPr indent="-381000" lvl="0" marL="457200" rtl="0">
              <a:spcBef>
                <a:spcPts val="1000"/>
              </a:spcBef>
              <a:spcAft>
                <a:spcPts val="0"/>
              </a:spcAft>
              <a:buSzPts val="2400"/>
              <a:buChar char="➢"/>
            </a:pPr>
            <a:r>
              <a:rPr lang="en" sz="2400"/>
              <a:t>Data was shuffled and split as follows:</a:t>
            </a:r>
            <a:endParaRPr sz="2400"/>
          </a:p>
          <a:p>
            <a:pPr indent="-342900" lvl="1" marL="914400" rtl="0">
              <a:spcBef>
                <a:spcPts val="0"/>
              </a:spcBef>
              <a:spcAft>
                <a:spcPts val="0"/>
              </a:spcAft>
              <a:buSzPts val="1800"/>
              <a:buChar char="○"/>
            </a:pPr>
            <a:r>
              <a:rPr lang="en" sz="1800"/>
              <a:t>Training - 1,261 (80%)</a:t>
            </a:r>
            <a:endParaRPr sz="1800"/>
          </a:p>
          <a:p>
            <a:pPr indent="-342900" lvl="1" marL="914400" rtl="0">
              <a:spcBef>
                <a:spcPts val="0"/>
              </a:spcBef>
              <a:spcAft>
                <a:spcPts val="0"/>
              </a:spcAft>
              <a:buSzPts val="1800"/>
              <a:buChar char="○"/>
            </a:pPr>
            <a:r>
              <a:rPr lang="en" sz="1800"/>
              <a:t>Validating - 316 (20%)</a:t>
            </a:r>
            <a:endParaRPr sz="1800"/>
          </a:p>
        </p:txBody>
      </p:sp>
      <p:graphicFrame>
        <p:nvGraphicFramePr>
          <p:cNvPr id="196" name="Google Shape;196;p29"/>
          <p:cNvGraphicFramePr/>
          <p:nvPr/>
        </p:nvGraphicFramePr>
        <p:xfrm>
          <a:off x="4571988" y="2662500"/>
          <a:ext cx="3000000" cy="3000000"/>
        </p:xfrm>
        <a:graphic>
          <a:graphicData uri="http://schemas.openxmlformats.org/drawingml/2006/table">
            <a:tbl>
              <a:tblPr>
                <a:noFill/>
                <a:tableStyleId>{89ABB132-4798-438D-8DDF-206E75B2E82E}</a:tableStyleId>
              </a:tblPr>
              <a:tblGrid>
                <a:gridCol w="1423050"/>
                <a:gridCol w="1008075"/>
                <a:gridCol w="1220850"/>
              </a:tblGrid>
              <a:tr h="553800">
                <a:tc>
                  <a:txBody>
                    <a:bodyPr>
                      <a:noAutofit/>
                    </a:bodyPr>
                    <a:lstStyle/>
                    <a:p>
                      <a:pPr indent="0" lvl="0" marL="0" rtl="0" algn="ctr">
                        <a:spcBef>
                          <a:spcPts val="0"/>
                        </a:spcBef>
                        <a:spcAft>
                          <a:spcPts val="0"/>
                        </a:spcAft>
                        <a:buNone/>
                      </a:pPr>
                      <a:r>
                        <a:rPr b="1" lang="en"/>
                        <a:t>Classification</a:t>
                      </a:r>
                      <a:endParaRPr b="1"/>
                    </a:p>
                  </a:txBody>
                  <a:tcPr marT="91425" marB="91425" marR="91425" marL="91425"/>
                </a:tc>
                <a:tc>
                  <a:txBody>
                    <a:bodyPr>
                      <a:noAutofit/>
                    </a:bodyPr>
                    <a:lstStyle/>
                    <a:p>
                      <a:pPr indent="0" lvl="0" marL="0" rtl="0" algn="ctr">
                        <a:spcBef>
                          <a:spcPts val="0"/>
                        </a:spcBef>
                        <a:spcAft>
                          <a:spcPts val="0"/>
                        </a:spcAft>
                        <a:buNone/>
                      </a:pPr>
                      <a:r>
                        <a:rPr b="1" lang="en"/>
                        <a:t>Training Size</a:t>
                      </a:r>
                      <a:endParaRPr b="1"/>
                    </a:p>
                  </a:txBody>
                  <a:tcPr marT="91425" marB="91425" marR="91425" marL="91425"/>
                </a:tc>
                <a:tc>
                  <a:txBody>
                    <a:bodyPr>
                      <a:noAutofit/>
                    </a:bodyPr>
                    <a:lstStyle/>
                    <a:p>
                      <a:pPr indent="0" lvl="0" marL="0" rtl="0" algn="ctr">
                        <a:spcBef>
                          <a:spcPts val="0"/>
                        </a:spcBef>
                        <a:spcAft>
                          <a:spcPts val="0"/>
                        </a:spcAft>
                        <a:buNone/>
                      </a:pPr>
                      <a:r>
                        <a:rPr b="1" lang="en"/>
                        <a:t>Validating Size</a:t>
                      </a:r>
                      <a:endParaRPr b="1"/>
                    </a:p>
                  </a:txBody>
                  <a:tcPr marT="91425" marB="91425" marR="91425" marL="91425"/>
                </a:tc>
              </a:tr>
              <a:tr h="361000">
                <a:tc>
                  <a:txBody>
                    <a:bodyPr>
                      <a:noAutofit/>
                    </a:bodyPr>
                    <a:lstStyle/>
                    <a:p>
                      <a:pPr indent="0" lvl="0" marL="0" rtl="0">
                        <a:spcBef>
                          <a:spcPts val="0"/>
                        </a:spcBef>
                        <a:spcAft>
                          <a:spcPts val="0"/>
                        </a:spcAft>
                        <a:buNone/>
                      </a:pPr>
                      <a:r>
                        <a:rPr lang="en"/>
                        <a:t>CN</a:t>
                      </a:r>
                      <a:endParaRPr/>
                    </a:p>
                  </a:txBody>
                  <a:tcPr marT="91425" marB="91425" marR="91425" marL="91425"/>
                </a:tc>
                <a:tc>
                  <a:txBody>
                    <a:bodyPr>
                      <a:noAutofit/>
                    </a:bodyPr>
                    <a:lstStyle/>
                    <a:p>
                      <a:pPr indent="0" lvl="0" marL="0" rtl="0" algn="ctr">
                        <a:spcBef>
                          <a:spcPts val="0"/>
                        </a:spcBef>
                        <a:spcAft>
                          <a:spcPts val="0"/>
                        </a:spcAft>
                        <a:buNone/>
                      </a:pPr>
                      <a:r>
                        <a:rPr lang="en"/>
                        <a:t>327</a:t>
                      </a:r>
                      <a:endParaRPr/>
                    </a:p>
                  </a:txBody>
                  <a:tcPr marT="91425" marB="91425" marR="91425" marL="91425"/>
                </a:tc>
                <a:tc>
                  <a:txBody>
                    <a:bodyPr>
                      <a:noAutofit/>
                    </a:bodyPr>
                    <a:lstStyle/>
                    <a:p>
                      <a:pPr indent="0" lvl="0" marL="0" rtl="0" algn="ctr">
                        <a:spcBef>
                          <a:spcPts val="0"/>
                        </a:spcBef>
                        <a:spcAft>
                          <a:spcPts val="0"/>
                        </a:spcAft>
                        <a:buNone/>
                      </a:pPr>
                      <a:r>
                        <a:rPr lang="en"/>
                        <a:t>96</a:t>
                      </a:r>
                      <a:endParaRPr/>
                    </a:p>
                  </a:txBody>
                  <a:tcPr marT="91425" marB="91425" marR="91425" marL="91425"/>
                </a:tc>
              </a:tr>
              <a:tr h="361000">
                <a:tc>
                  <a:txBody>
                    <a:bodyPr>
                      <a:noAutofit/>
                    </a:bodyPr>
                    <a:lstStyle/>
                    <a:p>
                      <a:pPr indent="0" lvl="0" marL="0" rtl="0">
                        <a:spcBef>
                          <a:spcPts val="0"/>
                        </a:spcBef>
                        <a:spcAft>
                          <a:spcPts val="0"/>
                        </a:spcAft>
                        <a:buNone/>
                      </a:pPr>
                      <a:r>
                        <a:rPr lang="en"/>
                        <a:t>MCI</a:t>
                      </a:r>
                      <a:endParaRPr/>
                    </a:p>
                  </a:txBody>
                  <a:tcPr marT="91425" marB="91425" marR="91425" marL="91425"/>
                </a:tc>
                <a:tc>
                  <a:txBody>
                    <a:bodyPr>
                      <a:noAutofit/>
                    </a:bodyPr>
                    <a:lstStyle/>
                    <a:p>
                      <a:pPr indent="0" lvl="0" marL="0" rtl="0" algn="ctr">
                        <a:spcBef>
                          <a:spcPts val="0"/>
                        </a:spcBef>
                        <a:spcAft>
                          <a:spcPts val="0"/>
                        </a:spcAft>
                        <a:buNone/>
                      </a:pPr>
                      <a:r>
                        <a:rPr lang="en"/>
                        <a:t>395</a:t>
                      </a:r>
                      <a:endParaRPr/>
                    </a:p>
                  </a:txBody>
                  <a:tcPr marT="91425" marB="91425" marR="91425" marL="91425"/>
                </a:tc>
                <a:tc>
                  <a:txBody>
                    <a:bodyPr>
                      <a:noAutofit/>
                    </a:bodyPr>
                    <a:lstStyle/>
                    <a:p>
                      <a:pPr indent="0" lvl="0" marL="0" rtl="0" algn="ctr">
                        <a:spcBef>
                          <a:spcPts val="0"/>
                        </a:spcBef>
                        <a:spcAft>
                          <a:spcPts val="0"/>
                        </a:spcAft>
                        <a:buNone/>
                      </a:pPr>
                      <a:r>
                        <a:rPr lang="en"/>
                        <a:t>88</a:t>
                      </a:r>
                      <a:endParaRPr/>
                    </a:p>
                  </a:txBody>
                  <a:tcPr marT="91425" marB="91425" marR="91425" marL="91425"/>
                </a:tc>
              </a:tr>
              <a:tr h="361000">
                <a:tc>
                  <a:txBody>
                    <a:bodyPr>
                      <a:noAutofit/>
                    </a:bodyPr>
                    <a:lstStyle/>
                    <a:p>
                      <a:pPr indent="0" lvl="0" marL="0" rtl="0">
                        <a:spcBef>
                          <a:spcPts val="0"/>
                        </a:spcBef>
                        <a:spcAft>
                          <a:spcPts val="0"/>
                        </a:spcAft>
                        <a:buNone/>
                      </a:pPr>
                      <a:r>
                        <a:rPr lang="en"/>
                        <a:t>AD</a:t>
                      </a:r>
                      <a:endParaRPr/>
                    </a:p>
                  </a:txBody>
                  <a:tcPr marT="91425" marB="91425" marR="91425" marL="91425"/>
                </a:tc>
                <a:tc>
                  <a:txBody>
                    <a:bodyPr>
                      <a:noAutofit/>
                    </a:bodyPr>
                    <a:lstStyle/>
                    <a:p>
                      <a:pPr indent="0" lvl="0" marL="0" rtl="0" algn="ctr">
                        <a:spcBef>
                          <a:spcPts val="0"/>
                        </a:spcBef>
                        <a:spcAft>
                          <a:spcPts val="0"/>
                        </a:spcAft>
                        <a:buNone/>
                      </a:pPr>
                      <a:r>
                        <a:rPr lang="en"/>
                        <a:t>270</a:t>
                      </a:r>
                      <a:endParaRPr/>
                    </a:p>
                  </a:txBody>
                  <a:tcPr marT="91425" marB="91425" marR="91425" marL="91425"/>
                </a:tc>
                <a:tc>
                  <a:txBody>
                    <a:bodyPr>
                      <a:noAutofit/>
                    </a:bodyPr>
                    <a:lstStyle/>
                    <a:p>
                      <a:pPr indent="0" lvl="0" marL="0" rtl="0" algn="ctr">
                        <a:spcBef>
                          <a:spcPts val="0"/>
                        </a:spcBef>
                        <a:spcAft>
                          <a:spcPts val="0"/>
                        </a:spcAft>
                        <a:buNone/>
                      </a:pPr>
                      <a:r>
                        <a:rPr lang="en"/>
                        <a:t>62</a:t>
                      </a:r>
                      <a:endParaRPr/>
                    </a:p>
                  </a:txBody>
                  <a:tcPr marT="91425" marB="91425" marR="91425" marL="91425"/>
                </a:tc>
              </a:tr>
              <a:tr h="361000">
                <a:tc>
                  <a:txBody>
                    <a:bodyPr>
                      <a:noAutofit/>
                    </a:bodyPr>
                    <a:lstStyle/>
                    <a:p>
                      <a:pPr indent="0" lvl="0" marL="0" rtl="0">
                        <a:spcBef>
                          <a:spcPts val="0"/>
                        </a:spcBef>
                        <a:spcAft>
                          <a:spcPts val="0"/>
                        </a:spcAft>
                        <a:buNone/>
                      </a:pPr>
                      <a:r>
                        <a:rPr lang="en"/>
                        <a:t>MCI-to-AD</a:t>
                      </a:r>
                      <a:endParaRPr/>
                    </a:p>
                  </a:txBody>
                  <a:tcPr marT="91425" marB="91425" marR="91425" marL="91425"/>
                </a:tc>
                <a:tc>
                  <a:txBody>
                    <a:bodyPr>
                      <a:noAutofit/>
                    </a:bodyPr>
                    <a:lstStyle/>
                    <a:p>
                      <a:pPr indent="0" lvl="0" marL="0" rtl="0" algn="ctr">
                        <a:spcBef>
                          <a:spcPts val="0"/>
                        </a:spcBef>
                        <a:spcAft>
                          <a:spcPts val="0"/>
                        </a:spcAft>
                        <a:buNone/>
                      </a:pPr>
                      <a:r>
                        <a:rPr lang="en"/>
                        <a:t>269</a:t>
                      </a:r>
                      <a:endParaRPr/>
                    </a:p>
                  </a:txBody>
                  <a:tcPr marT="91425" marB="91425" marR="91425" marL="91425"/>
                </a:tc>
                <a:tc>
                  <a:txBody>
                    <a:bodyPr>
                      <a:noAutofit/>
                    </a:bodyPr>
                    <a:lstStyle/>
                    <a:p>
                      <a:pPr indent="0" lvl="0" marL="0" rtl="0" algn="ctr">
                        <a:spcBef>
                          <a:spcPts val="0"/>
                        </a:spcBef>
                        <a:spcAft>
                          <a:spcPts val="0"/>
                        </a:spcAft>
                        <a:buNone/>
                      </a:pPr>
                      <a:r>
                        <a:rPr lang="en"/>
                        <a:t>70</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Months-to-AD</a:t>
            </a:r>
            <a:r>
              <a:rPr lang="en" sz="3600"/>
              <a:t> Data Sets</a:t>
            </a:r>
            <a:endParaRPr sz="3600"/>
          </a:p>
        </p:txBody>
      </p:sp>
      <p:sp>
        <p:nvSpPr>
          <p:cNvPr id="202" name="Google Shape;202;p30"/>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Total individuals in data set: 339</a:t>
            </a:r>
            <a:endParaRPr sz="2400"/>
          </a:p>
          <a:p>
            <a:pPr indent="-381000" lvl="0" marL="457200" rtl="0">
              <a:spcBef>
                <a:spcPts val="1000"/>
              </a:spcBef>
              <a:spcAft>
                <a:spcPts val="0"/>
              </a:spcAft>
              <a:buSzPts val="2400"/>
              <a:buChar char="➢"/>
            </a:pPr>
            <a:r>
              <a:rPr lang="en" sz="2400"/>
              <a:t>Data was split as follows:</a:t>
            </a:r>
            <a:endParaRPr sz="2400"/>
          </a:p>
          <a:p>
            <a:pPr indent="-342900" lvl="1" marL="914400" rtl="0">
              <a:spcBef>
                <a:spcPts val="0"/>
              </a:spcBef>
              <a:spcAft>
                <a:spcPts val="0"/>
              </a:spcAft>
              <a:buSzPts val="1800"/>
              <a:buChar char="○"/>
            </a:pPr>
            <a:r>
              <a:rPr lang="en" sz="1800"/>
              <a:t>Training - 271 (80%)</a:t>
            </a:r>
            <a:endParaRPr sz="1800"/>
          </a:p>
          <a:p>
            <a:pPr indent="-342900" lvl="1" marL="914400" rtl="0">
              <a:spcBef>
                <a:spcPts val="0"/>
              </a:spcBef>
              <a:spcAft>
                <a:spcPts val="0"/>
              </a:spcAft>
              <a:buSzPts val="1800"/>
              <a:buChar char="○"/>
            </a:pPr>
            <a:r>
              <a:rPr lang="en" sz="1800"/>
              <a:t>Validating - 68 (20%)</a:t>
            </a:r>
            <a:endParaRPr sz="1800"/>
          </a:p>
        </p:txBody>
      </p:sp>
      <p:graphicFrame>
        <p:nvGraphicFramePr>
          <p:cNvPr id="203" name="Google Shape;203;p30"/>
          <p:cNvGraphicFramePr/>
          <p:nvPr/>
        </p:nvGraphicFramePr>
        <p:xfrm>
          <a:off x="4571988" y="2662500"/>
          <a:ext cx="3000000" cy="3000000"/>
        </p:xfrm>
        <a:graphic>
          <a:graphicData uri="http://schemas.openxmlformats.org/drawingml/2006/table">
            <a:tbl>
              <a:tblPr>
                <a:noFill/>
                <a:tableStyleId>{89ABB132-4798-438D-8DDF-206E75B2E82E}</a:tableStyleId>
              </a:tblPr>
              <a:tblGrid>
                <a:gridCol w="1534225"/>
                <a:gridCol w="896900"/>
                <a:gridCol w="1220850"/>
              </a:tblGrid>
              <a:tr h="553800">
                <a:tc>
                  <a:txBody>
                    <a:bodyPr>
                      <a:noAutofit/>
                    </a:bodyPr>
                    <a:lstStyle/>
                    <a:p>
                      <a:pPr indent="0" lvl="0" marL="0" rtl="0" algn="ctr">
                        <a:spcBef>
                          <a:spcPts val="0"/>
                        </a:spcBef>
                        <a:spcAft>
                          <a:spcPts val="0"/>
                        </a:spcAft>
                        <a:buNone/>
                      </a:pPr>
                      <a:r>
                        <a:rPr b="1" lang="en"/>
                        <a:t>Classification</a:t>
                      </a:r>
                      <a:endParaRPr b="1"/>
                    </a:p>
                  </a:txBody>
                  <a:tcPr marT="91425" marB="91425" marR="91425" marL="91425"/>
                </a:tc>
                <a:tc>
                  <a:txBody>
                    <a:bodyPr>
                      <a:noAutofit/>
                    </a:bodyPr>
                    <a:lstStyle/>
                    <a:p>
                      <a:pPr indent="0" lvl="0" marL="0" rtl="0" algn="ctr">
                        <a:spcBef>
                          <a:spcPts val="0"/>
                        </a:spcBef>
                        <a:spcAft>
                          <a:spcPts val="0"/>
                        </a:spcAft>
                        <a:buNone/>
                      </a:pPr>
                      <a:r>
                        <a:rPr b="1" lang="en"/>
                        <a:t>Training Size</a:t>
                      </a:r>
                      <a:endParaRPr b="1"/>
                    </a:p>
                  </a:txBody>
                  <a:tcPr marT="91425" marB="91425" marR="91425" marL="91425"/>
                </a:tc>
                <a:tc>
                  <a:txBody>
                    <a:bodyPr>
                      <a:noAutofit/>
                    </a:bodyPr>
                    <a:lstStyle/>
                    <a:p>
                      <a:pPr indent="0" lvl="0" marL="0" rtl="0" algn="ctr">
                        <a:spcBef>
                          <a:spcPts val="0"/>
                        </a:spcBef>
                        <a:spcAft>
                          <a:spcPts val="0"/>
                        </a:spcAft>
                        <a:buNone/>
                      </a:pPr>
                      <a:r>
                        <a:rPr b="1" lang="en"/>
                        <a:t>Validating Size</a:t>
                      </a:r>
                      <a:endParaRPr b="1"/>
                    </a:p>
                  </a:txBody>
                  <a:tcPr marT="91425" marB="91425" marR="91425" marL="91425"/>
                </a:tc>
              </a:tr>
              <a:tr h="361000">
                <a:tc>
                  <a:txBody>
                    <a:bodyPr>
                      <a:noAutofit/>
                    </a:bodyPr>
                    <a:lstStyle/>
                    <a:p>
                      <a:pPr indent="0" lvl="0" marL="0" rtl="0">
                        <a:spcBef>
                          <a:spcPts val="0"/>
                        </a:spcBef>
                        <a:spcAft>
                          <a:spcPts val="0"/>
                        </a:spcAft>
                        <a:buNone/>
                      </a:pPr>
                      <a:r>
                        <a:rPr lang="en"/>
                        <a:t>&lt;12 mos</a:t>
                      </a:r>
                      <a:endParaRPr/>
                    </a:p>
                  </a:txBody>
                  <a:tcPr marT="91425" marB="91425" marR="91425" marL="91425"/>
                </a:tc>
                <a:tc>
                  <a:txBody>
                    <a:bodyPr>
                      <a:noAutofit/>
                    </a:bodyPr>
                    <a:lstStyle/>
                    <a:p>
                      <a:pPr indent="0" lvl="0" marL="0" rtl="0" algn="ctr">
                        <a:spcBef>
                          <a:spcPts val="0"/>
                        </a:spcBef>
                        <a:spcAft>
                          <a:spcPts val="0"/>
                        </a:spcAft>
                        <a:buNone/>
                      </a:pPr>
                      <a:r>
                        <a:rPr lang="en"/>
                        <a:t>59</a:t>
                      </a:r>
                      <a:endParaRPr/>
                    </a:p>
                  </a:txBody>
                  <a:tcPr marT="91425" marB="91425" marR="91425" marL="91425"/>
                </a:tc>
                <a:tc>
                  <a:txBody>
                    <a:bodyPr>
                      <a:noAutofit/>
                    </a:bodyPr>
                    <a:lstStyle/>
                    <a:p>
                      <a:pPr indent="0" lvl="0" marL="0" rtl="0" algn="ctr">
                        <a:spcBef>
                          <a:spcPts val="0"/>
                        </a:spcBef>
                        <a:spcAft>
                          <a:spcPts val="0"/>
                        </a:spcAft>
                        <a:buNone/>
                      </a:pPr>
                      <a:r>
                        <a:rPr lang="en"/>
                        <a:t>17</a:t>
                      </a:r>
                      <a:endParaRPr/>
                    </a:p>
                  </a:txBody>
                  <a:tcPr marT="91425" marB="91425" marR="91425" marL="91425"/>
                </a:tc>
              </a:tr>
              <a:tr h="361000">
                <a:tc>
                  <a:txBody>
                    <a:bodyPr>
                      <a:noAutofit/>
                    </a:bodyPr>
                    <a:lstStyle/>
                    <a:p>
                      <a:pPr indent="0" lvl="0" marL="0" rtl="0">
                        <a:spcBef>
                          <a:spcPts val="0"/>
                        </a:spcBef>
                        <a:spcAft>
                          <a:spcPts val="0"/>
                        </a:spcAft>
                        <a:buNone/>
                      </a:pPr>
                      <a:r>
                        <a:rPr lang="en"/>
                        <a:t>12 &lt; X ≤ 24 mos</a:t>
                      </a:r>
                      <a:endParaRPr/>
                    </a:p>
                  </a:txBody>
                  <a:tcPr marT="91425" marB="91425" marR="91425" marL="91425"/>
                </a:tc>
                <a:tc>
                  <a:txBody>
                    <a:bodyPr>
                      <a:noAutofit/>
                    </a:bodyPr>
                    <a:lstStyle/>
                    <a:p>
                      <a:pPr indent="0" lvl="0" marL="0" rtl="0" algn="ctr">
                        <a:spcBef>
                          <a:spcPts val="0"/>
                        </a:spcBef>
                        <a:spcAft>
                          <a:spcPts val="0"/>
                        </a:spcAft>
                        <a:buNone/>
                      </a:pPr>
                      <a:r>
                        <a:rPr lang="en"/>
                        <a:t>92</a:t>
                      </a:r>
                      <a:endParaRPr/>
                    </a:p>
                  </a:txBody>
                  <a:tcPr marT="91425" marB="91425" marR="91425" marL="91425"/>
                </a:tc>
                <a:tc>
                  <a:txBody>
                    <a:bodyPr>
                      <a:noAutofit/>
                    </a:bodyPr>
                    <a:lstStyle/>
                    <a:p>
                      <a:pPr indent="0" lvl="0" marL="0" rtl="0" algn="ctr">
                        <a:spcBef>
                          <a:spcPts val="0"/>
                        </a:spcBef>
                        <a:spcAft>
                          <a:spcPts val="0"/>
                        </a:spcAft>
                        <a:buNone/>
                      </a:pPr>
                      <a:r>
                        <a:rPr lang="en"/>
                        <a:t>18</a:t>
                      </a:r>
                      <a:endParaRPr/>
                    </a:p>
                  </a:txBody>
                  <a:tcPr marT="91425" marB="91425" marR="91425" marL="91425"/>
                </a:tc>
              </a:tr>
              <a:tr h="361000">
                <a:tc>
                  <a:txBody>
                    <a:bodyPr>
                      <a:noAutofit/>
                    </a:bodyPr>
                    <a:lstStyle/>
                    <a:p>
                      <a:pPr indent="0" lvl="0" marL="0" rtl="0">
                        <a:spcBef>
                          <a:spcPts val="0"/>
                        </a:spcBef>
                        <a:spcAft>
                          <a:spcPts val="0"/>
                        </a:spcAft>
                        <a:buNone/>
                      </a:pPr>
                      <a:r>
                        <a:rPr lang="en"/>
                        <a:t>24</a:t>
                      </a:r>
                      <a:r>
                        <a:rPr lang="en"/>
                        <a:t> &lt; X ≤ 36 mos</a:t>
                      </a:r>
                      <a:endParaRPr/>
                    </a:p>
                  </a:txBody>
                  <a:tcPr marT="91425" marB="91425" marR="91425" marL="91425"/>
                </a:tc>
                <a:tc>
                  <a:txBody>
                    <a:bodyPr>
                      <a:noAutofit/>
                    </a:bodyPr>
                    <a:lstStyle/>
                    <a:p>
                      <a:pPr indent="0" lvl="0" marL="0" rtl="0" algn="ctr">
                        <a:spcBef>
                          <a:spcPts val="0"/>
                        </a:spcBef>
                        <a:spcAft>
                          <a:spcPts val="0"/>
                        </a:spcAft>
                        <a:buNone/>
                      </a:pPr>
                      <a:r>
                        <a:rPr lang="en"/>
                        <a:t>50</a:t>
                      </a:r>
                      <a:endParaRPr/>
                    </a:p>
                  </a:txBody>
                  <a:tcPr marT="91425" marB="91425" marR="91425" marL="91425"/>
                </a:tc>
                <a:tc>
                  <a:txBody>
                    <a:bodyPr>
                      <a:noAutofit/>
                    </a:bodyPr>
                    <a:lstStyle/>
                    <a:p>
                      <a:pPr indent="0" lvl="0" marL="0" rtl="0" algn="ctr">
                        <a:spcBef>
                          <a:spcPts val="0"/>
                        </a:spcBef>
                        <a:spcAft>
                          <a:spcPts val="0"/>
                        </a:spcAft>
                        <a:buNone/>
                      </a:pPr>
                      <a:r>
                        <a:rPr lang="en"/>
                        <a:t>14</a:t>
                      </a:r>
                      <a:endParaRPr/>
                    </a:p>
                  </a:txBody>
                  <a:tcPr marT="91425" marB="91425" marR="91425" marL="91425"/>
                </a:tc>
              </a:tr>
              <a:tr h="361000">
                <a:tc>
                  <a:txBody>
                    <a:bodyPr>
                      <a:noAutofit/>
                    </a:bodyPr>
                    <a:lstStyle/>
                    <a:p>
                      <a:pPr indent="0" lvl="0" marL="0" rtl="0">
                        <a:spcBef>
                          <a:spcPts val="0"/>
                        </a:spcBef>
                        <a:spcAft>
                          <a:spcPts val="0"/>
                        </a:spcAft>
                        <a:buNone/>
                      </a:pPr>
                      <a:r>
                        <a:rPr lang="en"/>
                        <a:t>&gt;36 mos</a:t>
                      </a:r>
                      <a:endParaRPr/>
                    </a:p>
                  </a:txBody>
                  <a:tcPr marT="91425" marB="91425" marR="91425" marL="91425"/>
                </a:tc>
                <a:tc>
                  <a:txBody>
                    <a:bodyPr>
                      <a:noAutofit/>
                    </a:bodyPr>
                    <a:lstStyle/>
                    <a:p>
                      <a:pPr indent="0" lvl="0" marL="0" rtl="0" algn="ctr">
                        <a:spcBef>
                          <a:spcPts val="0"/>
                        </a:spcBef>
                        <a:spcAft>
                          <a:spcPts val="0"/>
                        </a:spcAft>
                        <a:buNone/>
                      </a:pPr>
                      <a:r>
                        <a:rPr lang="en"/>
                        <a:t>70</a:t>
                      </a:r>
                      <a:endParaRPr/>
                    </a:p>
                  </a:txBody>
                  <a:tcPr marT="91425" marB="91425" marR="91425" marL="91425"/>
                </a:tc>
                <a:tc>
                  <a:txBody>
                    <a:bodyPr>
                      <a:noAutofit/>
                    </a:bodyPr>
                    <a:lstStyle/>
                    <a:p>
                      <a:pPr indent="0" lvl="0" marL="0" rtl="0" algn="ctr">
                        <a:spcBef>
                          <a:spcPts val="0"/>
                        </a:spcBef>
                        <a:spcAft>
                          <a:spcPts val="0"/>
                        </a:spcAft>
                        <a:buNone/>
                      </a:pPr>
                      <a:r>
                        <a:rPr lang="en"/>
                        <a:t>19</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209" name="Google Shape;209;p31"/>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lang="en" sz="2400"/>
              <a:t>Introduction</a:t>
            </a:r>
            <a:endParaRPr sz="2400"/>
          </a:p>
          <a:p>
            <a:pPr indent="-381000" lvl="0" marL="457200" rtl="0">
              <a:lnSpc>
                <a:spcPct val="130000"/>
              </a:lnSpc>
              <a:spcBef>
                <a:spcPts val="0"/>
              </a:spcBef>
              <a:spcAft>
                <a:spcPts val="0"/>
              </a:spcAft>
              <a:buSzPts val="2400"/>
              <a:buChar char="●"/>
            </a:pPr>
            <a:r>
              <a:rPr lang="en" sz="2400"/>
              <a:t>Data Analyzed</a:t>
            </a:r>
            <a:endParaRPr sz="2400"/>
          </a:p>
          <a:p>
            <a:pPr indent="-381000" lvl="0" marL="457200" rtl="0">
              <a:lnSpc>
                <a:spcPct val="130000"/>
              </a:lnSpc>
              <a:spcBef>
                <a:spcPts val="0"/>
              </a:spcBef>
              <a:spcAft>
                <a:spcPts val="0"/>
              </a:spcAft>
              <a:buSzPts val="2400"/>
              <a:buChar char="●"/>
            </a:pPr>
            <a:r>
              <a:rPr lang="en" sz="2400"/>
              <a:t>Data Transformations</a:t>
            </a:r>
            <a:endParaRPr sz="2400"/>
          </a:p>
          <a:p>
            <a:pPr indent="-381000" lvl="0" marL="457200" rtl="0">
              <a:lnSpc>
                <a:spcPct val="130000"/>
              </a:lnSpc>
              <a:spcBef>
                <a:spcPts val="0"/>
              </a:spcBef>
              <a:spcAft>
                <a:spcPts val="0"/>
              </a:spcAft>
              <a:buSzPts val="2400"/>
              <a:buChar char="●"/>
            </a:pPr>
            <a:r>
              <a:rPr b="1" lang="en" sz="2400"/>
              <a:t>Implementations</a:t>
            </a:r>
            <a:endParaRPr b="1" sz="2400"/>
          </a:p>
          <a:p>
            <a:pPr indent="-381000" lvl="0" marL="457200" rtl="0">
              <a:lnSpc>
                <a:spcPct val="130000"/>
              </a:lnSpc>
              <a:spcBef>
                <a:spcPts val="0"/>
              </a:spcBef>
              <a:spcAft>
                <a:spcPts val="0"/>
              </a:spcAft>
              <a:buSzPts val="2400"/>
              <a:buChar char="●"/>
            </a:pPr>
            <a:r>
              <a:rPr lang="en" sz="2400"/>
              <a:t>Results</a:t>
            </a:r>
            <a:endParaRPr sz="2400"/>
          </a:p>
          <a:p>
            <a:pPr indent="-381000" lvl="0" marL="457200" rtl="0">
              <a:lnSpc>
                <a:spcPct val="130000"/>
              </a:lnSpc>
              <a:spcBef>
                <a:spcPts val="0"/>
              </a:spcBef>
              <a:spcAft>
                <a:spcPts val="0"/>
              </a:spcAft>
              <a:buSzPts val="2400"/>
              <a:buChar char="●"/>
            </a:pPr>
            <a:r>
              <a:rPr lang="en" sz="2400"/>
              <a:t>Conclusion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93" name="Google Shape;93;p14"/>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b="1" lang="en" sz="2400"/>
              <a:t>Introduction</a:t>
            </a:r>
            <a:endParaRPr b="1" sz="2400"/>
          </a:p>
          <a:p>
            <a:pPr indent="-381000" lvl="0" marL="457200" rtl="0">
              <a:lnSpc>
                <a:spcPct val="130000"/>
              </a:lnSpc>
              <a:spcBef>
                <a:spcPts val="0"/>
              </a:spcBef>
              <a:spcAft>
                <a:spcPts val="0"/>
              </a:spcAft>
              <a:buSzPts val="2400"/>
              <a:buChar char="●"/>
            </a:pPr>
            <a:r>
              <a:rPr lang="en" sz="2400"/>
              <a:t>Data Analyzed</a:t>
            </a:r>
            <a:endParaRPr sz="2400"/>
          </a:p>
          <a:p>
            <a:pPr indent="-381000" lvl="0" marL="457200" rtl="0">
              <a:lnSpc>
                <a:spcPct val="130000"/>
              </a:lnSpc>
              <a:spcBef>
                <a:spcPts val="0"/>
              </a:spcBef>
              <a:spcAft>
                <a:spcPts val="0"/>
              </a:spcAft>
              <a:buSzPts val="2400"/>
              <a:buChar char="●"/>
            </a:pPr>
            <a:r>
              <a:rPr lang="en" sz="2400"/>
              <a:t>Data Transformations</a:t>
            </a:r>
            <a:endParaRPr sz="2400"/>
          </a:p>
          <a:p>
            <a:pPr indent="-381000" lvl="0" marL="457200" rtl="0">
              <a:lnSpc>
                <a:spcPct val="130000"/>
              </a:lnSpc>
              <a:spcBef>
                <a:spcPts val="0"/>
              </a:spcBef>
              <a:spcAft>
                <a:spcPts val="0"/>
              </a:spcAft>
              <a:buSzPts val="2400"/>
              <a:buChar char="●"/>
            </a:pPr>
            <a:r>
              <a:rPr lang="en" sz="2400"/>
              <a:t>Implementations</a:t>
            </a:r>
            <a:endParaRPr sz="2400"/>
          </a:p>
          <a:p>
            <a:pPr indent="-381000" lvl="0" marL="457200" rtl="0">
              <a:lnSpc>
                <a:spcPct val="130000"/>
              </a:lnSpc>
              <a:spcBef>
                <a:spcPts val="0"/>
              </a:spcBef>
              <a:spcAft>
                <a:spcPts val="0"/>
              </a:spcAft>
              <a:buSzPts val="2400"/>
              <a:buChar char="●"/>
            </a:pPr>
            <a:r>
              <a:rPr lang="en" sz="2400"/>
              <a:t>Results</a:t>
            </a:r>
            <a:endParaRPr sz="2400"/>
          </a:p>
          <a:p>
            <a:pPr indent="-381000" lvl="0" marL="457200" rtl="0">
              <a:lnSpc>
                <a:spcPct val="130000"/>
              </a:lnSpc>
              <a:spcBef>
                <a:spcPts val="0"/>
              </a:spcBef>
              <a:spcAft>
                <a:spcPts val="0"/>
              </a:spcAft>
              <a:buSzPts val="2400"/>
              <a:buChar char="●"/>
            </a:pPr>
            <a:r>
              <a:rPr lang="en" sz="2400"/>
              <a:t>Conclusion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Classifiers Utilized</a:t>
            </a:r>
            <a:endParaRPr sz="3600"/>
          </a:p>
        </p:txBody>
      </p:sp>
      <p:sp>
        <p:nvSpPr>
          <p:cNvPr id="215" name="Google Shape;215;p32"/>
          <p:cNvSpPr txBox="1"/>
          <p:nvPr>
            <p:ph idx="1" type="body"/>
          </p:nvPr>
        </p:nvSpPr>
        <p:spPr>
          <a:xfrm>
            <a:off x="652450" y="143205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K-Nearest Neighbors (KNN)</a:t>
            </a:r>
            <a:endParaRPr sz="2400"/>
          </a:p>
          <a:p>
            <a:pPr indent="-342900" lvl="1" marL="914400" rtl="0">
              <a:spcBef>
                <a:spcPts val="0"/>
              </a:spcBef>
              <a:spcAft>
                <a:spcPts val="0"/>
              </a:spcAft>
              <a:buSzPts val="1800"/>
              <a:buChar char="○"/>
            </a:pPr>
            <a:r>
              <a:rPr lang="en" sz="1800"/>
              <a:t>Lazy Learner</a:t>
            </a:r>
            <a:endParaRPr sz="1800"/>
          </a:p>
          <a:p>
            <a:pPr indent="-381000" lvl="0" marL="457200" rtl="0">
              <a:spcBef>
                <a:spcPts val="1000"/>
              </a:spcBef>
              <a:spcAft>
                <a:spcPts val="0"/>
              </a:spcAft>
              <a:buSzPts val="2400"/>
              <a:buChar char="➢"/>
            </a:pPr>
            <a:r>
              <a:rPr lang="en" sz="2400"/>
              <a:t>Support Vector Classifier (SVC)</a:t>
            </a:r>
            <a:endParaRPr sz="2400"/>
          </a:p>
          <a:p>
            <a:pPr indent="-342900" lvl="1" marL="914400" rtl="0">
              <a:spcBef>
                <a:spcPts val="0"/>
              </a:spcBef>
              <a:spcAft>
                <a:spcPts val="0"/>
              </a:spcAft>
              <a:buSzPts val="1800"/>
              <a:buChar char="○"/>
            </a:pPr>
            <a:r>
              <a:rPr lang="en" sz="1800"/>
              <a:t>Eager Learner</a:t>
            </a:r>
            <a:endParaRPr sz="1800"/>
          </a:p>
          <a:p>
            <a:pPr indent="-381000" lvl="0" marL="457200" rtl="0">
              <a:spcBef>
                <a:spcPts val="1000"/>
              </a:spcBef>
              <a:spcAft>
                <a:spcPts val="0"/>
              </a:spcAft>
              <a:buSzPts val="2400"/>
              <a:buChar char="➢"/>
            </a:pPr>
            <a:r>
              <a:rPr lang="en" sz="2400"/>
              <a:t>Deep Neural Network (DNN)</a:t>
            </a:r>
            <a:endParaRPr sz="2400"/>
          </a:p>
          <a:p>
            <a:pPr indent="-342900" lvl="1" marL="914400" rtl="0">
              <a:spcBef>
                <a:spcPts val="0"/>
              </a:spcBef>
              <a:spcAft>
                <a:spcPts val="0"/>
              </a:spcAft>
              <a:buSzPts val="1800"/>
              <a:buChar char="○"/>
            </a:pPr>
            <a:r>
              <a:rPr lang="en" sz="1800"/>
              <a:t>Eager Learner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KNN Classifier</a:t>
            </a:r>
            <a:endParaRPr sz="3600"/>
          </a:p>
        </p:txBody>
      </p:sp>
      <p:sp>
        <p:nvSpPr>
          <p:cNvPr id="221" name="Google Shape;221;p33"/>
          <p:cNvSpPr txBox="1"/>
          <p:nvPr>
            <p:ph idx="1" type="body"/>
          </p:nvPr>
        </p:nvSpPr>
        <p:spPr>
          <a:xfrm>
            <a:off x="729450" y="1482300"/>
            <a:ext cx="4347000" cy="3390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Classifies based on feature similarity</a:t>
            </a:r>
            <a:endParaRPr sz="2400"/>
          </a:p>
          <a:p>
            <a:pPr indent="-342900" lvl="1" marL="914400" rtl="0">
              <a:spcBef>
                <a:spcPts val="0"/>
              </a:spcBef>
              <a:spcAft>
                <a:spcPts val="0"/>
              </a:spcAft>
              <a:buSzPts val="1800"/>
              <a:buChar char="○"/>
            </a:pPr>
            <a:r>
              <a:rPr lang="en" sz="1800"/>
              <a:t>How related to K number of neighbors is the data point</a:t>
            </a:r>
            <a:endParaRPr sz="1800"/>
          </a:p>
          <a:p>
            <a:pPr indent="-381000" lvl="0" marL="457200" rtl="0">
              <a:spcBef>
                <a:spcPts val="1000"/>
              </a:spcBef>
              <a:spcAft>
                <a:spcPts val="0"/>
              </a:spcAft>
              <a:buSzPts val="2400"/>
              <a:buChar char="➢"/>
            </a:pPr>
            <a:r>
              <a:rPr lang="en" sz="2400"/>
              <a:t>F</a:t>
            </a:r>
            <a:r>
              <a:rPr lang="en" sz="2400"/>
              <a:t>inding Optimal K </a:t>
            </a:r>
            <a:endParaRPr sz="2400"/>
          </a:p>
          <a:p>
            <a:pPr indent="-342900" lvl="1" marL="914400" rtl="0">
              <a:spcBef>
                <a:spcPts val="0"/>
              </a:spcBef>
              <a:spcAft>
                <a:spcPts val="0"/>
              </a:spcAft>
              <a:buSzPts val="1800"/>
              <a:buChar char="○"/>
            </a:pPr>
            <a:r>
              <a:rPr lang="en" sz="1800"/>
              <a:t>10-fold cross-validation</a:t>
            </a:r>
            <a:endParaRPr sz="1800"/>
          </a:p>
          <a:p>
            <a:pPr indent="-342900" lvl="1" marL="914400" rtl="0">
              <a:spcBef>
                <a:spcPts val="0"/>
              </a:spcBef>
              <a:spcAft>
                <a:spcPts val="0"/>
              </a:spcAft>
              <a:buSzPts val="1800"/>
              <a:buChar char="○"/>
            </a:pPr>
            <a:r>
              <a:rPr lang="en" sz="1800"/>
              <a:t>Use K with minimum misclassification error</a:t>
            </a:r>
            <a:endParaRPr sz="1800"/>
          </a:p>
        </p:txBody>
      </p:sp>
      <p:pic>
        <p:nvPicPr>
          <p:cNvPr id="222" name="Google Shape;222;p33"/>
          <p:cNvPicPr preferRelativeResize="0"/>
          <p:nvPr/>
        </p:nvPicPr>
        <p:blipFill>
          <a:blip r:embed="rId3">
            <a:alphaModFix/>
          </a:blip>
          <a:stretch>
            <a:fillRect/>
          </a:stretch>
        </p:blipFill>
        <p:spPr>
          <a:xfrm>
            <a:off x="5651750" y="1662125"/>
            <a:ext cx="2689400" cy="242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KNN Parameters (Diagnosis)</a:t>
            </a:r>
            <a:endParaRPr sz="3600"/>
          </a:p>
        </p:txBody>
      </p:sp>
      <p:sp>
        <p:nvSpPr>
          <p:cNvPr id="228" name="Google Shape;228;p34"/>
          <p:cNvSpPr txBox="1"/>
          <p:nvPr>
            <p:ph idx="1" type="body"/>
          </p:nvPr>
        </p:nvSpPr>
        <p:spPr>
          <a:xfrm>
            <a:off x="729450" y="1482300"/>
            <a:ext cx="4511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Using K=11</a:t>
            </a:r>
            <a:endParaRPr sz="2400"/>
          </a:p>
          <a:p>
            <a:pPr indent="-342900" lvl="1" marL="914400" rtl="0">
              <a:spcBef>
                <a:spcPts val="0"/>
              </a:spcBef>
              <a:spcAft>
                <a:spcPts val="0"/>
              </a:spcAft>
              <a:buSzPts val="1800"/>
              <a:buChar char="○"/>
            </a:pPr>
            <a:r>
              <a:rPr lang="en" sz="1800"/>
              <a:t>Provided the lowest misclassification error</a:t>
            </a:r>
            <a:endParaRPr sz="2400"/>
          </a:p>
          <a:p>
            <a:pPr indent="-381000" lvl="0" marL="457200" rtl="0">
              <a:spcBef>
                <a:spcPts val="1000"/>
              </a:spcBef>
              <a:spcAft>
                <a:spcPts val="0"/>
              </a:spcAft>
              <a:buSzPts val="2400"/>
              <a:buChar char="➢"/>
            </a:pPr>
            <a:r>
              <a:rPr lang="en" sz="2400"/>
              <a:t>Distance Metric</a:t>
            </a:r>
            <a:endParaRPr sz="2400"/>
          </a:p>
          <a:p>
            <a:pPr indent="-342900" lvl="1" marL="914400" rtl="0">
              <a:spcBef>
                <a:spcPts val="0"/>
              </a:spcBef>
              <a:spcAft>
                <a:spcPts val="0"/>
              </a:spcAft>
              <a:buSzPts val="1800"/>
              <a:buChar char="○"/>
            </a:pPr>
            <a:r>
              <a:rPr lang="en" sz="1800"/>
              <a:t>Euclidean Distance for nearest neighbors</a:t>
            </a:r>
            <a:endParaRPr sz="1800"/>
          </a:p>
          <a:p>
            <a:pPr indent="-381000" lvl="0" marL="457200" rtl="0">
              <a:lnSpc>
                <a:spcPct val="100000"/>
              </a:lnSpc>
              <a:spcBef>
                <a:spcPts val="1000"/>
              </a:spcBef>
              <a:spcAft>
                <a:spcPts val="0"/>
              </a:spcAft>
              <a:buSzPts val="2400"/>
              <a:buChar char="➢"/>
            </a:pPr>
            <a:r>
              <a:rPr lang="en" sz="2400"/>
              <a:t>All neighbors are equally weighed</a:t>
            </a:r>
            <a:endParaRPr sz="1800"/>
          </a:p>
        </p:txBody>
      </p:sp>
      <p:pic>
        <p:nvPicPr>
          <p:cNvPr id="229" name="Google Shape;229;p34"/>
          <p:cNvPicPr preferRelativeResize="0"/>
          <p:nvPr/>
        </p:nvPicPr>
        <p:blipFill>
          <a:blip r:embed="rId3">
            <a:alphaModFix/>
          </a:blip>
          <a:stretch>
            <a:fillRect/>
          </a:stretch>
        </p:blipFill>
        <p:spPr>
          <a:xfrm>
            <a:off x="5241150" y="1746025"/>
            <a:ext cx="3506325" cy="262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SVM Classifier</a:t>
            </a:r>
            <a:endParaRPr sz="3600"/>
          </a:p>
        </p:txBody>
      </p:sp>
      <p:sp>
        <p:nvSpPr>
          <p:cNvPr id="235" name="Google Shape;235;p35"/>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Defined by a separating line or hyperplane</a:t>
            </a:r>
            <a:endParaRPr sz="2400"/>
          </a:p>
          <a:p>
            <a:pPr indent="-342900" lvl="1" marL="914400" rtl="0">
              <a:spcBef>
                <a:spcPts val="0"/>
              </a:spcBef>
              <a:spcAft>
                <a:spcPts val="0"/>
              </a:spcAft>
              <a:buSzPts val="1800"/>
              <a:buChar char="○"/>
            </a:pPr>
            <a:r>
              <a:rPr lang="en" sz="1800"/>
              <a:t>Depending on the number of </a:t>
            </a:r>
            <a:r>
              <a:rPr lang="en" sz="1800"/>
              <a:t>dimensions (classes)</a:t>
            </a:r>
            <a:endParaRPr sz="1800"/>
          </a:p>
          <a:p>
            <a:pPr indent="-342900" lvl="1" marL="914400" rtl="0">
              <a:spcBef>
                <a:spcPts val="0"/>
              </a:spcBef>
              <a:spcAft>
                <a:spcPts val="0"/>
              </a:spcAft>
              <a:buSzPts val="1800"/>
              <a:buChar char="○"/>
            </a:pPr>
            <a:r>
              <a:rPr lang="en" sz="1800"/>
              <a:t>Decision function - distance of X to the separating hyperplane</a:t>
            </a:r>
            <a:endParaRPr sz="1800"/>
          </a:p>
          <a:p>
            <a:pPr indent="-381000" lvl="0" marL="457200" rtl="0">
              <a:spcBef>
                <a:spcPts val="1000"/>
              </a:spcBef>
              <a:spcAft>
                <a:spcPts val="0"/>
              </a:spcAft>
              <a:buSzPts val="2400"/>
              <a:buChar char="➢"/>
            </a:pPr>
            <a:r>
              <a:rPr lang="en" sz="2400"/>
              <a:t>Kernel</a:t>
            </a:r>
            <a:endParaRPr sz="2400"/>
          </a:p>
          <a:p>
            <a:pPr indent="-342900" lvl="1" marL="914400" rtl="0">
              <a:spcBef>
                <a:spcPts val="0"/>
              </a:spcBef>
              <a:spcAft>
                <a:spcPts val="0"/>
              </a:spcAft>
              <a:buSzPts val="1800"/>
              <a:buChar char="○"/>
            </a:pPr>
            <a:r>
              <a:rPr lang="en" sz="1800"/>
              <a:t>Radial Basis Function (RBF)</a:t>
            </a:r>
            <a:endParaRPr sz="1800"/>
          </a:p>
          <a:p>
            <a:pPr indent="-342900" lvl="1" marL="914400" rtl="0">
              <a:lnSpc>
                <a:spcPct val="100000"/>
              </a:lnSpc>
              <a:spcBef>
                <a:spcPts val="0"/>
              </a:spcBef>
              <a:spcAft>
                <a:spcPts val="1000"/>
              </a:spcAft>
              <a:buSzPts val="1800"/>
              <a:buChar char="○"/>
            </a:pPr>
            <a:r>
              <a:rPr lang="en" sz="1800"/>
              <a:t>Maps input vectors into higher dimensional feature space</a:t>
            </a:r>
            <a:endParaRPr sz="1800"/>
          </a:p>
        </p:txBody>
      </p:sp>
      <p:pic>
        <p:nvPicPr>
          <p:cNvPr id="236" name="Google Shape;236;p35"/>
          <p:cNvPicPr preferRelativeResize="0"/>
          <p:nvPr/>
        </p:nvPicPr>
        <p:blipFill>
          <a:blip r:embed="rId3">
            <a:alphaModFix/>
          </a:blip>
          <a:stretch>
            <a:fillRect/>
          </a:stretch>
        </p:blipFill>
        <p:spPr>
          <a:xfrm>
            <a:off x="2755750" y="4086875"/>
            <a:ext cx="3636100" cy="43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SVC Boundary Parameters</a:t>
            </a:r>
            <a:endParaRPr sz="3600"/>
          </a:p>
        </p:txBody>
      </p:sp>
      <p:sp>
        <p:nvSpPr>
          <p:cNvPr id="242" name="Google Shape;242;p36"/>
          <p:cNvSpPr txBox="1"/>
          <p:nvPr>
            <p:ph idx="1" type="body"/>
          </p:nvPr>
        </p:nvSpPr>
        <p:spPr>
          <a:xfrm>
            <a:off x="729450" y="1482300"/>
            <a:ext cx="76116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Parameter C (Penalty parameter)</a:t>
            </a:r>
            <a:endParaRPr sz="2400"/>
          </a:p>
          <a:p>
            <a:pPr indent="-342900" lvl="1" marL="914400" rtl="0">
              <a:spcBef>
                <a:spcPts val="0"/>
              </a:spcBef>
              <a:spcAft>
                <a:spcPts val="0"/>
              </a:spcAft>
              <a:buSzPts val="1800"/>
              <a:buChar char="○"/>
            </a:pPr>
            <a:r>
              <a:rPr lang="en" sz="1800"/>
              <a:t>Larger Value → Small Margin</a:t>
            </a:r>
            <a:endParaRPr sz="1800"/>
          </a:p>
          <a:p>
            <a:pPr indent="-342900" lvl="1" marL="914400" rtl="0">
              <a:spcBef>
                <a:spcPts val="0"/>
              </a:spcBef>
              <a:spcAft>
                <a:spcPts val="0"/>
              </a:spcAft>
              <a:buSzPts val="1800"/>
              <a:buChar char="○"/>
            </a:pPr>
            <a:r>
              <a:rPr lang="en" sz="1800"/>
              <a:t>Smaller Value → Large Margin (smooth boundary)</a:t>
            </a:r>
            <a:endParaRPr sz="1800"/>
          </a:p>
          <a:p>
            <a:pPr indent="-381000" lvl="0" marL="457200" rtl="0">
              <a:spcBef>
                <a:spcPts val="1000"/>
              </a:spcBef>
              <a:spcAft>
                <a:spcPts val="0"/>
              </a:spcAft>
              <a:buSzPts val="2400"/>
              <a:buChar char="➢"/>
            </a:pPr>
            <a:r>
              <a:rPr i="1" lang="en" sz="2400"/>
              <a:t>Gamma</a:t>
            </a:r>
            <a:r>
              <a:rPr lang="en" sz="2400"/>
              <a:t> (</a:t>
            </a:r>
            <a:r>
              <a:rPr lang="en" sz="2400"/>
              <a:t>Kernel Coefficient)</a:t>
            </a:r>
            <a:endParaRPr sz="2400"/>
          </a:p>
          <a:p>
            <a:pPr indent="-342900" lvl="1" marL="914400" rtl="0">
              <a:spcBef>
                <a:spcPts val="0"/>
              </a:spcBef>
              <a:spcAft>
                <a:spcPts val="0"/>
              </a:spcAft>
              <a:buSzPts val="1800"/>
              <a:buChar char="○"/>
            </a:pPr>
            <a:r>
              <a:rPr lang="en" sz="1800"/>
              <a:t>Influence of a Single Training Example</a:t>
            </a:r>
            <a:endParaRPr sz="1800"/>
          </a:p>
          <a:p>
            <a:pPr indent="-342900" lvl="1" marL="914400" rtl="0">
              <a:spcBef>
                <a:spcPts val="0"/>
              </a:spcBef>
              <a:spcAft>
                <a:spcPts val="0"/>
              </a:spcAft>
              <a:buSzPts val="1800"/>
              <a:buChar char="○"/>
            </a:pPr>
            <a:r>
              <a:rPr lang="en" sz="1800"/>
              <a:t>High Value</a:t>
            </a:r>
            <a:endParaRPr sz="1800"/>
          </a:p>
          <a:p>
            <a:pPr indent="-317500" lvl="2" marL="1371600" rtl="0">
              <a:spcBef>
                <a:spcPts val="0"/>
              </a:spcBef>
              <a:spcAft>
                <a:spcPts val="0"/>
              </a:spcAft>
              <a:buSzPts val="1400"/>
              <a:buChar char="■"/>
            </a:pPr>
            <a:r>
              <a:rPr lang="en" sz="1400"/>
              <a:t>Close values affect the decision boundary</a:t>
            </a:r>
            <a:endParaRPr sz="1400"/>
          </a:p>
          <a:p>
            <a:pPr indent="-342900" lvl="1" marL="914400" rtl="0">
              <a:spcBef>
                <a:spcPts val="0"/>
              </a:spcBef>
              <a:spcAft>
                <a:spcPts val="0"/>
              </a:spcAft>
              <a:buSzPts val="1800"/>
              <a:buChar char="○"/>
            </a:pPr>
            <a:r>
              <a:rPr lang="en" sz="1800"/>
              <a:t>Low Value</a:t>
            </a:r>
            <a:endParaRPr sz="1800"/>
          </a:p>
          <a:p>
            <a:pPr indent="-317500" lvl="2" marL="1371600" rtl="0">
              <a:spcBef>
                <a:spcPts val="0"/>
              </a:spcBef>
              <a:spcAft>
                <a:spcPts val="0"/>
              </a:spcAft>
              <a:buSzPts val="1400"/>
              <a:buChar char="■"/>
            </a:pPr>
            <a:r>
              <a:rPr lang="en" sz="1400"/>
              <a:t>Far points affect the decision boundary (smooth boundary)</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SVC Parameter Tuning (Diagnosis)</a:t>
            </a:r>
            <a:endParaRPr sz="3600"/>
          </a:p>
        </p:txBody>
      </p:sp>
      <p:sp>
        <p:nvSpPr>
          <p:cNvPr id="248" name="Google Shape;248;p37"/>
          <p:cNvSpPr txBox="1"/>
          <p:nvPr>
            <p:ph idx="1" type="body"/>
          </p:nvPr>
        </p:nvSpPr>
        <p:spPr>
          <a:xfrm>
            <a:off x="729450" y="1482300"/>
            <a:ext cx="4576800" cy="31572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Lato"/>
              <a:buChar char="➢"/>
            </a:pPr>
            <a:r>
              <a:rPr lang="en" sz="2400"/>
              <a:t>Using a Stratified Shuffle Split</a:t>
            </a:r>
            <a:endParaRPr sz="2400"/>
          </a:p>
          <a:p>
            <a:pPr indent="-342900" lvl="1" marL="914400" marR="0" rtl="0" algn="l">
              <a:lnSpc>
                <a:spcPct val="115000"/>
              </a:lnSpc>
              <a:spcBef>
                <a:spcPts val="0"/>
              </a:spcBef>
              <a:spcAft>
                <a:spcPts val="0"/>
              </a:spcAft>
              <a:buSzPts val="1800"/>
              <a:buChar char="○"/>
            </a:pPr>
            <a:r>
              <a:rPr lang="en" sz="1800"/>
              <a:t>Split data into 10 splits</a:t>
            </a:r>
            <a:endParaRPr sz="1800"/>
          </a:p>
          <a:p>
            <a:pPr indent="-342900" lvl="1" marL="914400" marR="0" rtl="0" algn="l">
              <a:lnSpc>
                <a:spcPct val="115000"/>
              </a:lnSpc>
              <a:spcBef>
                <a:spcPts val="0"/>
              </a:spcBef>
              <a:spcAft>
                <a:spcPts val="0"/>
              </a:spcAft>
              <a:buSzPts val="1800"/>
              <a:buChar char="○"/>
            </a:pPr>
            <a:r>
              <a:rPr lang="en" sz="1800"/>
              <a:t>9:1 [Training:Validating]</a:t>
            </a:r>
            <a:endParaRPr sz="1800"/>
          </a:p>
          <a:p>
            <a:pPr indent="-342900" lvl="1" marL="914400" marR="0" rtl="0" algn="l">
              <a:lnSpc>
                <a:spcPct val="115000"/>
              </a:lnSpc>
              <a:spcBef>
                <a:spcPts val="0"/>
              </a:spcBef>
              <a:spcAft>
                <a:spcPts val="0"/>
              </a:spcAft>
              <a:buSzPts val="1800"/>
              <a:buChar char="○"/>
            </a:pPr>
            <a:r>
              <a:rPr lang="en" sz="1800"/>
              <a:t>Tested different values for </a:t>
            </a:r>
            <a:r>
              <a:rPr i="1" lang="en" sz="1800"/>
              <a:t>gamma</a:t>
            </a:r>
            <a:r>
              <a:rPr lang="en" sz="1800"/>
              <a:t> and </a:t>
            </a:r>
            <a:r>
              <a:rPr i="1" lang="en" sz="1800"/>
              <a:t>C</a:t>
            </a:r>
            <a:endParaRPr i="1" sz="1800"/>
          </a:p>
          <a:p>
            <a:pPr indent="-381000" lvl="0" marL="457200" marR="0" rtl="0" algn="l">
              <a:lnSpc>
                <a:spcPct val="115000"/>
              </a:lnSpc>
              <a:spcBef>
                <a:spcPts val="1000"/>
              </a:spcBef>
              <a:spcAft>
                <a:spcPts val="0"/>
              </a:spcAft>
              <a:buSzPts val="2400"/>
              <a:buChar char="➢"/>
            </a:pPr>
            <a:r>
              <a:rPr lang="en" sz="2400"/>
              <a:t>Gamma: </a:t>
            </a:r>
            <a:r>
              <a:rPr lang="en" sz="1800"/>
              <a:t>0.001</a:t>
            </a:r>
            <a:endParaRPr sz="1800"/>
          </a:p>
          <a:p>
            <a:pPr indent="-381000" lvl="0" marL="457200" marR="0" rtl="0" algn="l">
              <a:lnSpc>
                <a:spcPct val="115000"/>
              </a:lnSpc>
              <a:spcBef>
                <a:spcPts val="1000"/>
              </a:spcBef>
              <a:spcAft>
                <a:spcPts val="0"/>
              </a:spcAft>
              <a:buSzPts val="2400"/>
              <a:buChar char="➢"/>
            </a:pPr>
            <a:r>
              <a:rPr lang="en" sz="2400"/>
              <a:t>Parameter C: </a:t>
            </a:r>
            <a:r>
              <a:rPr lang="en" sz="1800"/>
              <a:t>0.001 </a:t>
            </a:r>
            <a:endParaRPr sz="1800"/>
          </a:p>
          <a:p>
            <a:pPr indent="-381000" lvl="1" marL="914400" marR="0" rtl="0" algn="l">
              <a:lnSpc>
                <a:spcPct val="115000"/>
              </a:lnSpc>
              <a:spcBef>
                <a:spcPts val="0"/>
              </a:spcBef>
              <a:spcAft>
                <a:spcPts val="0"/>
              </a:spcAft>
              <a:buSzPts val="2400"/>
              <a:buChar char="○"/>
            </a:pPr>
            <a:r>
              <a:rPr lang="en" sz="1800"/>
              <a:t>C = 1/0.001</a:t>
            </a:r>
            <a:endParaRPr sz="1800"/>
          </a:p>
        </p:txBody>
      </p:sp>
      <p:pic>
        <p:nvPicPr>
          <p:cNvPr id="249" name="Google Shape;249;p37"/>
          <p:cNvPicPr preferRelativeResize="0"/>
          <p:nvPr/>
        </p:nvPicPr>
        <p:blipFill rotWithShape="1">
          <a:blip r:embed="rId3">
            <a:alphaModFix/>
          </a:blip>
          <a:srcRect b="0" l="3788" r="9526" t="4571"/>
          <a:stretch/>
        </p:blipFill>
        <p:spPr>
          <a:xfrm>
            <a:off x="5367125" y="1674850"/>
            <a:ext cx="3418075" cy="2822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SVC Parameter Tuning (Time)</a:t>
            </a:r>
            <a:endParaRPr sz="3600"/>
          </a:p>
        </p:txBody>
      </p:sp>
      <p:sp>
        <p:nvSpPr>
          <p:cNvPr id="255" name="Google Shape;255;p38"/>
          <p:cNvSpPr txBox="1"/>
          <p:nvPr>
            <p:ph idx="1" type="body"/>
          </p:nvPr>
        </p:nvSpPr>
        <p:spPr>
          <a:xfrm>
            <a:off x="729450" y="1482300"/>
            <a:ext cx="4576800" cy="31572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Lato"/>
              <a:buChar char="➢"/>
            </a:pPr>
            <a:r>
              <a:rPr lang="en" sz="2400"/>
              <a:t>Using a Stratified Shuffle Split</a:t>
            </a:r>
            <a:endParaRPr sz="2400"/>
          </a:p>
          <a:p>
            <a:pPr indent="0" lvl="0" marL="0" marR="0" rtl="0" algn="l">
              <a:lnSpc>
                <a:spcPct val="100000"/>
              </a:lnSpc>
              <a:spcBef>
                <a:spcPts val="0"/>
              </a:spcBef>
              <a:spcAft>
                <a:spcPts val="0"/>
              </a:spcAft>
              <a:buNone/>
            </a:pPr>
            <a:r>
              <a:t/>
            </a:r>
            <a:endParaRPr sz="2400"/>
          </a:p>
          <a:p>
            <a:pPr indent="-381000" lvl="0" marL="457200" marR="0" rtl="0" algn="l">
              <a:lnSpc>
                <a:spcPct val="115000"/>
              </a:lnSpc>
              <a:spcBef>
                <a:spcPts val="0"/>
              </a:spcBef>
              <a:spcAft>
                <a:spcPts val="0"/>
              </a:spcAft>
              <a:buSzPts val="2400"/>
              <a:buChar char="➢"/>
            </a:pPr>
            <a:r>
              <a:rPr lang="en" sz="2400"/>
              <a:t>Gamma: </a:t>
            </a:r>
            <a:r>
              <a:rPr lang="en" sz="1800"/>
              <a:t>0.001</a:t>
            </a:r>
            <a:endParaRPr sz="1800"/>
          </a:p>
          <a:p>
            <a:pPr indent="-381000" lvl="0" marL="457200" marR="0" rtl="0" algn="l">
              <a:lnSpc>
                <a:spcPct val="115000"/>
              </a:lnSpc>
              <a:spcBef>
                <a:spcPts val="1000"/>
              </a:spcBef>
              <a:spcAft>
                <a:spcPts val="0"/>
              </a:spcAft>
              <a:buSzPts val="2400"/>
              <a:buChar char="➢"/>
            </a:pPr>
            <a:r>
              <a:rPr lang="en" sz="2400"/>
              <a:t>Parameter C:</a:t>
            </a:r>
            <a:r>
              <a:rPr lang="en" sz="2400"/>
              <a:t> </a:t>
            </a:r>
            <a:r>
              <a:rPr lang="en" sz="1800"/>
              <a:t>0.03 </a:t>
            </a:r>
            <a:endParaRPr sz="1800"/>
          </a:p>
          <a:p>
            <a:pPr indent="-381000" lvl="1" marL="914400" marR="0" rtl="0" algn="l">
              <a:lnSpc>
                <a:spcPct val="115000"/>
              </a:lnSpc>
              <a:spcBef>
                <a:spcPts val="0"/>
              </a:spcBef>
              <a:spcAft>
                <a:spcPts val="0"/>
              </a:spcAft>
              <a:buSzPts val="2400"/>
              <a:buChar char="○"/>
            </a:pPr>
            <a:r>
              <a:rPr lang="en" sz="1800"/>
              <a:t>C = 1/0.03</a:t>
            </a:r>
            <a:endParaRPr sz="1800"/>
          </a:p>
        </p:txBody>
      </p:sp>
      <p:pic>
        <p:nvPicPr>
          <p:cNvPr id="256" name="Google Shape;256;p38"/>
          <p:cNvPicPr preferRelativeResize="0"/>
          <p:nvPr/>
        </p:nvPicPr>
        <p:blipFill rotWithShape="1">
          <a:blip r:embed="rId3">
            <a:alphaModFix/>
          </a:blip>
          <a:srcRect b="0" l="4606" r="10243" t="5526"/>
          <a:stretch/>
        </p:blipFill>
        <p:spPr>
          <a:xfrm>
            <a:off x="4972650" y="2135475"/>
            <a:ext cx="3368501" cy="280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DNN Classifier</a:t>
            </a:r>
            <a:endParaRPr sz="3600"/>
          </a:p>
        </p:txBody>
      </p:sp>
      <p:sp>
        <p:nvSpPr>
          <p:cNvPr id="262" name="Google Shape;262;p39"/>
          <p:cNvSpPr txBox="1"/>
          <p:nvPr>
            <p:ph idx="1" type="body"/>
          </p:nvPr>
        </p:nvSpPr>
        <p:spPr>
          <a:xfrm>
            <a:off x="770100" y="1461975"/>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Interconnected Network of Neurons</a:t>
            </a:r>
            <a:endParaRPr sz="2400"/>
          </a:p>
          <a:p>
            <a:pPr indent="-342900" lvl="1" marL="914400" rtl="0">
              <a:spcBef>
                <a:spcPts val="0"/>
              </a:spcBef>
              <a:spcAft>
                <a:spcPts val="0"/>
              </a:spcAft>
              <a:buSzPts val="1800"/>
              <a:buChar char="○"/>
            </a:pPr>
            <a:r>
              <a:rPr lang="en" sz="1800"/>
              <a:t>Neurons sum the values of previous neurons + connection weight</a:t>
            </a:r>
            <a:endParaRPr sz="1800"/>
          </a:p>
          <a:p>
            <a:pPr indent="-381000" lvl="0" marL="457200" rtl="0">
              <a:spcBef>
                <a:spcPts val="0"/>
              </a:spcBef>
              <a:spcAft>
                <a:spcPts val="0"/>
              </a:spcAft>
              <a:buSzPts val="2400"/>
              <a:buChar char="➢"/>
            </a:pPr>
            <a:r>
              <a:rPr lang="en" sz="2400"/>
              <a:t>Activation functions used:</a:t>
            </a:r>
            <a:endParaRPr sz="2400"/>
          </a:p>
          <a:p>
            <a:pPr indent="-342900" lvl="1" marL="914400" rtl="0">
              <a:spcBef>
                <a:spcPts val="0"/>
              </a:spcBef>
              <a:spcAft>
                <a:spcPts val="0"/>
              </a:spcAft>
              <a:buSzPts val="1800"/>
              <a:buChar char="○"/>
            </a:pPr>
            <a:r>
              <a:rPr i="1" lang="en" sz="1800"/>
              <a:t>relu </a:t>
            </a:r>
            <a:r>
              <a:rPr lang="en" sz="1800"/>
              <a:t>: input layer and hidden layers</a:t>
            </a:r>
            <a:endParaRPr sz="1800"/>
          </a:p>
          <a:p>
            <a:pPr indent="-342900" lvl="1" marL="914400" rtl="0">
              <a:spcBef>
                <a:spcPts val="0"/>
              </a:spcBef>
              <a:spcAft>
                <a:spcPts val="0"/>
              </a:spcAft>
              <a:buSzPts val="1800"/>
              <a:buChar char="○"/>
            </a:pPr>
            <a:r>
              <a:rPr i="1" lang="en" sz="1800"/>
              <a:t>sof</a:t>
            </a:r>
            <a:r>
              <a:rPr i="1" lang="en" sz="1800"/>
              <a:t>tmax </a:t>
            </a:r>
            <a:r>
              <a:rPr lang="en" sz="1800"/>
              <a:t>: output layer, provides probability prediction</a:t>
            </a:r>
            <a:endParaRPr sz="1800"/>
          </a:p>
        </p:txBody>
      </p:sp>
      <p:pic>
        <p:nvPicPr>
          <p:cNvPr id="263" name="Google Shape;263;p39"/>
          <p:cNvPicPr preferRelativeResize="0"/>
          <p:nvPr/>
        </p:nvPicPr>
        <p:blipFill>
          <a:blip r:embed="rId3">
            <a:alphaModFix/>
          </a:blip>
          <a:stretch>
            <a:fillRect/>
          </a:stretch>
        </p:blipFill>
        <p:spPr>
          <a:xfrm>
            <a:off x="3374776" y="3448050"/>
            <a:ext cx="2079300" cy="1293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DNN Classifier (Diagnosis</a:t>
            </a:r>
            <a:r>
              <a:rPr lang="en" sz="3600"/>
              <a:t>)</a:t>
            </a:r>
            <a:endParaRPr sz="3600"/>
          </a:p>
        </p:txBody>
      </p:sp>
      <p:sp>
        <p:nvSpPr>
          <p:cNvPr id="269" name="Google Shape;269;p40"/>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Parameter Optimization</a:t>
            </a:r>
            <a:endParaRPr sz="2400"/>
          </a:p>
          <a:p>
            <a:pPr indent="-342900" lvl="1" marL="914400" marR="0" rtl="0" algn="l">
              <a:lnSpc>
                <a:spcPct val="115000"/>
              </a:lnSpc>
              <a:spcBef>
                <a:spcPts val="0"/>
              </a:spcBef>
              <a:spcAft>
                <a:spcPts val="0"/>
              </a:spcAft>
              <a:buSzPts val="1800"/>
              <a:buChar char="○"/>
            </a:pPr>
            <a:r>
              <a:rPr lang="en" sz="1800"/>
              <a:t>Adam Optimizer</a:t>
            </a:r>
            <a:endParaRPr sz="1800"/>
          </a:p>
        </p:txBody>
      </p:sp>
      <p:sp>
        <p:nvSpPr>
          <p:cNvPr id="270" name="Google Shape;270;p40"/>
          <p:cNvSpPr txBox="1"/>
          <p:nvPr/>
        </p:nvSpPr>
        <p:spPr>
          <a:xfrm>
            <a:off x="2317625" y="4639500"/>
            <a:ext cx="508200" cy="372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128</a:t>
            </a:r>
            <a:endParaRPr/>
          </a:p>
        </p:txBody>
      </p:sp>
      <p:sp>
        <p:nvSpPr>
          <p:cNvPr id="271" name="Google Shape;271;p40"/>
          <p:cNvSpPr txBox="1"/>
          <p:nvPr/>
        </p:nvSpPr>
        <p:spPr>
          <a:xfrm>
            <a:off x="3395050"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64</a:t>
            </a:r>
            <a:endParaRPr/>
          </a:p>
        </p:txBody>
      </p:sp>
      <p:sp>
        <p:nvSpPr>
          <p:cNvPr id="272" name="Google Shape;272;p40"/>
          <p:cNvSpPr txBox="1"/>
          <p:nvPr/>
        </p:nvSpPr>
        <p:spPr>
          <a:xfrm>
            <a:off x="447247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32</a:t>
            </a:r>
            <a:endParaRPr/>
          </a:p>
        </p:txBody>
      </p:sp>
      <p:sp>
        <p:nvSpPr>
          <p:cNvPr id="273" name="Google Shape;273;p40"/>
          <p:cNvSpPr txBox="1"/>
          <p:nvPr/>
        </p:nvSpPr>
        <p:spPr>
          <a:xfrm>
            <a:off x="518392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74" name="Google Shape;274;p40"/>
          <p:cNvSpPr txBox="1"/>
          <p:nvPr/>
        </p:nvSpPr>
        <p:spPr>
          <a:xfrm>
            <a:off x="569212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pic>
        <p:nvPicPr>
          <p:cNvPr id="275" name="Google Shape;275;p40"/>
          <p:cNvPicPr preferRelativeResize="0"/>
          <p:nvPr/>
        </p:nvPicPr>
        <p:blipFill>
          <a:blip r:embed="rId3">
            <a:alphaModFix/>
          </a:blip>
          <a:stretch>
            <a:fillRect/>
          </a:stretch>
        </p:blipFill>
        <p:spPr>
          <a:xfrm>
            <a:off x="2076150" y="2332075"/>
            <a:ext cx="3870151" cy="225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DNN Classifier (Time)</a:t>
            </a:r>
            <a:endParaRPr sz="3600"/>
          </a:p>
        </p:txBody>
      </p:sp>
      <p:sp>
        <p:nvSpPr>
          <p:cNvPr id="281" name="Google Shape;281;p41"/>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Parameter Optimization</a:t>
            </a:r>
            <a:endParaRPr sz="2400"/>
          </a:p>
          <a:p>
            <a:pPr indent="-342900" lvl="1" marL="914400" marR="0" rtl="0" algn="l">
              <a:lnSpc>
                <a:spcPct val="115000"/>
              </a:lnSpc>
              <a:spcBef>
                <a:spcPts val="0"/>
              </a:spcBef>
              <a:spcAft>
                <a:spcPts val="0"/>
              </a:spcAft>
              <a:buSzPts val="1800"/>
              <a:buChar char="○"/>
            </a:pPr>
            <a:r>
              <a:rPr lang="en" sz="1800"/>
              <a:t>Adam Optimizer</a:t>
            </a:r>
            <a:endParaRPr sz="1800"/>
          </a:p>
        </p:txBody>
      </p:sp>
      <p:pic>
        <p:nvPicPr>
          <p:cNvPr id="282" name="Google Shape;282;p41"/>
          <p:cNvPicPr preferRelativeResize="0"/>
          <p:nvPr/>
        </p:nvPicPr>
        <p:blipFill>
          <a:blip r:embed="rId3">
            <a:alphaModFix/>
          </a:blip>
          <a:stretch>
            <a:fillRect/>
          </a:stretch>
        </p:blipFill>
        <p:spPr>
          <a:xfrm>
            <a:off x="2063138" y="2378600"/>
            <a:ext cx="4867322" cy="2344025"/>
          </a:xfrm>
          <a:prstGeom prst="rect">
            <a:avLst/>
          </a:prstGeom>
          <a:noFill/>
          <a:ln>
            <a:noFill/>
          </a:ln>
        </p:spPr>
      </p:pic>
      <p:sp>
        <p:nvSpPr>
          <p:cNvPr id="283" name="Google Shape;283;p41"/>
          <p:cNvSpPr txBox="1"/>
          <p:nvPr/>
        </p:nvSpPr>
        <p:spPr>
          <a:xfrm>
            <a:off x="231762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a:t>
            </a:r>
            <a:endParaRPr/>
          </a:p>
        </p:txBody>
      </p:sp>
      <p:sp>
        <p:nvSpPr>
          <p:cNvPr id="284" name="Google Shape;284;p41"/>
          <p:cNvSpPr txBox="1"/>
          <p:nvPr/>
        </p:nvSpPr>
        <p:spPr>
          <a:xfrm>
            <a:off x="3527200"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85" name="Google Shape;285;p41"/>
          <p:cNvSpPr txBox="1"/>
          <p:nvPr/>
        </p:nvSpPr>
        <p:spPr>
          <a:xfrm>
            <a:off x="465542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286" name="Google Shape;286;p41"/>
          <p:cNvSpPr txBox="1"/>
          <p:nvPr/>
        </p:nvSpPr>
        <p:spPr>
          <a:xfrm>
            <a:off x="5864975"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7" name="Google Shape;287;p41"/>
          <p:cNvSpPr txBox="1"/>
          <p:nvPr/>
        </p:nvSpPr>
        <p:spPr>
          <a:xfrm>
            <a:off x="6698450" y="4639500"/>
            <a:ext cx="508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What is Alzheimer’s?</a:t>
            </a:r>
            <a:endParaRPr sz="3600"/>
          </a:p>
        </p:txBody>
      </p:sp>
      <p:sp>
        <p:nvSpPr>
          <p:cNvPr id="99" name="Google Shape;99;p15"/>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Most Common Cause of </a:t>
            </a:r>
            <a:r>
              <a:rPr i="1" lang="en" sz="2400"/>
              <a:t>Dementia </a:t>
            </a:r>
            <a:r>
              <a:rPr lang="en" sz="2400"/>
              <a:t>(70%)</a:t>
            </a:r>
            <a:endParaRPr sz="2400"/>
          </a:p>
          <a:p>
            <a:pPr indent="-342900" lvl="1" marL="914400" rtl="0">
              <a:spcBef>
                <a:spcPts val="0"/>
              </a:spcBef>
              <a:spcAft>
                <a:spcPts val="0"/>
              </a:spcAft>
              <a:buSzPts val="1800"/>
              <a:buChar char="○"/>
            </a:pPr>
            <a:r>
              <a:rPr lang="en" sz="1800"/>
              <a:t>Affects memory, thinking, social ability</a:t>
            </a:r>
            <a:endParaRPr sz="1800"/>
          </a:p>
          <a:p>
            <a:pPr indent="-381000" lvl="0" marL="457200" rtl="0">
              <a:spcBef>
                <a:spcPts val="1000"/>
              </a:spcBef>
              <a:spcAft>
                <a:spcPts val="0"/>
              </a:spcAft>
              <a:buSzPts val="2400"/>
              <a:buChar char="➢"/>
            </a:pPr>
            <a:r>
              <a:rPr lang="en" sz="2400"/>
              <a:t>Neurodegenerative progressive disease</a:t>
            </a:r>
            <a:endParaRPr sz="2400"/>
          </a:p>
          <a:p>
            <a:pPr indent="-342900" lvl="1" marL="914400" rtl="0">
              <a:spcBef>
                <a:spcPts val="0"/>
              </a:spcBef>
              <a:spcAft>
                <a:spcPts val="0"/>
              </a:spcAft>
              <a:buSzPts val="1800"/>
              <a:buChar char="○"/>
            </a:pPr>
            <a:r>
              <a:rPr lang="en" sz="1800"/>
              <a:t>Worsens over time</a:t>
            </a:r>
            <a:endParaRPr sz="1800"/>
          </a:p>
          <a:p>
            <a:pPr indent="-381000" lvl="0" marL="457200" rtl="0">
              <a:spcBef>
                <a:spcPts val="1000"/>
              </a:spcBef>
              <a:spcAft>
                <a:spcPts val="0"/>
              </a:spcAft>
              <a:buSzPts val="2400"/>
              <a:buChar char="➢"/>
            </a:pPr>
            <a:r>
              <a:rPr lang="en" sz="2400"/>
              <a:t>Individuals Affected:</a:t>
            </a:r>
            <a:endParaRPr sz="2400"/>
          </a:p>
          <a:p>
            <a:pPr indent="-342900" lvl="1" marL="914400" rtl="0">
              <a:spcBef>
                <a:spcPts val="0"/>
              </a:spcBef>
              <a:spcAft>
                <a:spcPts val="0"/>
              </a:spcAft>
              <a:buSzPts val="1800"/>
              <a:buChar char="○"/>
            </a:pPr>
            <a:r>
              <a:rPr lang="en" sz="1800"/>
              <a:t>7% of individuals above 65</a:t>
            </a:r>
            <a:endParaRPr sz="1800"/>
          </a:p>
          <a:p>
            <a:pPr indent="-342900" lvl="1" marL="914400" rtl="0">
              <a:spcBef>
                <a:spcPts val="0"/>
              </a:spcBef>
              <a:spcAft>
                <a:spcPts val="0"/>
              </a:spcAft>
              <a:buSzPts val="1800"/>
              <a:buChar char="○"/>
            </a:pPr>
            <a:r>
              <a:rPr lang="en" sz="1800"/>
              <a:t>20% of individuals above 80</a:t>
            </a:r>
            <a:endParaRPr sz="1800"/>
          </a:p>
          <a:p>
            <a:pPr indent="0" lvl="0" marL="0" rtl="0">
              <a:spcBef>
                <a:spcPts val="1600"/>
              </a:spcBef>
              <a:spcAft>
                <a:spcPts val="160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293" name="Google Shape;293;p42"/>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lang="en" sz="2400"/>
              <a:t>Introduction</a:t>
            </a:r>
            <a:endParaRPr sz="2400"/>
          </a:p>
          <a:p>
            <a:pPr indent="-381000" lvl="0" marL="457200" rtl="0">
              <a:lnSpc>
                <a:spcPct val="130000"/>
              </a:lnSpc>
              <a:spcBef>
                <a:spcPts val="0"/>
              </a:spcBef>
              <a:spcAft>
                <a:spcPts val="0"/>
              </a:spcAft>
              <a:buSzPts val="2400"/>
              <a:buChar char="●"/>
            </a:pPr>
            <a:r>
              <a:rPr lang="en" sz="2400"/>
              <a:t>Data Analyzed</a:t>
            </a:r>
            <a:endParaRPr sz="2400"/>
          </a:p>
          <a:p>
            <a:pPr indent="-381000" lvl="0" marL="457200" rtl="0">
              <a:lnSpc>
                <a:spcPct val="130000"/>
              </a:lnSpc>
              <a:spcBef>
                <a:spcPts val="0"/>
              </a:spcBef>
              <a:spcAft>
                <a:spcPts val="0"/>
              </a:spcAft>
              <a:buSzPts val="2400"/>
              <a:buChar char="●"/>
            </a:pPr>
            <a:r>
              <a:rPr lang="en" sz="2400"/>
              <a:t>Data Transformations</a:t>
            </a:r>
            <a:endParaRPr sz="2400"/>
          </a:p>
          <a:p>
            <a:pPr indent="-381000" lvl="0" marL="457200" rtl="0">
              <a:lnSpc>
                <a:spcPct val="130000"/>
              </a:lnSpc>
              <a:spcBef>
                <a:spcPts val="0"/>
              </a:spcBef>
              <a:spcAft>
                <a:spcPts val="0"/>
              </a:spcAft>
              <a:buSzPts val="2400"/>
              <a:buChar char="●"/>
            </a:pPr>
            <a:r>
              <a:rPr lang="en" sz="2400"/>
              <a:t>Implementations</a:t>
            </a:r>
            <a:endParaRPr sz="2400"/>
          </a:p>
          <a:p>
            <a:pPr indent="-381000" lvl="0" marL="457200" rtl="0">
              <a:lnSpc>
                <a:spcPct val="130000"/>
              </a:lnSpc>
              <a:spcBef>
                <a:spcPts val="0"/>
              </a:spcBef>
              <a:spcAft>
                <a:spcPts val="0"/>
              </a:spcAft>
              <a:buSzPts val="2400"/>
              <a:buChar char="●"/>
            </a:pPr>
            <a:r>
              <a:rPr b="1" lang="en" sz="2400"/>
              <a:t>Results</a:t>
            </a:r>
            <a:endParaRPr b="1" sz="2400"/>
          </a:p>
          <a:p>
            <a:pPr indent="-381000" lvl="0" marL="457200" rtl="0">
              <a:lnSpc>
                <a:spcPct val="130000"/>
              </a:lnSpc>
              <a:spcBef>
                <a:spcPts val="0"/>
              </a:spcBef>
              <a:spcAft>
                <a:spcPts val="0"/>
              </a:spcAft>
              <a:buSzPts val="2400"/>
              <a:buChar char="●"/>
            </a:pPr>
            <a:r>
              <a:rPr lang="en" sz="2400"/>
              <a:t>Conclusion</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KNN (Diagnosis)</a:t>
            </a:r>
            <a:endParaRPr sz="3600"/>
          </a:p>
        </p:txBody>
      </p:sp>
      <p:graphicFrame>
        <p:nvGraphicFramePr>
          <p:cNvPr id="299" name="Google Shape;299;p43"/>
          <p:cNvGraphicFramePr/>
          <p:nvPr/>
        </p:nvGraphicFramePr>
        <p:xfrm>
          <a:off x="4963575" y="2044638"/>
          <a:ext cx="3000000" cy="3000000"/>
        </p:xfrm>
        <a:graphic>
          <a:graphicData uri="http://schemas.openxmlformats.org/drawingml/2006/table">
            <a:tbl>
              <a:tblPr>
                <a:noFill/>
                <a:tableStyleId>{F668CE95-6CB0-43A3-8817-AE1D43FE7276}</a:tableStyleId>
              </a:tblPr>
              <a:tblGrid>
                <a:gridCol w="800100"/>
                <a:gridCol w="800100"/>
                <a:gridCol w="800100"/>
                <a:gridCol w="800100"/>
              </a:tblGrid>
              <a:tr h="12700">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Stage</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Correct</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Total</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 Correct</a:t>
                      </a:r>
                      <a:endParaRPr b="1" sz="10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CN</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67</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96</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70</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57</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88</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65%</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49</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62</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79%</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MCI-to-AD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31</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70</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44</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300" name="Google Shape;300;p43"/>
          <p:cNvPicPr preferRelativeResize="0"/>
          <p:nvPr/>
        </p:nvPicPr>
        <p:blipFill>
          <a:blip r:embed="rId3">
            <a:alphaModFix/>
          </a:blip>
          <a:stretch>
            <a:fillRect/>
          </a:stretch>
        </p:blipFill>
        <p:spPr>
          <a:xfrm>
            <a:off x="652450" y="1655488"/>
            <a:ext cx="4093101" cy="3069826"/>
          </a:xfrm>
          <a:prstGeom prst="rect">
            <a:avLst/>
          </a:prstGeom>
          <a:noFill/>
          <a:ln>
            <a:noFill/>
          </a:ln>
        </p:spPr>
      </p:pic>
      <p:sp>
        <p:nvSpPr>
          <p:cNvPr id="301" name="Google Shape;301;p43"/>
          <p:cNvSpPr txBox="1"/>
          <p:nvPr/>
        </p:nvSpPr>
        <p:spPr>
          <a:xfrm>
            <a:off x="5801325" y="3597025"/>
            <a:ext cx="1524900" cy="11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Accuracy:</a:t>
            </a:r>
            <a:endParaRPr sz="2400"/>
          </a:p>
          <a:p>
            <a:pPr indent="0" lvl="0" marL="0" rtl="0" algn="ctr">
              <a:spcBef>
                <a:spcPts val="1000"/>
              </a:spcBef>
              <a:spcAft>
                <a:spcPts val="0"/>
              </a:spcAft>
              <a:buNone/>
            </a:pPr>
            <a:r>
              <a:rPr lang="en" sz="1800"/>
              <a:t>65</a:t>
            </a:r>
            <a:r>
              <a:rPr lang="en" sz="1800"/>
              <a: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DNN (Diagnosis)</a:t>
            </a:r>
            <a:endParaRPr sz="3600"/>
          </a:p>
        </p:txBody>
      </p:sp>
      <p:graphicFrame>
        <p:nvGraphicFramePr>
          <p:cNvPr id="307" name="Google Shape;307;p44"/>
          <p:cNvGraphicFramePr/>
          <p:nvPr/>
        </p:nvGraphicFramePr>
        <p:xfrm>
          <a:off x="4994350" y="1973900"/>
          <a:ext cx="3000000" cy="3000000"/>
        </p:xfrm>
        <a:graphic>
          <a:graphicData uri="http://schemas.openxmlformats.org/drawingml/2006/table">
            <a:tbl>
              <a:tblPr>
                <a:noFill/>
                <a:tableStyleId>{F668CE95-6CB0-43A3-8817-AE1D43FE7276}</a:tableStyleId>
              </a:tblPr>
              <a:tblGrid>
                <a:gridCol w="800100"/>
                <a:gridCol w="800100"/>
                <a:gridCol w="800100"/>
                <a:gridCol w="800100"/>
              </a:tblGrid>
              <a:tr h="12700">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Stage</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Correct</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Total</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 Correct</a:t>
                      </a:r>
                      <a:endParaRPr b="1" sz="10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CN</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74</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96</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77%</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44</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88</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50%</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46</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62</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68%</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MCI-to-AD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38</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70</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54%</a:t>
                      </a:r>
                      <a:endParaRPr sz="1100">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308" name="Google Shape;308;p44"/>
          <p:cNvPicPr preferRelativeResize="0"/>
          <p:nvPr/>
        </p:nvPicPr>
        <p:blipFill>
          <a:blip r:embed="rId3">
            <a:alphaModFix/>
          </a:blip>
          <a:stretch>
            <a:fillRect/>
          </a:stretch>
        </p:blipFill>
        <p:spPr>
          <a:xfrm>
            <a:off x="652450" y="1620425"/>
            <a:ext cx="4025101" cy="3018800"/>
          </a:xfrm>
          <a:prstGeom prst="rect">
            <a:avLst/>
          </a:prstGeom>
          <a:noFill/>
          <a:ln>
            <a:noFill/>
          </a:ln>
        </p:spPr>
      </p:pic>
      <p:sp>
        <p:nvSpPr>
          <p:cNvPr id="309" name="Google Shape;309;p44"/>
          <p:cNvSpPr txBox="1"/>
          <p:nvPr/>
        </p:nvSpPr>
        <p:spPr>
          <a:xfrm>
            <a:off x="5801325" y="3597025"/>
            <a:ext cx="1524900" cy="11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Accuracy:</a:t>
            </a:r>
            <a:endParaRPr sz="2400"/>
          </a:p>
          <a:p>
            <a:pPr indent="0" lvl="0" marL="0" rtl="0" algn="ctr">
              <a:spcBef>
                <a:spcPts val="1000"/>
              </a:spcBef>
              <a:spcAft>
                <a:spcPts val="0"/>
              </a:spcAft>
              <a:buNone/>
            </a:pPr>
            <a:r>
              <a:rPr lang="en" sz="1800"/>
              <a:t>68</a:t>
            </a:r>
            <a:r>
              <a:rPr lang="en" sz="1800"/>
              <a:t>%</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SVC (Diagnosis)</a:t>
            </a:r>
            <a:endParaRPr sz="3600"/>
          </a:p>
        </p:txBody>
      </p:sp>
      <p:graphicFrame>
        <p:nvGraphicFramePr>
          <p:cNvPr id="315" name="Google Shape;315;p45"/>
          <p:cNvGraphicFramePr/>
          <p:nvPr/>
        </p:nvGraphicFramePr>
        <p:xfrm>
          <a:off x="4953825" y="2092100"/>
          <a:ext cx="3000000" cy="3000000"/>
        </p:xfrm>
        <a:graphic>
          <a:graphicData uri="http://schemas.openxmlformats.org/drawingml/2006/table">
            <a:tbl>
              <a:tblPr>
                <a:noFill/>
                <a:tableStyleId>{F668CE95-6CB0-43A3-8817-AE1D43FE7276}</a:tableStyleId>
              </a:tblPr>
              <a:tblGrid>
                <a:gridCol w="800100"/>
                <a:gridCol w="800100"/>
                <a:gridCol w="800100"/>
                <a:gridCol w="800100"/>
              </a:tblGrid>
              <a:tr h="12700">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Stage</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Correct</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Total</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 Correct</a:t>
                      </a:r>
                      <a:endParaRPr b="1" sz="10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CN</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87</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96</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91</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54</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88</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61</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53</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62</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85</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spcBef>
                          <a:spcPts val="0"/>
                        </a:spcBef>
                        <a:spcAft>
                          <a:spcPts val="0"/>
                        </a:spcAft>
                        <a:buNone/>
                      </a:pPr>
                      <a:r>
                        <a:rPr b="1" lang="en" sz="1000">
                          <a:highlight>
                            <a:srgbClr val="FFFFFF"/>
                          </a:highlight>
                          <a:latin typeface="Times New Roman"/>
                          <a:ea typeface="Times New Roman"/>
                          <a:cs typeface="Times New Roman"/>
                          <a:sym typeface="Times New Roman"/>
                        </a:rPr>
                        <a:t>MCI-to-AD</a:t>
                      </a:r>
                      <a:endParaRPr b="1" sz="10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42</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70</a:t>
                      </a:r>
                      <a:endParaRPr sz="11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60</a:t>
                      </a:r>
                      <a:r>
                        <a:rPr lang="en" sz="1100">
                          <a:highlight>
                            <a:srgbClr val="FFFFFF"/>
                          </a:highlight>
                          <a:latin typeface="Times New Roman"/>
                          <a:ea typeface="Times New Roman"/>
                          <a:cs typeface="Times New Roman"/>
                          <a:sym typeface="Times New Roman"/>
                        </a:rPr>
                        <a:t>%</a:t>
                      </a:r>
                      <a:endParaRPr sz="1100">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316" name="Google Shape;316;p45"/>
          <p:cNvPicPr preferRelativeResize="0"/>
          <p:nvPr/>
        </p:nvPicPr>
        <p:blipFill>
          <a:blip r:embed="rId3">
            <a:alphaModFix/>
          </a:blip>
          <a:stretch>
            <a:fillRect/>
          </a:stretch>
        </p:blipFill>
        <p:spPr>
          <a:xfrm>
            <a:off x="652450" y="1722988"/>
            <a:ext cx="4039626" cy="3029725"/>
          </a:xfrm>
          <a:prstGeom prst="rect">
            <a:avLst/>
          </a:prstGeom>
          <a:noFill/>
          <a:ln>
            <a:noFill/>
          </a:ln>
        </p:spPr>
      </p:pic>
      <p:sp>
        <p:nvSpPr>
          <p:cNvPr id="317" name="Google Shape;317;p45"/>
          <p:cNvSpPr txBox="1"/>
          <p:nvPr/>
        </p:nvSpPr>
        <p:spPr>
          <a:xfrm>
            <a:off x="5801325" y="3597025"/>
            <a:ext cx="1524900" cy="11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Accuracy:</a:t>
            </a:r>
            <a:endParaRPr sz="2400"/>
          </a:p>
          <a:p>
            <a:pPr indent="0" lvl="0" marL="0" rtl="0" algn="ctr">
              <a:spcBef>
                <a:spcPts val="1000"/>
              </a:spcBef>
              <a:spcAft>
                <a:spcPts val="0"/>
              </a:spcAft>
              <a:buNone/>
            </a:pPr>
            <a:r>
              <a:rPr lang="en" sz="1800"/>
              <a:t>75</a:t>
            </a:r>
            <a:r>
              <a:rPr lang="en" sz="1800"/>
              <a:t>%</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SVC (Time)</a:t>
            </a:r>
            <a:endParaRPr sz="3600"/>
          </a:p>
        </p:txBody>
      </p:sp>
      <p:sp>
        <p:nvSpPr>
          <p:cNvPr id="323" name="Google Shape;323;p46"/>
          <p:cNvSpPr txBox="1"/>
          <p:nvPr/>
        </p:nvSpPr>
        <p:spPr>
          <a:xfrm>
            <a:off x="935175" y="2510775"/>
            <a:ext cx="1524900" cy="1128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t>Accuracy:</a:t>
            </a:r>
            <a:endParaRPr sz="2400"/>
          </a:p>
          <a:p>
            <a:pPr indent="0" lvl="0" marL="0" algn="ctr">
              <a:spcBef>
                <a:spcPts val="1000"/>
              </a:spcBef>
              <a:spcAft>
                <a:spcPts val="0"/>
              </a:spcAft>
              <a:buNone/>
            </a:pPr>
            <a:r>
              <a:rPr lang="en" sz="1800"/>
              <a:t>36%</a:t>
            </a:r>
            <a:endParaRPr sz="1800"/>
          </a:p>
        </p:txBody>
      </p:sp>
      <p:pic>
        <p:nvPicPr>
          <p:cNvPr id="324" name="Google Shape;324;p46"/>
          <p:cNvPicPr preferRelativeResize="0"/>
          <p:nvPr/>
        </p:nvPicPr>
        <p:blipFill>
          <a:blip r:embed="rId3">
            <a:alphaModFix/>
          </a:blip>
          <a:stretch>
            <a:fillRect/>
          </a:stretch>
        </p:blipFill>
        <p:spPr>
          <a:xfrm>
            <a:off x="3085900" y="1384500"/>
            <a:ext cx="5611024" cy="3380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DNN</a:t>
            </a:r>
            <a:r>
              <a:rPr lang="en" sz="3600"/>
              <a:t> (Time)</a:t>
            </a:r>
            <a:endParaRPr sz="3600"/>
          </a:p>
        </p:txBody>
      </p:sp>
      <p:pic>
        <p:nvPicPr>
          <p:cNvPr id="330" name="Google Shape;330;p47"/>
          <p:cNvPicPr preferRelativeResize="0"/>
          <p:nvPr/>
        </p:nvPicPr>
        <p:blipFill>
          <a:blip r:embed="rId3">
            <a:alphaModFix/>
          </a:blip>
          <a:stretch>
            <a:fillRect/>
          </a:stretch>
        </p:blipFill>
        <p:spPr>
          <a:xfrm>
            <a:off x="2951725" y="1375525"/>
            <a:ext cx="5684225" cy="3419150"/>
          </a:xfrm>
          <a:prstGeom prst="rect">
            <a:avLst/>
          </a:prstGeom>
          <a:noFill/>
          <a:ln>
            <a:noFill/>
          </a:ln>
        </p:spPr>
      </p:pic>
      <p:sp>
        <p:nvSpPr>
          <p:cNvPr id="331" name="Google Shape;331;p47"/>
          <p:cNvSpPr txBox="1"/>
          <p:nvPr/>
        </p:nvSpPr>
        <p:spPr>
          <a:xfrm>
            <a:off x="874175" y="2520938"/>
            <a:ext cx="1524900" cy="11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Accuracy:</a:t>
            </a:r>
            <a:endParaRPr sz="2400"/>
          </a:p>
          <a:p>
            <a:pPr indent="0" lvl="0" marL="0" rtl="0" algn="ctr">
              <a:spcBef>
                <a:spcPts val="1000"/>
              </a:spcBef>
              <a:spcAft>
                <a:spcPts val="0"/>
              </a:spcAft>
              <a:buNone/>
            </a:pPr>
            <a:r>
              <a:rPr lang="en" sz="1800"/>
              <a:t>38%</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337" name="Google Shape;337;p48"/>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lang="en" sz="2400"/>
              <a:t>Introduction</a:t>
            </a:r>
            <a:endParaRPr sz="2400"/>
          </a:p>
          <a:p>
            <a:pPr indent="-381000" lvl="0" marL="457200" rtl="0">
              <a:lnSpc>
                <a:spcPct val="130000"/>
              </a:lnSpc>
              <a:spcBef>
                <a:spcPts val="0"/>
              </a:spcBef>
              <a:spcAft>
                <a:spcPts val="0"/>
              </a:spcAft>
              <a:buSzPts val="2400"/>
              <a:buChar char="●"/>
            </a:pPr>
            <a:r>
              <a:rPr lang="en" sz="2400"/>
              <a:t>Data Analyzed</a:t>
            </a:r>
            <a:endParaRPr sz="2400"/>
          </a:p>
          <a:p>
            <a:pPr indent="-381000" lvl="0" marL="457200" rtl="0">
              <a:lnSpc>
                <a:spcPct val="130000"/>
              </a:lnSpc>
              <a:spcBef>
                <a:spcPts val="0"/>
              </a:spcBef>
              <a:spcAft>
                <a:spcPts val="0"/>
              </a:spcAft>
              <a:buSzPts val="2400"/>
              <a:buChar char="●"/>
            </a:pPr>
            <a:r>
              <a:rPr lang="en" sz="2400"/>
              <a:t>Data Transformations</a:t>
            </a:r>
            <a:endParaRPr sz="2400"/>
          </a:p>
          <a:p>
            <a:pPr indent="-381000" lvl="0" marL="457200" rtl="0">
              <a:lnSpc>
                <a:spcPct val="130000"/>
              </a:lnSpc>
              <a:spcBef>
                <a:spcPts val="0"/>
              </a:spcBef>
              <a:spcAft>
                <a:spcPts val="0"/>
              </a:spcAft>
              <a:buSzPts val="2400"/>
              <a:buChar char="●"/>
            </a:pPr>
            <a:r>
              <a:rPr lang="en" sz="2400"/>
              <a:t>Implementations</a:t>
            </a:r>
            <a:endParaRPr sz="2400"/>
          </a:p>
          <a:p>
            <a:pPr indent="-381000" lvl="0" marL="457200" rtl="0">
              <a:lnSpc>
                <a:spcPct val="130000"/>
              </a:lnSpc>
              <a:spcBef>
                <a:spcPts val="0"/>
              </a:spcBef>
              <a:spcAft>
                <a:spcPts val="0"/>
              </a:spcAft>
              <a:buSzPts val="2400"/>
              <a:buChar char="●"/>
            </a:pPr>
            <a:r>
              <a:rPr lang="en" sz="2400"/>
              <a:t>Results</a:t>
            </a:r>
            <a:endParaRPr sz="2400"/>
          </a:p>
          <a:p>
            <a:pPr indent="-381000" lvl="0" marL="457200" rtl="0">
              <a:lnSpc>
                <a:spcPct val="130000"/>
              </a:lnSpc>
              <a:spcBef>
                <a:spcPts val="0"/>
              </a:spcBef>
              <a:spcAft>
                <a:spcPts val="0"/>
              </a:spcAft>
              <a:buSzPts val="2400"/>
              <a:buChar char="●"/>
            </a:pPr>
            <a:r>
              <a:rPr b="1" lang="en" sz="2400"/>
              <a:t>Conclusion</a:t>
            </a:r>
            <a:endParaRPr b="1"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Conclusion</a:t>
            </a:r>
            <a:endParaRPr sz="3600"/>
          </a:p>
        </p:txBody>
      </p:sp>
      <p:sp>
        <p:nvSpPr>
          <p:cNvPr id="343" name="Google Shape;343;p49"/>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Eager learners outperform lazy learners in AD classification</a:t>
            </a:r>
            <a:endParaRPr sz="2400"/>
          </a:p>
          <a:p>
            <a:pPr indent="-342900" lvl="1" marL="914400" rtl="0">
              <a:spcBef>
                <a:spcPts val="1000"/>
              </a:spcBef>
              <a:spcAft>
                <a:spcPts val="0"/>
              </a:spcAft>
              <a:buSzPts val="1800"/>
              <a:buChar char="○"/>
            </a:pPr>
            <a:r>
              <a:rPr lang="en" sz="1800"/>
              <a:t>SVM outperforms DNN and KNN in AD classification</a:t>
            </a:r>
            <a:endParaRPr sz="1800"/>
          </a:p>
          <a:p>
            <a:pPr indent="-342900" lvl="1" marL="914400" rtl="0">
              <a:spcBef>
                <a:spcPts val="0"/>
              </a:spcBef>
              <a:spcAft>
                <a:spcPts val="0"/>
              </a:spcAft>
              <a:buSzPts val="1800"/>
              <a:buChar char="○"/>
            </a:pPr>
            <a:r>
              <a:rPr lang="en" sz="1800"/>
              <a:t>DNN outperforms SVM in MCI-to-AD conversion time classification</a:t>
            </a:r>
            <a:endParaRPr sz="1800"/>
          </a:p>
          <a:p>
            <a:pPr indent="-381000" lvl="0" marL="457200" rtl="0">
              <a:spcBef>
                <a:spcPts val="1000"/>
              </a:spcBef>
              <a:spcAft>
                <a:spcPts val="0"/>
              </a:spcAft>
              <a:buSzPts val="2400"/>
              <a:buChar char="➢"/>
            </a:pPr>
            <a:r>
              <a:rPr lang="en" sz="2400"/>
              <a:t>More data sets are required to properly classify MCI-to-AD progression</a:t>
            </a:r>
            <a:endParaRPr sz="2400"/>
          </a:p>
          <a:p>
            <a:pPr indent="-342900" lvl="1" marL="914400" rtl="0">
              <a:spcBef>
                <a:spcPts val="0"/>
              </a:spcBef>
              <a:spcAft>
                <a:spcPts val="0"/>
              </a:spcAft>
              <a:buSzPts val="1800"/>
              <a:buChar char="○"/>
            </a:pPr>
            <a:r>
              <a:rPr lang="en" sz="1800"/>
              <a:t>ADNI-3</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0"/>
          <p:cNvSpPr txBox="1"/>
          <p:nvPr>
            <p:ph type="ctrTitle"/>
          </p:nvPr>
        </p:nvSpPr>
        <p:spPr>
          <a:xfrm>
            <a:off x="729450" y="1322450"/>
            <a:ext cx="79338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AlzheTect: Bio-Marker Analysis For Early Alzheimer’s Classification</a:t>
            </a:r>
            <a:endParaRPr/>
          </a:p>
        </p:txBody>
      </p:sp>
      <p:sp>
        <p:nvSpPr>
          <p:cNvPr id="349" name="Google Shape;349;p50"/>
          <p:cNvSpPr txBox="1"/>
          <p:nvPr>
            <p:ph idx="1" type="subTitle"/>
          </p:nvPr>
        </p:nvSpPr>
        <p:spPr>
          <a:xfrm>
            <a:off x="727950" y="3875550"/>
            <a:ext cx="7688100" cy="111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Raidel Hernandez</a:t>
            </a:r>
            <a:endParaRPr sz="2400"/>
          </a:p>
          <a:p>
            <a:pPr indent="0" lvl="0" marL="0" rtl="0">
              <a:spcBef>
                <a:spcPts val="0"/>
              </a:spcBef>
              <a:spcAft>
                <a:spcPts val="0"/>
              </a:spcAft>
              <a:buNone/>
            </a:pPr>
            <a:r>
              <a:rPr lang="en"/>
              <a:t>C.S. Masters Graduation Project</a:t>
            </a:r>
            <a:endParaRPr/>
          </a:p>
          <a:p>
            <a:pPr indent="0" lvl="0" marL="0" rtl="0">
              <a:spcBef>
                <a:spcPts val="0"/>
              </a:spcBef>
              <a:spcAft>
                <a:spcPts val="0"/>
              </a:spcAft>
              <a:buNone/>
            </a:pPr>
            <a:r>
              <a:rPr lang="en"/>
              <a:t>Florida State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AlzheTect’s Goal</a:t>
            </a:r>
            <a:endParaRPr sz="3600"/>
          </a:p>
        </p:txBody>
      </p:sp>
      <p:sp>
        <p:nvSpPr>
          <p:cNvPr id="105" name="Google Shape;105;p16"/>
          <p:cNvSpPr txBox="1"/>
          <p:nvPr>
            <p:ph idx="1" type="body"/>
          </p:nvPr>
        </p:nvSpPr>
        <p:spPr>
          <a:xfrm>
            <a:off x="729450" y="1482300"/>
            <a:ext cx="8211300" cy="35424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Char char="➢"/>
            </a:pPr>
            <a:r>
              <a:rPr lang="en" sz="2400"/>
              <a:t>Identify important </a:t>
            </a:r>
            <a:r>
              <a:rPr lang="en" sz="2400"/>
              <a:t>biomarkers</a:t>
            </a:r>
            <a:r>
              <a:rPr lang="en" sz="2400"/>
              <a:t> indicating Alzheimer’s</a:t>
            </a:r>
            <a:endParaRPr sz="2400"/>
          </a:p>
          <a:p>
            <a:pPr indent="-381000" lvl="0" marL="457200" rtl="0">
              <a:spcBef>
                <a:spcPts val="1000"/>
              </a:spcBef>
              <a:spcAft>
                <a:spcPts val="0"/>
              </a:spcAft>
              <a:buSzPts val="2400"/>
              <a:buChar char="➢"/>
            </a:pPr>
            <a:r>
              <a:rPr lang="en" sz="2400"/>
              <a:t>Classify individuals based on the stage of the disease</a:t>
            </a:r>
            <a:endParaRPr sz="2400"/>
          </a:p>
          <a:p>
            <a:pPr indent="-342900" lvl="1" marL="914400" rtl="0">
              <a:spcBef>
                <a:spcPts val="0"/>
              </a:spcBef>
              <a:spcAft>
                <a:spcPts val="0"/>
              </a:spcAft>
              <a:buSzPts val="1800"/>
              <a:buChar char="○"/>
            </a:pPr>
            <a:r>
              <a:rPr lang="en" sz="1800"/>
              <a:t>Cognitively Normal (CN)</a:t>
            </a:r>
            <a:endParaRPr sz="1800"/>
          </a:p>
          <a:p>
            <a:pPr indent="-342900" lvl="1" marL="914400" rtl="0">
              <a:spcBef>
                <a:spcPts val="0"/>
              </a:spcBef>
              <a:spcAft>
                <a:spcPts val="0"/>
              </a:spcAft>
              <a:buSzPts val="1800"/>
              <a:buChar char="○"/>
            </a:pPr>
            <a:r>
              <a:rPr lang="en" sz="1800"/>
              <a:t>Mild Cognitive Impairment (MCI)</a:t>
            </a:r>
            <a:endParaRPr sz="1800"/>
          </a:p>
          <a:p>
            <a:pPr indent="-342900" lvl="1" marL="914400" rtl="0">
              <a:spcBef>
                <a:spcPts val="0"/>
              </a:spcBef>
              <a:spcAft>
                <a:spcPts val="0"/>
              </a:spcAft>
              <a:buSzPts val="1800"/>
              <a:buChar char="○"/>
            </a:pPr>
            <a:r>
              <a:rPr lang="en" sz="1800"/>
              <a:t>Alzheimer’s Disease (AD)</a:t>
            </a:r>
            <a:endParaRPr sz="1800"/>
          </a:p>
          <a:p>
            <a:pPr indent="-342900" lvl="1" marL="914400" rtl="0">
              <a:spcBef>
                <a:spcPts val="0"/>
              </a:spcBef>
              <a:spcAft>
                <a:spcPts val="0"/>
              </a:spcAft>
              <a:buSzPts val="1800"/>
              <a:buChar char="○"/>
            </a:pPr>
            <a:r>
              <a:rPr lang="en" sz="1800"/>
              <a:t>MCI-to-AD</a:t>
            </a:r>
            <a:endParaRPr sz="1800"/>
          </a:p>
          <a:p>
            <a:pPr indent="-381000" lvl="0" marL="457200" rtl="0">
              <a:spcBef>
                <a:spcPts val="1000"/>
              </a:spcBef>
              <a:spcAft>
                <a:spcPts val="0"/>
              </a:spcAft>
              <a:buSzPts val="2400"/>
              <a:buChar char="➢"/>
            </a:pPr>
            <a:r>
              <a:rPr lang="en" sz="2400"/>
              <a:t>Predict when an MCI individuals will convert to AD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AlzheTect Overview</a:t>
            </a:r>
            <a:endParaRPr sz="3600"/>
          </a:p>
        </p:txBody>
      </p:sp>
      <p:sp>
        <p:nvSpPr>
          <p:cNvPr id="111" name="Google Shape;111;p17"/>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lnSpc>
                <a:spcPct val="130000"/>
              </a:lnSpc>
              <a:spcBef>
                <a:spcPts val="0"/>
              </a:spcBef>
              <a:spcAft>
                <a:spcPts val="0"/>
              </a:spcAft>
              <a:buSzPts val="2400"/>
              <a:buChar char="●"/>
            </a:pPr>
            <a:r>
              <a:rPr lang="en" sz="2400"/>
              <a:t>Introduction</a:t>
            </a:r>
            <a:endParaRPr sz="2400"/>
          </a:p>
          <a:p>
            <a:pPr indent="-381000" lvl="0" marL="457200" rtl="0">
              <a:lnSpc>
                <a:spcPct val="130000"/>
              </a:lnSpc>
              <a:spcBef>
                <a:spcPts val="0"/>
              </a:spcBef>
              <a:spcAft>
                <a:spcPts val="0"/>
              </a:spcAft>
              <a:buSzPts val="2400"/>
              <a:buChar char="●"/>
            </a:pPr>
            <a:r>
              <a:rPr b="1" lang="en" sz="2400"/>
              <a:t>Data Analyzed</a:t>
            </a:r>
            <a:endParaRPr b="1" sz="2400"/>
          </a:p>
          <a:p>
            <a:pPr indent="-381000" lvl="0" marL="457200" rtl="0">
              <a:lnSpc>
                <a:spcPct val="130000"/>
              </a:lnSpc>
              <a:spcBef>
                <a:spcPts val="0"/>
              </a:spcBef>
              <a:spcAft>
                <a:spcPts val="0"/>
              </a:spcAft>
              <a:buSzPts val="2400"/>
              <a:buChar char="●"/>
            </a:pPr>
            <a:r>
              <a:rPr lang="en" sz="2400"/>
              <a:t>Data Transformations</a:t>
            </a:r>
            <a:endParaRPr sz="2400"/>
          </a:p>
          <a:p>
            <a:pPr indent="-381000" lvl="0" marL="457200" rtl="0">
              <a:lnSpc>
                <a:spcPct val="130000"/>
              </a:lnSpc>
              <a:spcBef>
                <a:spcPts val="0"/>
              </a:spcBef>
              <a:spcAft>
                <a:spcPts val="0"/>
              </a:spcAft>
              <a:buSzPts val="2400"/>
              <a:buChar char="●"/>
            </a:pPr>
            <a:r>
              <a:rPr lang="en" sz="2400"/>
              <a:t>Implementations</a:t>
            </a:r>
            <a:endParaRPr sz="2400"/>
          </a:p>
          <a:p>
            <a:pPr indent="-381000" lvl="0" marL="457200" rtl="0">
              <a:lnSpc>
                <a:spcPct val="130000"/>
              </a:lnSpc>
              <a:spcBef>
                <a:spcPts val="0"/>
              </a:spcBef>
              <a:spcAft>
                <a:spcPts val="0"/>
              </a:spcAft>
              <a:buSzPts val="2400"/>
              <a:buChar char="●"/>
            </a:pPr>
            <a:r>
              <a:rPr lang="en" sz="2400"/>
              <a:t>Results</a:t>
            </a:r>
            <a:endParaRPr sz="2400"/>
          </a:p>
          <a:p>
            <a:pPr indent="-381000" lvl="0" marL="457200" rtl="0">
              <a:lnSpc>
                <a:spcPct val="130000"/>
              </a:lnSpc>
              <a:spcBef>
                <a:spcPts val="0"/>
              </a:spcBef>
              <a:spcAft>
                <a:spcPts val="0"/>
              </a:spcAft>
              <a:buSzPts val="2400"/>
              <a:buChar char="●"/>
            </a:pPr>
            <a:r>
              <a:rPr lang="en" sz="2400"/>
              <a:t>Conclusion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Obtained Data Files</a:t>
            </a:r>
            <a:endParaRPr sz="3600"/>
          </a:p>
        </p:txBody>
      </p:sp>
      <p:sp>
        <p:nvSpPr>
          <p:cNvPr id="117" name="Google Shape;117;p18"/>
          <p:cNvSpPr txBox="1"/>
          <p:nvPr>
            <p:ph idx="1" type="body"/>
          </p:nvPr>
        </p:nvSpPr>
        <p:spPr>
          <a:xfrm>
            <a:off x="729450" y="1482300"/>
            <a:ext cx="76887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Data was obtained by </a:t>
            </a:r>
            <a:r>
              <a:rPr lang="en" sz="2400"/>
              <a:t>the Alzheimer’s Disease Neuroimaging Initiative (ADNI) studies:.</a:t>
            </a:r>
            <a:endParaRPr sz="2400"/>
          </a:p>
          <a:p>
            <a:pPr indent="-342900" lvl="1" marL="914400" rtl="0">
              <a:spcBef>
                <a:spcPts val="0"/>
              </a:spcBef>
              <a:spcAft>
                <a:spcPts val="0"/>
              </a:spcAft>
              <a:buSzPts val="1800"/>
              <a:buChar char="○"/>
            </a:pPr>
            <a:r>
              <a:rPr lang="en" sz="1800"/>
              <a:t>ADNI-1 (2004) </a:t>
            </a:r>
            <a:endParaRPr sz="1800"/>
          </a:p>
          <a:p>
            <a:pPr indent="-342900" lvl="1" marL="914400" rtl="0">
              <a:spcBef>
                <a:spcPts val="0"/>
              </a:spcBef>
              <a:spcAft>
                <a:spcPts val="0"/>
              </a:spcAft>
              <a:buSzPts val="1800"/>
              <a:buChar char="○"/>
            </a:pPr>
            <a:r>
              <a:rPr lang="en" sz="1800"/>
              <a:t>ADNI-GO (2009)</a:t>
            </a:r>
            <a:endParaRPr sz="1800"/>
          </a:p>
          <a:p>
            <a:pPr indent="-342900" lvl="1" marL="914400" rtl="0">
              <a:spcBef>
                <a:spcPts val="0"/>
              </a:spcBef>
              <a:spcAft>
                <a:spcPts val="0"/>
              </a:spcAft>
              <a:buSzPts val="1800"/>
              <a:buChar char="○"/>
            </a:pPr>
            <a:r>
              <a:rPr lang="en" sz="1800"/>
              <a:t>ADNI-2 (2011)</a:t>
            </a:r>
            <a:endParaRPr sz="1800"/>
          </a:p>
          <a:p>
            <a:pPr indent="-381000" lvl="0" marL="457200" rtl="0">
              <a:spcBef>
                <a:spcPts val="1000"/>
              </a:spcBef>
              <a:spcAft>
                <a:spcPts val="0"/>
              </a:spcAft>
              <a:buSzPts val="2400"/>
              <a:buChar char="➢"/>
            </a:pPr>
            <a:r>
              <a:rPr lang="en" sz="2400"/>
              <a:t>D1 (Training Data Set)</a:t>
            </a:r>
            <a:endParaRPr sz="2400"/>
          </a:p>
          <a:p>
            <a:pPr indent="-381000" lvl="0" marL="457200" rtl="0">
              <a:spcBef>
                <a:spcPts val="1000"/>
              </a:spcBef>
              <a:spcAft>
                <a:spcPts val="0"/>
              </a:spcAft>
              <a:buSzPts val="2400"/>
              <a:buChar char="➢"/>
            </a:pPr>
            <a:r>
              <a:rPr lang="en" sz="2400"/>
              <a:t>D2 (Validating Data Set)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Bio-Marker Categories</a:t>
            </a:r>
            <a:endParaRPr sz="3600"/>
          </a:p>
        </p:txBody>
      </p:sp>
      <p:sp>
        <p:nvSpPr>
          <p:cNvPr id="123" name="Google Shape;123;p19"/>
          <p:cNvSpPr txBox="1"/>
          <p:nvPr>
            <p:ph idx="1" type="body"/>
          </p:nvPr>
        </p:nvSpPr>
        <p:spPr>
          <a:xfrm>
            <a:off x="729450" y="1482300"/>
            <a:ext cx="5632200" cy="35685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Char char="➢"/>
            </a:pPr>
            <a:r>
              <a:rPr lang="en" sz="2400"/>
              <a:t>Measures of Amyloid-Beta proteins</a:t>
            </a:r>
            <a:endParaRPr sz="2400"/>
          </a:p>
          <a:p>
            <a:pPr indent="-342900" lvl="1" marL="914400" rtl="0">
              <a:spcBef>
                <a:spcPts val="0"/>
              </a:spcBef>
              <a:spcAft>
                <a:spcPts val="0"/>
              </a:spcAft>
              <a:buSzPts val="1800"/>
              <a:buChar char="○"/>
            </a:pPr>
            <a:r>
              <a:rPr lang="en" sz="1800"/>
              <a:t>PET, CSF (Cerebrospinal fluid)</a:t>
            </a:r>
            <a:endParaRPr sz="1800"/>
          </a:p>
          <a:p>
            <a:pPr indent="-381000" lvl="0" marL="457200" rtl="0">
              <a:spcBef>
                <a:spcPts val="1000"/>
              </a:spcBef>
              <a:spcAft>
                <a:spcPts val="0"/>
              </a:spcAft>
              <a:buSzPts val="2400"/>
              <a:buChar char="➢"/>
            </a:pPr>
            <a:r>
              <a:rPr lang="en" sz="2400"/>
              <a:t>Measures of Damage to nerve cells</a:t>
            </a:r>
            <a:endParaRPr sz="2400"/>
          </a:p>
          <a:p>
            <a:pPr indent="-342900" lvl="1" marL="914400" rtl="0">
              <a:lnSpc>
                <a:spcPct val="100000"/>
              </a:lnSpc>
              <a:spcBef>
                <a:spcPts val="0"/>
              </a:spcBef>
              <a:spcAft>
                <a:spcPts val="0"/>
              </a:spcAft>
              <a:buSzPts val="1800"/>
              <a:buChar char="○"/>
            </a:pPr>
            <a:r>
              <a:rPr lang="en" sz="1800"/>
              <a:t>MRI, </a:t>
            </a:r>
            <a:r>
              <a:rPr lang="en" sz="1800"/>
              <a:t>FDG-PET scans</a:t>
            </a:r>
            <a:endParaRPr sz="1800"/>
          </a:p>
          <a:p>
            <a:pPr indent="-381000" lvl="0" marL="457200" rtl="0">
              <a:lnSpc>
                <a:spcPct val="100000"/>
              </a:lnSpc>
              <a:spcBef>
                <a:spcPts val="1000"/>
              </a:spcBef>
              <a:spcAft>
                <a:spcPts val="0"/>
              </a:spcAft>
              <a:buSzPts val="2400"/>
              <a:buChar char="➢"/>
            </a:pPr>
            <a:r>
              <a:rPr lang="en" sz="2400"/>
              <a:t>Neuropsychological Tests</a:t>
            </a:r>
            <a:endParaRPr sz="2400"/>
          </a:p>
          <a:p>
            <a:pPr indent="-342900" lvl="1" marL="914400" rtl="0">
              <a:lnSpc>
                <a:spcPct val="100000"/>
              </a:lnSpc>
              <a:spcBef>
                <a:spcPts val="0"/>
              </a:spcBef>
              <a:spcAft>
                <a:spcPts val="0"/>
              </a:spcAft>
              <a:buSzPts val="1800"/>
              <a:buChar char="○"/>
            </a:pPr>
            <a:r>
              <a:rPr lang="en" sz="1800"/>
              <a:t>Cognition, Language, Memory, etc.</a:t>
            </a:r>
            <a:endParaRPr sz="1800"/>
          </a:p>
          <a:p>
            <a:pPr indent="-381000" lvl="0" marL="457200" rtl="0">
              <a:lnSpc>
                <a:spcPct val="100000"/>
              </a:lnSpc>
              <a:spcBef>
                <a:spcPts val="1000"/>
              </a:spcBef>
              <a:spcAft>
                <a:spcPts val="0"/>
              </a:spcAft>
              <a:buSzPts val="2400"/>
              <a:buChar char="➢"/>
            </a:pPr>
            <a:r>
              <a:rPr lang="en" sz="2400"/>
              <a:t>Risk Factors</a:t>
            </a:r>
            <a:endParaRPr sz="2400"/>
          </a:p>
          <a:p>
            <a:pPr indent="-342900" lvl="1" marL="914400" rtl="0">
              <a:lnSpc>
                <a:spcPct val="100000"/>
              </a:lnSpc>
              <a:spcBef>
                <a:spcPts val="0"/>
              </a:spcBef>
              <a:spcAft>
                <a:spcPts val="0"/>
              </a:spcAft>
              <a:buSzPts val="1800"/>
              <a:buChar char="○"/>
            </a:pPr>
            <a:r>
              <a:rPr lang="en" sz="1800"/>
              <a:t>Age, Genetics (APOE4), Gender</a:t>
            </a:r>
            <a:endParaRPr sz="1800"/>
          </a:p>
        </p:txBody>
      </p:sp>
      <p:pic>
        <p:nvPicPr>
          <p:cNvPr id="124" name="Google Shape;124;p19"/>
          <p:cNvPicPr preferRelativeResize="0"/>
          <p:nvPr/>
        </p:nvPicPr>
        <p:blipFill>
          <a:blip r:embed="rId3">
            <a:alphaModFix/>
          </a:blip>
          <a:stretch>
            <a:fillRect/>
          </a:stretch>
        </p:blipFill>
        <p:spPr>
          <a:xfrm>
            <a:off x="6183600" y="1834013"/>
            <a:ext cx="2736125" cy="25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Bio-Marker Descriptions</a:t>
            </a:r>
            <a:endParaRPr sz="3600"/>
          </a:p>
        </p:txBody>
      </p:sp>
      <p:sp>
        <p:nvSpPr>
          <p:cNvPr id="130" name="Google Shape;130;p20"/>
          <p:cNvSpPr txBox="1"/>
          <p:nvPr>
            <p:ph idx="1" type="body"/>
          </p:nvPr>
        </p:nvSpPr>
        <p:spPr>
          <a:xfrm>
            <a:off x="729450" y="1482300"/>
            <a:ext cx="5632200" cy="315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PET</a:t>
            </a:r>
            <a:endParaRPr sz="2400"/>
          </a:p>
          <a:p>
            <a:pPr indent="-342900" lvl="1" marL="914400" rtl="0">
              <a:spcBef>
                <a:spcPts val="0"/>
              </a:spcBef>
              <a:spcAft>
                <a:spcPts val="0"/>
              </a:spcAft>
              <a:buSzPts val="1800"/>
              <a:buChar char="○"/>
            </a:pPr>
            <a:r>
              <a:rPr lang="en" sz="1800"/>
              <a:t>Measures neuron cell metabolism (FDG)</a:t>
            </a:r>
            <a:endParaRPr sz="1800"/>
          </a:p>
          <a:p>
            <a:pPr indent="-342900" lvl="1" marL="914400" rtl="0">
              <a:spcBef>
                <a:spcPts val="0"/>
              </a:spcBef>
              <a:spcAft>
                <a:spcPts val="0"/>
              </a:spcAft>
              <a:buSzPts val="1800"/>
              <a:buChar char="○"/>
            </a:pPr>
            <a:r>
              <a:rPr lang="en" sz="1800"/>
              <a:t>Levels of Amyloid-Beta misfolding (plaque)</a:t>
            </a:r>
            <a:endParaRPr sz="1800"/>
          </a:p>
          <a:p>
            <a:pPr indent="-381000" lvl="0" marL="457200" rtl="0">
              <a:spcBef>
                <a:spcPts val="1000"/>
              </a:spcBef>
              <a:spcAft>
                <a:spcPts val="0"/>
              </a:spcAft>
              <a:buSzPts val="2400"/>
              <a:buChar char="➢"/>
            </a:pPr>
            <a:r>
              <a:rPr lang="en" sz="2400"/>
              <a:t>MRI</a:t>
            </a:r>
            <a:endParaRPr sz="2400"/>
          </a:p>
          <a:p>
            <a:pPr indent="-342900" lvl="1" marL="914400" marR="0" rtl="0" algn="l">
              <a:lnSpc>
                <a:spcPct val="115000"/>
              </a:lnSpc>
              <a:spcBef>
                <a:spcPts val="0"/>
              </a:spcBef>
              <a:spcAft>
                <a:spcPts val="0"/>
              </a:spcAft>
              <a:buClr>
                <a:schemeClr val="accent1"/>
              </a:buClr>
              <a:buSzPts val="1800"/>
              <a:buFont typeface="Lato"/>
              <a:buChar char="○"/>
            </a:pPr>
            <a:r>
              <a:rPr lang="en" sz="1800"/>
              <a:t>Volume of </a:t>
            </a:r>
            <a:r>
              <a:rPr lang="en" sz="1800"/>
              <a:t>G</a:t>
            </a:r>
            <a:r>
              <a:rPr lang="en" sz="1800"/>
              <a:t>ray Matter</a:t>
            </a:r>
            <a:endParaRPr sz="1800"/>
          </a:p>
          <a:p>
            <a:pPr indent="-330200" lvl="2" marL="1371600" marR="0" rtl="0" algn="l">
              <a:lnSpc>
                <a:spcPct val="115000"/>
              </a:lnSpc>
              <a:spcBef>
                <a:spcPts val="0"/>
              </a:spcBef>
              <a:spcAft>
                <a:spcPts val="0"/>
              </a:spcAft>
              <a:buSzPts val="1600"/>
              <a:buChar char="■"/>
            </a:pPr>
            <a:r>
              <a:rPr lang="en" sz="1600"/>
              <a:t>Consists of nerve cells</a:t>
            </a:r>
            <a:endParaRPr sz="1600"/>
          </a:p>
          <a:p>
            <a:pPr indent="-342900" lvl="1" marL="914400" rtl="0">
              <a:spcBef>
                <a:spcPts val="0"/>
              </a:spcBef>
              <a:spcAft>
                <a:spcPts val="0"/>
              </a:spcAft>
              <a:buSzPts val="1800"/>
              <a:buChar char="○"/>
            </a:pPr>
            <a:r>
              <a:rPr lang="en" sz="1800"/>
              <a:t>Volume of White Matter</a:t>
            </a:r>
            <a:endParaRPr sz="1800"/>
          </a:p>
          <a:p>
            <a:pPr indent="-330200" lvl="2" marL="1371600" rtl="0">
              <a:spcBef>
                <a:spcPts val="0"/>
              </a:spcBef>
              <a:spcAft>
                <a:spcPts val="0"/>
              </a:spcAft>
              <a:buSzPts val="1600"/>
              <a:buChar char="■"/>
            </a:pPr>
            <a:r>
              <a:rPr lang="en" sz="1600"/>
              <a:t>Fibers connecting brain cells</a:t>
            </a:r>
            <a:endParaRPr sz="1600"/>
          </a:p>
        </p:txBody>
      </p:sp>
      <p:pic>
        <p:nvPicPr>
          <p:cNvPr id="131" name="Google Shape;131;p20"/>
          <p:cNvPicPr preferRelativeResize="0"/>
          <p:nvPr/>
        </p:nvPicPr>
        <p:blipFill>
          <a:blip r:embed="rId3">
            <a:alphaModFix/>
          </a:blip>
          <a:stretch>
            <a:fillRect/>
          </a:stretch>
        </p:blipFill>
        <p:spPr>
          <a:xfrm>
            <a:off x="6114425" y="3343705"/>
            <a:ext cx="2399425" cy="1146095"/>
          </a:xfrm>
          <a:prstGeom prst="rect">
            <a:avLst/>
          </a:prstGeom>
          <a:noFill/>
          <a:ln>
            <a:noFill/>
          </a:ln>
        </p:spPr>
      </p:pic>
      <p:sp>
        <p:nvSpPr>
          <p:cNvPr id="132" name="Google Shape;132;p20"/>
          <p:cNvSpPr txBox="1"/>
          <p:nvPr/>
        </p:nvSpPr>
        <p:spPr>
          <a:xfrm>
            <a:off x="6057825" y="2778425"/>
            <a:ext cx="2514900" cy="2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Fig. 1: Cell metabolism in parietal region</a:t>
            </a:r>
            <a:endParaRPr sz="1000"/>
          </a:p>
        </p:txBody>
      </p:sp>
      <p:sp>
        <p:nvSpPr>
          <p:cNvPr id="133" name="Google Shape;133;p20"/>
          <p:cNvSpPr txBox="1"/>
          <p:nvPr/>
        </p:nvSpPr>
        <p:spPr>
          <a:xfrm>
            <a:off x="6013913" y="4461300"/>
            <a:ext cx="2600400" cy="1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Fig. 2: </a:t>
            </a:r>
            <a:r>
              <a:rPr lang="en" sz="1000">
                <a:solidFill>
                  <a:srgbClr val="FF0000"/>
                </a:solidFill>
              </a:rPr>
              <a:t>R</a:t>
            </a:r>
            <a:r>
              <a:rPr lang="en" sz="1000"/>
              <a:t>-Hippocampus, </a:t>
            </a:r>
            <a:endParaRPr sz="1000"/>
          </a:p>
          <a:p>
            <a:pPr indent="0" lvl="0" marL="0" rtl="0" algn="ctr">
              <a:spcBef>
                <a:spcPts val="0"/>
              </a:spcBef>
              <a:spcAft>
                <a:spcPts val="0"/>
              </a:spcAft>
              <a:buNone/>
            </a:pPr>
            <a:r>
              <a:rPr lang="en" sz="1000">
                <a:solidFill>
                  <a:srgbClr val="0000FF"/>
                </a:solidFill>
              </a:rPr>
              <a:t>B</a:t>
            </a:r>
            <a:r>
              <a:rPr lang="en" sz="1000"/>
              <a:t>-</a:t>
            </a:r>
            <a:r>
              <a:rPr lang="en" sz="1000"/>
              <a:t>Entorhinal</a:t>
            </a:r>
            <a:r>
              <a:rPr lang="en" sz="1000"/>
              <a:t> Cortex, </a:t>
            </a:r>
            <a:r>
              <a:rPr lang="en" sz="1000">
                <a:solidFill>
                  <a:srgbClr val="00FF00"/>
                </a:solidFill>
              </a:rPr>
              <a:t>G</a:t>
            </a:r>
            <a:r>
              <a:rPr lang="en" sz="1000"/>
              <a:t>-Perirhinal Cortex</a:t>
            </a:r>
            <a:endParaRPr sz="1000"/>
          </a:p>
          <a:p>
            <a:pPr indent="0" lvl="0" marL="0" rtl="0" algn="ctr">
              <a:spcBef>
                <a:spcPts val="0"/>
              </a:spcBef>
              <a:spcAft>
                <a:spcPts val="0"/>
              </a:spcAft>
              <a:buNone/>
            </a:pPr>
            <a:r>
              <a:t/>
            </a:r>
            <a:endParaRPr sz="1000"/>
          </a:p>
        </p:txBody>
      </p:sp>
      <p:pic>
        <p:nvPicPr>
          <p:cNvPr id="134" name="Google Shape;134;p20"/>
          <p:cNvPicPr preferRelativeResize="0"/>
          <p:nvPr/>
        </p:nvPicPr>
        <p:blipFill>
          <a:blip r:embed="rId4">
            <a:alphaModFix/>
          </a:blip>
          <a:stretch>
            <a:fillRect/>
          </a:stretch>
        </p:blipFill>
        <p:spPr>
          <a:xfrm>
            <a:off x="6114425" y="1699656"/>
            <a:ext cx="2399400" cy="11288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52450" y="490875"/>
            <a:ext cx="7688700" cy="6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Bio-Marker Description</a:t>
            </a:r>
            <a:endParaRPr sz="3600"/>
          </a:p>
        </p:txBody>
      </p:sp>
      <p:sp>
        <p:nvSpPr>
          <p:cNvPr id="140" name="Google Shape;140;p21"/>
          <p:cNvSpPr txBox="1"/>
          <p:nvPr>
            <p:ph idx="1" type="body"/>
          </p:nvPr>
        </p:nvSpPr>
        <p:spPr>
          <a:xfrm>
            <a:off x="729450" y="1482300"/>
            <a:ext cx="4929300" cy="35685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Char char="➢"/>
            </a:pPr>
            <a:r>
              <a:rPr lang="en" sz="2400"/>
              <a:t>Cognitive</a:t>
            </a:r>
            <a:r>
              <a:rPr lang="en" sz="2400"/>
              <a:t> Tests</a:t>
            </a:r>
            <a:endParaRPr sz="2400"/>
          </a:p>
          <a:p>
            <a:pPr indent="-342900" lvl="1" marL="914400" rtl="0">
              <a:lnSpc>
                <a:spcPct val="100000"/>
              </a:lnSpc>
              <a:spcBef>
                <a:spcPts val="0"/>
              </a:spcBef>
              <a:spcAft>
                <a:spcPts val="0"/>
              </a:spcAft>
              <a:buSzPts val="1800"/>
              <a:buChar char="○"/>
            </a:pPr>
            <a:r>
              <a:rPr lang="en" sz="1800"/>
              <a:t>Mini Mental State Exam (MMSE)</a:t>
            </a:r>
            <a:endParaRPr sz="1800"/>
          </a:p>
          <a:p>
            <a:pPr indent="-342900" lvl="1" marL="914400" rtl="0">
              <a:lnSpc>
                <a:spcPct val="100000"/>
              </a:lnSpc>
              <a:spcBef>
                <a:spcPts val="0"/>
              </a:spcBef>
              <a:spcAft>
                <a:spcPts val="0"/>
              </a:spcAft>
              <a:buSzPts val="1800"/>
              <a:buChar char="○"/>
            </a:pPr>
            <a:r>
              <a:rPr lang="en" sz="1800"/>
              <a:t>ADAS11, ADAS13</a:t>
            </a:r>
            <a:endParaRPr sz="1800"/>
          </a:p>
          <a:p>
            <a:pPr indent="-381000" lvl="0" marL="457200" rtl="0">
              <a:lnSpc>
                <a:spcPct val="100000"/>
              </a:lnSpc>
              <a:spcBef>
                <a:spcPts val="1000"/>
              </a:spcBef>
              <a:spcAft>
                <a:spcPts val="0"/>
              </a:spcAft>
              <a:buSzPts val="2400"/>
              <a:buChar char="➢"/>
            </a:pPr>
            <a:r>
              <a:rPr lang="en" sz="2400"/>
              <a:t>Risk Factors</a:t>
            </a:r>
            <a:endParaRPr sz="2400"/>
          </a:p>
          <a:p>
            <a:pPr indent="-342900" lvl="1" marL="914400" rtl="0">
              <a:lnSpc>
                <a:spcPct val="100000"/>
              </a:lnSpc>
              <a:spcBef>
                <a:spcPts val="0"/>
              </a:spcBef>
              <a:spcAft>
                <a:spcPts val="0"/>
              </a:spcAft>
              <a:buSzPts val="1800"/>
              <a:buChar char="○"/>
            </a:pPr>
            <a:r>
              <a:rPr lang="en" sz="1800"/>
              <a:t>Age (&gt;65)</a:t>
            </a:r>
            <a:endParaRPr sz="1800"/>
          </a:p>
          <a:p>
            <a:pPr indent="-330200" lvl="2" marL="1371600" rtl="0">
              <a:lnSpc>
                <a:spcPct val="115000"/>
              </a:lnSpc>
              <a:spcBef>
                <a:spcPts val="0"/>
              </a:spcBef>
              <a:spcAft>
                <a:spcPts val="0"/>
              </a:spcAft>
              <a:buSzPts val="1600"/>
              <a:buChar char="■"/>
            </a:pPr>
            <a:r>
              <a:rPr lang="en" sz="1600"/>
              <a:t>AD risk doubles every 5 years</a:t>
            </a:r>
            <a:endParaRPr sz="1600"/>
          </a:p>
          <a:p>
            <a:pPr indent="-342900" lvl="1" marL="914400" rtl="0">
              <a:lnSpc>
                <a:spcPct val="100000"/>
              </a:lnSpc>
              <a:spcBef>
                <a:spcPts val="0"/>
              </a:spcBef>
              <a:spcAft>
                <a:spcPts val="0"/>
              </a:spcAft>
              <a:buSzPts val="1800"/>
              <a:buChar char="○"/>
            </a:pPr>
            <a:r>
              <a:rPr lang="en" sz="1800"/>
              <a:t>Genetics (APOE4)</a:t>
            </a:r>
            <a:endParaRPr sz="1800"/>
          </a:p>
          <a:p>
            <a:pPr indent="-330200" lvl="2" marL="1371600" rtl="0">
              <a:lnSpc>
                <a:spcPct val="100000"/>
              </a:lnSpc>
              <a:spcBef>
                <a:spcPts val="0"/>
              </a:spcBef>
              <a:spcAft>
                <a:spcPts val="0"/>
              </a:spcAft>
              <a:buSzPts val="1600"/>
              <a:buChar char="■"/>
            </a:pPr>
            <a:r>
              <a:rPr lang="en" sz="1600"/>
              <a:t>AD risk is 10% to 30% greater</a:t>
            </a:r>
            <a:endParaRPr sz="1800"/>
          </a:p>
        </p:txBody>
      </p:sp>
      <p:sp>
        <p:nvSpPr>
          <p:cNvPr id="141" name="Google Shape;141;p21"/>
          <p:cNvSpPr txBox="1"/>
          <p:nvPr/>
        </p:nvSpPr>
        <p:spPr>
          <a:xfrm>
            <a:off x="5658750" y="4655600"/>
            <a:ext cx="3220200" cy="1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Fig. 1: Example MMSE</a:t>
            </a:r>
            <a:endParaRPr sz="1000"/>
          </a:p>
        </p:txBody>
      </p:sp>
      <p:pic>
        <p:nvPicPr>
          <p:cNvPr id="142" name="Google Shape;142;p21"/>
          <p:cNvPicPr preferRelativeResize="0"/>
          <p:nvPr/>
        </p:nvPicPr>
        <p:blipFill>
          <a:blip r:embed="rId3">
            <a:alphaModFix/>
          </a:blip>
          <a:stretch>
            <a:fillRect/>
          </a:stretch>
        </p:blipFill>
        <p:spPr>
          <a:xfrm>
            <a:off x="5658750" y="1357279"/>
            <a:ext cx="3220301" cy="3177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