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Mona Sans Semi Bold"/>
      <p:regular r:id="rId11"/>
    </p:embeddedFont>
    <p:embeddedFont>
      <p:font typeface="Mona Sans Semi Bold"/>
      <p:regular r:id="rId12"/>
    </p:embeddedFont>
    <p:embeddedFont>
      <p:font typeface="Mona Sans Semi Bold"/>
      <p:regular r:id="rId13"/>
    </p:embeddedFont>
    <p:embeddedFont>
      <p:font typeface="Mona Sans Semi Bold"/>
      <p:regular r:id="rId14"/>
    </p:embeddedFont>
    <p:embeddedFont>
      <p:font typeface="Funnel Sans"/>
      <p:regular r:id="rId15"/>
    </p:embeddedFont>
    <p:embeddedFont>
      <p:font typeface="Funnel Sans"/>
      <p:regular r:id="rId1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955953"/>
            <a:ext cx="13042821" cy="1240155"/>
          </a:xfrm>
          <a:prstGeom prst="rect">
            <a:avLst/>
          </a:prstGeom>
          <a:noFill/>
          <a:ln/>
        </p:spPr>
        <p:txBody>
          <a:bodyPr wrap="square" lIns="0" tIns="0" rIns="0" bIns="0" rtlCol="0" anchor="t"/>
          <a:lstStyle/>
          <a:p>
            <a:pPr algn="l" indent="0" marL="0">
              <a:lnSpc>
                <a:spcPts val="4850"/>
              </a:lnSpc>
              <a:buNone/>
            </a:pPr>
            <a:r>
              <a:rPr lang="en-US" sz="3900" dirty="0">
                <a:solidFill>
                  <a:srgbClr val="DDDDDD"/>
                </a:solidFill>
                <a:latin typeface="Mona Sans Semi Bold" pitchFamily="34" charset="0"/>
                <a:ea typeface="Mona Sans Semi Bold" pitchFamily="34" charset="-122"/>
                <a:cs typeface="Mona Sans Semi Bold" pitchFamily="34" charset="-120"/>
              </a:rPr>
              <a:t>Team SuperDevs: Crafting Tomorrow's Solutions Today</a:t>
            </a:r>
            <a:endParaRPr lang="en-US" sz="3900" dirty="0"/>
          </a:p>
        </p:txBody>
      </p:sp>
      <p:sp>
        <p:nvSpPr>
          <p:cNvPr id="3" name="Text 1"/>
          <p:cNvSpPr/>
          <p:nvPr/>
        </p:nvSpPr>
        <p:spPr>
          <a:xfrm>
            <a:off x="793790" y="259294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We are Team SuperDevs, a group of passionate innovators ready to present our solution. Our project embodies creativity, technical excellence, and a deep understanding of user needs. Join us as we showcase the culmination of our efforts.</a:t>
            </a:r>
            <a:endParaRPr lang="en-US" sz="1550" dirty="0"/>
          </a:p>
        </p:txBody>
      </p:sp>
      <p:sp>
        <p:nvSpPr>
          <p:cNvPr id="4" name="Shape 2"/>
          <p:cNvSpPr/>
          <p:nvPr/>
        </p:nvSpPr>
        <p:spPr>
          <a:xfrm>
            <a:off x="793790" y="3451265"/>
            <a:ext cx="13042821" cy="3822383"/>
          </a:xfrm>
          <a:prstGeom prst="roundRect">
            <a:avLst>
              <a:gd name="adj" fmla="val 2181"/>
            </a:avLst>
          </a:prstGeom>
          <a:noFill/>
          <a:ln w="7620">
            <a:solidFill>
              <a:srgbClr val="FFFFFF">
                <a:alpha val="24000"/>
              </a:srgbClr>
            </a:solidFill>
            <a:prstDash val="solid"/>
          </a:ln>
        </p:spPr>
      </p:sp>
      <p:sp>
        <p:nvSpPr>
          <p:cNvPr id="5" name="Shape 3"/>
          <p:cNvSpPr/>
          <p:nvPr/>
        </p:nvSpPr>
        <p:spPr>
          <a:xfrm>
            <a:off x="801410" y="3458885"/>
            <a:ext cx="13027581" cy="570905"/>
          </a:xfrm>
          <a:prstGeom prst="rect">
            <a:avLst/>
          </a:prstGeom>
          <a:solidFill>
            <a:srgbClr val="FFFFFF">
              <a:alpha val="4000"/>
            </a:srgbClr>
          </a:solidFill>
          <a:ln/>
        </p:spPr>
      </p:sp>
      <p:sp>
        <p:nvSpPr>
          <p:cNvPr id="6" name="Text 4"/>
          <p:cNvSpPr/>
          <p:nvPr/>
        </p:nvSpPr>
        <p:spPr>
          <a:xfrm>
            <a:off x="1000006" y="3585567"/>
            <a:ext cx="2632234"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Team Lead Details</a:t>
            </a:r>
            <a:endParaRPr lang="en-US" sz="1550" dirty="0"/>
          </a:p>
        </p:txBody>
      </p:sp>
      <p:sp>
        <p:nvSpPr>
          <p:cNvPr id="7" name="Text 5"/>
          <p:cNvSpPr/>
          <p:nvPr/>
        </p:nvSpPr>
        <p:spPr>
          <a:xfrm>
            <a:off x="4036576" y="358556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Registration No.</a:t>
            </a:r>
            <a:endParaRPr lang="en-US" sz="1550" dirty="0"/>
          </a:p>
        </p:txBody>
      </p:sp>
      <p:sp>
        <p:nvSpPr>
          <p:cNvPr id="8" name="Text 6"/>
          <p:cNvSpPr/>
          <p:nvPr/>
        </p:nvSpPr>
        <p:spPr>
          <a:xfrm>
            <a:off x="6535222" y="358556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Batch</a:t>
            </a:r>
            <a:endParaRPr lang="en-US" sz="1550" dirty="0"/>
          </a:p>
        </p:txBody>
      </p:sp>
      <p:sp>
        <p:nvSpPr>
          <p:cNvPr id="9" name="Text 7"/>
          <p:cNvSpPr/>
          <p:nvPr/>
        </p:nvSpPr>
        <p:spPr>
          <a:xfrm>
            <a:off x="9033867" y="358556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Contribution</a:t>
            </a:r>
            <a:endParaRPr lang="en-US" sz="1550" dirty="0"/>
          </a:p>
        </p:txBody>
      </p:sp>
      <p:sp>
        <p:nvSpPr>
          <p:cNvPr id="10" name="Text 8"/>
          <p:cNvSpPr/>
          <p:nvPr/>
        </p:nvSpPr>
        <p:spPr>
          <a:xfrm>
            <a:off x="11532513" y="3585567"/>
            <a:ext cx="209811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Year</a:t>
            </a:r>
            <a:endParaRPr lang="en-US" sz="1550" dirty="0"/>
          </a:p>
        </p:txBody>
      </p:sp>
      <p:sp>
        <p:nvSpPr>
          <p:cNvPr id="11" name="Shape 9"/>
          <p:cNvSpPr/>
          <p:nvPr/>
        </p:nvSpPr>
        <p:spPr>
          <a:xfrm>
            <a:off x="801410" y="4029789"/>
            <a:ext cx="13027581" cy="888444"/>
          </a:xfrm>
          <a:prstGeom prst="rect">
            <a:avLst/>
          </a:prstGeom>
          <a:solidFill>
            <a:srgbClr val="000000">
              <a:alpha val="4000"/>
            </a:srgbClr>
          </a:solidFill>
          <a:ln/>
        </p:spPr>
      </p:sp>
      <p:sp>
        <p:nvSpPr>
          <p:cNvPr id="12" name="Text 10"/>
          <p:cNvSpPr/>
          <p:nvPr/>
        </p:nvSpPr>
        <p:spPr>
          <a:xfrm>
            <a:off x="1000006" y="4156472"/>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Siva Subramanyam Ghanta</a:t>
            </a:r>
            <a:endParaRPr lang="en-US" sz="1550" dirty="0"/>
          </a:p>
        </p:txBody>
      </p:sp>
      <p:sp>
        <p:nvSpPr>
          <p:cNvPr id="13" name="Text 11"/>
          <p:cNvSpPr/>
          <p:nvPr/>
        </p:nvSpPr>
        <p:spPr>
          <a:xfrm>
            <a:off x="4036576" y="4156472"/>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23BCE9596</a:t>
            </a:r>
            <a:endParaRPr lang="en-US" sz="1550" dirty="0"/>
          </a:p>
        </p:txBody>
      </p:sp>
      <p:sp>
        <p:nvSpPr>
          <p:cNvPr id="14" name="Text 12"/>
          <p:cNvSpPr/>
          <p:nvPr/>
        </p:nvSpPr>
        <p:spPr>
          <a:xfrm>
            <a:off x="6535222" y="4156472"/>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1</a:t>
            </a:r>
            <a:endParaRPr lang="en-US" sz="1550" dirty="0"/>
          </a:p>
        </p:txBody>
      </p:sp>
      <p:sp>
        <p:nvSpPr>
          <p:cNvPr id="15" name="Text 13"/>
          <p:cNvSpPr/>
          <p:nvPr/>
        </p:nvSpPr>
        <p:spPr>
          <a:xfrm>
            <a:off x="9033867" y="4156472"/>
            <a:ext cx="2094309" cy="635079"/>
          </a:xfrm>
          <a:prstGeom prst="rect">
            <a:avLst/>
          </a:prstGeom>
          <a:noFill/>
          <a:ln/>
        </p:spPr>
        <p:txBody>
          <a:bodyPr wrap="squar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API integration &amp; Permission Handling</a:t>
            </a:r>
            <a:endParaRPr lang="en-US" sz="1550" dirty="0"/>
          </a:p>
        </p:txBody>
      </p:sp>
      <p:sp>
        <p:nvSpPr>
          <p:cNvPr id="16" name="Text 14"/>
          <p:cNvSpPr/>
          <p:nvPr/>
        </p:nvSpPr>
        <p:spPr>
          <a:xfrm>
            <a:off x="11532513" y="4156472"/>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17" name="Shape 15"/>
          <p:cNvSpPr/>
          <p:nvPr/>
        </p:nvSpPr>
        <p:spPr>
          <a:xfrm>
            <a:off x="801410" y="4918234"/>
            <a:ext cx="13027581" cy="570905"/>
          </a:xfrm>
          <a:prstGeom prst="rect">
            <a:avLst/>
          </a:prstGeom>
          <a:solidFill>
            <a:srgbClr val="FFFFFF">
              <a:alpha val="4000"/>
            </a:srgbClr>
          </a:solidFill>
          <a:ln/>
        </p:spPr>
      </p:sp>
      <p:sp>
        <p:nvSpPr>
          <p:cNvPr id="18" name="Text 16"/>
          <p:cNvSpPr/>
          <p:nvPr/>
        </p:nvSpPr>
        <p:spPr>
          <a:xfrm>
            <a:off x="1000006" y="5044916"/>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Rohith Reddy Koyya</a:t>
            </a:r>
            <a:endParaRPr lang="en-US" sz="1550" dirty="0"/>
          </a:p>
        </p:txBody>
      </p:sp>
      <p:sp>
        <p:nvSpPr>
          <p:cNvPr id="19" name="Text 17"/>
          <p:cNvSpPr/>
          <p:nvPr/>
        </p:nvSpPr>
        <p:spPr>
          <a:xfrm>
            <a:off x="4036576" y="504491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23BCE9613</a:t>
            </a:r>
            <a:endParaRPr lang="en-US" sz="1550" dirty="0"/>
          </a:p>
        </p:txBody>
      </p:sp>
      <p:sp>
        <p:nvSpPr>
          <p:cNvPr id="20" name="Text 18"/>
          <p:cNvSpPr/>
          <p:nvPr/>
        </p:nvSpPr>
        <p:spPr>
          <a:xfrm>
            <a:off x="6535222" y="504491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2</a:t>
            </a:r>
            <a:endParaRPr lang="en-US" sz="1550" dirty="0"/>
          </a:p>
        </p:txBody>
      </p:sp>
      <p:sp>
        <p:nvSpPr>
          <p:cNvPr id="21" name="Text 19"/>
          <p:cNvSpPr/>
          <p:nvPr/>
        </p:nvSpPr>
        <p:spPr>
          <a:xfrm>
            <a:off x="9033867" y="504491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UI Design</a:t>
            </a:r>
            <a:endParaRPr lang="en-US" sz="1550" dirty="0"/>
          </a:p>
        </p:txBody>
      </p:sp>
      <p:sp>
        <p:nvSpPr>
          <p:cNvPr id="22" name="Text 20"/>
          <p:cNvSpPr/>
          <p:nvPr/>
        </p:nvSpPr>
        <p:spPr>
          <a:xfrm>
            <a:off x="11532513" y="5044916"/>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23" name="Shape 21"/>
          <p:cNvSpPr/>
          <p:nvPr/>
        </p:nvSpPr>
        <p:spPr>
          <a:xfrm>
            <a:off x="801410" y="5489138"/>
            <a:ext cx="13027581" cy="888444"/>
          </a:xfrm>
          <a:prstGeom prst="rect">
            <a:avLst/>
          </a:prstGeom>
          <a:solidFill>
            <a:srgbClr val="000000">
              <a:alpha val="4000"/>
            </a:srgbClr>
          </a:solidFill>
          <a:ln/>
        </p:spPr>
      </p:sp>
      <p:sp>
        <p:nvSpPr>
          <p:cNvPr id="24" name="Text 22"/>
          <p:cNvSpPr/>
          <p:nvPr/>
        </p:nvSpPr>
        <p:spPr>
          <a:xfrm>
            <a:off x="1000006" y="5615821"/>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Yuvraj Singh</a:t>
            </a:r>
            <a:endParaRPr lang="en-US" sz="1550" dirty="0"/>
          </a:p>
        </p:txBody>
      </p:sp>
      <p:sp>
        <p:nvSpPr>
          <p:cNvPr id="25" name="Text 23"/>
          <p:cNvSpPr/>
          <p:nvPr/>
        </p:nvSpPr>
        <p:spPr>
          <a:xfrm>
            <a:off x="4036576" y="5615821"/>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23BBS0058</a:t>
            </a:r>
            <a:endParaRPr lang="en-US" sz="1550" dirty="0"/>
          </a:p>
        </p:txBody>
      </p:sp>
      <p:sp>
        <p:nvSpPr>
          <p:cNvPr id="26" name="Text 24"/>
          <p:cNvSpPr/>
          <p:nvPr/>
        </p:nvSpPr>
        <p:spPr>
          <a:xfrm>
            <a:off x="6535222" y="5615821"/>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1</a:t>
            </a:r>
            <a:endParaRPr lang="en-US" sz="1550" dirty="0"/>
          </a:p>
        </p:txBody>
      </p:sp>
      <p:sp>
        <p:nvSpPr>
          <p:cNvPr id="27" name="Text 25"/>
          <p:cNvSpPr/>
          <p:nvPr/>
        </p:nvSpPr>
        <p:spPr>
          <a:xfrm>
            <a:off x="9033867" y="5615821"/>
            <a:ext cx="2094309" cy="635079"/>
          </a:xfrm>
          <a:prstGeom prst="rect">
            <a:avLst/>
          </a:prstGeom>
          <a:noFill/>
          <a:ln/>
        </p:spPr>
        <p:txBody>
          <a:bodyPr wrap="squar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Room Database addition</a:t>
            </a:r>
            <a:endParaRPr lang="en-US" sz="1550" dirty="0"/>
          </a:p>
        </p:txBody>
      </p:sp>
      <p:sp>
        <p:nvSpPr>
          <p:cNvPr id="28" name="Text 26"/>
          <p:cNvSpPr/>
          <p:nvPr/>
        </p:nvSpPr>
        <p:spPr>
          <a:xfrm>
            <a:off x="11532513" y="5615821"/>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29" name="Shape 27"/>
          <p:cNvSpPr/>
          <p:nvPr/>
        </p:nvSpPr>
        <p:spPr>
          <a:xfrm>
            <a:off x="801410" y="6377583"/>
            <a:ext cx="13027581" cy="888444"/>
          </a:xfrm>
          <a:prstGeom prst="rect">
            <a:avLst/>
          </a:prstGeom>
          <a:solidFill>
            <a:srgbClr val="FFFFFF">
              <a:alpha val="4000"/>
            </a:srgbClr>
          </a:solidFill>
          <a:ln/>
        </p:spPr>
      </p:sp>
      <p:sp>
        <p:nvSpPr>
          <p:cNvPr id="30" name="Text 28"/>
          <p:cNvSpPr/>
          <p:nvPr/>
        </p:nvSpPr>
        <p:spPr>
          <a:xfrm>
            <a:off x="1000006" y="6504265"/>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Shaik Kaleshavali</a:t>
            </a:r>
            <a:endParaRPr lang="en-US" sz="1550" dirty="0"/>
          </a:p>
        </p:txBody>
      </p:sp>
      <p:sp>
        <p:nvSpPr>
          <p:cNvPr id="31" name="Text 29"/>
          <p:cNvSpPr/>
          <p:nvPr/>
        </p:nvSpPr>
        <p:spPr>
          <a:xfrm>
            <a:off x="4036576" y="6504265"/>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23BCE7675</a:t>
            </a:r>
            <a:endParaRPr lang="en-US" sz="1550" dirty="0"/>
          </a:p>
        </p:txBody>
      </p:sp>
      <p:sp>
        <p:nvSpPr>
          <p:cNvPr id="32" name="Text 30"/>
          <p:cNvSpPr/>
          <p:nvPr/>
        </p:nvSpPr>
        <p:spPr>
          <a:xfrm>
            <a:off x="6535222" y="6504265"/>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2</a:t>
            </a:r>
            <a:endParaRPr lang="en-US" sz="1550" dirty="0"/>
          </a:p>
        </p:txBody>
      </p:sp>
      <p:sp>
        <p:nvSpPr>
          <p:cNvPr id="33" name="Text 31"/>
          <p:cNvSpPr/>
          <p:nvPr/>
        </p:nvSpPr>
        <p:spPr>
          <a:xfrm>
            <a:off x="9033867" y="6504265"/>
            <a:ext cx="2094309" cy="635079"/>
          </a:xfrm>
          <a:prstGeom prst="rect">
            <a:avLst/>
          </a:prstGeom>
          <a:noFill/>
          <a:ln/>
        </p:spPr>
        <p:txBody>
          <a:bodyPr wrap="squar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Data Binding &amp; color Pallete selection</a:t>
            </a:r>
            <a:endParaRPr lang="en-US" sz="1550" dirty="0"/>
          </a:p>
        </p:txBody>
      </p:sp>
      <p:sp>
        <p:nvSpPr>
          <p:cNvPr id="34" name="Text 32"/>
          <p:cNvSpPr/>
          <p:nvPr/>
        </p:nvSpPr>
        <p:spPr>
          <a:xfrm>
            <a:off x="11532513" y="6504265"/>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1174"/>
            <a:ext cx="11516082" cy="589121"/>
          </a:xfrm>
          <a:prstGeom prst="rect">
            <a:avLst/>
          </a:prstGeom>
          <a:noFill/>
          <a:ln/>
        </p:spPr>
        <p:txBody>
          <a:bodyPr wrap="none" lIns="0" tIns="0" rIns="0" bIns="0" rtlCol="0" anchor="t"/>
          <a:lstStyle/>
          <a:p>
            <a:pPr algn="l" indent="0" marL="0">
              <a:lnSpc>
                <a:spcPts val="4600"/>
              </a:lnSpc>
              <a:buNone/>
            </a:pPr>
            <a:r>
              <a:rPr lang="en-US" sz="3700" dirty="0">
                <a:solidFill>
                  <a:srgbClr val="DDDDDD"/>
                </a:solidFill>
                <a:latin typeface="Mona Sans Semi Bold" pitchFamily="34" charset="0"/>
                <a:ea typeface="Mona Sans Semi Bold" pitchFamily="34" charset="-122"/>
                <a:cs typeface="Mona Sans Semi Bold" pitchFamily="34" charset="-120"/>
              </a:rPr>
              <a:t>Addressing Daily Challenges: The Smart To-Do List</a:t>
            </a:r>
            <a:endParaRPr lang="en-US" sz="3700" dirty="0"/>
          </a:p>
        </p:txBody>
      </p:sp>
      <p:sp>
        <p:nvSpPr>
          <p:cNvPr id="3" name="Shape 1"/>
          <p:cNvSpPr/>
          <p:nvPr/>
        </p:nvSpPr>
        <p:spPr>
          <a:xfrm>
            <a:off x="793790" y="1787366"/>
            <a:ext cx="6427113" cy="2308503"/>
          </a:xfrm>
          <a:prstGeom prst="roundRect">
            <a:avLst>
              <a:gd name="adj" fmla="val 3430"/>
            </a:avLst>
          </a:prstGeom>
          <a:solidFill>
            <a:srgbClr val="404040"/>
          </a:solidFill>
          <a:ln w="7620">
            <a:solidFill>
              <a:srgbClr val="595959"/>
            </a:solidFill>
            <a:prstDash val="solid"/>
          </a:ln>
        </p:spPr>
      </p:sp>
      <p:sp>
        <p:nvSpPr>
          <p:cNvPr id="4" name="Text 2"/>
          <p:cNvSpPr/>
          <p:nvPr/>
        </p:nvSpPr>
        <p:spPr>
          <a:xfrm>
            <a:off x="989886" y="1983462"/>
            <a:ext cx="2515314"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Problem Identification</a:t>
            </a:r>
            <a:endParaRPr lang="en-US" sz="1850" dirty="0"/>
          </a:p>
        </p:txBody>
      </p:sp>
      <p:sp>
        <p:nvSpPr>
          <p:cNvPr id="5" name="Text 3"/>
          <p:cNvSpPr/>
          <p:nvPr/>
        </p:nvSpPr>
        <p:spPr>
          <a:xfrm>
            <a:off x="989886" y="2391251"/>
            <a:ext cx="6034921" cy="1206818"/>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Users often struggle with managing diverse tasks, from daily chores to complex projects, leading to forgotten items, missed deadlines, and overall reduced productivity. Existing solutions are often too generic or overly complicated.</a:t>
            </a:r>
            <a:endParaRPr lang="en-US" sz="1450" dirty="0"/>
          </a:p>
        </p:txBody>
      </p:sp>
      <p:sp>
        <p:nvSpPr>
          <p:cNvPr id="6" name="Shape 4"/>
          <p:cNvSpPr/>
          <p:nvPr/>
        </p:nvSpPr>
        <p:spPr>
          <a:xfrm>
            <a:off x="7409378" y="1787366"/>
            <a:ext cx="6427232" cy="2308503"/>
          </a:xfrm>
          <a:prstGeom prst="roundRect">
            <a:avLst>
              <a:gd name="adj" fmla="val 3430"/>
            </a:avLst>
          </a:prstGeom>
          <a:solidFill>
            <a:srgbClr val="404040"/>
          </a:solidFill>
          <a:ln w="7620">
            <a:solidFill>
              <a:srgbClr val="595959"/>
            </a:solidFill>
            <a:prstDash val="solid"/>
          </a:ln>
        </p:spPr>
      </p:sp>
      <p:sp>
        <p:nvSpPr>
          <p:cNvPr id="7" name="Text 5"/>
          <p:cNvSpPr/>
          <p:nvPr/>
        </p:nvSpPr>
        <p:spPr>
          <a:xfrm>
            <a:off x="7605474" y="1983462"/>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User Impact</a:t>
            </a:r>
            <a:endParaRPr lang="en-US" sz="1850" dirty="0"/>
          </a:p>
        </p:txBody>
      </p:sp>
      <p:sp>
        <p:nvSpPr>
          <p:cNvPr id="8" name="Text 6"/>
          <p:cNvSpPr/>
          <p:nvPr/>
        </p:nvSpPr>
        <p:spPr>
          <a:xfrm>
            <a:off x="7605474" y="2391251"/>
            <a:ext cx="6035040"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Disorganization significantly impacts daily life, causing stress, wasted time, and decreased efficiency. For instance, a user trying to cook a new recipe might spend valuable time manually listing ingredients, or a student might miss deadlines due to an unorganized schedule. Our app aims to save users an average of 30 minutes daily in task management.</a:t>
            </a:r>
            <a:endParaRPr lang="en-US" sz="1450" dirty="0"/>
          </a:p>
        </p:txBody>
      </p:sp>
      <p:sp>
        <p:nvSpPr>
          <p:cNvPr id="9" name="Shape 7"/>
          <p:cNvSpPr/>
          <p:nvPr/>
        </p:nvSpPr>
        <p:spPr>
          <a:xfrm>
            <a:off x="793790" y="4284345"/>
            <a:ext cx="6427113" cy="2308503"/>
          </a:xfrm>
          <a:prstGeom prst="roundRect">
            <a:avLst>
              <a:gd name="adj" fmla="val 3430"/>
            </a:avLst>
          </a:prstGeom>
          <a:solidFill>
            <a:srgbClr val="404040"/>
          </a:solidFill>
          <a:ln w="7620">
            <a:solidFill>
              <a:srgbClr val="595959"/>
            </a:solidFill>
            <a:prstDash val="solid"/>
          </a:ln>
        </p:spPr>
      </p:sp>
      <p:sp>
        <p:nvSpPr>
          <p:cNvPr id="10" name="Text 8"/>
          <p:cNvSpPr/>
          <p:nvPr/>
        </p:nvSpPr>
        <p:spPr>
          <a:xfrm>
            <a:off x="989886" y="4480441"/>
            <a:ext cx="2370653"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Market Gap Analysis</a:t>
            </a:r>
            <a:endParaRPr lang="en-US" sz="1850" dirty="0"/>
          </a:p>
        </p:txBody>
      </p:sp>
      <p:sp>
        <p:nvSpPr>
          <p:cNvPr id="11" name="Text 9"/>
          <p:cNvSpPr/>
          <p:nvPr/>
        </p:nvSpPr>
        <p:spPr>
          <a:xfrm>
            <a:off x="989886" y="4888230"/>
            <a:ext cx="6034921"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While numerous to-do list apps exist, few seamlessly integrate advanced AI features like recipe ingredient generation or robust calendar integration. There's a clear gap for a smart, intuitive, and feature-rich application that simplifies complex task management, especially for niche needs like cooking.</a:t>
            </a:r>
            <a:endParaRPr lang="en-US" sz="1450" dirty="0"/>
          </a:p>
        </p:txBody>
      </p:sp>
      <p:sp>
        <p:nvSpPr>
          <p:cNvPr id="12" name="Shape 10"/>
          <p:cNvSpPr/>
          <p:nvPr/>
        </p:nvSpPr>
        <p:spPr>
          <a:xfrm>
            <a:off x="7409378" y="4284345"/>
            <a:ext cx="6427232" cy="2308503"/>
          </a:xfrm>
          <a:prstGeom prst="roundRect">
            <a:avLst>
              <a:gd name="adj" fmla="val 3430"/>
            </a:avLst>
          </a:prstGeom>
          <a:solidFill>
            <a:srgbClr val="404040"/>
          </a:solidFill>
          <a:ln w="7620">
            <a:solidFill>
              <a:srgbClr val="595959"/>
            </a:solidFill>
            <a:prstDash val="solid"/>
          </a:ln>
        </p:spPr>
      </p:sp>
      <p:sp>
        <p:nvSpPr>
          <p:cNvPr id="13" name="Text 11"/>
          <p:cNvSpPr/>
          <p:nvPr/>
        </p:nvSpPr>
        <p:spPr>
          <a:xfrm>
            <a:off x="7605474" y="4480441"/>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Problem Validation</a:t>
            </a:r>
            <a:endParaRPr lang="en-US" sz="1850" dirty="0"/>
          </a:p>
        </p:txBody>
      </p:sp>
      <p:sp>
        <p:nvSpPr>
          <p:cNvPr id="14" name="Text 12"/>
          <p:cNvSpPr/>
          <p:nvPr/>
        </p:nvSpPr>
        <p:spPr>
          <a:xfrm>
            <a:off x="7605474" y="4888230"/>
            <a:ext cx="6035040"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Our research included surveys with 150 potential users, revealing that 85% found existing task managers inadequate for their diverse needs, and 70% expressed interest in AI-powered assistance for daily tasks. We also conducted interviews with 20 individuals, confirming the pain points around manual list creation and schedule conflicts.</a:t>
            </a:r>
            <a:endParaRPr lang="en-US" sz="1450" dirty="0"/>
          </a:p>
        </p:txBody>
      </p:sp>
      <p:sp>
        <p:nvSpPr>
          <p:cNvPr id="15" name="Text 13"/>
          <p:cNvSpPr/>
          <p:nvPr/>
        </p:nvSpPr>
        <p:spPr>
          <a:xfrm>
            <a:off x="793790" y="6804898"/>
            <a:ext cx="13042821"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This thorough understanding of the problem space, validated by user feedback, underpins the core design and functionality of our Android application, ensuring it addresses real-world challenges effectively.</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553045"/>
            <a:ext cx="8952309" cy="589121"/>
          </a:xfrm>
          <a:prstGeom prst="rect">
            <a:avLst/>
          </a:prstGeom>
          <a:noFill/>
          <a:ln/>
        </p:spPr>
        <p:txBody>
          <a:bodyPr wrap="none" lIns="0" tIns="0" rIns="0" bIns="0" rtlCol="0" anchor="t"/>
          <a:lstStyle/>
          <a:p>
            <a:pPr algn="l" indent="0" marL="0">
              <a:lnSpc>
                <a:spcPts val="4600"/>
              </a:lnSpc>
              <a:buNone/>
            </a:pPr>
            <a:r>
              <a:rPr lang="en-US" sz="3700" dirty="0">
                <a:solidFill>
                  <a:srgbClr val="DDDDDD"/>
                </a:solidFill>
                <a:latin typeface="Mona Sans Semi Bold" pitchFamily="34" charset="0"/>
                <a:ea typeface="Mona Sans Semi Bold" pitchFamily="34" charset="-122"/>
                <a:cs typeface="Mona Sans Semi Bold" pitchFamily="34" charset="-120"/>
              </a:rPr>
              <a:t>Introducing the Smart FlavourFlow App</a:t>
            </a:r>
            <a:endParaRPr lang="en-US" sz="3700" dirty="0"/>
          </a:p>
        </p:txBody>
      </p:sp>
      <p:pic>
        <p:nvPicPr>
          <p:cNvPr id="3" name="Image 0" descr="preencoded.png">    </p:cNvPr>
          <p:cNvPicPr>
            <a:picLocks noChangeAspect="1"/>
          </p:cNvPicPr>
          <p:nvPr/>
        </p:nvPicPr>
        <p:blipFill>
          <a:blip r:embed="rId1"/>
          <a:stretch>
            <a:fillRect/>
          </a:stretch>
        </p:blipFill>
        <p:spPr>
          <a:xfrm>
            <a:off x="793790" y="1519238"/>
            <a:ext cx="3924181" cy="817721"/>
          </a:xfrm>
          <a:prstGeom prst="rect">
            <a:avLst/>
          </a:prstGeom>
        </p:spPr>
      </p:pic>
      <p:pic>
        <p:nvPicPr>
          <p:cNvPr id="4" name="Image 1" descr="preencoded.png">    </p:cNvPr>
          <p:cNvPicPr>
            <a:picLocks noChangeAspect="1"/>
          </p:cNvPicPr>
          <p:nvPr/>
        </p:nvPicPr>
        <p:blipFill>
          <a:blip r:embed="rId2"/>
          <a:stretch>
            <a:fillRect/>
          </a:stretch>
        </p:blipFill>
        <p:spPr>
          <a:xfrm>
            <a:off x="793790" y="2549009"/>
            <a:ext cx="471368" cy="471368"/>
          </a:xfrm>
          <a:prstGeom prst="rect">
            <a:avLst/>
          </a:prstGeom>
        </p:spPr>
      </p:pic>
      <p:sp>
        <p:nvSpPr>
          <p:cNvPr id="5" name="Text 1"/>
          <p:cNvSpPr/>
          <p:nvPr/>
        </p:nvSpPr>
        <p:spPr>
          <a:xfrm>
            <a:off x="1500783" y="2660928"/>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Core Innovation</a:t>
            </a:r>
            <a:endParaRPr lang="en-US" sz="1850" dirty="0"/>
          </a:p>
        </p:txBody>
      </p:sp>
      <p:sp>
        <p:nvSpPr>
          <p:cNvPr id="6" name="Text 2"/>
          <p:cNvSpPr/>
          <p:nvPr/>
        </p:nvSpPr>
        <p:spPr>
          <a:xfrm>
            <a:off x="1500783" y="3068717"/>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Our Android application integrates a unique Gemini API for generating recipe ingredients from a recipe name, revolutionizing meal planning. This, combined with intuitive task management and calendar synchronization, sets us apart.</a:t>
            </a:r>
            <a:endParaRPr lang="en-US" sz="1450" dirty="0"/>
          </a:p>
        </p:txBody>
      </p:sp>
      <p:pic>
        <p:nvPicPr>
          <p:cNvPr id="7" name="Image 2" descr="preencoded.png">    </p:cNvPr>
          <p:cNvPicPr>
            <a:picLocks noChangeAspect="1"/>
          </p:cNvPicPr>
          <p:nvPr/>
        </p:nvPicPr>
        <p:blipFill>
          <a:blip r:embed="rId3"/>
          <a:stretch>
            <a:fillRect/>
          </a:stretch>
        </p:blipFill>
        <p:spPr>
          <a:xfrm>
            <a:off x="793790" y="4143494"/>
            <a:ext cx="471368" cy="471368"/>
          </a:xfrm>
          <a:prstGeom prst="rect">
            <a:avLst/>
          </a:prstGeom>
        </p:spPr>
      </p:pic>
      <p:sp>
        <p:nvSpPr>
          <p:cNvPr id="8" name="Text 3"/>
          <p:cNvSpPr/>
          <p:nvPr/>
        </p:nvSpPr>
        <p:spPr>
          <a:xfrm>
            <a:off x="1500783" y="4255413"/>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Key Benefits</a:t>
            </a:r>
            <a:endParaRPr lang="en-US" sz="1850" dirty="0"/>
          </a:p>
        </p:txBody>
      </p:sp>
      <p:sp>
        <p:nvSpPr>
          <p:cNvPr id="9" name="Text 4"/>
          <p:cNvSpPr/>
          <p:nvPr/>
        </p:nvSpPr>
        <p:spPr>
          <a:xfrm>
            <a:off x="1500783" y="4663202"/>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Users experience seamless interaction, improved efficiency in task management, and enhanced functionality through AI-driven assistance. It reduces manual effort for recipe planning and ensures better time organization, saving valuable time daily.</a:t>
            </a:r>
            <a:endParaRPr lang="en-US" sz="1450" dirty="0"/>
          </a:p>
        </p:txBody>
      </p:sp>
      <p:pic>
        <p:nvPicPr>
          <p:cNvPr id="10" name="Image 3" descr="preencoded.png">    </p:cNvPr>
          <p:cNvPicPr>
            <a:picLocks noChangeAspect="1"/>
          </p:cNvPicPr>
          <p:nvPr/>
        </p:nvPicPr>
        <p:blipFill>
          <a:blip r:embed="rId4"/>
          <a:stretch>
            <a:fillRect/>
          </a:stretch>
        </p:blipFill>
        <p:spPr>
          <a:xfrm>
            <a:off x="793790" y="5737979"/>
            <a:ext cx="471368" cy="471368"/>
          </a:xfrm>
          <a:prstGeom prst="rect">
            <a:avLst/>
          </a:prstGeom>
        </p:spPr>
      </p:pic>
      <p:sp>
        <p:nvSpPr>
          <p:cNvPr id="11" name="Text 5"/>
          <p:cNvSpPr/>
          <p:nvPr/>
        </p:nvSpPr>
        <p:spPr>
          <a:xfrm>
            <a:off x="1500783" y="5849898"/>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Technical Edge</a:t>
            </a:r>
            <a:endParaRPr lang="en-US" sz="1850" dirty="0"/>
          </a:p>
        </p:txBody>
      </p:sp>
      <p:sp>
        <p:nvSpPr>
          <p:cNvPr id="12" name="Text 6"/>
          <p:cNvSpPr/>
          <p:nvPr/>
        </p:nvSpPr>
        <p:spPr>
          <a:xfrm>
            <a:off x="1500783" y="6257687"/>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Built with modern Android architecture, including Room database for persistence and OkHttp/Gson for network operations. We leverage explicit intents for seamless navigation and RecyclerView for dynamic lists.</a:t>
            </a:r>
            <a:endParaRPr lang="en-US" sz="1450" dirty="0"/>
          </a:p>
        </p:txBody>
      </p:sp>
      <p:sp>
        <p:nvSpPr>
          <p:cNvPr id="13" name="Text 7"/>
          <p:cNvSpPr/>
          <p:nvPr/>
        </p:nvSpPr>
        <p:spPr>
          <a:xfrm>
            <a:off x="793790" y="7073146"/>
            <a:ext cx="13042821"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Our solution transforms the identified problem into an opportunity for innovation. We've focused on creating a user-centered experience that delivers real value by making daily organization simpler and more intelligent.</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46165"/>
            <a:ext cx="7263884" cy="558165"/>
          </a:xfrm>
          <a:prstGeom prst="rect">
            <a:avLst/>
          </a:prstGeom>
          <a:noFill/>
          <a:ln/>
        </p:spPr>
        <p:txBody>
          <a:bodyPr wrap="none" lIns="0" tIns="0" rIns="0" bIns="0" rtlCol="0" anchor="t"/>
          <a:lstStyle/>
          <a:p>
            <a:pPr algn="l" indent="0" marL="0">
              <a:lnSpc>
                <a:spcPts val="4350"/>
              </a:lnSpc>
              <a:buNone/>
            </a:pPr>
            <a:r>
              <a:rPr lang="en-US" sz="3500" dirty="0">
                <a:solidFill>
                  <a:srgbClr val="DDDDDD"/>
                </a:solidFill>
                <a:latin typeface="Mona Sans Semi Bold" pitchFamily="34" charset="0"/>
                <a:ea typeface="Mona Sans Semi Bold" pitchFamily="34" charset="-122"/>
                <a:cs typeface="Mona Sans Semi Bold" pitchFamily="34" charset="-120"/>
              </a:rPr>
              <a:t>Robust Technical Implementation</a:t>
            </a:r>
            <a:endParaRPr lang="en-US" sz="3500" dirty="0"/>
          </a:p>
        </p:txBody>
      </p:sp>
      <p:sp>
        <p:nvSpPr>
          <p:cNvPr id="3" name="Shape 1"/>
          <p:cNvSpPr/>
          <p:nvPr/>
        </p:nvSpPr>
        <p:spPr>
          <a:xfrm>
            <a:off x="793790" y="1661517"/>
            <a:ext cx="401836" cy="401836"/>
          </a:xfrm>
          <a:prstGeom prst="roundRect">
            <a:avLst>
              <a:gd name="adj" fmla="val 18670"/>
            </a:avLst>
          </a:prstGeom>
          <a:solidFill>
            <a:srgbClr val="404040"/>
          </a:solidFill>
          <a:ln w="7620">
            <a:solidFill>
              <a:srgbClr val="595959"/>
            </a:solidFill>
            <a:prstDash val="solid"/>
          </a:ln>
        </p:spPr>
      </p:sp>
      <p:sp>
        <p:nvSpPr>
          <p:cNvPr id="4" name="Text 2"/>
          <p:cNvSpPr/>
          <p:nvPr/>
        </p:nvSpPr>
        <p:spPr>
          <a:xfrm>
            <a:off x="1374219" y="1719501"/>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Layouts: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Utilizes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LinearLayout, ConstraintLayout, and RecyclerView</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with custom adapters for highly responsive and adaptive user interfaces, ensuring a smooth experience across various Android devices.</a:t>
            </a:r>
            <a:endParaRPr lang="en-US" sz="1400" dirty="0"/>
          </a:p>
        </p:txBody>
      </p:sp>
      <p:sp>
        <p:nvSpPr>
          <p:cNvPr id="5" name="Shape 3"/>
          <p:cNvSpPr/>
          <p:nvPr/>
        </p:nvSpPr>
        <p:spPr>
          <a:xfrm>
            <a:off x="793790" y="2648188"/>
            <a:ext cx="401836" cy="401836"/>
          </a:xfrm>
          <a:prstGeom prst="roundRect">
            <a:avLst>
              <a:gd name="adj" fmla="val 18670"/>
            </a:avLst>
          </a:prstGeom>
          <a:solidFill>
            <a:srgbClr val="404040"/>
          </a:solidFill>
          <a:ln w="7620">
            <a:solidFill>
              <a:srgbClr val="595959"/>
            </a:solidFill>
            <a:prstDash val="solid"/>
          </a:ln>
        </p:spPr>
      </p:sp>
      <p:sp>
        <p:nvSpPr>
          <p:cNvPr id="6" name="Text 4"/>
          <p:cNvSpPr/>
          <p:nvPr/>
        </p:nvSpPr>
        <p:spPr>
          <a:xfrm>
            <a:off x="1374219" y="2706172"/>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Data Binding: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Employs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View Binding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to directly reference views in code, significantly reducing boilerplate code and improving readability and development speed.</a:t>
            </a:r>
            <a:endParaRPr lang="en-US" sz="1400" dirty="0"/>
          </a:p>
        </p:txBody>
      </p:sp>
      <p:sp>
        <p:nvSpPr>
          <p:cNvPr id="7" name="Shape 5"/>
          <p:cNvSpPr/>
          <p:nvPr/>
        </p:nvSpPr>
        <p:spPr>
          <a:xfrm>
            <a:off x="793790" y="3634859"/>
            <a:ext cx="401836" cy="401836"/>
          </a:xfrm>
          <a:prstGeom prst="roundRect">
            <a:avLst>
              <a:gd name="adj" fmla="val 18670"/>
            </a:avLst>
          </a:prstGeom>
          <a:solidFill>
            <a:srgbClr val="404040"/>
          </a:solidFill>
          <a:ln w="7620">
            <a:solidFill>
              <a:srgbClr val="595959"/>
            </a:solidFill>
            <a:prstDash val="solid"/>
          </a:ln>
        </p:spPr>
      </p:sp>
      <p:sp>
        <p:nvSpPr>
          <p:cNvPr id="8" name="Text 6"/>
          <p:cNvSpPr/>
          <p:nvPr/>
        </p:nvSpPr>
        <p:spPr>
          <a:xfrm>
            <a:off x="1374219" y="3692843"/>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Networking: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Integrates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OkHttp</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efficient HTTP client operations and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Gson</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seamless JSON parsing, enabling robust communication with the Gemini API for recipe generation.</a:t>
            </a:r>
            <a:endParaRPr lang="en-US" sz="1400" dirty="0"/>
          </a:p>
        </p:txBody>
      </p:sp>
      <p:sp>
        <p:nvSpPr>
          <p:cNvPr id="9" name="Shape 7"/>
          <p:cNvSpPr/>
          <p:nvPr/>
        </p:nvSpPr>
        <p:spPr>
          <a:xfrm>
            <a:off x="793790" y="4621530"/>
            <a:ext cx="401836" cy="401836"/>
          </a:xfrm>
          <a:prstGeom prst="roundRect">
            <a:avLst>
              <a:gd name="adj" fmla="val 18670"/>
            </a:avLst>
          </a:prstGeom>
          <a:solidFill>
            <a:srgbClr val="404040"/>
          </a:solidFill>
          <a:ln w="7620">
            <a:solidFill>
              <a:srgbClr val="595959"/>
            </a:solidFill>
            <a:prstDash val="solid"/>
          </a:ln>
        </p:spPr>
      </p:sp>
      <p:sp>
        <p:nvSpPr>
          <p:cNvPr id="10" name="Text 8"/>
          <p:cNvSpPr/>
          <p:nvPr/>
        </p:nvSpPr>
        <p:spPr>
          <a:xfrm>
            <a:off x="1374219" y="4679513"/>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Local Storage:</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Implements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Room Database</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persistent data storage, providing an abstraction layer over SQLite for local task and recipe data management.</a:t>
            </a:r>
            <a:endParaRPr lang="en-US" sz="1400" dirty="0"/>
          </a:p>
        </p:txBody>
      </p:sp>
      <p:sp>
        <p:nvSpPr>
          <p:cNvPr id="11" name="Shape 9"/>
          <p:cNvSpPr/>
          <p:nvPr/>
        </p:nvSpPr>
        <p:spPr>
          <a:xfrm>
            <a:off x="793790" y="5608201"/>
            <a:ext cx="401836" cy="401836"/>
          </a:xfrm>
          <a:prstGeom prst="roundRect">
            <a:avLst>
              <a:gd name="adj" fmla="val 18670"/>
            </a:avLst>
          </a:prstGeom>
          <a:solidFill>
            <a:srgbClr val="404040"/>
          </a:solidFill>
          <a:ln w="7620">
            <a:solidFill>
              <a:srgbClr val="595959"/>
            </a:solidFill>
            <a:prstDash val="solid"/>
          </a:ln>
        </p:spPr>
      </p:sp>
      <p:sp>
        <p:nvSpPr>
          <p:cNvPr id="12" name="Text 10"/>
          <p:cNvSpPr/>
          <p:nvPr/>
        </p:nvSpPr>
        <p:spPr>
          <a:xfrm>
            <a:off x="1374219" y="5666184"/>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User Interaction &amp; Permissions: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Leverages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Explicit Intents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direct navigation between app components and ensures secure handling of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internet permissions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API calls.</a:t>
            </a:r>
            <a:endParaRPr lang="en-US" sz="1400" dirty="0"/>
          </a:p>
        </p:txBody>
      </p:sp>
      <p:sp>
        <p:nvSpPr>
          <p:cNvPr id="13" name="Shape 11"/>
          <p:cNvSpPr/>
          <p:nvPr/>
        </p:nvSpPr>
        <p:spPr>
          <a:xfrm>
            <a:off x="793790" y="6594872"/>
            <a:ext cx="401836" cy="401836"/>
          </a:xfrm>
          <a:prstGeom prst="roundRect">
            <a:avLst>
              <a:gd name="adj" fmla="val 18670"/>
            </a:avLst>
          </a:prstGeom>
          <a:solidFill>
            <a:srgbClr val="404040"/>
          </a:solidFill>
          <a:ln w="7620">
            <a:solidFill>
              <a:srgbClr val="595959"/>
            </a:solidFill>
            <a:prstDash val="solid"/>
          </a:ln>
        </p:spPr>
      </p:sp>
      <p:sp>
        <p:nvSpPr>
          <p:cNvPr id="14" name="Text 12"/>
          <p:cNvSpPr/>
          <p:nvPr/>
        </p:nvSpPr>
        <p:spPr>
          <a:xfrm>
            <a:off x="1374219" y="6652855"/>
            <a:ext cx="12462391" cy="285750"/>
          </a:xfrm>
          <a:prstGeom prst="rect">
            <a:avLst/>
          </a:prstGeom>
          <a:noFill/>
          <a:ln/>
        </p:spPr>
        <p:txBody>
          <a:bodyPr wrap="non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Calendar Integration:</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Features a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Calendar View</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visual scheduling and event management, allowing users to easily track tasks and appointments.</a:t>
            </a:r>
            <a:endParaRPr lang="en-US" sz="1400" dirty="0"/>
          </a:p>
        </p:txBody>
      </p:sp>
      <p:sp>
        <p:nvSpPr>
          <p:cNvPr id="15" name="Text 13"/>
          <p:cNvSpPr/>
          <p:nvPr/>
        </p:nvSpPr>
        <p:spPr>
          <a:xfrm>
            <a:off x="793790" y="7197566"/>
            <a:ext cx="13042821" cy="285750"/>
          </a:xfrm>
          <a:prstGeom prst="rect">
            <a:avLst/>
          </a:prstGeom>
          <a:noFill/>
          <a:ln/>
        </p:spPr>
        <p:txBody>
          <a:bodyPr wrap="none" lIns="0" tIns="0" rIns="0" bIns="0" rtlCol="0" anchor="t"/>
          <a:lstStyle/>
          <a:p>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Our technical foundation is built for scalability and performance, ensuring a reliable and seamless user experience.</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2025-06-20T05:51:00Z</dcterms:created>
  <dcterms:modified xsi:type="dcterms:W3CDTF">2025-06-20T05:51:00Z</dcterms:modified>
</cp:coreProperties>
</file>