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图片 4294967295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560" cy="7558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图片 4294967295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560" cy="75585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source.android.com/source/code-style.html" TargetMode="External"/><Relationship Id="rId2" Type="http://schemas.openxmlformats.org/officeDocument/2006/relationships/hyperlink" Target="http://source.android.com/source/code-style.html" TargetMode="External"/><Relationship Id="rId3" Type="http://schemas.openxmlformats.org/officeDocument/2006/relationships/hyperlink" Target="http://source.android.com/source/code-style.html" TargetMode="External"/><Relationship Id="rId4" Type="http://schemas.openxmlformats.org/officeDocument/2006/relationships/hyperlink" Target="http://blog.csdn.net/javaoverflow/article/details/8915387" TargetMode="External"/><Relationship Id="rId5" Type="http://schemas.openxmlformats.org/officeDocument/2006/relationships/hyperlink" Target="http://blog.csdn.net/javaoverflow/article/details/8915387" TargetMode="External"/><Relationship Id="rId6" Type="http://schemas.openxmlformats.org/officeDocument/2006/relationships/hyperlink" Target="http://blog.csdn.net/javaoverflow/article/details/8915387" TargetMode="External"/><Relationship Id="rId7" Type="http://schemas.openxmlformats.org/officeDocument/2006/relationships/hyperlink" Target="http://developer.android.com/guide/topics/resources/more-resources.html" TargetMode="External"/><Relationship Id="rId8" Type="http://schemas.openxmlformats.org/officeDocument/2006/relationships/hyperlink" Target="http://developer.android.com/guide/topics/resources/more-resources.html" TargetMode="External"/><Relationship Id="rId9" Type="http://schemas.openxmlformats.org/officeDocument/2006/relationships/hyperlink" Target="http://blog.csdn.net/wjky2014/article/details/8120662" TargetMode="External"/><Relationship Id="rId10" Type="http://schemas.openxmlformats.org/officeDocument/2006/relationships/hyperlink" Target="http://blog.csdn.net/wjky2014/article/details/8120662" TargetMode="External"/><Relationship Id="rId11" Type="http://schemas.openxmlformats.org/officeDocument/2006/relationships/hyperlink" Target="http://blog.csdn.net/wjky2014/article/details/8120662" TargetMode="External"/><Relationship Id="rId1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source.android.com/" TargetMode="External"/><Relationship Id="rId2" Type="http://schemas.openxmlformats.org/officeDocument/2006/relationships/hyperlink" Target="http://source.android.com/" TargetMode="External"/><Relationship Id="rId3" Type="http://schemas.openxmlformats.org/officeDocument/2006/relationships/hyperlink" Target="http://source.android.com/" TargetMode="External"/><Relationship Id="rId4" Type="http://schemas.openxmlformats.org/officeDocument/2006/relationships/hyperlink" Target="http://developer.android.com/" TargetMode="External"/><Relationship Id="rId5" Type="http://schemas.openxmlformats.org/officeDocument/2006/relationships/hyperlink" Target="http://developer.android.com/" TargetMode="External"/><Relationship Id="rId6" Type="http://schemas.openxmlformats.org/officeDocument/2006/relationships/hyperlink" Target="http://stackoverflow.com/" TargetMode="External"/><Relationship Id="rId7" Type="http://schemas.openxmlformats.org/officeDocument/2006/relationships/hyperlink" Target="http://stackoverflow.com/" TargetMode="External"/><Relationship Id="rId8" Type="http://schemas.openxmlformats.org/officeDocument/2006/relationships/hyperlink" Target="http://stackoverflow.com/" TargetMode="External"/><Relationship Id="rId9" Type="http://schemas.openxmlformats.org/officeDocument/2006/relationships/hyperlink" Target="https://code.google.com/" TargetMode="External"/><Relationship Id="rId10" Type="http://schemas.openxmlformats.org/officeDocument/2006/relationships/hyperlink" Target="https://code.google.com/" TargetMode="External"/><Relationship Id="rId11" Type="http://schemas.openxmlformats.org/officeDocument/2006/relationships/hyperlink" Target="http://blog.csdn.net/" TargetMode="External"/><Relationship Id="rId12" Type="http://schemas.openxmlformats.org/officeDocument/2006/relationships/hyperlink" Target="http://blog.csdn.net/" TargetMode="External"/><Relationship Id="rId13" Type="http://schemas.openxmlformats.org/officeDocument/2006/relationships/hyperlink" Target="https://github.com/raidenawkward/android-presentation" TargetMode="External"/><Relationship Id="rId1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20000" y="3168000"/>
            <a:ext cx="8566920" cy="15591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- make coding more effcient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823760"/>
            <a:ext cx="9070920" cy="16740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DejaVu Sans"/>
              </a:rPr>
              <a:t>Android Coding Style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648000" y="6076080"/>
            <a:ext cx="8566920" cy="6188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tome.huang@yahoo.com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504000" y="2494080"/>
            <a:ext cx="9070920" cy="36892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1.1. Exceptions are friends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1.2. Do not left catch body empty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1.3. Catch the right exceptions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1.4. Throw the appropriate exception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CustomShape 2"/>
          <p:cNvSpPr/>
          <p:nvPr/>
        </p:nvSpPr>
        <p:spPr>
          <a:xfrm>
            <a:off x="504000" y="1779480"/>
            <a:ext cx="9070920" cy="44038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Tips: (in a word, </a:t>
            </a:r>
            <a:r>
              <a:rPr lang="en-US" sz="3200">
                <a:solidFill>
                  <a:srgbClr val="ff0000"/>
                </a:solidFill>
                <a:latin typeface="Arial"/>
                <a:ea typeface="DejaVu Sans"/>
              </a:rPr>
              <a:t>accuracy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Catch each exception separately as separate catch blocks after a single try.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Refactor your code to have more fine-grained error handling, with multiple try blocks.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Rethrow the exception.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968400" y="185112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/>
          <a:p>
            <a:r>
              <a:rPr lang="en-US" sz="2400"/>
              <a:t>Make it like this:</a:t>
            </a:r>
            <a:endParaRPr/>
          </a:p>
        </p:txBody>
      </p:sp>
      <p:pic>
        <p:nvPicPr>
          <p:cNvPr descr="" id="10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11280" y="2851200"/>
            <a:ext cx="8985960" cy="27853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CustomShape 2"/>
          <p:cNvSpPr/>
          <p:nvPr/>
        </p:nvSpPr>
        <p:spPr>
          <a:xfrm>
            <a:off x="504000" y="2494080"/>
            <a:ext cx="9070920" cy="36892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Use spaces instead of tabs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For code blocks, use 4 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For line wrapping, use 8 spaces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2. Indentation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968400" y="185112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/>
          <a:p>
            <a:r>
              <a:rPr lang="en-US" sz="2400"/>
              <a:t>Make it like this:</a:t>
            </a:r>
            <a:endParaRPr/>
          </a:p>
        </p:txBody>
      </p:sp>
      <p:pic>
        <p:nvPicPr>
          <p:cNvPr descr="" id="1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39720" y="2494080"/>
            <a:ext cx="6470640" cy="42141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504000" y="1851120"/>
            <a:ext cx="4178520" cy="43322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For ‘if’ statements: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if (condition)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body();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if (condition) body();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2. Indentation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5040360" y="1851120"/>
            <a:ext cx="4178520" cy="43322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(condition)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body();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2"/>
          <p:cNvSpPr/>
          <p:nvPr/>
        </p:nvSpPr>
        <p:spPr>
          <a:xfrm>
            <a:off x="504000" y="1851120"/>
            <a:ext cx="7678800" cy="43322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For line length limit: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Line length &lt;100 char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Exceptions: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u="sng">
                <a:solidFill>
                  <a:srgbClr val="10243e"/>
                </a:solidFill>
                <a:latin typeface="Arial"/>
                <a:ea typeface="DejaVu Sans"/>
              </a:rPr>
              <a:t>url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2. Indentation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CustomShape 2"/>
          <p:cNvSpPr/>
          <p:nvPr/>
        </p:nvSpPr>
        <p:spPr>
          <a:xfrm>
            <a:off x="504000" y="1851120"/>
            <a:ext cx="8393400" cy="43322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Java annotations: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@Deprecated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@SuppressWarnings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3. Comments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2"/>
          <p:cNvSpPr/>
          <p:nvPr/>
        </p:nvSpPr>
        <p:spPr>
          <a:xfrm>
            <a:off x="504000" y="1851120"/>
            <a:ext cx="8393400" cy="43322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Where are the comments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head of file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head of module (class)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head of method declaration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start of method body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tail of constance declaration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tail of end brace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3. Comments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CustomShape 2"/>
          <p:cNvSpPr/>
          <p:nvPr/>
        </p:nvSpPr>
        <p:spPr>
          <a:xfrm>
            <a:off x="504000" y="1851120"/>
            <a:ext cx="8393400" cy="43322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TODO Comments: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53735"/>
                </a:solidFill>
                <a:latin typeface="Arial"/>
                <a:ea typeface="DejaVu Sans"/>
              </a:rPr>
              <a:t>public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>
                <a:solidFill>
                  <a:srgbClr val="953735"/>
                </a:solidFill>
                <a:latin typeface="Arial"/>
                <a:ea typeface="DejaVu Sans"/>
              </a:rPr>
              <a:t>void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onCreate()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b050"/>
                </a:solidFill>
                <a:latin typeface="Arial"/>
                <a:ea typeface="DejaVu Sans"/>
              </a:rPr>
              <a:t>// TODO: init local variables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  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3. Comments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Catalog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2232000"/>
            <a:ext cx="9070920" cy="395136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Part 1. Java Code Style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Part 2. Android Programming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Part 3. References &amp; Share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Part 4. Q &amp; A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504000" y="1851120"/>
            <a:ext cx="8393400" cy="43322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Package imports: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import foo.*;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import foo.Bar;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Others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504000" y="1851120"/>
            <a:ext cx="8393400" cy="45000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String compare: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boolean isEmpty(String str)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(str.equals(“”) </a:t>
            </a:r>
            <a:r>
              <a:rPr lang="en-US" sz="3200">
                <a:solidFill>
                  <a:srgbClr val="000066"/>
                </a:solidFill>
                <a:latin typeface="Arial"/>
                <a:ea typeface="DejaVu Sans"/>
              </a:rPr>
              <a:t>/* str.isEmpty() */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return true;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return false;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Others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2"/>
          <p:cNvSpPr/>
          <p:nvPr/>
        </p:nvSpPr>
        <p:spPr>
          <a:xfrm>
            <a:off x="504000" y="1636560"/>
            <a:ext cx="8393400" cy="514296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String compare: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boolean isEmpty(String str)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("".equals(str))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2d050"/>
                </a:solidFill>
                <a:latin typeface="Arial"/>
                <a:ea typeface="DejaVu Sans"/>
              </a:rPr>
              <a:t>       </a:t>
            </a:r>
            <a:r>
              <a:rPr lang="en-US" sz="3200">
                <a:solidFill>
                  <a:srgbClr val="00b050"/>
                </a:solidFill>
                <a:latin typeface="Arial"/>
                <a:ea typeface="DejaVu Sans"/>
              </a:rPr>
              <a:t> </a:t>
            </a:r>
            <a:r>
              <a:rPr lang="en-US" sz="3200">
                <a:solidFill>
                  <a:srgbClr val="00b050"/>
                </a:solidFill>
                <a:latin typeface="Arial"/>
                <a:ea typeface="DejaVu Sans"/>
              </a:rPr>
              <a:t>// CONST_STR.equals(str)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return true;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return false;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Others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CustomShape 2"/>
          <p:cNvSpPr/>
          <p:nvPr/>
        </p:nvSpPr>
        <p:spPr>
          <a:xfrm>
            <a:off x="504000" y="1851120"/>
            <a:ext cx="8393400" cy="43322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Name acronyms as words: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Others</a:t>
            </a:r>
            <a:endParaRPr/>
          </a:p>
        </p:txBody>
      </p:sp>
      <p:pic>
        <p:nvPicPr>
          <p:cNvPr descr="" id="14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5440" y="3279600"/>
            <a:ext cx="9386280" cy="22852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CustomShape 2"/>
          <p:cNvSpPr/>
          <p:nvPr/>
        </p:nvSpPr>
        <p:spPr>
          <a:xfrm>
            <a:off x="504000" y="2637000"/>
            <a:ext cx="8393400" cy="257112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Be consistent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Be efficient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Be accurate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Summary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2"/>
          <p:cNvSpPr/>
          <p:nvPr/>
        </p:nvSpPr>
        <p:spPr>
          <a:xfrm>
            <a:off x="576000" y="3096000"/>
            <a:ext cx="9070920" cy="2230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Part 2. Android Programming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CustomShape 2"/>
          <p:cNvSpPr/>
          <p:nvPr/>
        </p:nvSpPr>
        <p:spPr>
          <a:xfrm>
            <a:off x="504000" y="1851120"/>
            <a:ext cx="8393400" cy="11422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Log Levels in logcat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Log Sparingly</a:t>
            </a:r>
            <a:endParaRPr/>
          </a:p>
        </p:txBody>
      </p:sp>
      <p:pic>
        <p:nvPicPr>
          <p:cNvPr descr="" id="1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4200" y="2851200"/>
            <a:ext cx="8339760" cy="3285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504000" y="1851120"/>
            <a:ext cx="9178920" cy="47142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 be used when something fatal has happened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WARNING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 something serious and unexpected happened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INFORMATIVE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 note that something interesting to most people happened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DEBUG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:be relevant to investigate and debug unexpected behaviors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VERBOSE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:everything else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Log Sparingly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CustomShape 2"/>
          <p:cNvSpPr/>
          <p:nvPr/>
        </p:nvSpPr>
        <p:spPr>
          <a:xfrm>
            <a:off x="504000" y="1851120"/>
            <a:ext cx="9178920" cy="121356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Put resource definition into right xml file: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2. XML files</a:t>
            </a:r>
            <a:endParaRPr/>
          </a:p>
        </p:txBody>
      </p:sp>
      <p:pic>
        <p:nvPicPr>
          <p:cNvPr descr="" id="15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8360" y="2637000"/>
            <a:ext cx="9000360" cy="4150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2"/>
          <p:cNvSpPr/>
          <p:nvPr/>
        </p:nvSpPr>
        <p:spPr>
          <a:xfrm>
            <a:off x="504000" y="3279600"/>
            <a:ext cx="8821800" cy="192816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Generate appropriate permissions for APK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3. Permissions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2"/>
          <p:cNvSpPr/>
          <p:nvPr/>
        </p:nvSpPr>
        <p:spPr>
          <a:xfrm>
            <a:off x="576000" y="3096000"/>
            <a:ext cx="9070920" cy="2230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Part 1. Java Code Style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2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Dimension units</a:t>
            </a:r>
            <a:endParaRPr/>
          </a:p>
        </p:txBody>
      </p:sp>
      <p:pic>
        <p:nvPicPr>
          <p:cNvPr descr="" id="16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1994040"/>
            <a:ext cx="8705520" cy="5000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468360" y="2208240"/>
            <a:ext cx="8393400" cy="299952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For more information, check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http://developer.android.com/guide/topics/resources/more-resources.html#Dimension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Dimension units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CustomShape 2"/>
          <p:cNvSpPr/>
          <p:nvPr/>
        </p:nvSpPr>
        <p:spPr>
          <a:xfrm>
            <a:off x="576000" y="3096000"/>
            <a:ext cx="9070920" cy="22309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Part 3. References &amp; share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CustomShape 2"/>
          <p:cNvSpPr/>
          <p:nvPr/>
        </p:nvSpPr>
        <p:spPr>
          <a:xfrm>
            <a:off x="468360" y="1708200"/>
            <a:ext cx="9072000" cy="485712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Java code style: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source.android.com/source/code-style.html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Java exception: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6"/>
              </a:rPr>
              <a:t>blog.csdn.net/javaoverflow/article/details/8915387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Android dimensions: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7"/>
              </a:rPr>
              <a:t>http://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8"/>
              </a:rPr>
              <a:t>developer.android.com/guide/topics/resources/more-resources.html#Dimension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Android resouce style: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9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10"/>
              </a:rPr>
              <a:t>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11"/>
              </a:rPr>
              <a:t>blog.csdn.net/wjky2014/article/details/8120662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Reference &amp; share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CustomShape 2"/>
          <p:cNvSpPr/>
          <p:nvPr/>
        </p:nvSpPr>
        <p:spPr>
          <a:xfrm>
            <a:off x="468360" y="1708200"/>
            <a:ext cx="9072000" cy="485712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Android develop: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source.android.com/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http://developer.android.com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Trouble shooting: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6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7"/>
              </a:rPr>
              <a:t>://stackoverflow.com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8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For improving capacity: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Arial"/>
                <a:ea typeface="DejaVu Sans"/>
                <a:hlinkClick r:id="rId9"/>
              </a:rPr>
              <a:t>https://</a:t>
            </a:r>
            <a:r>
              <a:rPr lang="en-US" sz="2400" u="sng">
                <a:solidFill>
                  <a:srgbClr val="0000ff"/>
                </a:solidFill>
                <a:latin typeface="Arial"/>
                <a:ea typeface="DejaVu Sans"/>
                <a:hlinkClick r:id="rId10"/>
              </a:rPr>
              <a:t>code.google.com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Arial"/>
                <a:ea typeface="DejaVu Sans"/>
                <a:hlinkClick r:id="rId11"/>
              </a:rPr>
              <a:t>http://blog.csdn.net</a:t>
            </a:r>
            <a:r>
              <a:rPr lang="en-US" sz="2400" u="sng">
                <a:solidFill>
                  <a:srgbClr val="0000ff"/>
                </a:solidFill>
                <a:latin typeface="Arial"/>
                <a:ea typeface="DejaVu Sans"/>
                <a:hlinkClick r:id="rId12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This Document: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  <a:hlinkClick r:id="rId13"/>
              </a:rPr>
              <a:t>https://github.com/raidenawkward/android-presentation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Reference &amp; share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CustomShape 2"/>
          <p:cNvSpPr/>
          <p:nvPr/>
        </p:nvSpPr>
        <p:spPr>
          <a:xfrm>
            <a:off x="468360" y="2779560"/>
            <a:ext cx="9072000" cy="278532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31859c"/>
                </a:solidFill>
                <a:latin typeface="Arial"/>
                <a:ea typeface="DejaVu Sans"/>
              </a:rPr>
              <a:t>Q &amp; A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9" nodeType="tmRoot" restart="never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CustomShape 2"/>
          <p:cNvSpPr/>
          <p:nvPr/>
        </p:nvSpPr>
        <p:spPr>
          <a:xfrm>
            <a:off x="468360" y="2779560"/>
            <a:ext cx="9072000" cy="278532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215968"/>
                </a:solidFill>
                <a:latin typeface="Arial"/>
                <a:ea typeface="DejaVu Sans"/>
              </a:rPr>
              <a:t>Thank you!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61" nodeType="tmRoot" restart="never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2"/>
          <p:cNvSpPr/>
          <p:nvPr/>
        </p:nvSpPr>
        <p:spPr>
          <a:xfrm>
            <a:off x="504000" y="2422440"/>
            <a:ext cx="9070920" cy="3264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Benefits: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OO feature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Separate work flow and exception handling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Makes code more readable and maintainable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5440" y="1351080"/>
            <a:ext cx="8804160" cy="5928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76000"/>
            <a:ext cx="7198920" cy="71892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2"/>
          <p:cNvSpPr/>
          <p:nvPr/>
        </p:nvSpPr>
        <p:spPr>
          <a:xfrm>
            <a:off x="504000" y="1800000"/>
            <a:ext cx="9070920" cy="1979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E.X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Method ‘setServerPort’: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Configure port number for connection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pic>
        <p:nvPicPr>
          <p:cNvPr descr=""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11280" y="3851280"/>
            <a:ext cx="8471880" cy="2071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968400" y="185112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/>
          <a:p>
            <a:r>
              <a:rPr lang="en-US" sz="2400"/>
              <a:t>ver 2:</a:t>
            </a:r>
            <a:endParaRPr/>
          </a:p>
        </p:txBody>
      </p:sp>
      <p:pic>
        <p:nvPicPr>
          <p:cNvPr descr="" id="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68400" y="3137040"/>
            <a:ext cx="8041320" cy="19994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968400" y="185112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/>
          <a:p>
            <a:r>
              <a:rPr lang="en-US" sz="2400"/>
              <a:t>ver 3:</a:t>
            </a:r>
            <a:endParaRPr/>
          </a:p>
        </p:txBody>
      </p:sp>
      <p:pic>
        <p:nvPicPr>
          <p:cNvPr descr="" id="9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96760" y="3137040"/>
            <a:ext cx="8326080" cy="271404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57600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968400" y="1851120"/>
            <a:ext cx="7198920" cy="71964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/>
          <a:p>
            <a:r>
              <a:rPr lang="en-US" sz="2400"/>
              <a:t>ver 4:</a:t>
            </a:r>
            <a:endParaRPr/>
          </a:p>
        </p:txBody>
      </p:sp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4200" y="2994120"/>
            <a:ext cx="8614800" cy="257112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