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8.png" ContentType="image/png"/>
  <Override PartName="/ppt/media/image9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17.png" ContentType="image/png"/>
  <Override PartName="/ppt/media/image3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5828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3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28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20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5200" y="405828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7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28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图片 4294967295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8920" cy="7558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20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zh-CN"/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280" cy="43837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zh-C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zh-C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zh-C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zh-C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zh-C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zh-C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zh-C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" name="图片 4294967295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8920" cy="75589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zh-CN"/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zh-C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zh-C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zh-C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zh-C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zh-C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zh-C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zh-CN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://source.android.com/source/code-style.html" TargetMode="External"/><Relationship Id="rId2" Type="http://schemas.openxmlformats.org/officeDocument/2006/relationships/hyperlink" Target="http://source.android.com/source/code-style.html" TargetMode="External"/><Relationship Id="rId3" Type="http://schemas.openxmlformats.org/officeDocument/2006/relationships/hyperlink" Target="http://source.android.com/source/code-style.html" TargetMode="External"/><Relationship Id="rId4" Type="http://schemas.openxmlformats.org/officeDocument/2006/relationships/hyperlink" Target="http://blog.csdn.net/javaoverflow/article/details/8915387" TargetMode="External"/><Relationship Id="rId5" Type="http://schemas.openxmlformats.org/officeDocument/2006/relationships/hyperlink" Target="http://blog.csdn.net/javaoverflow/article/details/8915387" TargetMode="External"/><Relationship Id="rId6" Type="http://schemas.openxmlformats.org/officeDocument/2006/relationships/hyperlink" Target="http://blog.csdn.net/javaoverflow/article/details/8915387" TargetMode="External"/><Relationship Id="rId7" Type="http://schemas.openxmlformats.org/officeDocument/2006/relationships/hyperlink" Target="http://developer.android.com/guide/topics/resources/more-resources.html" TargetMode="External"/><Relationship Id="rId8" Type="http://schemas.openxmlformats.org/officeDocument/2006/relationships/hyperlink" Target="http://developer.android.com/guide/topics/resources/more-resources.html" TargetMode="External"/><Relationship Id="rId9" Type="http://schemas.openxmlformats.org/officeDocument/2006/relationships/hyperlink" Target="http://blog.csdn.net/wjky2014/article/details/8120662" TargetMode="External"/><Relationship Id="rId10" Type="http://schemas.openxmlformats.org/officeDocument/2006/relationships/hyperlink" Target="http://blog.csdn.net/wjky2014/article/details/8120662" TargetMode="External"/><Relationship Id="rId11" Type="http://schemas.openxmlformats.org/officeDocument/2006/relationships/hyperlink" Target="http://blog.csdn.net/wjky2014/article/details/8120662" TargetMode="External"/><Relationship Id="rId1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://source.android.com/" TargetMode="External"/><Relationship Id="rId2" Type="http://schemas.openxmlformats.org/officeDocument/2006/relationships/hyperlink" Target="http://source.android.com/" TargetMode="External"/><Relationship Id="rId3" Type="http://schemas.openxmlformats.org/officeDocument/2006/relationships/hyperlink" Target="http://source.android.com/" TargetMode="External"/><Relationship Id="rId4" Type="http://schemas.openxmlformats.org/officeDocument/2006/relationships/hyperlink" Target="http://developer.android.com/" TargetMode="External"/><Relationship Id="rId5" Type="http://schemas.openxmlformats.org/officeDocument/2006/relationships/hyperlink" Target="http://developer.android.com/" TargetMode="External"/><Relationship Id="rId6" Type="http://schemas.openxmlformats.org/officeDocument/2006/relationships/hyperlink" Target="http://stackoverflow.com/" TargetMode="External"/><Relationship Id="rId7" Type="http://schemas.openxmlformats.org/officeDocument/2006/relationships/hyperlink" Target="http://stackoverflow.com/" TargetMode="External"/><Relationship Id="rId8" Type="http://schemas.openxmlformats.org/officeDocument/2006/relationships/hyperlink" Target="http://stackoverflow.com/" TargetMode="External"/><Relationship Id="rId9" Type="http://schemas.openxmlformats.org/officeDocument/2006/relationships/hyperlink" Target="https://code.google.com/" TargetMode="External"/><Relationship Id="rId10" Type="http://schemas.openxmlformats.org/officeDocument/2006/relationships/hyperlink" Target="https://code.google.com/" TargetMode="External"/><Relationship Id="rId11" Type="http://schemas.openxmlformats.org/officeDocument/2006/relationships/hyperlink" Target="http://blog.csdn.net/" TargetMode="External"/><Relationship Id="rId12" Type="http://schemas.openxmlformats.org/officeDocument/2006/relationships/hyperlink" Target="http://blog.csdn.net/" TargetMode="External"/><Relationship Id="rId1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20000" y="3168000"/>
            <a:ext cx="8567280" cy="155952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- make coding more effcient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823760"/>
            <a:ext cx="9071280" cy="167436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Arial"/>
                <a:ea typeface="DejaVu Sans"/>
              </a:rPr>
              <a:t>Android Coding Style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648000" y="6076080"/>
            <a:ext cx="8567280" cy="61920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 algn="r"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tome.huang@yahoo.com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CustomShape 2"/>
          <p:cNvSpPr/>
          <p:nvPr/>
        </p:nvSpPr>
        <p:spPr>
          <a:xfrm>
            <a:off x="504000" y="2494080"/>
            <a:ext cx="9071280" cy="368964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1.1. Exceptions are friends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1.2. Do not left catch body empty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1.3. Catch the right exceptions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1.4. Throw the appropriate exception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2" name="CustomShape 3"/>
          <p:cNvSpPr/>
          <p:nvPr/>
        </p:nvSpPr>
        <p:spPr>
          <a:xfrm>
            <a:off x="504000" y="576000"/>
            <a:ext cx="7199280" cy="720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1. Exceptions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CustomShape 2"/>
          <p:cNvSpPr/>
          <p:nvPr/>
        </p:nvSpPr>
        <p:spPr>
          <a:xfrm>
            <a:off x="504000" y="1779480"/>
            <a:ext cx="9071280" cy="440424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Tips: (in a word, </a:t>
            </a:r>
            <a:r>
              <a:rPr lang="en-US" sz="3200">
                <a:solidFill>
                  <a:srgbClr val="ff0000"/>
                </a:solidFill>
                <a:latin typeface="Arial"/>
                <a:ea typeface="DejaVu Sans"/>
              </a:rPr>
              <a:t>accuracy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Catch each exception separately as separate catch blocks after a single try.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Refactor your code to have more fine-grained error handling, with multiple try blocks.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Rethrow the exception.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5" name="CustomShape 3"/>
          <p:cNvSpPr/>
          <p:nvPr/>
        </p:nvSpPr>
        <p:spPr>
          <a:xfrm>
            <a:off x="504000" y="576000"/>
            <a:ext cx="7199280" cy="720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1. Exceptions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576000"/>
            <a:ext cx="7199280" cy="72000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lang="zh-CN" sz="3600">
                <a:solidFill>
                  <a:srgbClr val="000000"/>
                </a:solidFill>
                <a:latin typeface="Arial"/>
                <a:ea typeface="DejaVu Sans"/>
              </a:rPr>
              <a:t>1. Exceptions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968400" y="1851120"/>
            <a:ext cx="7199280" cy="720000"/>
          </a:xfrm>
          <a:prstGeom prst="rect">
            <a:avLst/>
          </a:prstGeom>
        </p:spPr>
        <p:txBody>
          <a:bodyPr bIns="0" lIns="0" rIns="0" tIns="0"/>
          <a:p>
            <a:r>
              <a:rPr lang="zh-CN" sz="2400"/>
              <a:t>Make it like this:</a:t>
            </a:r>
            <a:endParaRPr/>
          </a:p>
        </p:txBody>
      </p:sp>
      <p:pic>
        <p:nvPicPr>
          <p:cNvPr descr="" id="10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11280" y="2851200"/>
            <a:ext cx="8986320" cy="27856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CustomShape 2"/>
          <p:cNvSpPr/>
          <p:nvPr/>
        </p:nvSpPr>
        <p:spPr>
          <a:xfrm>
            <a:off x="504000" y="2494080"/>
            <a:ext cx="9071280" cy="368964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Use spaces instead of tabs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For code blocks, use 4 spaces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For line wrapping, use 8 spaces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504000" y="576000"/>
            <a:ext cx="7199280" cy="720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2. Indentation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576000"/>
            <a:ext cx="7199280" cy="72000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lang="zh-CN" sz="3600">
                <a:solidFill>
                  <a:srgbClr val="000000"/>
                </a:solidFill>
                <a:latin typeface="Arial"/>
                <a:ea typeface="DejaVu Sans"/>
              </a:rPr>
              <a:t>1. Exceptions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968400" y="1851120"/>
            <a:ext cx="7199280" cy="720000"/>
          </a:xfrm>
          <a:prstGeom prst="rect">
            <a:avLst/>
          </a:prstGeom>
        </p:spPr>
        <p:txBody>
          <a:bodyPr bIns="0" lIns="0" rIns="0" tIns="0"/>
          <a:p>
            <a:r>
              <a:rPr lang="zh-CN" sz="2400"/>
              <a:t>Make it like this:</a:t>
            </a:r>
            <a:endParaRPr/>
          </a:p>
        </p:txBody>
      </p:sp>
      <p:pic>
        <p:nvPicPr>
          <p:cNvPr descr="" id="11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539720" y="2494080"/>
            <a:ext cx="6471000" cy="42145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CustomShape 2"/>
          <p:cNvSpPr/>
          <p:nvPr/>
        </p:nvSpPr>
        <p:spPr>
          <a:xfrm>
            <a:off x="504000" y="1851120"/>
            <a:ext cx="4178880" cy="433260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For ‘if’ statements: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if (condition) 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body();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if (condition) body();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504000" y="576000"/>
            <a:ext cx="7199280" cy="720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2. Indentation</a:t>
            </a:r>
            <a:endParaRPr/>
          </a:p>
        </p:txBody>
      </p:sp>
      <p:sp>
        <p:nvSpPr>
          <p:cNvPr id="118" name="CustomShape 4"/>
          <p:cNvSpPr/>
          <p:nvPr/>
        </p:nvSpPr>
        <p:spPr>
          <a:xfrm>
            <a:off x="5040360" y="1851120"/>
            <a:ext cx="4178880" cy="433260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if (condition)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body();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2"/>
          <p:cNvSpPr/>
          <p:nvPr/>
        </p:nvSpPr>
        <p:spPr>
          <a:xfrm>
            <a:off x="504000" y="1851120"/>
            <a:ext cx="7679160" cy="433260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For line length limit: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Line length &lt;100 char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Exceptions: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 u="sng">
                <a:solidFill>
                  <a:srgbClr val="10243e"/>
                </a:solidFill>
                <a:latin typeface="Arial"/>
                <a:ea typeface="DejaVu Sans"/>
              </a:rPr>
              <a:t>url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import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504000" y="576000"/>
            <a:ext cx="7199280" cy="720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2. Indentation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CustomShape 2"/>
          <p:cNvSpPr/>
          <p:nvPr/>
        </p:nvSpPr>
        <p:spPr>
          <a:xfrm>
            <a:off x="504000" y="1851120"/>
            <a:ext cx="8393760" cy="433260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Java annotations: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@Deprecated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@Override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@SuppressWarnings</a:t>
            </a: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504000" y="576000"/>
            <a:ext cx="7199280" cy="720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3. Comments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CustomShape 2"/>
          <p:cNvSpPr/>
          <p:nvPr/>
        </p:nvSpPr>
        <p:spPr>
          <a:xfrm>
            <a:off x="504000" y="1851120"/>
            <a:ext cx="8393760" cy="433260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Where are the comments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head of file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head of module (class)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head of method declaration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start of method body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tail of constance declaration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tail of end brace</a:t>
            </a: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504000" y="576000"/>
            <a:ext cx="7199280" cy="720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3. Comments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CustomShape 2"/>
          <p:cNvSpPr/>
          <p:nvPr/>
        </p:nvSpPr>
        <p:spPr>
          <a:xfrm>
            <a:off x="504000" y="1851120"/>
            <a:ext cx="8393760" cy="433260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TODO Comments: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953735"/>
                </a:solidFill>
                <a:latin typeface="Arial"/>
                <a:ea typeface="DejaVu Sans"/>
              </a:rPr>
              <a:t>public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>
                <a:solidFill>
                  <a:srgbClr val="953735"/>
                </a:solidFill>
                <a:latin typeface="Arial"/>
                <a:ea typeface="DejaVu Sans"/>
              </a:rPr>
              <a:t>void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 onCreate() 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3200">
                <a:solidFill>
                  <a:srgbClr val="00b050"/>
                </a:solidFill>
                <a:latin typeface="Arial"/>
                <a:ea typeface="DejaVu Sans"/>
              </a:rPr>
              <a:t>// TODO: init local variables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}  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504000" y="576000"/>
            <a:ext cx="7199280" cy="720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3. Comments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txBody>
          <a:bodyPr anchor="ctr" bIns="0" lIns="0" rIns="0" tIns="0" wrap="none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Catalog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2232000"/>
            <a:ext cx="9071280" cy="395172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Part 1. Java Code Style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Part 2. Android Programming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Part 3. References &amp; Share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Part 4. Q &amp; A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CustomShape 2"/>
          <p:cNvSpPr/>
          <p:nvPr/>
        </p:nvSpPr>
        <p:spPr>
          <a:xfrm>
            <a:off x="504000" y="1851120"/>
            <a:ext cx="8393760" cy="433260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Package imports: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import foo.*;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import foo.Bar;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504000" y="576000"/>
            <a:ext cx="7199280" cy="720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4. Others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CustomShape 2"/>
          <p:cNvSpPr/>
          <p:nvPr/>
        </p:nvSpPr>
        <p:spPr>
          <a:xfrm>
            <a:off x="504000" y="1851120"/>
            <a:ext cx="8393760" cy="450036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String compare: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boolean isEmpty(String str) 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if (str.equals(“”) </a:t>
            </a:r>
            <a:r>
              <a:rPr lang="en-US" sz="3200">
                <a:solidFill>
                  <a:srgbClr val="000066"/>
                </a:solidFill>
                <a:latin typeface="Arial"/>
                <a:ea typeface="DejaVu Sans"/>
              </a:rPr>
              <a:t>/* str.isEmpty() */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return true;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return false;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504000" y="576000"/>
            <a:ext cx="7199280" cy="720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4. Others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CustomShape 2"/>
          <p:cNvSpPr/>
          <p:nvPr/>
        </p:nvSpPr>
        <p:spPr>
          <a:xfrm>
            <a:off x="504000" y="1636560"/>
            <a:ext cx="8393760" cy="514332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String compare: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boolean isEmpty(String str) 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if ("".equals(str)) 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92d050"/>
                </a:solidFill>
                <a:latin typeface="Arial"/>
                <a:ea typeface="DejaVu Sans"/>
              </a:rPr>
              <a:t>       </a:t>
            </a:r>
            <a:r>
              <a:rPr lang="en-US" sz="3200">
                <a:solidFill>
                  <a:srgbClr val="00b050"/>
                </a:solidFill>
                <a:latin typeface="Arial"/>
                <a:ea typeface="DejaVu Sans"/>
              </a:rPr>
              <a:t> </a:t>
            </a:r>
            <a:r>
              <a:rPr lang="en-US" sz="3200">
                <a:solidFill>
                  <a:srgbClr val="00b050"/>
                </a:solidFill>
                <a:latin typeface="Arial"/>
                <a:ea typeface="DejaVu Sans"/>
              </a:rPr>
              <a:t>// CONST_STR.equals(str)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return true;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return false;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/>
          </a:p>
        </p:txBody>
      </p:sp>
      <p:sp>
        <p:nvSpPr>
          <p:cNvPr id="139" name="CustomShape 3"/>
          <p:cNvSpPr/>
          <p:nvPr/>
        </p:nvSpPr>
        <p:spPr>
          <a:xfrm>
            <a:off x="504000" y="576000"/>
            <a:ext cx="7199280" cy="720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4. Others</a:t>
            </a: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CustomShape 2"/>
          <p:cNvSpPr/>
          <p:nvPr/>
        </p:nvSpPr>
        <p:spPr>
          <a:xfrm>
            <a:off x="504000" y="1851120"/>
            <a:ext cx="8393760" cy="433260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Name acronyms as words: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504000" y="576000"/>
            <a:ext cx="7199280" cy="720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4. Others</a:t>
            </a:r>
            <a:endParaRPr/>
          </a:p>
        </p:txBody>
      </p:sp>
      <p:pic>
        <p:nvPicPr>
          <p:cNvPr descr="" id="14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25440" y="3279600"/>
            <a:ext cx="9386640" cy="2285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dur="indefinite" id="35" nodeType="tmRoot" restart="never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CustomShape 2"/>
          <p:cNvSpPr/>
          <p:nvPr/>
        </p:nvSpPr>
        <p:spPr>
          <a:xfrm>
            <a:off x="504000" y="2637000"/>
            <a:ext cx="8393760" cy="257148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Be consistent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Be efficient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Be accurate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504000" y="576000"/>
            <a:ext cx="7199280" cy="720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4. Summary</a:t>
            </a:r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CustomShape 2"/>
          <p:cNvSpPr/>
          <p:nvPr/>
        </p:nvSpPr>
        <p:spPr>
          <a:xfrm>
            <a:off x="576000" y="3096000"/>
            <a:ext cx="9071280" cy="223128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Arial"/>
                <a:ea typeface="DejaVu Sans"/>
              </a:rPr>
              <a:t>Part 2. Android Programming</a:t>
            </a:r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CustomShape 2"/>
          <p:cNvSpPr/>
          <p:nvPr/>
        </p:nvSpPr>
        <p:spPr>
          <a:xfrm>
            <a:off x="504000" y="1851120"/>
            <a:ext cx="8393760" cy="114264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Log Levels in logcat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504000" y="576000"/>
            <a:ext cx="7199280" cy="720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1. Log Sparingly</a:t>
            </a:r>
            <a:endParaRPr/>
          </a:p>
        </p:txBody>
      </p:sp>
      <p:pic>
        <p:nvPicPr>
          <p:cNvPr descr="" id="15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54200" y="2851200"/>
            <a:ext cx="8340120" cy="32857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dur="indefinite" id="41" nodeType="tmRoot" restart="never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CustomShape 2"/>
          <p:cNvSpPr/>
          <p:nvPr/>
        </p:nvSpPr>
        <p:spPr>
          <a:xfrm>
            <a:off x="504000" y="1851120"/>
            <a:ext cx="9179280" cy="471456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•</a:t>
            </a:r>
            <a:r>
              <a:rPr b="1" lang="en-US" sz="3200">
                <a:solidFill>
                  <a:srgbClr val="000000"/>
                </a:solidFill>
                <a:latin typeface="Arial"/>
                <a:ea typeface="DejaVu Sans"/>
              </a:rPr>
              <a:t>ERROR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: be used when something fatal has happened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•</a:t>
            </a:r>
            <a:r>
              <a:rPr b="1" lang="en-US" sz="3200">
                <a:solidFill>
                  <a:srgbClr val="000000"/>
                </a:solidFill>
                <a:latin typeface="Arial"/>
                <a:ea typeface="DejaVu Sans"/>
              </a:rPr>
              <a:t>WARNING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: something serious and unexpected happened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•</a:t>
            </a:r>
            <a:r>
              <a:rPr b="1" lang="en-US" sz="3200">
                <a:solidFill>
                  <a:srgbClr val="000000"/>
                </a:solidFill>
                <a:latin typeface="Arial"/>
                <a:ea typeface="DejaVu Sans"/>
              </a:rPr>
              <a:t>INFORMATIVE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: note that something interesting to most people happened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•</a:t>
            </a:r>
            <a:r>
              <a:rPr b="1" lang="en-US" sz="3200">
                <a:solidFill>
                  <a:srgbClr val="000000"/>
                </a:solidFill>
                <a:latin typeface="Arial"/>
                <a:ea typeface="DejaVu Sans"/>
              </a:rPr>
              <a:t>DEBUG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:be relevant to investigate and debug unexpected behaviors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•</a:t>
            </a:r>
            <a:r>
              <a:rPr b="1" lang="en-US" sz="3200">
                <a:solidFill>
                  <a:srgbClr val="000000"/>
                </a:solidFill>
                <a:latin typeface="Arial"/>
                <a:ea typeface="DejaVu Sans"/>
              </a:rPr>
              <a:t>VERBOSE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:everything else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504000" y="576000"/>
            <a:ext cx="7199280" cy="720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1. Log Sparingly</a:t>
            </a:r>
            <a:endParaRPr/>
          </a:p>
        </p:txBody>
      </p:sp>
    </p:spTree>
  </p:cSld>
  <p:timing>
    <p:tnLst>
      <p:par>
        <p:cTn dur="indefinite" id="43" nodeType="tmRoot" restart="never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CustomShape 2"/>
          <p:cNvSpPr/>
          <p:nvPr/>
        </p:nvSpPr>
        <p:spPr>
          <a:xfrm>
            <a:off x="504000" y="1851120"/>
            <a:ext cx="9179280" cy="121392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Put resource definition into right xml file:</a:t>
            </a:r>
            <a:endParaRPr/>
          </a:p>
        </p:txBody>
      </p:sp>
      <p:sp>
        <p:nvSpPr>
          <p:cNvPr id="158" name="CustomShape 3"/>
          <p:cNvSpPr/>
          <p:nvPr/>
        </p:nvSpPr>
        <p:spPr>
          <a:xfrm>
            <a:off x="504000" y="576000"/>
            <a:ext cx="7199280" cy="720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2. XML files</a:t>
            </a:r>
            <a:endParaRPr/>
          </a:p>
        </p:txBody>
      </p:sp>
      <p:pic>
        <p:nvPicPr>
          <p:cNvPr descr="" id="15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68360" y="2637000"/>
            <a:ext cx="9000720" cy="41511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dur="indefinite" id="45" nodeType="tmRoot" restart="never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CustomShape 2"/>
          <p:cNvSpPr/>
          <p:nvPr/>
        </p:nvSpPr>
        <p:spPr>
          <a:xfrm>
            <a:off x="504000" y="3279600"/>
            <a:ext cx="8822160" cy="192852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Generate appropriate permissions for APK</a:t>
            </a:r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504000" y="576000"/>
            <a:ext cx="7199280" cy="720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3. Permissions</a:t>
            </a:r>
            <a:endParaRPr/>
          </a:p>
        </p:txBody>
      </p:sp>
    </p:spTree>
  </p:cSld>
  <p:timing>
    <p:tnLst>
      <p:par>
        <p:cTn dur="indefinite" id="47" nodeType="tmRoot" restart="never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CustomShape 2"/>
          <p:cNvSpPr/>
          <p:nvPr/>
        </p:nvSpPr>
        <p:spPr>
          <a:xfrm>
            <a:off x="576000" y="3096000"/>
            <a:ext cx="9071280" cy="223128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Arial"/>
                <a:ea typeface="DejaVu Sans"/>
              </a:rPr>
              <a:t>Part 1. Java Code Style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CustomShape 2"/>
          <p:cNvSpPr/>
          <p:nvPr/>
        </p:nvSpPr>
        <p:spPr>
          <a:xfrm>
            <a:off x="504000" y="576000"/>
            <a:ext cx="7199280" cy="720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4. Dimension units</a:t>
            </a:r>
            <a:endParaRPr/>
          </a:p>
        </p:txBody>
      </p:sp>
      <p:pic>
        <p:nvPicPr>
          <p:cNvPr descr="" id="16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39640" y="1994040"/>
            <a:ext cx="8705880" cy="50004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dur="indefinite" id="49" nodeType="tmRoot" restart="never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CustomShape 2"/>
          <p:cNvSpPr/>
          <p:nvPr/>
        </p:nvSpPr>
        <p:spPr>
          <a:xfrm>
            <a:off x="468360" y="2208240"/>
            <a:ext cx="8393760" cy="299988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For more information, check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http://developer.android.com/guide/topics/resources/more-resources.html#Dimension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504000" y="576000"/>
            <a:ext cx="7199280" cy="720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4. Dimension units</a:t>
            </a:r>
            <a:endParaRPr/>
          </a:p>
        </p:txBody>
      </p:sp>
    </p:spTree>
  </p:cSld>
  <p:timing>
    <p:tnLst>
      <p:par>
        <p:cTn dur="indefinite" id="51" nodeType="tmRoot" restart="never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CustomShape 2"/>
          <p:cNvSpPr/>
          <p:nvPr/>
        </p:nvSpPr>
        <p:spPr>
          <a:xfrm>
            <a:off x="576000" y="3096000"/>
            <a:ext cx="9071280" cy="2231280"/>
          </a:xfrm>
          <a:prstGeom prst="rect">
            <a:avLst/>
          </a:prstGeom>
          <a:noFill/>
          <a:ln>
            <a:noFill/>
          </a:ln>
        </p:spPr>
        <p:txBody>
          <a:bodyPr bIns="0" lIns="0" rIns="0" tIns="0" wrap="none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Arial"/>
                <a:ea typeface="DejaVu Sans"/>
              </a:rPr>
              <a:t>Part 3. References &amp; share</a:t>
            </a:r>
            <a:endParaRPr/>
          </a:p>
        </p:txBody>
      </p:sp>
    </p:spTree>
  </p:cSld>
  <p:timing>
    <p:tnLst>
      <p:par>
        <p:cTn dur="indefinite" id="53" nodeType="tmRoot" restart="never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CustomShape 2"/>
          <p:cNvSpPr/>
          <p:nvPr/>
        </p:nvSpPr>
        <p:spPr>
          <a:xfrm>
            <a:off x="468360" y="1708200"/>
            <a:ext cx="9072360" cy="485748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Java code style: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http</a:t>
            </a: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://</a:t>
            </a: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3"/>
              </a:rPr>
              <a:t>source.android.com/source/code-style.html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Java exception: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4"/>
              </a:rPr>
              <a:t>http</a:t>
            </a: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5"/>
              </a:rPr>
              <a:t>://</a:t>
            </a: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6"/>
              </a:rPr>
              <a:t>blog.csdn.net/javaoverflow/article/details/8915387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Android dimensions: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7"/>
              </a:rPr>
              <a:t>http://</a:t>
            </a: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8"/>
              </a:rPr>
              <a:t>developer.android.com/guide/topics/resources/more-resources.html#Dimension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Android resouce style: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9"/>
              </a:rPr>
              <a:t>http</a:t>
            </a: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10"/>
              </a:rPr>
              <a:t>://</a:t>
            </a: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11"/>
              </a:rPr>
              <a:t>blog.csdn.net/wjky2014/article/details/8120662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3" name="CustomShape 3"/>
          <p:cNvSpPr/>
          <p:nvPr/>
        </p:nvSpPr>
        <p:spPr>
          <a:xfrm>
            <a:off x="504000" y="576000"/>
            <a:ext cx="7199280" cy="720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Reference &amp; share</a:t>
            </a:r>
            <a:endParaRPr/>
          </a:p>
        </p:txBody>
      </p:sp>
    </p:spTree>
  </p:cSld>
  <p:timing>
    <p:tnLst>
      <p:par>
        <p:cTn dur="indefinite" id="55" nodeType="tmRoot" restart="never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CustomShape 2"/>
          <p:cNvSpPr/>
          <p:nvPr/>
        </p:nvSpPr>
        <p:spPr>
          <a:xfrm>
            <a:off x="468360" y="1708200"/>
            <a:ext cx="9072360" cy="485748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Android develop: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http</a:t>
            </a: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://</a:t>
            </a: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3"/>
              </a:rPr>
              <a:t>source.android.com/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4"/>
              </a:rPr>
              <a:t>http://developer.android.com</a:t>
            </a: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5"/>
              </a:rPr>
              <a:t>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Trouble shooting: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6"/>
              </a:rPr>
              <a:t>http</a:t>
            </a: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7"/>
              </a:rPr>
              <a:t>://stackoverflow.com</a:t>
            </a:r>
            <a:r>
              <a:rPr lang="en-US" sz="2400" u="sng">
                <a:solidFill>
                  <a:srgbClr val="000000"/>
                </a:solidFill>
                <a:latin typeface="Arial"/>
                <a:ea typeface="DejaVu Sans"/>
                <a:hlinkClick r:id="rId8"/>
              </a:rPr>
              <a:t>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For improving capacity: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0000ff"/>
                </a:solidFill>
                <a:latin typeface="Arial"/>
                <a:ea typeface="DejaVu Sans"/>
                <a:hlinkClick r:id="rId9"/>
              </a:rPr>
              <a:t>https://</a:t>
            </a:r>
            <a:r>
              <a:rPr lang="en-US" sz="2400" u="sng">
                <a:solidFill>
                  <a:srgbClr val="0000ff"/>
                </a:solidFill>
                <a:latin typeface="Arial"/>
                <a:ea typeface="DejaVu Sans"/>
                <a:hlinkClick r:id="rId10"/>
              </a:rPr>
              <a:t>code.google.com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0000ff"/>
                </a:solidFill>
                <a:latin typeface="Arial"/>
                <a:ea typeface="DejaVu Sans"/>
                <a:hlinkClick r:id="rId11"/>
              </a:rPr>
              <a:t>http://blog.csdn.net</a:t>
            </a:r>
            <a:r>
              <a:rPr lang="en-US" sz="2400" u="sng">
                <a:solidFill>
                  <a:srgbClr val="0000ff"/>
                </a:solidFill>
                <a:latin typeface="Arial"/>
                <a:ea typeface="DejaVu Sans"/>
                <a:hlinkClick r:id="rId12"/>
              </a:rPr>
              <a:t>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504000" y="576000"/>
            <a:ext cx="7199280" cy="720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Reference &amp; share</a:t>
            </a:r>
            <a:endParaRPr/>
          </a:p>
        </p:txBody>
      </p:sp>
    </p:spTree>
  </p:cSld>
  <p:timing>
    <p:tnLst>
      <p:par>
        <p:cTn dur="indefinite" id="57" nodeType="tmRoot" restart="never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CustomShape 2"/>
          <p:cNvSpPr/>
          <p:nvPr/>
        </p:nvSpPr>
        <p:spPr>
          <a:xfrm>
            <a:off x="468360" y="2779560"/>
            <a:ext cx="9072360" cy="278568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 algn="ctr">
              <a:lnSpc>
                <a:spcPct val="100000"/>
              </a:lnSpc>
            </a:pPr>
            <a:r>
              <a:rPr b="1" lang="en-US" sz="8800">
                <a:solidFill>
                  <a:srgbClr val="31859c"/>
                </a:solidFill>
                <a:latin typeface="Arial"/>
                <a:ea typeface="DejaVu Sans"/>
              </a:rPr>
              <a:t>Q &amp; A</a:t>
            </a:r>
            <a:endParaRPr/>
          </a:p>
        </p:txBody>
      </p:sp>
      <p:sp>
        <p:nvSpPr>
          <p:cNvPr id="179" name="CustomShape 3"/>
          <p:cNvSpPr/>
          <p:nvPr/>
        </p:nvSpPr>
        <p:spPr>
          <a:xfrm>
            <a:off x="504000" y="576000"/>
            <a:ext cx="7199280" cy="7200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59" nodeType="tmRoot" restart="never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CustomShape 2"/>
          <p:cNvSpPr/>
          <p:nvPr/>
        </p:nvSpPr>
        <p:spPr>
          <a:xfrm>
            <a:off x="468360" y="2779560"/>
            <a:ext cx="9072360" cy="2785680"/>
          </a:xfrm>
          <a:prstGeom prst="rect">
            <a:avLst/>
          </a:prstGeom>
          <a:noFill/>
          <a:ln>
            <a:noFill/>
          </a:ln>
        </p:spPr>
        <p:txBody>
          <a:bodyPr bIns="45000" lIns="72000" rIns="90000" tIns="45000"/>
          <a:p>
            <a:pPr algn="ctr">
              <a:lnSpc>
                <a:spcPct val="100000"/>
              </a:lnSpc>
            </a:pPr>
            <a:r>
              <a:rPr b="1" lang="en-US" sz="8800">
                <a:solidFill>
                  <a:srgbClr val="215968"/>
                </a:solidFill>
                <a:latin typeface="Arial"/>
                <a:ea typeface="DejaVu Sans"/>
              </a:rPr>
              <a:t>Thank you!</a:t>
            </a:r>
            <a:endParaRPr/>
          </a:p>
        </p:txBody>
      </p:sp>
      <p:sp>
        <p:nvSpPr>
          <p:cNvPr id="182" name="CustomShape 3"/>
          <p:cNvSpPr/>
          <p:nvPr/>
        </p:nvSpPr>
        <p:spPr>
          <a:xfrm>
            <a:off x="504000" y="576000"/>
            <a:ext cx="7199280" cy="7200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61" nodeType="tmRoot" restart="never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CustomShape 2"/>
          <p:cNvSpPr/>
          <p:nvPr/>
        </p:nvSpPr>
        <p:spPr>
          <a:xfrm>
            <a:off x="504000" y="2422440"/>
            <a:ext cx="9071280" cy="32652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Benefits: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OO feature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Separate work flow and exception handling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Makes code more readable and maintainable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504000" y="576000"/>
            <a:ext cx="7199280" cy="720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1. Exceptions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CustomShape 2"/>
          <p:cNvSpPr/>
          <p:nvPr/>
        </p:nvSpPr>
        <p:spPr>
          <a:xfrm>
            <a:off x="504000" y="576000"/>
            <a:ext cx="7199280" cy="720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1. Exceptions</a:t>
            </a:r>
            <a:endParaRPr/>
          </a:p>
        </p:txBody>
      </p:sp>
      <p:pic>
        <p:nvPicPr>
          <p:cNvPr descr="" id="8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25440" y="1351080"/>
            <a:ext cx="8804520" cy="59288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CustomShape 2"/>
          <p:cNvSpPr/>
          <p:nvPr/>
        </p:nvSpPr>
        <p:spPr>
          <a:xfrm>
            <a:off x="504000" y="1800000"/>
            <a:ext cx="9071280" cy="1979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E.X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Method ‘setServerPort’: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Configure port number for connection</a:t>
            </a: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504000" y="576000"/>
            <a:ext cx="7199280" cy="720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1. Exceptions</a:t>
            </a:r>
            <a:endParaRPr/>
          </a:p>
        </p:txBody>
      </p:sp>
      <p:pic>
        <p:nvPicPr>
          <p:cNvPr descr="" id="9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11280" y="3851280"/>
            <a:ext cx="8472240" cy="20714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576000"/>
            <a:ext cx="7199280" cy="72000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lang="zh-CN" sz="3600">
                <a:solidFill>
                  <a:srgbClr val="000000"/>
                </a:solidFill>
                <a:latin typeface="Arial"/>
                <a:ea typeface="DejaVu Sans"/>
              </a:rPr>
              <a:t>1. Exceptions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968400" y="1851120"/>
            <a:ext cx="7199280" cy="720000"/>
          </a:xfrm>
          <a:prstGeom prst="rect">
            <a:avLst/>
          </a:prstGeom>
        </p:spPr>
        <p:txBody>
          <a:bodyPr bIns="0" lIns="0" rIns="0" tIns="0"/>
          <a:p>
            <a:r>
              <a:rPr lang="zh-CN" sz="2400"/>
              <a:t>ver 2:</a:t>
            </a:r>
            <a:endParaRPr/>
          </a:p>
        </p:txBody>
      </p:sp>
      <p:pic>
        <p:nvPicPr>
          <p:cNvPr descr="" id="9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968400" y="3137040"/>
            <a:ext cx="8041680" cy="199980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576000"/>
            <a:ext cx="7199280" cy="72000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lang="zh-CN" sz="3600">
                <a:solidFill>
                  <a:srgbClr val="000000"/>
                </a:solidFill>
                <a:latin typeface="Arial"/>
                <a:ea typeface="DejaVu Sans"/>
              </a:rPr>
              <a:t>1. Exceptions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968400" y="1851120"/>
            <a:ext cx="7199280" cy="720000"/>
          </a:xfrm>
          <a:prstGeom prst="rect">
            <a:avLst/>
          </a:prstGeom>
        </p:spPr>
        <p:txBody>
          <a:bodyPr bIns="0" lIns="0" rIns="0" tIns="0"/>
          <a:p>
            <a:r>
              <a:rPr lang="zh-CN" sz="2400"/>
              <a:t>ver 3:</a:t>
            </a:r>
            <a:endParaRPr/>
          </a:p>
        </p:txBody>
      </p:sp>
      <p:pic>
        <p:nvPicPr>
          <p:cNvPr descr="" id="9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896760" y="3137040"/>
            <a:ext cx="8326440" cy="271440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576000"/>
            <a:ext cx="7199280" cy="720000"/>
          </a:xfrm>
          <a:prstGeom prst="rect">
            <a:avLst/>
          </a:prstGeom>
        </p:spPr>
        <p:txBody>
          <a:bodyPr anchor="ctr" bIns="0" lIns="0" rIns="0" tIns="0"/>
          <a:p>
            <a:pPr>
              <a:lnSpc>
                <a:spcPct val="100000"/>
              </a:lnSpc>
            </a:pPr>
            <a:r>
              <a:rPr lang="zh-CN" sz="3600">
                <a:solidFill>
                  <a:srgbClr val="000000"/>
                </a:solidFill>
                <a:latin typeface="Arial"/>
                <a:ea typeface="DejaVu Sans"/>
              </a:rPr>
              <a:t>1. Exceptions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968400" y="1851120"/>
            <a:ext cx="7199280" cy="720000"/>
          </a:xfrm>
          <a:prstGeom prst="rect">
            <a:avLst/>
          </a:prstGeom>
        </p:spPr>
        <p:txBody>
          <a:bodyPr bIns="0" lIns="0" rIns="0" tIns="0"/>
          <a:p>
            <a:r>
              <a:rPr lang="zh-CN" sz="2400"/>
              <a:t>ver 4:</a:t>
            </a:r>
            <a:endParaRPr/>
          </a:p>
        </p:txBody>
      </p:sp>
      <p:pic>
        <p:nvPicPr>
          <p:cNvPr descr="" id="9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54200" y="2994120"/>
            <a:ext cx="8615160" cy="2571480"/>
          </a:xfrm>
          <a:prstGeom prst="rect">
            <a:avLst/>
          </a:prstGeom>
          <a:ln w="9360"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