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7" r:id="rId3"/>
    <p:sldId id="257" r:id="rId4"/>
    <p:sldId id="258" r:id="rId5"/>
    <p:sldId id="259" r:id="rId6"/>
    <p:sldId id="260" r:id="rId7"/>
    <p:sldId id="261" r:id="rId8"/>
    <p:sldId id="262" r:id="rId9"/>
    <p:sldId id="263" r:id="rId10"/>
    <p:sldId id="264"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5" r:id="rId24"/>
    <p:sldId id="286" r:id="rId25"/>
    <p:sldId id="287" r:id="rId26"/>
    <p:sldId id="288" r:id="rId27"/>
    <p:sldId id="283" r:id="rId28"/>
    <p:sldId id="284"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265" r:id="rId76"/>
    <p:sldId id="266" r:id="rId77"/>
    <p:sldId id="267" r:id="rId78"/>
    <p:sldId id="268" r:id="rId79"/>
    <p:sldId id="26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706A97-522A-4412-9668-1F68974247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6706A97-522A-4412-9668-1F68974247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6706A97-522A-4412-9668-1F68974247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786353" y="2485201"/>
            <a:ext cx="4788045" cy="3666218"/>
          </a:xfrm>
          <a:solidFill>
            <a:schemeClr val="bg1">
              <a:lumMod val="95000"/>
            </a:schemeClr>
          </a:solidFill>
          <a:effectLst/>
        </p:spPr>
        <p:txBody>
          <a:bodyPr>
            <a:normAutofit/>
          </a:bodyPr>
          <a:lstStyle>
            <a:lvl1pPr marL="0" indent="0">
              <a:buNone/>
              <a:defRPr sz="2100">
                <a:ln>
                  <a:noFill/>
                </a:ln>
                <a:solidFill>
                  <a:schemeClr val="bg1">
                    <a:lumMod val="85000"/>
                  </a:schemeClr>
                </a:solidFill>
              </a:defRPr>
            </a:lvl1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4 Images">
    <p:spTree>
      <p:nvGrpSpPr>
        <p:cNvPr id="1" name=""/>
        <p:cNvGrpSpPr/>
        <p:nvPr/>
      </p:nvGrpSpPr>
      <p:grpSpPr>
        <a:xfrm>
          <a:off x="0" y="0"/>
          <a:ext cx="0" cy="0"/>
          <a:chOff x="0" y="0"/>
          <a:chExt cx="0" cy="0"/>
        </a:xfrm>
      </p:grpSpPr>
      <p:sp>
        <p:nvSpPr>
          <p:cNvPr id="25" name="Picture Placeholder 13"/>
          <p:cNvSpPr>
            <a:spLocks noGrp="1"/>
          </p:cNvSpPr>
          <p:nvPr>
            <p:ph type="pic" sz="quarter" idx="27"/>
          </p:nvPr>
        </p:nvSpPr>
        <p:spPr>
          <a:xfrm>
            <a:off x="760611" y="2499364"/>
            <a:ext cx="1942101" cy="1965069"/>
          </a:xfrm>
          <a:solidFill>
            <a:schemeClr val="bg1">
              <a:lumMod val="95000"/>
            </a:schemeClr>
          </a:solidFill>
          <a:effectLst/>
        </p:spPr>
        <p:txBody>
          <a:bodyPr>
            <a:normAutofit/>
          </a:bodyPr>
          <a:lstStyle>
            <a:lvl1pPr marL="0" indent="0">
              <a:buNone/>
              <a:defRPr sz="1000">
                <a:ln>
                  <a:noFill/>
                </a:ln>
                <a:solidFill>
                  <a:schemeClr val="bg1">
                    <a:lumMod val="85000"/>
                  </a:schemeClr>
                </a:solidFill>
              </a:defRPr>
            </a:lvl1pPr>
          </a:lstStyle>
          <a:p>
            <a:r>
              <a:rPr lang="en-US"/>
              <a:t>Click icon to add picture</a:t>
            </a:r>
            <a:endParaRPr lang="en-US" dirty="0"/>
          </a:p>
        </p:txBody>
      </p:sp>
      <p:sp>
        <p:nvSpPr>
          <p:cNvPr id="26" name="Picture Placeholder 13"/>
          <p:cNvSpPr>
            <a:spLocks noGrp="1"/>
          </p:cNvSpPr>
          <p:nvPr>
            <p:ph type="pic" sz="quarter" idx="28"/>
          </p:nvPr>
        </p:nvSpPr>
        <p:spPr>
          <a:xfrm>
            <a:off x="2961904" y="2499364"/>
            <a:ext cx="1942103" cy="1965069"/>
          </a:xfrm>
          <a:solidFill>
            <a:schemeClr val="bg1">
              <a:lumMod val="95000"/>
            </a:schemeClr>
          </a:solidFill>
          <a:effectLst/>
        </p:spPr>
        <p:txBody>
          <a:bodyPr>
            <a:normAutofit/>
          </a:bodyPr>
          <a:lstStyle>
            <a:lvl1pPr marL="0" indent="0">
              <a:buNone/>
              <a:defRPr sz="1000">
                <a:ln>
                  <a:noFill/>
                </a:ln>
                <a:solidFill>
                  <a:schemeClr val="bg1">
                    <a:lumMod val="85000"/>
                  </a:schemeClr>
                </a:solidFill>
              </a:defRPr>
            </a:lvl1pPr>
          </a:lstStyle>
          <a:p>
            <a:r>
              <a:rPr lang="en-US"/>
              <a:t>Click icon to add picture</a:t>
            </a:r>
            <a:endParaRPr lang="en-US" dirty="0"/>
          </a:p>
        </p:txBody>
      </p:sp>
      <p:sp>
        <p:nvSpPr>
          <p:cNvPr id="27" name="Picture Placeholder 13"/>
          <p:cNvSpPr>
            <a:spLocks noGrp="1"/>
          </p:cNvSpPr>
          <p:nvPr>
            <p:ph type="pic" sz="quarter" idx="29"/>
          </p:nvPr>
        </p:nvSpPr>
        <p:spPr>
          <a:xfrm>
            <a:off x="5165349" y="2499364"/>
            <a:ext cx="1963438" cy="1965069"/>
          </a:xfrm>
          <a:solidFill>
            <a:schemeClr val="bg1">
              <a:lumMod val="95000"/>
            </a:schemeClr>
          </a:solidFill>
          <a:effectLst/>
        </p:spPr>
        <p:txBody>
          <a:bodyPr>
            <a:normAutofit/>
          </a:bodyPr>
          <a:lstStyle>
            <a:lvl1pPr marL="0" indent="0">
              <a:buNone/>
              <a:defRPr sz="1000">
                <a:ln>
                  <a:noFill/>
                </a:ln>
                <a:solidFill>
                  <a:schemeClr val="bg1">
                    <a:lumMod val="85000"/>
                  </a:schemeClr>
                </a:solidFill>
              </a:defRPr>
            </a:lvl1pPr>
          </a:lstStyle>
          <a:p>
            <a:r>
              <a:rPr lang="en-US"/>
              <a:t>Click icon to add picture</a:t>
            </a:r>
            <a:endParaRPr lang="en-US" dirty="0"/>
          </a:p>
        </p:txBody>
      </p:sp>
      <p:sp>
        <p:nvSpPr>
          <p:cNvPr id="28" name="Picture Placeholder 13"/>
          <p:cNvSpPr>
            <a:spLocks noGrp="1"/>
          </p:cNvSpPr>
          <p:nvPr>
            <p:ph type="pic" sz="quarter" idx="30"/>
          </p:nvPr>
        </p:nvSpPr>
        <p:spPr>
          <a:xfrm>
            <a:off x="7367721" y="2499364"/>
            <a:ext cx="1944252" cy="1953333"/>
          </a:xfrm>
          <a:solidFill>
            <a:schemeClr val="bg1">
              <a:lumMod val="95000"/>
            </a:schemeClr>
          </a:solidFill>
          <a:effectLst/>
        </p:spPr>
        <p:txBody>
          <a:bodyPr>
            <a:normAutofit/>
          </a:bodyPr>
          <a:lstStyle>
            <a:lvl1pPr marL="0" indent="0">
              <a:buNone/>
              <a:defRPr sz="1000">
                <a:ln>
                  <a:noFill/>
                </a:ln>
                <a:solidFill>
                  <a:schemeClr val="bg1">
                    <a:lumMod val="85000"/>
                  </a:schemeClr>
                </a:solidFill>
              </a:defRPr>
            </a:lvl1pPr>
          </a:lstStyle>
          <a:p>
            <a:r>
              <a:rPr lang="en-US"/>
              <a:t>Click icon to add picture</a:t>
            </a:r>
            <a:endParaRPr lang="en-US" dirty="0"/>
          </a:p>
        </p:txBody>
      </p:sp>
      <p:sp>
        <p:nvSpPr>
          <p:cNvPr id="29" name="Picture Placeholder 13"/>
          <p:cNvSpPr>
            <a:spLocks noGrp="1"/>
          </p:cNvSpPr>
          <p:nvPr>
            <p:ph type="pic" sz="quarter" idx="31"/>
          </p:nvPr>
        </p:nvSpPr>
        <p:spPr>
          <a:xfrm>
            <a:off x="9571165" y="2499364"/>
            <a:ext cx="1942102" cy="1965069"/>
          </a:xfrm>
          <a:solidFill>
            <a:schemeClr val="bg1">
              <a:lumMod val="95000"/>
            </a:schemeClr>
          </a:solidFill>
          <a:effectLst/>
        </p:spPr>
        <p:txBody>
          <a:bodyPr>
            <a:normAutofit/>
          </a:bodyPr>
          <a:lstStyle>
            <a:lvl1pPr marL="0" indent="0">
              <a:buNone/>
              <a:defRPr sz="1000">
                <a:ln>
                  <a:noFill/>
                </a:ln>
                <a:solidFill>
                  <a:schemeClr val="bg1">
                    <a:lumMod val="85000"/>
                  </a:schemeClr>
                </a:solidFill>
              </a:defRPr>
            </a:lvl1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6706A97-522A-4412-9668-1F68974247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6706A97-522A-4412-9668-1F68974247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6706A97-522A-4412-9668-1F68974247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6706A97-522A-4412-9668-1F68974247C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706A97-522A-4412-9668-1F68974247C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6A97-522A-4412-9668-1F68974247C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6706A97-522A-4412-9668-1F68974247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6706A97-522A-4412-9668-1F68974247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CA875E-66AF-49A9-B3CA-A3AF5B9DC72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06A97-522A-4412-9668-1F68974247C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A875E-66AF-49A9-B3CA-A3AF5B9DC72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n w="22225">
                  <a:solidFill>
                    <a:schemeClr val="accent2"/>
                  </a:solidFill>
                  <a:prstDash val="solid"/>
                </a:ln>
                <a:solidFill>
                  <a:schemeClr val="accent2">
                    <a:lumMod val="40000"/>
                    <a:lumOff val="60000"/>
                  </a:schemeClr>
                </a:solidFill>
                <a:effectLst/>
                <a:sym typeface="+mn-ea"/>
              </a:rPr>
              <a:t>PSI &amp; SI</a:t>
            </a:r>
            <a:endParaRPr lang="en-IN">
              <a:ln w="22225">
                <a:solidFill>
                  <a:schemeClr val="accent2"/>
                </a:solidFill>
                <a:prstDash val="solid"/>
              </a:ln>
              <a:solidFill>
                <a:schemeClr val="accent2">
                  <a:lumMod val="40000"/>
                  <a:lumOff val="60000"/>
                </a:schemeClr>
              </a:solidFill>
              <a:effectLst/>
              <a:sym typeface="+mn-ea"/>
            </a:endParaRPr>
          </a:p>
        </p:txBody>
      </p:sp>
      <p:sp>
        <p:nvSpPr>
          <p:cNvPr id="3" name="Subtitle 2"/>
          <p:cNvSpPr>
            <a:spLocks noGrp="1"/>
          </p:cNvSpPr>
          <p:nvPr>
            <p:ph type="subTitle" idx="1"/>
          </p:nvPr>
        </p:nvSpPr>
        <p:spPr>
          <a:xfrm>
            <a:off x="1524000" y="5316220"/>
            <a:ext cx="9144000" cy="1137285"/>
          </a:xfrm>
        </p:spPr>
        <p:txBody>
          <a:bodyPr/>
          <a:lstStyle/>
          <a:p>
            <a:pPr lvl="1"/>
            <a:r>
              <a:rPr lang="en-IN"/>
              <a:t>				</a:t>
            </a:r>
            <a:r>
              <a:rPr lang="en-IN">
                <a:solidFill>
                  <a:schemeClr val="bg2"/>
                </a:solidFill>
                <a:effectLst>
                  <a:innerShdw blurRad="63500" dist="50800" dir="13500000">
                    <a:srgbClr val="000000">
                      <a:alpha val="50000"/>
                    </a:srgbClr>
                  </a:innerShdw>
                </a:effectLst>
              </a:rPr>
              <a:t>By</a:t>
            </a:r>
            <a:endParaRPr lang="en-IN">
              <a:solidFill>
                <a:schemeClr val="bg2"/>
              </a:solidFill>
              <a:effectLst>
                <a:innerShdw blurRad="63500" dist="50800" dir="13500000">
                  <a:srgbClr val="000000">
                    <a:alpha val="50000"/>
                  </a:srgbClr>
                </a:innerShdw>
              </a:effectLst>
            </a:endParaRPr>
          </a:p>
          <a:p>
            <a:pPr lvl="1"/>
            <a:r>
              <a:rPr lang="en-IN">
                <a:solidFill>
                  <a:schemeClr val="bg2"/>
                </a:solidFill>
                <a:effectLst>
                  <a:innerShdw blurRad="63500" dist="50800" dir="13500000">
                    <a:srgbClr val="000000">
                      <a:alpha val="50000"/>
                    </a:srgbClr>
                  </a:innerShdw>
                </a:effectLst>
              </a:rPr>
              <a:t>                                                                                             Bhagyasri ksheerasagar</a:t>
            </a:r>
            <a:endParaRPr lang="en-IN">
              <a:solidFill>
                <a:schemeClr val="bg2"/>
              </a:solidFill>
              <a:effectLst>
                <a:innerShdw blurRad="63500" dist="50800" dir="13500000">
                  <a:srgbClr val="000000">
                    <a:alpha val="50000"/>
                  </a:srgbClr>
                </a:innerShdw>
              </a:effectLst>
            </a:endParaRPr>
          </a:p>
        </p:txBody>
      </p:sp>
      <p:sp>
        <p:nvSpPr>
          <p:cNvPr id="6" name="Rectangle 5"/>
          <p:cNvSpPr/>
          <p:nvPr/>
        </p:nvSpPr>
        <p:spPr>
          <a:xfrm>
            <a:off x="7554595" y="5227320"/>
            <a:ext cx="2992755" cy="1198880"/>
          </a:xfrm>
          <a:prstGeom prst="rect">
            <a:avLst/>
          </a:prstGeom>
          <a:noFill/>
          <a:ln>
            <a:noFill/>
          </a:ln>
        </p:spPr>
        <p:txBody>
          <a:bodyPr wrap="square" rtlCol="0" anchor="t">
            <a:spAutoFit/>
          </a:bodyPr>
          <a:p>
            <a:pPr algn="ctr"/>
            <a:r>
              <a:rPr lang="en-IN" sz="7200" b="1">
                <a:solidFill>
                  <a:schemeClr val="bg2"/>
                </a:solidFill>
                <a:effectLst>
                  <a:innerShdw blurRad="63500" dist="50800" dir="13500000">
                    <a:srgbClr val="000000">
                      <a:alpha val="50000"/>
                    </a:srgbClr>
                  </a:innerShdw>
                </a:effectLst>
              </a:rPr>
              <a:t>   </a:t>
            </a:r>
            <a:endParaRPr lang="en-IN" sz="7200" b="1">
              <a:solidFill>
                <a:schemeClr val="bg2"/>
              </a:solidFill>
              <a:effectLst>
                <a:innerShdw blurRad="63500" dist="50800" dir="13500000">
                  <a:srgbClr val="000000">
                    <a:alpha val="50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transport stream</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r>
              <a:rPr lang="en-US"/>
              <a:t> Structure of </a:t>
            </a:r>
            <a:r>
              <a:rPr lang="en-US">
                <a:solidFill>
                  <a:schemeClr val="accent1"/>
                </a:solidFill>
                <a:effectLst>
                  <a:outerShdw blurRad="38100" dist="25400" dir="5400000" algn="ctr" rotWithShape="0">
                    <a:srgbClr val="6E747A">
                      <a:alpha val="43000"/>
                    </a:srgbClr>
                  </a:outerShdw>
                </a:effectLst>
              </a:rPr>
              <a:t>MPEG-2 TS defined </a:t>
            </a:r>
            <a:r>
              <a:rPr lang="en-US"/>
              <a:t>in </a:t>
            </a:r>
            <a:r>
              <a:rPr lang="en-US">
                <a:solidFill>
                  <a:schemeClr val="accent1"/>
                </a:solidFill>
                <a:effectLst>
                  <a:outerShdw blurRad="38100" dist="25400" dir="5400000" algn="ctr" rotWithShape="0">
                    <a:srgbClr val="6E747A">
                      <a:alpha val="43000"/>
                    </a:srgbClr>
                  </a:outerShdw>
                </a:effectLst>
              </a:rPr>
              <a:t>ISO/IEC 13818-1</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t>• One operator uses several TS </a:t>
            </a:r>
            <a:endParaRPr lang="en-US"/>
          </a:p>
          <a:p>
            <a:pPr marL="0" indent="0">
              <a:buNone/>
            </a:pPr>
            <a:r>
              <a:rPr lang="en-US"/>
              <a:t>• TS = synchronous stream of 188-byte TS packets</a:t>
            </a:r>
            <a:endParaRPr lang="en-US"/>
          </a:p>
          <a:p>
            <a:pPr marL="0" indent="0">
              <a:buNone/>
            </a:pPr>
            <a:r>
              <a:rPr lang="en-IN" altLang="en-US"/>
              <a:t>	</a:t>
            </a:r>
            <a:r>
              <a:rPr lang="en-US"/>
              <a:t>• 4-byte header</a:t>
            </a:r>
            <a:endParaRPr lang="en-US"/>
          </a:p>
          <a:p>
            <a:pPr marL="0" indent="0">
              <a:buNone/>
            </a:pPr>
            <a:r>
              <a:rPr lang="en-IN" altLang="en-US"/>
              <a:t>	</a:t>
            </a:r>
            <a:r>
              <a:rPr lang="en-US"/>
              <a:t>• optional « adaptation field », a kind of extended header </a:t>
            </a:r>
            <a:endParaRPr lang="en-US"/>
          </a:p>
          <a:p>
            <a:pPr marL="0" indent="0">
              <a:buNone/>
            </a:pPr>
            <a:r>
              <a:rPr lang="en-IN" altLang="en-US"/>
              <a:t>	</a:t>
            </a:r>
            <a:r>
              <a:rPr lang="en-US"/>
              <a:t>• payload, up to 184 bytes </a:t>
            </a:r>
            <a:endParaRPr lang="en-US"/>
          </a:p>
          <a:p>
            <a:pPr marL="0" indent="0">
              <a:buNone/>
            </a:pPr>
            <a:r>
              <a:rPr lang="en-US"/>
              <a:t>• Multiplex of up to 8192 independent elementary streams (ES)</a:t>
            </a:r>
            <a:endParaRPr lang="en-US"/>
          </a:p>
          <a:p>
            <a:pPr marL="0" indent="0">
              <a:buNone/>
            </a:pPr>
            <a:r>
              <a:rPr lang="en-US"/>
              <a:t> </a:t>
            </a:r>
            <a:r>
              <a:rPr lang="en-IN" altLang="en-US"/>
              <a:t>	</a:t>
            </a:r>
            <a:r>
              <a:rPr lang="en-US"/>
              <a:t>• each ES is identified by a Packet Identifier (PID)</a:t>
            </a:r>
            <a:endParaRPr lang="en-US"/>
          </a:p>
          <a:p>
            <a:pPr marL="0" indent="0">
              <a:buNone/>
            </a:pPr>
            <a:r>
              <a:rPr lang="en-US"/>
              <a:t> </a:t>
            </a:r>
            <a:r>
              <a:rPr lang="en-IN" altLang="en-US"/>
              <a:t>	</a:t>
            </a:r>
            <a:r>
              <a:rPr lang="en-US"/>
              <a:t>• each TS packet belongs to a PID, 13-bit PID in packet header</a:t>
            </a:r>
            <a:endParaRPr lang="en-US"/>
          </a:p>
          <a:p>
            <a:pPr marL="0" indent="0">
              <a:buNone/>
            </a:pPr>
            <a:r>
              <a:rPr lang="en-US"/>
              <a:t> </a:t>
            </a:r>
            <a:r>
              <a:rPr lang="en-IN" altLang="en-US"/>
              <a:t>	</a:t>
            </a:r>
            <a:r>
              <a:rPr lang="en-US"/>
              <a:t>• smooth muxing is complex, demuxing is trivial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Multiplex of elementary streams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90000" lnSpcReduction="10000"/>
          </a:bodyPr>
          <a:p>
            <a:pPr marL="0" indent="0">
              <a:buNone/>
            </a:pPr>
            <a:r>
              <a:rPr lang="en-US"/>
              <a:t>• Two types of ES content </a:t>
            </a:r>
            <a:endParaRPr lang="en-US"/>
          </a:p>
          <a:p>
            <a:pPr marL="0" indent="0">
              <a:buNone/>
            </a:pPr>
            <a:r>
              <a:rPr lang="en-US"/>
              <a:t>      • PES, Packetized Elementary Stream : audio, video, subtitles, teletext</a:t>
            </a:r>
            <a:endParaRPr lang="en-US"/>
          </a:p>
          <a:p>
            <a:pPr marL="0" indent="0">
              <a:buNone/>
            </a:pPr>
            <a:r>
              <a:rPr lang="en-US"/>
              <a:t>      • sections : data structures</a:t>
            </a:r>
            <a:endParaRPr lang="en-US"/>
          </a:p>
          <a:p>
            <a:r>
              <a:rPr lang="en-US"/>
              <a:t> A transport stream is a</a:t>
            </a:r>
            <a:r>
              <a:rPr lang="en-US">
                <a:solidFill>
                  <a:schemeClr val="accent1"/>
                </a:solidFill>
                <a:effectLst>
                  <a:outerShdw blurRad="38100" dist="25400" dir="5400000" algn="ctr" rotWithShape="0">
                    <a:srgbClr val="6E747A">
                      <a:alpha val="43000"/>
                    </a:srgbClr>
                  </a:outerShdw>
                </a:effectLst>
              </a:rPr>
              <a:t> multiplex of elementary streams</a:t>
            </a:r>
            <a:r>
              <a:rPr lang="en-US"/>
              <a:t> </a:t>
            </a:r>
            <a:endParaRPr lang="en-US"/>
          </a:p>
          <a:p>
            <a:pPr marL="0" indent="0">
              <a:buNone/>
            </a:pPr>
            <a:r>
              <a:rPr lang="en-US"/>
              <a:t>• elementary stream = sequence of</a:t>
            </a:r>
            <a:r>
              <a:rPr lang="en-US">
                <a:solidFill>
                  <a:schemeClr val="accent1"/>
                </a:solidFill>
                <a:effectLst>
                  <a:outerShdw blurRad="38100" dist="25400" dir="5400000" algn="ctr" rotWithShape="0">
                    <a:srgbClr val="6E747A">
                      <a:alpha val="43000"/>
                    </a:srgbClr>
                  </a:outerShdw>
                </a:effectLst>
              </a:rPr>
              <a:t> TS packets with same PID value in header</a:t>
            </a:r>
            <a:r>
              <a:rPr lang="en-US"/>
              <a:t> </a:t>
            </a:r>
            <a:endParaRPr lang="en-US"/>
          </a:p>
          <a:p>
            <a:pPr marL="0" indent="0">
              <a:buNone/>
            </a:pPr>
            <a:r>
              <a:rPr lang="en-US"/>
              <a:t>• one set of elementary streams for global signalization</a:t>
            </a:r>
            <a:endParaRPr lang="en-US"/>
          </a:p>
          <a:p>
            <a:r>
              <a:rPr lang="en-US"/>
              <a:t> describe the TS, the network, the operator, the services, the events, EMM’s, etc. </a:t>
            </a:r>
            <a:endParaRPr lang="en-US"/>
          </a:p>
          <a:p>
            <a:pPr marL="0" indent="0">
              <a:buNone/>
            </a:pPr>
            <a:r>
              <a:rPr lang="en-US"/>
              <a:t>• one set of elementary streams per service </a:t>
            </a:r>
            <a:endParaRPr lang="en-US"/>
          </a:p>
          <a:p>
            <a:pPr marL="0" indent="0">
              <a:buNone/>
            </a:pPr>
            <a:r>
              <a:rPr lang="en-US"/>
              <a:t>    • a service is typically a TV channel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Multiplex of elementary streams</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737235" y="1963420"/>
            <a:ext cx="10415905" cy="3834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sym typeface="+mn-ea"/>
              </a:rPr>
              <a:t>				</a:t>
            </a:r>
            <a:r>
              <a:rPr lang="en-US">
                <a:ln w="22225">
                  <a:solidFill>
                    <a:schemeClr val="accent2"/>
                  </a:solidFill>
                  <a:prstDash val="solid"/>
                </a:ln>
                <a:solidFill>
                  <a:schemeClr val="accent2">
                    <a:lumMod val="40000"/>
                    <a:lumOff val="60000"/>
                  </a:schemeClr>
                </a:solidFill>
                <a:effectLst/>
                <a:sym typeface="+mn-ea"/>
              </a:rPr>
              <a:t>TS packet</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style>
          <a:lnRef idx="2">
            <a:schemeClr val="accent5"/>
          </a:lnRef>
          <a:fillRef idx="1">
            <a:schemeClr val="lt1"/>
          </a:fillRef>
          <a:effectRef idx="0">
            <a:schemeClr val="accent5"/>
          </a:effectRef>
          <a:fontRef idx="minor">
            <a:schemeClr val="dk1"/>
          </a:fontRef>
        </p:style>
        <p:txBody>
          <a:bodyPr>
            <a:normAutofit fontScale="90000"/>
          </a:bodyPr>
          <a:p>
            <a:pPr marL="0" indent="0">
              <a:buNone/>
            </a:pPr>
            <a:r>
              <a:rPr lang="en-US"/>
              <a:t>4-byte header includes :                                         </a:t>
            </a:r>
            <a:endParaRPr lang="en-US"/>
          </a:p>
          <a:p>
            <a:pPr marL="0" indent="0">
              <a:buNone/>
            </a:pPr>
            <a:r>
              <a:rPr lang="en-US"/>
              <a:t>• Sync byte = 0x47 </a:t>
            </a:r>
            <a:endParaRPr lang="en-US"/>
          </a:p>
          <a:p>
            <a:pPr marL="0" indent="0">
              <a:buNone/>
            </a:pPr>
            <a:r>
              <a:rPr lang="en-US"/>
              <a:t>• PID : 13 bits </a:t>
            </a:r>
            <a:endParaRPr lang="en-US"/>
          </a:p>
          <a:p>
            <a:pPr marL="0" indent="0">
              <a:buNone/>
            </a:pPr>
            <a:r>
              <a:rPr lang="en-US"/>
              <a:t>• Continuity counter : 4 bits </a:t>
            </a:r>
            <a:endParaRPr lang="en-US"/>
          </a:p>
          <a:p>
            <a:pPr marL="0" indent="0">
              <a:buNone/>
            </a:pPr>
            <a:r>
              <a:rPr lang="en-US"/>
              <a:t>• Payload Unit Start Indicator (PUSI) : 1 bit </a:t>
            </a:r>
            <a:endParaRPr lang="en-US"/>
          </a:p>
          <a:p>
            <a:pPr marL="0" indent="0">
              <a:buNone/>
            </a:pPr>
            <a:r>
              <a:rPr lang="en-US"/>
              <a:t>• Transport scrambling control : 2 bits </a:t>
            </a:r>
            <a:endParaRPr lang="en-US"/>
          </a:p>
          <a:p>
            <a:pPr marL="0" indent="0">
              <a:buNone/>
            </a:pPr>
            <a:r>
              <a:rPr lang="en-US"/>
              <a:t>• Adaptation field presence : 1 bit </a:t>
            </a:r>
            <a:endParaRPr lang="en-US"/>
          </a:p>
          <a:p>
            <a:pPr marL="0" indent="0">
              <a:buNone/>
            </a:pPr>
            <a:r>
              <a:rPr lang="en-US"/>
              <a:t>• Payload presence : 1 bit  </a:t>
            </a:r>
            <a:endParaRPr lang="en-US"/>
          </a:p>
        </p:txBody>
      </p:sp>
      <p:sp>
        <p:nvSpPr>
          <p:cNvPr id="5" name="Content Placeholder 4"/>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p>
            <a:r>
              <a:rPr lang="en-US"/>
              <a:t>Adaptation field may include : </a:t>
            </a:r>
            <a:endParaRPr lang="en-US"/>
          </a:p>
          <a:p>
            <a:pPr marL="0" indent="0">
              <a:buNone/>
            </a:pPr>
            <a:r>
              <a:rPr lang="en-US"/>
              <a:t>• Program Clock Reference                (PCR / OPCR) </a:t>
            </a:r>
            <a:endParaRPr lang="en-US"/>
          </a:p>
          <a:p>
            <a:pPr marL="0" indent="0">
              <a:buNone/>
            </a:pPr>
            <a:r>
              <a:rPr lang="en-US"/>
              <a:t>• Private data </a:t>
            </a:r>
            <a:endParaRPr lang="en-US"/>
          </a:p>
          <a:p>
            <a:pPr marL="0" indent="0">
              <a:buNone/>
            </a:pPr>
            <a:r>
              <a:rPr lang="en-US"/>
              <a:t>• Stuffing </a:t>
            </a:r>
            <a:endParaRPr lang="en-US"/>
          </a:p>
          <a:p>
            <a:pPr marL="0" indent="0">
              <a:buNone/>
            </a:pPr>
            <a:r>
              <a:rPr lang="en-US"/>
              <a:t>(for PES stream padding)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4294967295"/>
          </p:nvPr>
        </p:nvSpPr>
        <p:spPr>
          <a:xfrm>
            <a:off x="635635" y="873760"/>
            <a:ext cx="11556365" cy="5303520"/>
          </a:xfrm>
        </p:spPr>
        <p:txBody>
          <a:bodyPr/>
          <a:p>
            <a:r>
              <a:rPr lang="en-US">
                <a:solidFill>
                  <a:schemeClr val="accent1"/>
                </a:solidFill>
                <a:effectLst>
                  <a:outerShdw blurRad="38100" dist="25400" dir="5400000" algn="ctr" rotWithShape="0">
                    <a:srgbClr val="6E747A">
                      <a:alpha val="43000"/>
                    </a:srgbClr>
                  </a:outerShdw>
                </a:effectLst>
              </a:rPr>
              <a:t>TS packet without adaptation field</a:t>
            </a:r>
            <a:r>
              <a:rPr lang="en-US"/>
              <a:t> </a:t>
            </a:r>
            <a:endParaRPr lang="en-US"/>
          </a:p>
          <a:p>
            <a:endParaRPr lang="en-US"/>
          </a:p>
          <a:p>
            <a:endParaRPr lang="en-US"/>
          </a:p>
          <a:p>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TS packet with adaptation field </a:t>
            </a:r>
            <a:endParaRPr lang="en-US"/>
          </a:p>
          <a:p>
            <a:endParaRPr lang="en-US"/>
          </a:p>
        </p:txBody>
      </p:sp>
      <p:pic>
        <p:nvPicPr>
          <p:cNvPr id="4" name="Content Placeholder 3"/>
          <p:cNvPicPr>
            <a:picLocks noChangeAspect="1"/>
          </p:cNvPicPr>
          <p:nvPr>
            <p:ph sz="half" idx="4294967295"/>
          </p:nvPr>
        </p:nvPicPr>
        <p:blipFill>
          <a:blip r:embed="rId1"/>
          <a:stretch>
            <a:fillRect/>
          </a:stretch>
        </p:blipFill>
        <p:spPr>
          <a:xfrm>
            <a:off x="1344930" y="1330325"/>
            <a:ext cx="9804400" cy="1477010"/>
          </a:xfrm>
          <a:prstGeom prst="rect">
            <a:avLst/>
          </a:prstGeom>
        </p:spPr>
      </p:pic>
      <p:pic>
        <p:nvPicPr>
          <p:cNvPr id="6" name="Picture 5"/>
          <p:cNvPicPr>
            <a:picLocks noChangeAspect="1"/>
          </p:cNvPicPr>
          <p:nvPr/>
        </p:nvPicPr>
        <p:blipFill>
          <a:blip r:embed="rId2"/>
          <a:stretch>
            <a:fillRect/>
          </a:stretch>
        </p:blipFill>
        <p:spPr>
          <a:xfrm>
            <a:off x="1195070" y="3649345"/>
            <a:ext cx="9803130" cy="1666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Multiplexing and demultiplexing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90000" lnSpcReduction="10000"/>
          </a:bodyPr>
          <a:p>
            <a:r>
              <a:rPr lang="en-US"/>
              <a:t> Elementary stream = concatenation of all payloads of all TS packets with same PID </a:t>
            </a:r>
            <a:endParaRPr lang="en-US"/>
          </a:p>
          <a:p>
            <a:r>
              <a:rPr lang="en-US"/>
              <a:t> Elementary stream transport </a:t>
            </a:r>
            <a:endParaRPr lang="en-US"/>
          </a:p>
          <a:p>
            <a:pPr marL="0" indent="0">
              <a:buNone/>
            </a:pPr>
            <a:r>
              <a:rPr lang="en-US"/>
              <a:t>• packetization = cutting ES into packets payloads with same PID </a:t>
            </a:r>
            <a:endParaRPr lang="en-US"/>
          </a:p>
          <a:p>
            <a:pPr marL="0" indent="0">
              <a:buNone/>
            </a:pPr>
            <a:r>
              <a:rPr lang="en-US"/>
              <a:t>       • setting Payload Unit Start Indicator (PUSI) in TS header on « unit »   boundary</a:t>
            </a:r>
            <a:endParaRPr lang="en-US"/>
          </a:p>
          <a:p>
            <a:pPr marL="0" indent="0">
              <a:buNone/>
            </a:pPr>
            <a:r>
              <a:rPr lang="en-US"/>
              <a:t> • multiplexing = mixing with packets from other PID’s to build a complete TS</a:t>
            </a:r>
            <a:endParaRPr lang="en-US"/>
          </a:p>
          <a:p>
            <a:pPr marL="0" indent="0">
              <a:buNone/>
            </a:pPr>
            <a:r>
              <a:rPr lang="en-US"/>
              <a:t> • demultiplexing = extracting all packets with same PID from TS</a:t>
            </a:r>
            <a:endParaRPr lang="en-US"/>
          </a:p>
          <a:p>
            <a:pPr marL="0" indent="0">
              <a:buNone/>
            </a:pPr>
            <a:r>
              <a:rPr lang="en-US"/>
              <a:t> • depacketization = rebuilding ES from packets payloads with  same PID    </a:t>
            </a:r>
            <a:endParaRPr lang="en-US"/>
          </a:p>
          <a:p>
            <a:pPr marL="0" indent="0">
              <a:buNone/>
            </a:pPr>
            <a:r>
              <a:rPr lang="en-US"/>
              <a:t> • using PUSI to resynchronize on « unit » boundary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96035" y="917575"/>
            <a:ext cx="9554845" cy="4628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Packetized Elementary Stream (PES)</a:t>
            </a:r>
            <a:r>
              <a:rPr lang="en-US"/>
              <a:t> </a:t>
            </a:r>
            <a:endParaRPr lang="en-US"/>
          </a:p>
        </p:txBody>
      </p:sp>
      <p:sp>
        <p:nvSpPr>
          <p:cNvPr id="3" name="Content Placeholder 2"/>
          <p:cNvSpPr>
            <a:spLocks noGrp="1"/>
          </p:cNvSpPr>
          <p:nvPr>
            <p:ph idx="1"/>
          </p:nvPr>
        </p:nvSpPr>
        <p:spPr/>
        <p:txBody>
          <a:bodyPr/>
          <a:p>
            <a:pPr marL="0" indent="0">
              <a:buNone/>
            </a:pPr>
            <a:r>
              <a:rPr lang="en-US"/>
              <a:t>• A stream of PES packets</a:t>
            </a:r>
            <a:endParaRPr lang="en-US"/>
          </a:p>
          <a:p>
            <a:pPr marL="0" indent="0">
              <a:buNone/>
            </a:pPr>
            <a:r>
              <a:rPr lang="en-US"/>
              <a:t>      </a:t>
            </a:r>
            <a:r>
              <a:rPr lang="en-IN" altLang="en-US"/>
              <a:t>	</a:t>
            </a:r>
            <a:r>
              <a:rPr lang="en-US"/>
              <a:t>• up to 65536 bytes per PES packet </a:t>
            </a:r>
            <a:endParaRPr lang="en-US"/>
          </a:p>
          <a:p>
            <a:pPr marL="0" indent="0">
              <a:buNone/>
            </a:pPr>
            <a:r>
              <a:rPr lang="en-US"/>
              <a:t>      </a:t>
            </a:r>
            <a:r>
              <a:rPr lang="en-IN" altLang="en-US"/>
              <a:t>	</a:t>
            </a:r>
            <a:r>
              <a:rPr lang="en-US"/>
              <a:t>• start of PES packet identified by PUSI bit in TS header </a:t>
            </a:r>
            <a:endParaRPr lang="en-US"/>
          </a:p>
          <a:p>
            <a:pPr marL="0" indent="0">
              <a:buNone/>
            </a:pPr>
            <a:r>
              <a:rPr lang="en-US"/>
              <a:t>• PES packets can contain </a:t>
            </a:r>
            <a:endParaRPr lang="en-US"/>
          </a:p>
          <a:p>
            <a:pPr marL="0" indent="0">
              <a:buNone/>
            </a:pPr>
            <a:r>
              <a:rPr lang="en-IN" altLang="en-US"/>
              <a:t>	</a:t>
            </a:r>
            <a:r>
              <a:rPr lang="en-US"/>
              <a:t>• video : MPEG-2 (H.262), AVC (H.264), HEVC (H.265), etc. </a:t>
            </a:r>
            <a:endParaRPr lang="en-US"/>
          </a:p>
          <a:p>
            <a:pPr marL="0" indent="0">
              <a:buNone/>
            </a:pPr>
            <a:r>
              <a:rPr lang="en-IN" altLang="en-US"/>
              <a:t>	</a:t>
            </a:r>
            <a:r>
              <a:rPr lang="en-US"/>
              <a:t>• audio : MPEG-2 Layer 2, AAC, HE-AAC, AC-3, DTS, DTS-HD, etc. </a:t>
            </a:r>
            <a:endParaRPr lang="en-US"/>
          </a:p>
          <a:p>
            <a:pPr marL="0" indent="0">
              <a:buNone/>
            </a:pPr>
            <a:r>
              <a:rPr lang="en-US"/>
              <a:t>           • DVB subtitles (text or bitmap) </a:t>
            </a:r>
            <a:endParaRPr lang="en-US"/>
          </a:p>
          <a:p>
            <a:pPr marL="0" indent="0">
              <a:buNone/>
            </a:pPr>
            <a:r>
              <a:rPr lang="en-US"/>
              <a:t>           • teletext (deprecated but still used)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Packetized Elementary Stream (PES)</a:t>
            </a:r>
            <a:r>
              <a:rPr lang="en-US">
                <a:sym typeface="+mn-ea"/>
              </a:rPr>
              <a:t> </a:t>
            </a:r>
            <a:endParaRPr lang="en-US"/>
          </a:p>
        </p:txBody>
      </p:sp>
      <p:sp>
        <p:nvSpPr>
          <p:cNvPr id="3" name="Content Placeholder 2"/>
          <p:cNvSpPr>
            <a:spLocks noGrp="1"/>
          </p:cNvSpPr>
          <p:nvPr>
            <p:ph idx="1"/>
          </p:nvPr>
        </p:nvSpPr>
        <p:spPr/>
        <p:txBody>
          <a:bodyPr/>
          <a:p>
            <a:r>
              <a:rPr lang="en-US">
                <a:solidFill>
                  <a:schemeClr val="tx1"/>
                </a:solidFill>
                <a:effectLst>
                  <a:outerShdw blurRad="38100" dist="19050" dir="2700000" algn="tl" rotWithShape="0">
                    <a:schemeClr val="dk1">
                      <a:alpha val="40000"/>
                    </a:schemeClr>
                  </a:outerShdw>
                </a:effectLst>
              </a:rPr>
              <a:t> One elementary stream contains one single type of content</a:t>
            </a:r>
            <a:endParaRPr lang="en-US">
              <a:solidFill>
                <a:schemeClr val="tx1"/>
              </a:solidFill>
              <a:effectLst>
                <a:outerShdw blurRad="38100" dist="19050" dir="2700000" algn="tl" rotWithShape="0">
                  <a:schemeClr val="dk1">
                    <a:alpha val="40000"/>
                  </a:schemeClr>
                </a:outerShdw>
              </a:effectLst>
            </a:endParaRPr>
          </a:p>
          <a:p>
            <a:pPr marL="0" indent="0">
              <a:buNone/>
            </a:pPr>
            <a:r>
              <a:rPr lang="en-IN" altLang="en-US"/>
              <a:t>	</a:t>
            </a:r>
            <a:r>
              <a:rPr lang="en-US"/>
              <a:t>• video </a:t>
            </a:r>
            <a:endParaRPr lang="en-US"/>
          </a:p>
          <a:p>
            <a:pPr marL="0" indent="0">
              <a:buNone/>
            </a:pPr>
            <a:r>
              <a:rPr lang="en-US"/>
              <a:t>           • audio for one language (with or without « audio description ») </a:t>
            </a:r>
            <a:endParaRPr lang="en-US"/>
          </a:p>
          <a:p>
            <a:pPr marL="0" indent="0">
              <a:buNone/>
            </a:pPr>
            <a:r>
              <a:rPr lang="en-IN" altLang="en-US"/>
              <a:t>	</a:t>
            </a:r>
            <a:r>
              <a:rPr lang="en-US"/>
              <a:t>• multi-channel audio (stereo, 5+1, etc.) within same PID </a:t>
            </a:r>
            <a:endParaRPr lang="en-US"/>
          </a:p>
          <a:p>
            <a:pPr marL="0" indent="0">
              <a:buNone/>
            </a:pPr>
            <a:r>
              <a:rPr lang="en-US"/>
              <a:t>           • subtitles for one language (with or without « for hard </a:t>
            </a:r>
            <a:endParaRPr lang="en-US"/>
          </a:p>
          <a:p>
            <a:pPr marL="0" indent="0">
              <a:buNone/>
            </a:pPr>
            <a:r>
              <a:rPr lang="en-IN" altLang="en-US"/>
              <a:t>	</a:t>
            </a:r>
            <a:r>
              <a:rPr lang="en-US"/>
              <a:t>of hearing »)</a:t>
            </a:r>
            <a:endParaRPr lang="en-US"/>
          </a:p>
          <a:p>
            <a:pPr marL="0" indent="0">
              <a:buNone/>
            </a:pPr>
            <a:r>
              <a:rPr lang="en-US"/>
              <a:t>           • exception : one teletext stream is a multiplex of several</a:t>
            </a:r>
            <a:endParaRPr lang="en-US"/>
          </a:p>
          <a:p>
            <a:pPr marL="0" indent="0">
              <a:buNone/>
            </a:pPr>
            <a:r>
              <a:rPr lang="en-US"/>
              <a:t>           text streams (« pages »)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Typical PES packetization</a:t>
            </a:r>
            <a:r>
              <a:rPr lang="en-US"/>
              <a:t> </a:t>
            </a:r>
            <a:endParaRPr lang="en-US"/>
          </a:p>
        </p:txBody>
      </p:sp>
      <p:sp>
        <p:nvSpPr>
          <p:cNvPr id="3" name="Content Placeholder 2"/>
          <p:cNvSpPr>
            <a:spLocks noGrp="1"/>
          </p:cNvSpPr>
          <p:nvPr>
            <p:ph sz="half" idx="1"/>
          </p:nvPr>
        </p:nvSpPr>
        <p:spPr>
          <a:xfrm>
            <a:off x="838200" y="1825625"/>
            <a:ext cx="10619740" cy="4351655"/>
          </a:xfrm>
        </p:spPr>
        <p:txBody>
          <a:bodyPr/>
          <a:p>
            <a:r>
              <a:rPr lang="en-US"/>
              <a:t>First TS packet for PES packet </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1148715" y="2444750"/>
            <a:ext cx="9788525" cy="1374775"/>
          </a:xfrm>
          <a:prstGeom prst="rect">
            <a:avLst/>
          </a:prstGeom>
        </p:spPr>
      </p:pic>
      <p:sp>
        <p:nvSpPr>
          <p:cNvPr id="5" name="Text Box 4"/>
          <p:cNvSpPr txBox="1"/>
          <p:nvPr/>
        </p:nvSpPr>
        <p:spPr>
          <a:xfrm>
            <a:off x="838200" y="4083685"/>
            <a:ext cx="10289540" cy="922020"/>
          </a:xfrm>
          <a:prstGeom prst="rect">
            <a:avLst/>
          </a:prstGeom>
          <a:noFill/>
        </p:spPr>
        <p:txBody>
          <a:bodyPr wrap="square" rtlCol="0" anchor="t">
            <a:spAutoFit/>
          </a:bodyPr>
          <a:p>
            <a:r>
              <a:rPr lang="en-US"/>
              <a:t>As many intermediate TS packets as required for current PES packet                                                                  (multiplexed with TS packets from others PID’s) </a:t>
            </a:r>
            <a:endParaRPr lang="en-US"/>
          </a:p>
          <a:p>
            <a:endParaRPr lang="en-US"/>
          </a:p>
        </p:txBody>
      </p:sp>
      <p:pic>
        <p:nvPicPr>
          <p:cNvPr id="6" name="Picture 5"/>
          <p:cNvPicPr>
            <a:picLocks noChangeAspect="1"/>
          </p:cNvPicPr>
          <p:nvPr/>
        </p:nvPicPr>
        <p:blipFill>
          <a:blip r:embed="rId2"/>
          <a:stretch>
            <a:fillRect/>
          </a:stretch>
        </p:blipFill>
        <p:spPr>
          <a:xfrm>
            <a:off x="1148715" y="4853305"/>
            <a:ext cx="9698355" cy="1323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Agenda</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a:solidFill>
                  <a:schemeClr val="accent1"/>
                </a:solidFill>
                <a:effectLst>
                  <a:outerShdw blurRad="38100" dist="25400" dir="5400000" algn="ctr" rotWithShape="0">
                    <a:srgbClr val="6E747A">
                      <a:alpha val="43000"/>
                    </a:srgbClr>
                  </a:outerShdw>
                </a:effectLst>
              </a:rPr>
              <a:t>• Transport streams</a:t>
            </a:r>
            <a:endParaRPr lang="en-US"/>
          </a:p>
          <a:p>
            <a:pPr marL="0" indent="0">
              <a:buNone/>
            </a:pPr>
            <a:r>
              <a:rPr lang="en-IN" altLang="en-US"/>
              <a:t>	</a:t>
            </a:r>
            <a:r>
              <a:rPr lang="en-US"/>
              <a:t> • packets, sections, tables, PES, demux </a:t>
            </a:r>
            <a:endParaRPr lang="en-US"/>
          </a:p>
          <a:p>
            <a:pPr marL="0" indent="0">
              <a:buNone/>
            </a:pPr>
            <a:r>
              <a:rPr lang="en-US">
                <a:solidFill>
                  <a:schemeClr val="accent1"/>
                </a:solidFill>
                <a:effectLst>
                  <a:outerShdw blurRad="38100" dist="25400" dir="5400000" algn="ctr" rotWithShape="0">
                    <a:srgbClr val="6E747A">
                      <a:alpha val="43000"/>
                    </a:srgbClr>
                  </a:outerShdw>
                </a:effectLst>
              </a:rPr>
              <a:t>• DVB SimulCrypt </a:t>
            </a:r>
            <a:endParaRPr lang="en-US"/>
          </a:p>
          <a:p>
            <a:pPr marL="0" indent="0">
              <a:buNone/>
            </a:pPr>
            <a:r>
              <a:rPr lang="en-IN" altLang="en-US"/>
              <a:t>	</a:t>
            </a:r>
            <a:r>
              <a:rPr lang="en-US"/>
              <a:t>• architecture, synchronization, ECM, EMM, scrambling </a:t>
            </a:r>
            <a:endParaRPr lang="en-US"/>
          </a:p>
          <a:p>
            <a:pPr marL="0" indent="0">
              <a:buNone/>
            </a:pPr>
            <a:r>
              <a:rPr lang="en-US">
                <a:solidFill>
                  <a:schemeClr val="accent1"/>
                </a:solidFill>
                <a:effectLst>
                  <a:outerShdw blurRad="38100" dist="25400" dir="5400000" algn="ctr" rotWithShape="0">
                    <a:srgbClr val="6E747A">
                      <a:alpha val="43000"/>
                    </a:srgbClr>
                  </a:outerShdw>
                </a:effectLst>
              </a:rPr>
              <a:t>• Standards </a:t>
            </a:r>
            <a:endParaRPr lang="en-US"/>
          </a:p>
          <a:p>
            <a:pPr marL="0" indent="0">
              <a:buNone/>
            </a:pPr>
            <a:r>
              <a:rPr lang="en-IN" altLang="en-US"/>
              <a:t>	</a:t>
            </a:r>
            <a:r>
              <a:rPr lang="en-US"/>
              <a:t>• MPEG, DVB, others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4294967295"/>
          </p:nvPr>
        </p:nvPicPr>
        <p:blipFill>
          <a:blip r:embed="rId1"/>
          <a:stretch>
            <a:fillRect/>
          </a:stretch>
        </p:blipFill>
        <p:spPr>
          <a:xfrm>
            <a:off x="695960" y="245110"/>
            <a:ext cx="10301605" cy="1259205"/>
          </a:xfrm>
          <a:prstGeom prst="rect">
            <a:avLst/>
          </a:prstGeom>
        </p:spPr>
      </p:pic>
      <p:sp>
        <p:nvSpPr>
          <p:cNvPr id="8" name="Text Box 7"/>
          <p:cNvSpPr txBox="1"/>
          <p:nvPr/>
        </p:nvSpPr>
        <p:spPr>
          <a:xfrm>
            <a:off x="559435" y="1765935"/>
            <a:ext cx="8218170" cy="3969385"/>
          </a:xfrm>
          <a:prstGeom prst="rect">
            <a:avLst/>
          </a:prstGeom>
          <a:noFill/>
        </p:spPr>
        <p:txBody>
          <a:bodyPr wrap="square" rtlCol="0" anchor="t">
            <a:spAutoFit/>
          </a:bodyPr>
          <a:p>
            <a:r>
              <a:rPr lang="en-US" sz="3600" b="1">
                <a:solidFill>
                  <a:schemeClr val="tx1"/>
                </a:solidFill>
                <a:effectLst>
                  <a:outerShdw blurRad="38100" dist="19050" dir="2700000" algn="tl" rotWithShape="0">
                    <a:schemeClr val="dk1">
                      <a:alpha val="40000"/>
                    </a:schemeClr>
                  </a:outerShdw>
                </a:effectLst>
              </a:rPr>
              <a:t>PES streams robustness</a:t>
            </a:r>
            <a:endParaRPr lang="en-US" sz="3600" b="1">
              <a:solidFill>
                <a:schemeClr val="tx1"/>
              </a:solidFill>
              <a:effectLst>
                <a:outerShdw blurRad="38100" dist="19050" dir="2700000" algn="tl" rotWithShape="0">
                  <a:schemeClr val="dk1">
                    <a:alpha val="40000"/>
                  </a:schemeClr>
                </a:outerShdw>
              </a:effectLst>
            </a:endParaRPr>
          </a:p>
          <a:p>
            <a:endParaRPr lang="en-US"/>
          </a:p>
          <a:p>
            <a:r>
              <a:rPr lang="en-US">
                <a:solidFill>
                  <a:schemeClr val="tx1"/>
                </a:solidFill>
                <a:effectLst>
                  <a:outerShdw blurRad="38100" dist="19050" dir="2700000" algn="tl" rotWithShape="0">
                    <a:schemeClr val="dk1">
                      <a:alpha val="40000"/>
                    </a:schemeClr>
                  </a:outerShdw>
                </a:effectLst>
              </a:rPr>
              <a:t>TS packet loss is tolerated in audio and video streams</a:t>
            </a:r>
            <a:r>
              <a:rPr lang="en-US"/>
              <a:t> </a:t>
            </a:r>
            <a:endParaRPr lang="en-US"/>
          </a:p>
          <a:p>
            <a:pPr lvl="1"/>
            <a:r>
              <a:rPr lang="en-US"/>
              <a:t>• video « macro-block » effect</a:t>
            </a:r>
            <a:endParaRPr lang="en-US"/>
          </a:p>
          <a:p>
            <a:pPr lvl="1"/>
            <a:r>
              <a:rPr lang="en-US"/>
              <a:t>• audio « glitch » effect </a:t>
            </a:r>
            <a:endParaRPr lang="en-US"/>
          </a:p>
          <a:p>
            <a:pPr lvl="1"/>
            <a:r>
              <a:rPr lang="en-US"/>
              <a:t>• quality of recovery based on decoder implementation</a:t>
            </a:r>
            <a:endParaRPr lang="en-US"/>
          </a:p>
          <a:p>
            <a:r>
              <a:rPr lang="en-US">
                <a:solidFill>
                  <a:schemeClr val="tx1"/>
                </a:solidFill>
                <a:effectLst>
                  <a:outerShdw blurRad="38100" dist="19050" dir="2700000" algn="tl" rotWithShape="0">
                    <a:schemeClr val="dk1">
                      <a:alpha val="40000"/>
                    </a:schemeClr>
                  </a:outerShdw>
                </a:effectLst>
              </a:rPr>
              <a:t> TS packet loss detection based on continuity_counter</a:t>
            </a:r>
            <a:endParaRPr lang="en-US"/>
          </a:p>
          <a:p>
            <a:pPr lvl="1"/>
            <a:r>
              <a:rPr lang="en-US"/>
              <a:t>• 4-bit field in TS packet header </a:t>
            </a:r>
            <a:endParaRPr lang="en-US"/>
          </a:p>
          <a:p>
            <a:pPr lvl="1"/>
            <a:r>
              <a:rPr lang="en-US"/>
              <a:t>• cannot detect loss of an exact multiple of 16 TS packets</a:t>
            </a:r>
            <a:endParaRPr lang="en-US"/>
          </a:p>
          <a:p>
            <a:pPr lvl="1"/>
            <a:r>
              <a:rPr lang="en-US"/>
              <a:t>• resynchronization on next TS packet with PUSI </a:t>
            </a:r>
            <a:endParaRPr lang="en-US"/>
          </a:p>
          <a:p>
            <a:r>
              <a:rPr lang="en-US">
                <a:solidFill>
                  <a:schemeClr val="tx1"/>
                </a:solidFill>
                <a:effectLst>
                  <a:outerShdw blurRad="38100" dist="19050" dir="2700000" algn="tl" rotWithShape="0">
                    <a:schemeClr val="dk1">
                      <a:alpha val="40000"/>
                    </a:schemeClr>
                  </a:outerShdw>
                </a:effectLst>
              </a:rPr>
              <a:t> But video / audio decoders can resynchronize within PES packet</a:t>
            </a: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endParaRPr lang="en-US"/>
          </a:p>
          <a:p>
            <a:pPr lvl="1"/>
            <a:r>
              <a:rPr lang="en-US"/>
              <a:t>• video / audio bitstream formats usually contain synchronization patterns</a:t>
            </a:r>
            <a:endParaRPr lang="en-US"/>
          </a:p>
          <a:p>
            <a:pPr lvl="1"/>
            <a:r>
              <a:rPr lang="en-US"/>
              <a:t>• example : NAL unit boundary in AVC encoding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Sections streams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pPr marL="0" indent="0">
              <a:buNone/>
            </a:pPr>
            <a:r>
              <a:rPr lang="en-US"/>
              <a:t>• Contain data structures named « tables » </a:t>
            </a:r>
            <a:endParaRPr lang="en-US"/>
          </a:p>
          <a:p>
            <a:pPr marL="0" indent="0">
              <a:buNone/>
            </a:pPr>
            <a:r>
              <a:rPr lang="en-US"/>
              <a:t>• A table is split into one or more « sections »</a:t>
            </a:r>
            <a:endParaRPr lang="en-US"/>
          </a:p>
          <a:p>
            <a:pPr marL="0" indent="0">
              <a:buNone/>
            </a:pPr>
            <a:r>
              <a:rPr lang="en-IN" altLang="en-US"/>
              <a:t>	</a:t>
            </a:r>
            <a:r>
              <a:rPr lang="en-US"/>
              <a:t> • section = smallest data unit, up to 4096 bytes </a:t>
            </a:r>
            <a:endParaRPr lang="en-US"/>
          </a:p>
          <a:p>
            <a:pPr marL="0" indent="0">
              <a:buNone/>
            </a:pPr>
            <a:r>
              <a:rPr lang="en-IN" altLang="en-US"/>
              <a:t>	</a:t>
            </a:r>
            <a:r>
              <a:rPr lang="en-US"/>
              <a:t>• standard header and type-specific payload </a:t>
            </a:r>
            <a:endParaRPr lang="en-US"/>
          </a:p>
          <a:p>
            <a:pPr marL="0" indent="0">
              <a:buNone/>
            </a:pPr>
            <a:r>
              <a:rPr lang="en-IN" altLang="en-US"/>
              <a:t>	</a:t>
            </a:r>
            <a:r>
              <a:rPr lang="en-US"/>
              <a:t>• table type identified by table_id in header </a:t>
            </a:r>
            <a:endParaRPr lang="en-US"/>
          </a:p>
          <a:p>
            <a:pPr marL="0" indent="0">
              <a:buNone/>
            </a:pPr>
            <a:r>
              <a:rPr lang="en-IN" altLang="en-US"/>
              <a:t>	</a:t>
            </a:r>
            <a:r>
              <a:rPr lang="en-US"/>
              <a:t>• two types of section syntax : « short » and « long » </a:t>
            </a:r>
            <a:endParaRPr lang="en-US"/>
          </a:p>
          <a:p>
            <a:pPr marL="0" indent="0">
              <a:buNone/>
            </a:pPr>
            <a:r>
              <a:rPr lang="en-IN" altLang="en-US"/>
              <a:t>	</a:t>
            </a:r>
            <a:r>
              <a:rPr lang="en-US"/>
              <a:t>• based on 1 bit in heade</a:t>
            </a:r>
            <a:r>
              <a:rPr lang="en-IN" altLang="en-US"/>
              <a:t>r</a:t>
            </a:r>
            <a:endParaRPr lang="en-IN" altLang="en-US"/>
          </a:p>
          <a:p>
            <a:pPr marL="0" indent="0">
              <a:buNone/>
            </a:pPr>
            <a:r>
              <a:rPr lang="en-IN" altLang="en-US"/>
              <a:t>• Each type of table defines its own syntax</a:t>
            </a:r>
            <a:endParaRPr lang="en-IN" altLang="en-US"/>
          </a:p>
          <a:p>
            <a:pPr marL="0" indent="0">
              <a:buNone/>
            </a:pPr>
            <a:r>
              <a:rPr lang="en-IN" altLang="en-US"/>
              <a:t>	• use long or short sections</a:t>
            </a:r>
            <a:endParaRPr lang="en-IN" altLang="en-US"/>
          </a:p>
          <a:p>
            <a:pPr marL="0" indent="0">
              <a:buNone/>
            </a:pPr>
            <a:r>
              <a:rPr lang="en-IN" altLang="en-US"/>
              <a:t>	• payload bitstream syntax </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8055"/>
          </a:xfrm>
        </p:spPr>
        <p:txBody>
          <a:bodyPr>
            <a:normAutofit fontScale="90000"/>
          </a:bodyPr>
          <a:p>
            <a:br>
              <a:rPr lang="en-US">
                <a:sym typeface="+mn-ea"/>
              </a:rPr>
            </a:br>
            <a:r>
              <a:rPr lang="en-IN" altLang="en-US">
                <a:sym typeface="+mn-ea"/>
              </a:rPr>
              <a:t>		</a:t>
            </a:r>
            <a:r>
              <a:rPr lang="en-US">
                <a:ln w="22225">
                  <a:solidFill>
                    <a:schemeClr val="accent2"/>
                  </a:solidFill>
                  <a:prstDash val="solid"/>
                </a:ln>
                <a:solidFill>
                  <a:schemeClr val="accent2">
                    <a:lumMod val="40000"/>
                    <a:lumOff val="60000"/>
                  </a:schemeClr>
                </a:solidFill>
                <a:effectLst/>
                <a:sym typeface="+mn-ea"/>
              </a:rPr>
              <a:t>Typical section packetization</a:t>
            </a:r>
            <a:r>
              <a:rPr lang="en-US">
                <a:sym typeface="+mn-ea"/>
              </a:rPr>
              <a:t> </a:t>
            </a:r>
            <a:br>
              <a:rPr lang="en-US"/>
            </a:br>
            <a:endParaRPr lang="en-US"/>
          </a:p>
        </p:txBody>
      </p:sp>
      <p:sp>
        <p:nvSpPr>
          <p:cNvPr id="3" name="Content Placeholder 2"/>
          <p:cNvSpPr>
            <a:spLocks noGrp="1"/>
          </p:cNvSpPr>
          <p:nvPr>
            <p:ph sz="half" idx="1"/>
          </p:nvPr>
        </p:nvSpPr>
        <p:spPr>
          <a:xfrm>
            <a:off x="718185" y="1433830"/>
            <a:ext cx="10815320" cy="4743450"/>
          </a:xfrm>
        </p:spPr>
        <p:txBody>
          <a:bodyPr/>
          <a:p>
            <a:r>
              <a:rPr lang="en-US"/>
              <a:t>TS packet containing the start of section n+1 </a:t>
            </a:r>
            <a:endParaRPr lang="en-US"/>
          </a:p>
          <a:p>
            <a:endParaRPr lang="en-US"/>
          </a:p>
          <a:p>
            <a:endParaRPr lang="en-US"/>
          </a:p>
          <a:p>
            <a:r>
              <a:rPr lang="en-US"/>
              <a:t>As many intermediate TS packets as required for section n+1 (multiplexed with TS packets from others PID’s) </a:t>
            </a:r>
            <a:endParaRPr lang="en-US"/>
          </a:p>
          <a:p>
            <a:endParaRPr lang="en-US"/>
          </a:p>
          <a:p>
            <a:endParaRPr lang="en-US"/>
          </a:p>
          <a:p>
            <a:r>
              <a:rPr lang="en-US"/>
              <a:t>Last TS packet for section n+1, start of next section</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1172210" y="1955165"/>
            <a:ext cx="9968865" cy="1010285"/>
          </a:xfrm>
          <a:prstGeom prst="rect">
            <a:avLst/>
          </a:prstGeom>
        </p:spPr>
      </p:pic>
      <p:pic>
        <p:nvPicPr>
          <p:cNvPr id="5" name="Picture 4"/>
          <p:cNvPicPr>
            <a:picLocks noChangeAspect="1"/>
          </p:cNvPicPr>
          <p:nvPr/>
        </p:nvPicPr>
        <p:blipFill>
          <a:blip r:embed="rId2"/>
          <a:stretch>
            <a:fillRect/>
          </a:stretch>
        </p:blipFill>
        <p:spPr>
          <a:xfrm>
            <a:off x="1171575" y="5463540"/>
            <a:ext cx="9969500" cy="1068705"/>
          </a:xfrm>
          <a:prstGeom prst="rect">
            <a:avLst/>
          </a:prstGeom>
        </p:spPr>
      </p:pic>
      <p:pic>
        <p:nvPicPr>
          <p:cNvPr id="9" name="Picture 8"/>
          <p:cNvPicPr>
            <a:picLocks noChangeAspect="1"/>
          </p:cNvPicPr>
          <p:nvPr/>
        </p:nvPicPr>
        <p:blipFill>
          <a:blip r:embed="rId3"/>
          <a:stretch>
            <a:fillRect/>
          </a:stretch>
        </p:blipFill>
        <p:spPr>
          <a:xfrm>
            <a:off x="1171575" y="3798570"/>
            <a:ext cx="9969500" cy="11487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Tables with short section</a:t>
            </a:r>
            <a:r>
              <a:rPr lang="en-US"/>
              <a:t> </a:t>
            </a:r>
            <a:endParaRPr lang="en-US"/>
          </a:p>
        </p:txBody>
      </p:sp>
      <p:sp>
        <p:nvSpPr>
          <p:cNvPr id="6" name="Content Placeholder 5"/>
          <p:cNvSpPr>
            <a:spLocks noGrp="1"/>
          </p:cNvSpPr>
          <p:nvPr>
            <p:ph idx="1"/>
          </p:nvPr>
        </p:nvSpPr>
        <p:spPr/>
        <p:txBody>
          <a:bodyPr>
            <a:normAutofit lnSpcReduction="20000"/>
          </a:bodyPr>
          <a:p>
            <a:r>
              <a:rPr lang="en-US"/>
              <a:t>One section per table </a:t>
            </a:r>
            <a:endParaRPr lang="en-US"/>
          </a:p>
          <a:p>
            <a:pPr marL="0" indent="0">
              <a:buNone/>
            </a:pPr>
            <a:r>
              <a:rPr lang="en-IN" altLang="en-US"/>
              <a:t>	</a:t>
            </a:r>
            <a:r>
              <a:rPr lang="en-US"/>
              <a:t>• section and table are equivalent </a:t>
            </a:r>
            <a:endParaRPr lang="en-US"/>
          </a:p>
          <a:p>
            <a:pPr marL="0" indent="0">
              <a:buNone/>
            </a:pPr>
            <a:r>
              <a:rPr lang="en-US"/>
              <a:t>• Each table brings new information </a:t>
            </a:r>
            <a:endParaRPr lang="en-US"/>
          </a:p>
          <a:p>
            <a:pPr marL="0" indent="0">
              <a:buNone/>
            </a:pPr>
            <a:r>
              <a:rPr lang="en-IN" altLang="en-US"/>
              <a:t>	</a:t>
            </a:r>
            <a:r>
              <a:rPr lang="en-US"/>
              <a:t>• CAS EMM / ECM </a:t>
            </a:r>
            <a:endParaRPr lang="en-US"/>
          </a:p>
          <a:p>
            <a:pPr marL="0" indent="0">
              <a:buNone/>
            </a:pPr>
            <a:r>
              <a:rPr lang="en-IN" altLang="en-US"/>
              <a:t>	</a:t>
            </a:r>
            <a:r>
              <a:rPr lang="en-US"/>
              <a:t>• date and time information (TDT / TOT) </a:t>
            </a:r>
            <a:endParaRPr lang="en-US"/>
          </a:p>
          <a:p>
            <a:pPr marL="0" indent="0">
              <a:buNone/>
            </a:pPr>
            <a:r>
              <a:rPr lang="en-US"/>
              <a:t>• No standard integrity check </a:t>
            </a:r>
            <a:endParaRPr lang="en-US"/>
          </a:p>
          <a:p>
            <a:pPr marL="0" indent="0">
              <a:buNone/>
            </a:pPr>
            <a:r>
              <a:rPr lang="en-IN" altLang="en-US"/>
              <a:t>	</a:t>
            </a:r>
            <a:r>
              <a:rPr lang="en-US"/>
              <a:t>• except section length in section header </a:t>
            </a:r>
            <a:endParaRPr lang="en-US"/>
          </a:p>
          <a:p>
            <a:pPr marL="0" indent="0">
              <a:buNone/>
            </a:pPr>
            <a:r>
              <a:rPr lang="en-IN" altLang="en-US"/>
              <a:t>	</a:t>
            </a:r>
            <a:r>
              <a:rPr lang="en-US"/>
              <a:t>• some table-specific mechanisms </a:t>
            </a:r>
            <a:endParaRPr lang="en-US"/>
          </a:p>
          <a:p>
            <a:pPr marL="0" indent="0">
              <a:buNone/>
            </a:pPr>
            <a:r>
              <a:rPr lang="en-IN" altLang="en-US"/>
              <a:t>	</a:t>
            </a:r>
            <a:r>
              <a:rPr lang="en-US"/>
              <a:t>• cryptographic integrity in EMM / ECM </a:t>
            </a:r>
            <a:endParaRPr lang="en-US"/>
          </a:p>
          <a:p>
            <a:pPr marL="0" indent="0">
              <a:buNone/>
            </a:pPr>
            <a:r>
              <a:rPr lang="en-IN" altLang="en-US"/>
              <a:t>	</a:t>
            </a:r>
            <a:r>
              <a:rPr lang="en-US"/>
              <a:t>• CRC32 in TOT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691515"/>
          </a:xfrm>
        </p:spPr>
        <p:txBody>
          <a:bodyPr>
            <a:normAutofit fontScale="90000"/>
          </a:bodyPr>
          <a:p>
            <a:r>
              <a:rPr lang="en-US">
                <a:ln w="22225">
                  <a:solidFill>
                    <a:schemeClr val="accent2"/>
                  </a:solidFill>
                  <a:prstDash val="solid"/>
                </a:ln>
                <a:solidFill>
                  <a:schemeClr val="accent2">
                    <a:lumMod val="40000"/>
                    <a:lumOff val="60000"/>
                  </a:schemeClr>
                </a:solidFill>
                <a:effectLst/>
              </a:rPr>
              <a:t>Tables with long sections</a:t>
            </a:r>
            <a:endParaRPr lang="en-US">
              <a:ln w="22225">
                <a:solidFill>
                  <a:schemeClr val="accent2"/>
                </a:solidFill>
                <a:prstDash val="solid"/>
              </a:ln>
              <a:solidFill>
                <a:schemeClr val="accent2">
                  <a:lumMod val="40000"/>
                  <a:lumOff val="60000"/>
                </a:schemeClr>
              </a:solidFill>
              <a:effectLst/>
            </a:endParaRPr>
          </a:p>
        </p:txBody>
      </p:sp>
      <p:sp>
        <p:nvSpPr>
          <p:cNvPr id="6" name="Content Placeholder 5"/>
          <p:cNvSpPr>
            <a:spLocks noGrp="1"/>
          </p:cNvSpPr>
          <p:nvPr>
            <p:ph idx="1"/>
          </p:nvPr>
        </p:nvSpPr>
        <p:spPr>
          <a:xfrm>
            <a:off x="838200" y="1056640"/>
            <a:ext cx="10515600" cy="5694045"/>
          </a:xfrm>
        </p:spPr>
        <p:txBody>
          <a:bodyPr>
            <a:normAutofit fontScale="90000"/>
          </a:bodyPr>
          <a:p>
            <a:pPr marL="0" indent="0">
              <a:buNone/>
            </a:pPr>
            <a:r>
              <a:rPr lang="en-US"/>
              <a:t>• Up to 256 sections per table </a:t>
            </a:r>
            <a:endParaRPr lang="en-US"/>
          </a:p>
          <a:p>
            <a:pPr marL="0" indent="0">
              <a:buNone/>
            </a:pPr>
            <a:r>
              <a:rPr lang="en-US"/>
              <a:t>      </a:t>
            </a:r>
            <a:r>
              <a:rPr lang="en-IN" altLang="en-US"/>
              <a:t>	</a:t>
            </a:r>
            <a:r>
              <a:rPr lang="en-US"/>
              <a:t> • need to receive all sections to rebuild the complete table </a:t>
            </a:r>
            <a:endParaRPr lang="en-US"/>
          </a:p>
          <a:p>
            <a:pPr marL="0" indent="0">
              <a:buNone/>
            </a:pPr>
            <a:r>
              <a:rPr lang="en-US"/>
              <a:t>• Same table repeatedly cycled </a:t>
            </a:r>
            <a:endParaRPr lang="en-US"/>
          </a:p>
          <a:p>
            <a:pPr marL="0" indent="0">
              <a:buNone/>
            </a:pPr>
            <a:r>
              <a:rPr lang="en-US"/>
              <a:t>• Content change notification </a:t>
            </a:r>
            <a:endParaRPr lang="en-US"/>
          </a:p>
          <a:p>
            <a:pPr marL="0" indent="0">
              <a:buNone/>
            </a:pPr>
            <a:r>
              <a:rPr lang="en-IN" altLang="en-US"/>
              <a:t>	</a:t>
            </a:r>
            <a:r>
              <a:rPr lang="en-US"/>
              <a:t>• version number in long section header </a:t>
            </a:r>
            <a:endParaRPr lang="en-US"/>
          </a:p>
          <a:p>
            <a:pPr marL="0" indent="0">
              <a:buNone/>
            </a:pPr>
            <a:r>
              <a:rPr lang="en-IN" altLang="en-US"/>
              <a:t>	</a:t>
            </a:r>
            <a:r>
              <a:rPr lang="en-US"/>
              <a:t>• each table is repeatedly broadcast with same version number </a:t>
            </a:r>
            <a:endParaRPr lang="en-US"/>
          </a:p>
          <a:p>
            <a:pPr marL="0" indent="0">
              <a:buNone/>
            </a:pPr>
            <a:r>
              <a:rPr lang="en-IN" altLang="en-US"/>
              <a:t>	</a:t>
            </a:r>
            <a:r>
              <a:rPr lang="en-US"/>
              <a:t>• version number changes when table content changes </a:t>
            </a:r>
            <a:endParaRPr lang="en-US"/>
          </a:p>
          <a:p>
            <a:pPr marL="0" indent="0">
              <a:buNone/>
            </a:pPr>
            <a:r>
              <a:rPr lang="en-IN" altLang="en-US"/>
              <a:t>	</a:t>
            </a:r>
            <a:r>
              <a:rPr lang="en-US"/>
              <a:t>• STB software sets demux filters to be notified of new tables only </a:t>
            </a:r>
            <a:endParaRPr lang="en-US"/>
          </a:p>
          <a:p>
            <a:pPr marL="0" indent="0">
              <a:buNone/>
            </a:pPr>
            <a:r>
              <a:rPr lang="en-US"/>
              <a:t>• Integrity check </a:t>
            </a:r>
            <a:endParaRPr lang="en-US"/>
          </a:p>
          <a:p>
            <a:pPr marL="0" indent="0">
              <a:buNone/>
            </a:pPr>
            <a:r>
              <a:rPr lang="en-IN" altLang="en-US"/>
              <a:t>	</a:t>
            </a:r>
            <a:r>
              <a:rPr lang="en-US"/>
              <a:t>• CRC32 in each section </a:t>
            </a:r>
            <a:endParaRPr lang="en-US"/>
          </a:p>
          <a:p>
            <a:pPr marL="0" indent="0">
              <a:buNone/>
            </a:pPr>
            <a:r>
              <a:rPr lang="en-IN" altLang="en-US"/>
              <a:t>	</a:t>
            </a:r>
            <a:r>
              <a:rPr lang="en-US"/>
              <a:t>• section rejected in case of corruption, can be detected at demux level </a:t>
            </a:r>
            <a:endParaRPr lang="en-US"/>
          </a:p>
          <a:p>
            <a:pPr marL="0" indent="0">
              <a:buNone/>
            </a:pPr>
            <a:r>
              <a:rPr lang="en-IN" altLang="en-US"/>
              <a:t>	</a:t>
            </a:r>
            <a:r>
              <a:rPr lang="en-US"/>
              <a:t>• resynchronization on next TS packet with PUSI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634365" y="556895"/>
            <a:ext cx="11165205" cy="6027420"/>
          </a:xfrm>
        </p:spPr>
        <p:txBody>
          <a:bodyPr>
            <a:normAutofit fontScale="80000"/>
          </a:bodyPr>
          <a:p>
            <a:pPr marL="0" indent="0">
              <a:buNone/>
            </a:pPr>
            <a:r>
              <a:rPr lang="en-US">
                <a:solidFill>
                  <a:schemeClr val="accent1"/>
                </a:solidFill>
                <a:effectLst>
                  <a:outerShdw blurRad="38100" dist="25400" dir="5400000" algn="ctr" rotWithShape="0">
                    <a:srgbClr val="6E747A">
                      <a:alpha val="43000"/>
                    </a:srgbClr>
                  </a:outerShdw>
                </a:effectLst>
                <a:sym typeface="+mn-ea"/>
              </a:rPr>
              <a:t>Descriptor </a:t>
            </a:r>
            <a:endParaRPr lang="en-US"/>
          </a:p>
          <a:p>
            <a:pPr marL="0" indent="0">
              <a:buNone/>
            </a:pPr>
            <a:r>
              <a:rPr lang="en-IN" altLang="en-US">
                <a:sym typeface="+mn-ea"/>
              </a:rPr>
              <a:t>	</a:t>
            </a:r>
            <a:r>
              <a:rPr lang="en-US">
                <a:sym typeface="+mn-ea"/>
              </a:rPr>
              <a:t>• standard substructure with standard header and type-specific payload</a:t>
            </a:r>
            <a:endParaRPr lang="en-US"/>
          </a:p>
          <a:p>
            <a:pPr marL="0" indent="0">
              <a:buNone/>
            </a:pPr>
            <a:r>
              <a:rPr lang="en-IN" altLang="en-US">
                <a:sym typeface="+mn-ea"/>
              </a:rPr>
              <a:t>	</a:t>
            </a:r>
            <a:r>
              <a:rPr lang="en-US">
                <a:sym typeface="+mn-ea"/>
              </a:rPr>
              <a:t>• most tables use generic « lists of descriptors » </a:t>
            </a:r>
            <a:endParaRPr lang="en-US"/>
          </a:p>
          <a:p>
            <a:pPr marL="0" indent="0">
              <a:buNone/>
            </a:pPr>
            <a:endParaRPr lang="en-US"/>
          </a:p>
          <a:p>
            <a:pPr marL="0" indent="0">
              <a:buNone/>
            </a:pPr>
            <a:r>
              <a:rPr lang="en-US"/>
              <a:t>• </a:t>
            </a:r>
            <a:r>
              <a:rPr lang="en-US">
                <a:solidFill>
                  <a:schemeClr val="accent1"/>
                </a:solidFill>
                <a:effectLst>
                  <a:outerShdw blurRad="38100" dist="25400" dir="5400000" algn="ctr" rotWithShape="0">
                    <a:srgbClr val="6E747A">
                      <a:alpha val="43000"/>
                    </a:srgbClr>
                  </a:outerShdw>
                </a:effectLst>
                <a:uFillTx/>
                <a:sym typeface="+mn-ea"/>
              </a:rPr>
              <a:t>Signalization: PSI / SI</a:t>
            </a:r>
            <a:br>
              <a:rPr lang="en-US">
                <a:uFillTx/>
                <a:sym typeface="+mn-ea"/>
              </a:rPr>
            </a:br>
            <a:r>
              <a:rPr lang="en-IN" altLang="en-US">
                <a:sym typeface="+mn-ea"/>
              </a:rPr>
              <a:t>	</a:t>
            </a:r>
            <a:r>
              <a:rPr lang="en-US">
                <a:sym typeface="+mn-ea"/>
              </a:rPr>
              <a:t>•</a:t>
            </a:r>
            <a:r>
              <a:rPr lang="en-US"/>
              <a:t> PSI : Program Specific Info. </a:t>
            </a:r>
            <a:endParaRPr lang="en-US"/>
          </a:p>
          <a:p>
            <a:pPr marL="0" indent="0">
              <a:buNone/>
            </a:pPr>
            <a:r>
              <a:rPr lang="en-IN" altLang="en-US"/>
              <a:t>		</a:t>
            </a:r>
            <a:r>
              <a:rPr lang="en-US"/>
              <a:t>• MPEG-defined </a:t>
            </a:r>
            <a:endParaRPr lang="en-US"/>
          </a:p>
          <a:p>
            <a:pPr marL="0" indent="0">
              <a:buNone/>
            </a:pPr>
            <a:r>
              <a:rPr lang="en-IN" altLang="en-US"/>
              <a:t>		</a:t>
            </a:r>
            <a:r>
              <a:rPr lang="en-US"/>
              <a:t>• ISO / IEC 13818-1 </a:t>
            </a:r>
            <a:endParaRPr lang="en-US"/>
          </a:p>
          <a:p>
            <a:pPr marL="0" indent="0">
              <a:buNone/>
            </a:pPr>
            <a:r>
              <a:rPr lang="en-IN" altLang="en-US"/>
              <a:t>		</a:t>
            </a:r>
            <a:r>
              <a:rPr lang="en-US"/>
              <a:t>• TS structure: PAT, PMT </a:t>
            </a:r>
            <a:endParaRPr lang="en-US"/>
          </a:p>
          <a:p>
            <a:pPr marL="0" indent="0">
              <a:buNone/>
            </a:pPr>
            <a:r>
              <a:rPr lang="en-IN" altLang="en-US"/>
              <a:t>		</a:t>
            </a:r>
            <a:r>
              <a:rPr lang="en-US"/>
              <a:t>• CA : CAT</a:t>
            </a:r>
            <a:endParaRPr lang="en-US"/>
          </a:p>
          <a:p>
            <a:pPr marL="0" indent="0">
              <a:buNone/>
            </a:pPr>
            <a:r>
              <a:rPr lang="en-US">
                <a:solidFill>
                  <a:schemeClr val="accent1"/>
                </a:solidFill>
                <a:effectLst>
                  <a:outerShdw blurRad="38100" dist="25400" dir="5400000" algn="ctr" rotWithShape="0">
                    <a:srgbClr val="6E747A">
                      <a:alpha val="43000"/>
                    </a:srgbClr>
                  </a:outerShdw>
                </a:effectLst>
              </a:rPr>
              <a:t>• SI : Service Information </a:t>
            </a:r>
            <a:endParaRPr lang="en-US"/>
          </a:p>
          <a:p>
            <a:pPr marL="0" indent="0">
              <a:buNone/>
            </a:pPr>
            <a:r>
              <a:rPr lang="en-IN" altLang="en-US"/>
              <a:t>	</a:t>
            </a:r>
            <a:r>
              <a:rPr lang="en-US"/>
              <a:t>• DVB-defined </a:t>
            </a:r>
            <a:endParaRPr lang="en-US"/>
          </a:p>
          <a:p>
            <a:pPr marL="0" indent="0">
              <a:buNone/>
            </a:pPr>
            <a:r>
              <a:rPr lang="en-IN" altLang="en-US"/>
              <a:t>	</a:t>
            </a:r>
            <a:r>
              <a:rPr lang="en-US"/>
              <a:t>• ETSI EN 300 468</a:t>
            </a:r>
            <a:endParaRPr lang="en-US"/>
          </a:p>
          <a:p>
            <a:pPr marL="0" indent="0">
              <a:buNone/>
            </a:pPr>
            <a:r>
              <a:rPr lang="en-IN" altLang="en-US"/>
              <a:t>	</a:t>
            </a:r>
            <a:r>
              <a:rPr lang="en-US"/>
              <a:t>• private sections in MPEG terms </a:t>
            </a:r>
            <a:endParaRPr lang="en-US"/>
          </a:p>
          <a:p>
            <a:pPr marL="0" indent="0">
              <a:buNone/>
            </a:pPr>
            <a:endParaRPr lang="en-US"/>
          </a:p>
          <a:p>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B6E38"/>
            </a:gs>
          </a:gsLst>
          <a:lin ang="5400000" scaled="0"/>
        </a:gradFill>
        <a:effectLst/>
      </p:bgPr>
    </p:bg>
    <p:spTree>
      <p:nvGrpSpPr>
        <p:cNvPr id="1" name=""/>
        <p:cNvGrpSpPr/>
        <p:nvPr/>
      </p:nvGrpSpPr>
      <p:grpSpPr/>
      <p:pic>
        <p:nvPicPr>
          <p:cNvPr id="4" name="Picture 3"/>
          <p:cNvPicPr>
            <a:picLocks noChangeAspect="1"/>
          </p:cNvPicPr>
          <p:nvPr/>
        </p:nvPicPr>
        <p:blipFill>
          <a:blip r:embed="rId1"/>
          <a:stretch>
            <a:fillRect/>
          </a:stretch>
        </p:blipFill>
        <p:spPr>
          <a:xfrm>
            <a:off x="309880" y="370205"/>
            <a:ext cx="11316335" cy="6252210"/>
          </a:xfrm>
          <a:prstGeom prst="snip2Same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04800"/>
            <a:ext cx="10515600" cy="840740"/>
          </a:xfrm>
        </p:spPr>
        <p:style>
          <a:lnRef idx="2">
            <a:schemeClr val="accent2"/>
          </a:lnRef>
          <a:fillRef idx="1">
            <a:schemeClr val="lt1"/>
          </a:fillRef>
          <a:effectRef idx="0">
            <a:schemeClr val="accent2"/>
          </a:effectRef>
          <a:fontRef idx="minor">
            <a:schemeClr val="dk1"/>
          </a:fontRef>
        </p:style>
        <p:txBody>
          <a:bodyPr>
            <a:normAutofit/>
          </a:bodyPr>
          <a:p>
            <a:r>
              <a:rPr lang="en-IN" altLang="en-US"/>
              <a:t>                  </a:t>
            </a:r>
            <a:r>
              <a:rPr lang="en-IN" altLang="en-US">
                <a:ln w="22225">
                  <a:solidFill>
                    <a:schemeClr val="accent2"/>
                  </a:solidFill>
                  <a:prstDash val="solid"/>
                </a:ln>
                <a:solidFill>
                  <a:schemeClr val="accent2">
                    <a:lumMod val="40000"/>
                    <a:lumOff val="60000"/>
                  </a:schemeClr>
                </a:solidFill>
                <a:effectLst/>
              </a:rPr>
              <a:t>PSI</a:t>
            </a:r>
            <a:r>
              <a:rPr lang="en-US">
                <a:ln w="22225">
                  <a:solidFill>
                    <a:schemeClr val="accent2"/>
                  </a:solidFill>
                  <a:prstDash val="solid"/>
                </a:ln>
                <a:solidFill>
                  <a:schemeClr val="accent2">
                    <a:lumMod val="40000"/>
                    <a:lumOff val="60000"/>
                  </a:schemeClr>
                </a:solidFill>
                <a:effectLst/>
              </a:rPr>
              <a:t>-SI introduction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429895" y="1236345"/>
            <a:ext cx="11513185" cy="5423535"/>
          </a:xfrm>
        </p:spPr>
        <p:txBody>
          <a:bodyPr>
            <a:normAutofit/>
          </a:bodyPr>
          <a:p>
            <a:r>
              <a:rPr lang="en-US"/>
              <a:t>PSI &amp; SI – what are they </a:t>
            </a:r>
            <a:r>
              <a:rPr lang="en-IN" altLang="en-US"/>
              <a:t>?</a:t>
            </a:r>
            <a:endParaRPr lang="en-US"/>
          </a:p>
          <a:p>
            <a:pPr marL="0" indent="0">
              <a:buNone/>
            </a:pPr>
            <a:r>
              <a:rPr lang="en-US"/>
              <a:t>      Program Specific Information (PSI)</a:t>
            </a:r>
            <a:endParaRPr lang="en-US"/>
          </a:p>
          <a:p>
            <a:pPr lvl="2"/>
            <a:r>
              <a:rPr lang="en-US"/>
              <a:t>Defined in the MPEG-2 systems specifications</a:t>
            </a:r>
            <a:endParaRPr lang="en-US"/>
          </a:p>
          <a:p>
            <a:pPr lvl="2"/>
            <a:r>
              <a:rPr lang="en-US"/>
              <a:t>Provide information required to decrypt and display chosen event</a:t>
            </a:r>
            <a:endParaRPr lang="en-US"/>
          </a:p>
          <a:p>
            <a:pPr lvl="2"/>
            <a:r>
              <a:rPr lang="en-US"/>
              <a:t>PAT, PMT and CAT are three main tables in PSI</a:t>
            </a:r>
            <a:endParaRPr lang="en-US"/>
          </a:p>
          <a:p>
            <a:pPr marL="457200" lvl="1" indent="0">
              <a:buNone/>
            </a:pPr>
            <a:r>
              <a:rPr lang="en-US" sz="2800">
                <a:solidFill>
                  <a:schemeClr val="tx1"/>
                </a:solidFill>
                <a:uFillTx/>
              </a:rPr>
              <a:t>Service Information </a:t>
            </a:r>
            <a:r>
              <a:rPr lang="en-US"/>
              <a:t>(SI)</a:t>
            </a:r>
            <a:endParaRPr lang="en-US"/>
          </a:p>
          <a:p>
            <a:pPr lvl="2"/>
            <a:r>
              <a:rPr lang="en-US"/>
              <a:t>Information on available services</a:t>
            </a:r>
            <a:endParaRPr lang="en-US"/>
          </a:p>
          <a:p>
            <a:pPr lvl="2"/>
            <a:r>
              <a:rPr lang="en-US"/>
              <a:t>Frequencies which carry these services</a:t>
            </a:r>
            <a:endParaRPr lang="en-US"/>
          </a:p>
          <a:p>
            <a:pPr lvl="2"/>
            <a:r>
              <a:rPr lang="en-US"/>
              <a:t>Common interest categories/groups for these services</a:t>
            </a:r>
            <a:endParaRPr lang="en-US"/>
          </a:p>
          <a:p>
            <a:pPr lvl="2"/>
            <a:r>
              <a:rPr lang="en-US"/>
              <a:t>Events in a service</a:t>
            </a:r>
            <a:endParaRPr lang="en-US"/>
          </a:p>
          <a:p>
            <a:pPr lvl="2"/>
            <a:r>
              <a:rPr lang="en-US"/>
              <a:t>Network details of service help manage revenue flow to service providers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Impacts of errors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solidFill>
                  <a:schemeClr val="tx1"/>
                </a:solidFill>
                <a:effectLst>
                  <a:outerShdw blurRad="38100" dist="19050" dir="2700000" algn="tl" rotWithShape="0">
                    <a:schemeClr val="dk1">
                      <a:alpha val="40000"/>
                    </a:schemeClr>
                  </a:outerShdw>
                </a:effectLst>
              </a:rPr>
              <a:t>Errors in Audio – Video</a:t>
            </a:r>
            <a:r>
              <a:rPr lang="en-IN" altLang="en-US">
                <a:solidFill>
                  <a:schemeClr val="tx1"/>
                </a:solidFill>
                <a:effectLst>
                  <a:outerShdw blurRad="38100" dist="19050" dir="2700000" algn="tl" rotWithShape="0">
                    <a:schemeClr val="dk1">
                      <a:alpha val="40000"/>
                    </a:schemeClr>
                  </a:outerShdw>
                </a:effectLst>
              </a:rPr>
              <a:t>	</a:t>
            </a:r>
            <a:endParaRPr lang="en-US"/>
          </a:p>
          <a:p>
            <a:r>
              <a:rPr lang="en-US"/>
              <a:t>Cause annoyance to people watching the TV</a:t>
            </a:r>
            <a:endParaRPr lang="en-US"/>
          </a:p>
          <a:p>
            <a:r>
              <a:rPr lang="en-US"/>
              <a:t>Some glitches that users might put up with</a:t>
            </a:r>
            <a:endParaRPr lang="en-US"/>
          </a:p>
          <a:p>
            <a:pPr marL="0" indent="0">
              <a:buNone/>
            </a:pPr>
            <a:endParaRPr lang="en-US"/>
          </a:p>
          <a:p>
            <a:r>
              <a:rPr lang="en-US">
                <a:solidFill>
                  <a:schemeClr val="tx1"/>
                </a:solidFill>
                <a:effectLst>
                  <a:outerShdw blurRad="38100" dist="19050" dir="2700000" algn="tl" rotWithShape="0">
                    <a:schemeClr val="dk1">
                      <a:alpha val="40000"/>
                    </a:schemeClr>
                  </a:outerShdw>
                </a:effectLst>
              </a:rPr>
              <a:t>Errors in Service Information</a:t>
            </a:r>
            <a:endParaRPr lang="en-US"/>
          </a:p>
          <a:p>
            <a:r>
              <a:rPr lang="en-US"/>
              <a:t>Improper data display (EPG, etc) could make it difficult for users to make purchasing decisions</a:t>
            </a:r>
            <a:endParaRPr lang="en-US"/>
          </a:p>
          <a:p>
            <a:r>
              <a:rPr lang="en-US"/>
              <a:t>Immediate loss of revenue for service provider</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DVB Service delivery model</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152400" y="1275715"/>
            <a:ext cx="11840845" cy="5419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0" y="1825625"/>
            <a:ext cx="10515600" cy="4351655"/>
          </a:xfrm>
        </p:spPr>
        <p:txBody>
          <a:bodyPr/>
          <a:p>
            <a:pPr marL="0" indent="0">
              <a:buNone/>
            </a:pPr>
            <a:r>
              <a:rPr lang="en-IN" altLang="en-US">
                <a:sym typeface="+mn-ea"/>
              </a:rPr>
              <a:t>		</a:t>
            </a:r>
            <a:r>
              <a:rPr lang="en-IN" altLang="en-US" sz="4000">
                <a:solidFill>
                  <a:schemeClr val="tx1"/>
                </a:solidFill>
                <a:uFillTx/>
                <a:sym typeface="+mn-ea"/>
              </a:rPr>
              <a:t>Transport streams</a:t>
            </a:r>
            <a:br>
              <a:rPr lang="en-IN" altLang="en-US" sz="4000">
                <a:solidFill>
                  <a:schemeClr val="tx1"/>
                </a:solidFill>
                <a:uFillTx/>
                <a:sym typeface="+mn-ea"/>
              </a:rPr>
            </a:br>
            <a:br>
              <a:rPr lang="en-US">
                <a:sym typeface="+mn-ea"/>
              </a:rPr>
            </a:br>
            <a:r>
              <a:rPr lang="en-IN" altLang="en-US">
                <a:sym typeface="+mn-ea"/>
              </a:rPr>
              <a:t>		</a:t>
            </a:r>
            <a:r>
              <a:rPr lang="en-US" sz="4000">
                <a:solidFill>
                  <a:schemeClr val="tx1"/>
                </a:solidFill>
                <a:uFillTx/>
                <a:sym typeface="+mn-ea"/>
              </a:rPr>
              <a:t>packets and</a:t>
            </a:r>
            <a:r>
              <a:rPr lang="en-US">
                <a:sym typeface="+mn-ea"/>
              </a:rPr>
              <a:t> </a:t>
            </a:r>
            <a:r>
              <a:rPr lang="en-US" sz="4000">
                <a:solidFill>
                  <a:schemeClr val="tx1"/>
                </a:solidFill>
                <a:uFillTx/>
                <a:sym typeface="+mn-ea"/>
              </a:rPr>
              <a:t>packetization </a:t>
            </a:r>
            <a:endParaRPr lang="en-US"/>
          </a:p>
          <a:p>
            <a:pPr marL="0" indent="0">
              <a:buNone/>
            </a:pPr>
            <a:r>
              <a:rPr lang="en-IN" altLang="en-US"/>
              <a:t>                          </a:t>
            </a:r>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Why is PSI/SI required?</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10000"/>
          </a:bodyPr>
          <a:p>
            <a:r>
              <a:rPr lang="en-US"/>
              <a:t>Automatic Tuning of receiver upon selection</a:t>
            </a:r>
            <a:endParaRPr lang="en-US"/>
          </a:p>
          <a:p>
            <a:pPr lvl="1"/>
            <a:r>
              <a:rPr lang="en-US"/>
              <a:t>TSID and channel number are required to tune</a:t>
            </a:r>
            <a:endParaRPr lang="en-US"/>
          </a:p>
          <a:p>
            <a:r>
              <a:rPr lang="en-US"/>
              <a:t>Program location</a:t>
            </a:r>
            <a:endParaRPr lang="en-US"/>
          </a:p>
          <a:p>
            <a:pPr lvl="1"/>
            <a:r>
              <a:rPr lang="en-US"/>
              <a:t>Program in BROADCASTING: set of elements having common start  and stop times</a:t>
            </a:r>
            <a:endParaRPr lang="en-US"/>
          </a:p>
          <a:p>
            <a:pPr lvl="1"/>
            <a:r>
              <a:rPr lang="en-US"/>
              <a:t>Program in MPEG: collection of elementary streams with same PCR_PID and program number</a:t>
            </a:r>
            <a:endParaRPr lang="en-US"/>
          </a:p>
          <a:p>
            <a:r>
              <a:rPr lang="en-US"/>
              <a:t>EPG (Electronic Program Guide)</a:t>
            </a:r>
            <a:endParaRPr lang="en-US"/>
          </a:p>
          <a:p>
            <a:r>
              <a:rPr lang="en-US"/>
              <a:t>API (Application Programming Interface)</a:t>
            </a:r>
            <a:endParaRPr lang="en-US"/>
          </a:p>
          <a:p>
            <a:r>
              <a:rPr lang="en-US"/>
              <a:t>CA (Conditional Access)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Table Structure – PSI &amp; SI (MPEG-2 &amp; DVB)</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596265" y="1508125"/>
            <a:ext cx="10998835" cy="4351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Table Structure – PSI &amp; SI (MPEG-2 &amp; DVB)</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1600200" y="1691005"/>
            <a:ext cx="8702675" cy="4597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Example table associations - DVB</a:t>
            </a:r>
            <a:endParaRPr lang="en-US">
              <a:ln w="22225">
                <a:solidFill>
                  <a:schemeClr val="accent2"/>
                </a:solidFill>
                <a:prstDash val="solid"/>
              </a:ln>
              <a:solidFill>
                <a:schemeClr val="accent2">
                  <a:lumMod val="40000"/>
                  <a:lumOff val="60000"/>
                </a:schemeClr>
              </a:solidFill>
              <a:effectLst/>
            </a:endParaRPr>
          </a:p>
        </p:txBody>
      </p:sp>
      <p:pic>
        <p:nvPicPr>
          <p:cNvPr id="4" name="image3.jpeg"/>
          <p:cNvPicPr>
            <a:picLocks noChangeAspect="1"/>
          </p:cNvPicPr>
          <p:nvPr>
            <p:ph idx="1"/>
          </p:nvPr>
        </p:nvPicPr>
        <p:blipFill>
          <a:blip r:embed="rId1" cstate="print"/>
          <a:stretch>
            <a:fillRect/>
          </a:stretch>
        </p:blipFill>
        <p:spPr>
          <a:xfrm>
            <a:off x="1342390" y="1598930"/>
            <a:ext cx="10010775" cy="4578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4255"/>
          </a:xfrm>
        </p:spPr>
        <p:txBody>
          <a:bodyPr/>
          <a:p>
            <a:r>
              <a:rPr lang="en-US">
                <a:ln w="22225">
                  <a:solidFill>
                    <a:schemeClr val="accent2"/>
                  </a:solidFill>
                  <a:prstDash val="solid"/>
                </a:ln>
                <a:solidFill>
                  <a:schemeClr val="accent2">
                    <a:lumMod val="40000"/>
                    <a:lumOff val="60000"/>
                  </a:schemeClr>
                </a:solidFill>
                <a:effectLst/>
              </a:rPr>
              <a:t>MPEG-defined PSI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173990" y="1388745"/>
            <a:ext cx="11844020" cy="5286375"/>
          </a:xfrm>
        </p:spPr>
        <p:txBody>
          <a:bodyPr>
            <a:normAutofit/>
          </a:bodyPr>
          <a:p>
            <a:r>
              <a:rPr lang="en-IN" altLang="en-US">
                <a:solidFill>
                  <a:schemeClr val="accent1"/>
                </a:solidFill>
                <a:effectLst>
                  <a:outerShdw blurRad="38100" dist="25400" dir="5400000" algn="ctr" rotWithShape="0">
                    <a:srgbClr val="6E747A">
                      <a:alpha val="43000"/>
                    </a:srgbClr>
                  </a:outerShdw>
                </a:effectLst>
              </a:rPr>
              <a:t> PAT : Program Association Table</a:t>
            </a:r>
            <a:endParaRPr lang="en-IN" altLang="en-US"/>
          </a:p>
          <a:p>
            <a:pPr lvl="1"/>
            <a:r>
              <a:rPr lang="en-IN" altLang="en-US"/>
              <a:t> repeated in PID 0 </a:t>
            </a:r>
            <a:endParaRPr lang="en-IN" altLang="en-US"/>
          </a:p>
          <a:p>
            <a:pPr lvl="1"/>
            <a:r>
              <a:rPr lang="en-IN" altLang="en-US"/>
              <a:t>list of « services » in the TS, ie. TV channels or data channels </a:t>
            </a:r>
            <a:endParaRPr lang="en-IN" altLang="en-US"/>
          </a:p>
          <a:p>
            <a:pPr lvl="1"/>
            <a:r>
              <a:rPr lang="en-IN" altLang="en-US"/>
              <a:t> service id and PMT PID </a:t>
            </a:r>
            <a:endParaRPr lang="en-IN" altLang="en-US"/>
          </a:p>
          <a:p>
            <a:pPr lvl="1"/>
            <a:endParaRPr lang="en-IN" altLang="en-US"/>
          </a:p>
          <a:p>
            <a:r>
              <a:rPr lang="en-IN" altLang="en-US">
                <a:solidFill>
                  <a:schemeClr val="accent1"/>
                </a:solidFill>
                <a:effectLst>
                  <a:outerShdw blurRad="38100" dist="25400" dir="5400000" algn="ctr" rotWithShape="0">
                    <a:srgbClr val="6E747A">
                      <a:alpha val="43000"/>
                    </a:srgbClr>
                  </a:outerShdw>
                </a:effectLst>
              </a:rPr>
              <a:t>PMT : Program Map Table</a:t>
            </a:r>
            <a:endParaRPr lang="en-IN" altLang="en-US"/>
          </a:p>
          <a:p>
            <a:pPr lvl="1"/>
            <a:r>
              <a:rPr lang="en-IN" altLang="en-US"/>
              <a:t>technical description of one service</a:t>
            </a:r>
            <a:endParaRPr lang="en-IN" altLang="en-US"/>
          </a:p>
          <a:p>
            <a:pPr lvl="1"/>
            <a:r>
              <a:rPr lang="en-IN" altLang="en-US"/>
              <a:t> list of elementary streams in the service </a:t>
            </a:r>
            <a:endParaRPr lang="en-IN" altLang="en-US"/>
          </a:p>
          <a:p>
            <a:pPr lvl="1"/>
            <a:r>
              <a:rPr lang="en-IN" altLang="en-US"/>
              <a:t> PID, type (audio, video, etc.), additional info using a list of descriptors</a:t>
            </a:r>
            <a:endParaRPr lang="en-IN" altLang="en-US"/>
          </a:p>
          <a:p>
            <a:pPr lvl="1"/>
            <a:r>
              <a:rPr lang="en-IN" altLang="en-US"/>
              <a:t> list of ECM streams for this service</a:t>
            </a:r>
            <a:endParaRPr lang="en-IN" altLang="en-US"/>
          </a:p>
          <a:p>
            <a:pPr lvl="1"/>
            <a:r>
              <a:rPr lang="en-IN" altLang="en-US"/>
              <a:t>There is one PMT per service, but there may be more that one PMT on the same PID.</a:t>
            </a: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Structure of PAT and PMT tables</a:t>
            </a:r>
            <a:endParaRPr lang="en-US">
              <a:ln w="22225">
                <a:solidFill>
                  <a:schemeClr val="accent2"/>
                </a:solidFill>
                <a:prstDash val="solid"/>
              </a:ln>
              <a:solidFill>
                <a:schemeClr val="accent2">
                  <a:lumMod val="40000"/>
                  <a:lumOff val="60000"/>
                </a:schemeClr>
              </a:solidFill>
              <a:effectLst/>
            </a:endParaRPr>
          </a:p>
        </p:txBody>
      </p:sp>
      <p:pic>
        <p:nvPicPr>
          <p:cNvPr id="5" name="image4.jpeg"/>
          <p:cNvPicPr>
            <a:picLocks noChangeAspect="1"/>
          </p:cNvPicPr>
          <p:nvPr>
            <p:ph idx="1"/>
          </p:nvPr>
        </p:nvPicPr>
        <p:blipFill>
          <a:blip r:embed="rId1" cstate="print"/>
          <a:stretch>
            <a:fillRect/>
          </a:stretch>
        </p:blipFill>
        <p:spPr>
          <a:xfrm>
            <a:off x="1530350" y="1569085"/>
            <a:ext cx="8662035" cy="45472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MPEG-defined PSI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accent1"/>
                </a:solidFill>
                <a:effectLst>
                  <a:outerShdw blurRad="38100" dist="25400" dir="5400000" algn="ctr" rotWithShape="0">
                    <a:srgbClr val="6E747A">
                      <a:alpha val="43000"/>
                    </a:srgbClr>
                  </a:outerShdw>
                </a:effectLst>
              </a:rPr>
              <a:t> CAT : Conditional Access Table</a:t>
            </a:r>
            <a:endParaRPr lang="en-US"/>
          </a:p>
          <a:p>
            <a:r>
              <a:rPr lang="en-US"/>
              <a:t>repeated in PID 1 </a:t>
            </a:r>
            <a:endParaRPr lang="en-US"/>
          </a:p>
          <a:p>
            <a:r>
              <a:rPr lang="en-US"/>
              <a:t>list of EMM streams on this TS </a:t>
            </a:r>
            <a:endParaRPr lang="en-US"/>
          </a:p>
          <a:p>
            <a:r>
              <a:rPr lang="en-US"/>
              <a:t>CAT not present when no EMM on TS </a:t>
            </a:r>
            <a:endParaRPr lang="en-US"/>
          </a:p>
          <a:p>
            <a:r>
              <a:rPr lang="en-US"/>
              <a:t>This table controls the scrambling of a service. </a:t>
            </a:r>
            <a:endParaRPr lang="en-US"/>
          </a:p>
          <a:p>
            <a:r>
              <a:rPr lang="en-US"/>
              <a:t>It associates one or more CA systems with their EMM (Entitlement Management Message) stream and any other extra data that may be required.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PMT with CAT information</a:t>
            </a:r>
            <a:endParaRPr lang="en-US">
              <a:ln w="22225">
                <a:solidFill>
                  <a:schemeClr val="accent2"/>
                </a:solidFill>
                <a:prstDash val="solid"/>
              </a:ln>
              <a:solidFill>
                <a:schemeClr val="accent2">
                  <a:lumMod val="40000"/>
                  <a:lumOff val="60000"/>
                </a:schemeClr>
              </a:solidFill>
              <a:effectLst/>
            </a:endParaRPr>
          </a:p>
        </p:txBody>
      </p:sp>
      <p:pic>
        <p:nvPicPr>
          <p:cNvPr id="10" name="Content Placeholder 9"/>
          <p:cNvPicPr>
            <a:picLocks noChangeAspect="1"/>
          </p:cNvPicPr>
          <p:nvPr>
            <p:ph idx="1"/>
          </p:nvPr>
        </p:nvPicPr>
        <p:blipFill>
          <a:blip r:embed="rId1"/>
          <a:stretch>
            <a:fillRect/>
          </a:stretch>
        </p:blipFill>
        <p:spPr>
          <a:xfrm>
            <a:off x="325755" y="1372870"/>
            <a:ext cx="11403965" cy="52876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5120" y="365125"/>
            <a:ext cx="11028680" cy="828040"/>
          </a:xfrm>
        </p:spPr>
        <p:txBody>
          <a:bodyPr/>
          <a:p>
            <a:r>
              <a:rPr lang="en-US">
                <a:ln w="22225">
                  <a:solidFill>
                    <a:schemeClr val="accent2"/>
                  </a:solidFill>
                  <a:prstDash val="solid"/>
                </a:ln>
                <a:solidFill>
                  <a:schemeClr val="accent2">
                    <a:lumMod val="40000"/>
                    <a:lumOff val="60000"/>
                  </a:schemeClr>
                </a:solidFill>
                <a:effectLst/>
              </a:rPr>
              <a:t>DVB-defined SI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11505" y="1372235"/>
            <a:ext cx="10742295" cy="5302885"/>
          </a:xfrm>
        </p:spPr>
        <p:txBody>
          <a:bodyPr>
            <a:normAutofit/>
          </a:bodyPr>
          <a:p>
            <a:pPr marL="0" indent="0">
              <a:buNone/>
            </a:pPr>
            <a:r>
              <a:rPr lang="en-US">
                <a:ln/>
                <a:solidFill>
                  <a:schemeClr val="accent1"/>
                </a:solidFill>
                <a:effectLst>
                  <a:outerShdw blurRad="38100" dist="25400" dir="5400000" algn="ctr" rotWithShape="0">
                    <a:srgbClr val="6E747A">
                      <a:alpha val="43000"/>
                    </a:srgbClr>
                  </a:outerShdw>
                </a:effectLst>
              </a:rPr>
              <a:t>• SDT : Service Description Table </a:t>
            </a:r>
            <a:endParaRPr lang="en-US"/>
          </a:p>
          <a:p>
            <a:pPr marL="457200" lvl="1" indent="0">
              <a:buNone/>
            </a:pPr>
            <a:r>
              <a:rPr lang="en-US"/>
              <a:t>• editorial description of the services in a TS </a:t>
            </a:r>
            <a:endParaRPr lang="en-US"/>
          </a:p>
          <a:p>
            <a:pPr marL="457200" lvl="1" indent="0">
              <a:buNone/>
            </a:pPr>
            <a:r>
              <a:rPr lang="en-US"/>
              <a:t>• either in « actual » TS or « other » TS </a:t>
            </a:r>
            <a:endParaRPr lang="en-US"/>
          </a:p>
          <a:p>
            <a:pPr marL="457200" lvl="1" indent="0">
              <a:buNone/>
            </a:pPr>
            <a:r>
              <a:rPr lang="en-US">
                <a:sym typeface="+mn-ea"/>
              </a:rPr>
              <a:t>•</a:t>
            </a:r>
            <a:r>
              <a:rPr lang="en-US"/>
              <a:t>provides a name, language codes, running status and </a:t>
            </a:r>
            <a:endParaRPr lang="en-US"/>
          </a:p>
          <a:p>
            <a:pPr marL="457200" lvl="1" indent="0">
              <a:buNone/>
            </a:pPr>
            <a:r>
              <a:rPr lang="en-US"/>
              <a:t>  country  availability.</a:t>
            </a:r>
            <a:endParaRPr lang="en-US"/>
          </a:p>
          <a:p>
            <a:pPr marL="457200" lvl="1" indent="0">
              <a:buNone/>
            </a:pPr>
            <a:r>
              <a:rPr lang="en-IN" altLang="en-US">
                <a:sym typeface="+mn-ea"/>
              </a:rPr>
              <a:t>This DVB SI table describes the characteristics of available services.</a:t>
            </a:r>
            <a:endParaRPr lang="en-IN" altLang="en-US">
              <a:sym typeface="+mn-ea"/>
            </a:endParaRPr>
          </a:p>
          <a:p>
            <a:pPr marL="457200" lvl="1" indent="0">
              <a:buNone/>
            </a:pPr>
            <a:r>
              <a:rPr lang="en-IN" altLang="en-US">
                <a:sym typeface="+mn-ea"/>
              </a:rPr>
              <a:t> It is located on PID 0x0011. Two types of SDTs are specified by DVB, the SDT Actual and the SDT Other.</a:t>
            </a:r>
            <a:endParaRPr lang="en-IN" altLang="en-US">
              <a:sym typeface="+mn-ea"/>
            </a:endParaRPr>
          </a:p>
          <a:p>
            <a:pPr marL="457200" lvl="1" indent="0">
              <a:buNone/>
            </a:pPr>
            <a:r>
              <a:rPr lang="en-IN" altLang="en-US">
                <a:sym typeface="+mn-ea"/>
              </a:rPr>
              <a:t> The SDT Actual is a mandatory table that describes the services within the transport stream currently being accessed. </a:t>
            </a:r>
            <a:endParaRPr lang="en-IN" altLang="en-US">
              <a:sym typeface="+mn-ea"/>
            </a:endParaRPr>
          </a:p>
          <a:p>
            <a:pPr marL="457200" lvl="1" indent="0">
              <a:buNone/>
            </a:pPr>
            <a:r>
              <a:rPr lang="en-IN" altLang="en-US">
                <a:sym typeface="+mn-ea"/>
              </a:rPr>
              <a:t>The SDT Other describes the services contained in other transport streams in they system. </a:t>
            </a:r>
            <a:endParaRPr lang="en-IN" altLang="en-US"/>
          </a:p>
          <a:p>
            <a:pPr marL="0" indent="0">
              <a:buNone/>
            </a:pP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4785"/>
            <a:ext cx="10515600" cy="947420"/>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DVB-defined SI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248920" y="1132205"/>
            <a:ext cx="11828780" cy="5589905"/>
          </a:xfrm>
        </p:spPr>
        <p:txBody>
          <a:bodyPr>
            <a:normAutofit/>
          </a:bodyPr>
          <a:p>
            <a:pPr marL="0" indent="0">
              <a:buNone/>
            </a:pPr>
            <a:r>
              <a:rPr lang="en-US">
                <a:ln/>
                <a:solidFill>
                  <a:schemeClr val="accent1"/>
                </a:solidFill>
                <a:effectLst>
                  <a:outerShdw blurRad="38100" dist="25400" dir="5400000" algn="ctr" rotWithShape="0">
                    <a:srgbClr val="6E747A">
                      <a:alpha val="43000"/>
                    </a:srgbClr>
                  </a:outerShdw>
                </a:effectLst>
                <a:sym typeface="+mn-ea"/>
              </a:rPr>
              <a:t>• BAT : Bouquet Association Table </a:t>
            </a:r>
            <a:endParaRPr lang="en-US"/>
          </a:p>
          <a:p>
            <a:pPr marL="457200" lvl="1" indent="0">
              <a:buNone/>
            </a:pPr>
            <a:r>
              <a:rPr lang="en-US">
                <a:sym typeface="+mn-ea"/>
              </a:rPr>
              <a:t>• commercial operator description and services </a:t>
            </a:r>
            <a:endParaRPr lang="en-US"/>
          </a:p>
          <a:p>
            <a:pPr marL="457200" lvl="1" indent="0">
              <a:buNone/>
            </a:pPr>
            <a:r>
              <a:rPr lang="en-US">
                <a:sym typeface="+mn-ea"/>
              </a:rPr>
              <a:t>• several commercial operators may sell the same services </a:t>
            </a:r>
            <a:endParaRPr lang="en-US">
              <a:sym typeface="+mn-ea"/>
            </a:endParaRPr>
          </a:p>
          <a:p>
            <a:pPr marL="457200" lvl="1" indent="0">
              <a:buNone/>
            </a:pPr>
            <a:r>
              <a:rPr lang="en-US">
                <a:sym typeface="+mn-ea"/>
              </a:rPr>
              <a:t>• </a:t>
            </a:r>
            <a:r>
              <a:rPr lang="en-IN" altLang="en-US">
                <a:sym typeface="+mn-ea"/>
              </a:rPr>
              <a:t>This DVB table describes a set of services grouped together by a broadcaster and sold as</a:t>
            </a:r>
            <a:endParaRPr lang="en-IN" altLang="en-US">
              <a:sym typeface="+mn-ea"/>
            </a:endParaRPr>
          </a:p>
          <a:p>
            <a:pPr marL="457200" lvl="1" indent="0">
              <a:buNone/>
            </a:pPr>
            <a:r>
              <a:rPr lang="en-IN" altLang="en-US">
                <a:sym typeface="+mn-ea"/>
              </a:rPr>
              <a:t>   a single entity. It is always found on PID 0x0011.</a:t>
            </a:r>
            <a:endParaRPr lang="en-IN" altLang="en-US">
              <a:sym typeface="+mn-ea"/>
            </a:endParaRPr>
          </a:p>
          <a:p>
            <a:pPr marL="457200" lvl="1" indent="0">
              <a:buNone/>
            </a:pPr>
            <a:endParaRPr lang="en-IN" altLang="en-US">
              <a:sym typeface="+mn-ea"/>
            </a:endParaRPr>
          </a:p>
          <a:p>
            <a:pPr marL="0" indent="0">
              <a:buNone/>
            </a:pPr>
            <a:r>
              <a:rPr lang="en-US">
                <a:ln/>
                <a:solidFill>
                  <a:schemeClr val="accent1"/>
                </a:solidFill>
                <a:effectLst>
                  <a:outerShdw blurRad="38100" dist="25400" dir="5400000" algn="ctr" rotWithShape="0">
                    <a:srgbClr val="6E747A">
                      <a:alpha val="43000"/>
                    </a:srgbClr>
                  </a:outerShdw>
                </a:effectLst>
                <a:sym typeface="+mn-ea"/>
              </a:rPr>
              <a:t>• NIT : Network Information Table</a:t>
            </a:r>
            <a:r>
              <a:rPr lang="en-US">
                <a:sym typeface="+mn-ea"/>
              </a:rPr>
              <a:t> </a:t>
            </a:r>
            <a:endParaRPr lang="en-US"/>
          </a:p>
          <a:p>
            <a:pPr marL="457200" lvl="1" indent="0">
              <a:buNone/>
            </a:pPr>
            <a:r>
              <a:rPr lang="en-US">
                <a:sym typeface="+mn-ea"/>
              </a:rPr>
              <a:t>• technical description of a network </a:t>
            </a:r>
            <a:endParaRPr lang="en-US"/>
          </a:p>
          <a:p>
            <a:pPr marL="457200" lvl="1" indent="0">
              <a:buNone/>
            </a:pPr>
            <a:r>
              <a:rPr lang="en-US">
                <a:sym typeface="+mn-ea"/>
              </a:rPr>
              <a:t>• either « actual » network or « other » network </a:t>
            </a:r>
            <a:endParaRPr lang="en-US"/>
          </a:p>
          <a:p>
            <a:pPr marL="457200" lvl="1" indent="0">
              <a:buNone/>
            </a:pPr>
            <a:r>
              <a:rPr lang="en-US">
                <a:sym typeface="+mn-ea"/>
              </a:rPr>
              <a:t>• list of TS in this network </a:t>
            </a:r>
            <a:endParaRPr lang="en-US">
              <a:sym typeface="+mn-ea"/>
            </a:endParaRPr>
          </a:p>
          <a:p>
            <a:pPr marL="457200" lvl="1" indent="0">
              <a:buNone/>
            </a:pPr>
            <a:r>
              <a:rPr lang="en-IN" altLang="en-US">
                <a:sym typeface="+mn-ea"/>
              </a:rPr>
              <a:t>	</a:t>
            </a:r>
            <a:r>
              <a:rPr lang="en-US">
                <a:sym typeface="+mn-ea"/>
              </a:rPr>
              <a:t>• usually with frequency and tuning parameters </a:t>
            </a:r>
            <a:endParaRPr lang="en-US"/>
          </a:p>
          <a:p>
            <a:pPr marL="457200" lvl="1" indent="0">
              <a:buNone/>
            </a:pPr>
            <a:r>
              <a:rPr lang="en-IN" altLang="en-US">
                <a:sym typeface="+mn-ea"/>
              </a:rPr>
              <a:t>	</a:t>
            </a:r>
            <a:r>
              <a:rPr lang="en-US">
                <a:sym typeface="+mn-ea"/>
              </a:rPr>
              <a:t>• used for fast network scanning </a:t>
            </a:r>
            <a:endParaRPr lang="en-IN" altLang="en-US">
              <a:sym typeface="+mn-ea"/>
            </a:endParaRPr>
          </a:p>
          <a:p>
            <a:pPr marL="0" indent="0">
              <a:buNone/>
            </a:pPr>
            <a:r>
              <a:rPr lang="en-IN" altLang="en-US">
                <a:sym typeface="+mn-ea"/>
              </a:rPr>
              <a:t> </a:t>
            </a:r>
            <a:endParaRPr lang="en-IN" altLang="en-US"/>
          </a:p>
          <a:p>
            <a:pPr marL="0" indent="0">
              <a:buNone/>
            </a:pP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w="22225">
                  <a:solidFill>
                    <a:schemeClr val="accent2"/>
                  </a:solidFill>
                  <a:prstDash val="solid"/>
                </a:ln>
                <a:solidFill>
                  <a:schemeClr val="accent2">
                    <a:lumMod val="40000"/>
                    <a:lumOff val="60000"/>
                  </a:schemeClr>
                </a:solidFill>
                <a:effectLst/>
              </a:rPr>
              <a:t> </a:t>
            </a:r>
            <a:r>
              <a:rPr lang="en-US">
                <a:ln w="22225">
                  <a:solidFill>
                    <a:schemeClr val="accent2"/>
                  </a:solidFill>
                  <a:prstDash val="solid"/>
                </a:ln>
                <a:solidFill>
                  <a:schemeClr val="accent2">
                    <a:lumMod val="40000"/>
                    <a:lumOff val="60000"/>
                  </a:schemeClr>
                </a:solidFill>
                <a:effectLst/>
              </a:rPr>
              <a:t>Standard key terms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style>
          <a:lnRef idx="2">
            <a:schemeClr val="accent5"/>
          </a:lnRef>
          <a:fillRef idx="1">
            <a:schemeClr val="lt1"/>
          </a:fillRef>
          <a:effectRef idx="0">
            <a:schemeClr val="accent5"/>
          </a:effectRef>
          <a:fontRef idx="minor">
            <a:schemeClr val="dk1"/>
          </a:fontRef>
        </p:style>
        <p:txBody>
          <a:bodyPr>
            <a:normAutofit fontScale="80000"/>
          </a:bodyPr>
          <a:p>
            <a:r>
              <a:rPr lang="en-US">
                <a:solidFill>
                  <a:schemeClr val="accent1"/>
                </a:solidFill>
              </a:rPr>
              <a:t>Service / Program </a:t>
            </a:r>
            <a:endParaRPr lang="en-US"/>
          </a:p>
          <a:p>
            <a:pPr marL="0" indent="0">
              <a:buNone/>
            </a:pPr>
            <a:r>
              <a:rPr lang="en-IN" altLang="en-US"/>
              <a:t>	</a:t>
            </a:r>
            <a:r>
              <a:rPr lang="en-US"/>
              <a:t>• DVB term : service</a:t>
            </a:r>
            <a:endParaRPr lang="en-US"/>
          </a:p>
          <a:p>
            <a:pPr marL="0" indent="0">
              <a:buNone/>
            </a:pPr>
            <a:r>
              <a:rPr lang="en-IN" altLang="en-US"/>
              <a:t>	</a:t>
            </a:r>
            <a:r>
              <a:rPr lang="en-US"/>
              <a:t>• MPEG term : program</a:t>
            </a:r>
            <a:endParaRPr lang="en-US"/>
          </a:p>
          <a:p>
            <a:pPr marL="0" indent="0">
              <a:buNone/>
            </a:pPr>
            <a:r>
              <a:rPr lang="en-IN" altLang="en-US"/>
              <a:t>	</a:t>
            </a:r>
            <a:r>
              <a:rPr lang="en-US"/>
              <a:t>• TV channel (video and / or audio)</a:t>
            </a:r>
            <a:endParaRPr lang="en-US"/>
          </a:p>
          <a:p>
            <a:pPr marL="0" indent="0">
              <a:buNone/>
            </a:pPr>
            <a:r>
              <a:rPr lang="en-IN" altLang="en-US"/>
              <a:t>	</a:t>
            </a:r>
            <a:r>
              <a:rPr lang="en-US"/>
              <a:t>• data service (software download, </a:t>
            </a:r>
            <a:r>
              <a:rPr lang="en-IN" altLang="en-US"/>
              <a:t>	</a:t>
            </a:r>
            <a:r>
              <a:rPr lang="en-US"/>
              <a:t>application data) </a:t>
            </a:r>
            <a:endParaRPr lang="en-US"/>
          </a:p>
          <a:p>
            <a:pPr marL="0" indent="0">
              <a:buNone/>
            </a:pPr>
            <a:r>
              <a:rPr lang="en-US">
                <a:solidFill>
                  <a:schemeClr val="accent1"/>
                </a:solidFill>
              </a:rPr>
              <a:t>• Signalization </a:t>
            </a:r>
            <a:endParaRPr lang="en-US"/>
          </a:p>
          <a:p>
            <a:pPr marL="0" indent="0">
              <a:buNone/>
            </a:pPr>
            <a:r>
              <a:rPr lang="en-IN" altLang="en-US"/>
              <a:t>	</a:t>
            </a:r>
            <a:r>
              <a:rPr lang="en-US"/>
              <a:t>• set of data structures in a </a:t>
            </a:r>
            <a:r>
              <a:rPr lang="en-IN" altLang="en-US"/>
              <a:t>	</a:t>
            </a:r>
            <a:r>
              <a:rPr lang="en-US"/>
              <a:t>transport stream</a:t>
            </a:r>
            <a:endParaRPr lang="en-US"/>
          </a:p>
          <a:p>
            <a:pPr marL="0" indent="0">
              <a:buNone/>
            </a:pPr>
            <a:r>
              <a:rPr lang="en-IN" altLang="en-US"/>
              <a:t>	</a:t>
            </a:r>
            <a:r>
              <a:rPr lang="en-US"/>
              <a:t> • describes the structure of      transport streams and services</a:t>
            </a:r>
            <a:endParaRPr lang="en-US"/>
          </a:p>
        </p:txBody>
      </p:sp>
      <p:sp>
        <p:nvSpPr>
          <p:cNvPr id="4" name="Content Placeholder 3"/>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p>
            <a:pPr marL="0" indent="0">
              <a:buNone/>
            </a:pPr>
            <a:r>
              <a:rPr lang="en-US">
                <a:solidFill>
                  <a:schemeClr val="accent1"/>
                </a:solidFill>
                <a:sym typeface="+mn-ea"/>
              </a:rPr>
              <a:t>• Transport stream</a:t>
            </a:r>
            <a:r>
              <a:rPr lang="en-US">
                <a:sym typeface="+mn-ea"/>
              </a:rPr>
              <a:t> </a:t>
            </a:r>
            <a:endParaRPr lang="en-US"/>
          </a:p>
          <a:p>
            <a:r>
              <a:rPr lang="en-US">
                <a:sym typeface="+mn-ea"/>
              </a:rPr>
              <a:t>« TS », « multiplex »,                                « transponder »</a:t>
            </a:r>
            <a:endParaRPr lang="en-US"/>
          </a:p>
          <a:p>
            <a:r>
              <a:rPr lang="en-US">
                <a:sym typeface="+mn-ea"/>
              </a:rPr>
              <a:t>continuous bitstream </a:t>
            </a:r>
            <a:endParaRPr lang="en-US"/>
          </a:p>
          <a:p>
            <a:r>
              <a:rPr lang="en-US">
                <a:sym typeface="+mn-ea"/>
              </a:rPr>
              <a:t>modulated and transmitted using one given frequency </a:t>
            </a:r>
            <a:endParaRPr lang="en-US"/>
          </a:p>
          <a:p>
            <a:r>
              <a:rPr lang="en-US">
                <a:sym typeface="+mn-ea"/>
              </a:rPr>
              <a:t> aggregate several services </a:t>
            </a:r>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DVB-defined SI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251585"/>
            <a:ext cx="10515600" cy="4925695"/>
          </a:xfrm>
        </p:spPr>
        <p:txBody>
          <a:bodyPr>
            <a:normAutofit lnSpcReduction="10000"/>
          </a:bodyPr>
          <a:p>
            <a:pPr marL="0" indent="0">
              <a:buNone/>
            </a:pPr>
            <a:endParaRPr lang="en-US"/>
          </a:p>
          <a:p>
            <a:pPr marL="0" indent="0">
              <a:buNone/>
            </a:pPr>
            <a:r>
              <a:rPr lang="en-US">
                <a:sym typeface="+mn-ea"/>
              </a:rPr>
              <a:t>• list of services in each TS </a:t>
            </a:r>
            <a:endParaRPr lang="en-US"/>
          </a:p>
          <a:p>
            <a:pPr marL="0" indent="0">
              <a:buNone/>
            </a:pPr>
            <a:r>
              <a:rPr lang="en-IN" altLang="en-US">
                <a:sym typeface="+mn-ea"/>
              </a:rPr>
              <a:t>	</a:t>
            </a:r>
            <a:r>
              <a:rPr lang="en-US">
                <a:sym typeface="+mn-ea"/>
              </a:rPr>
              <a:t>• service ids and « logical channel number » </a:t>
            </a:r>
            <a:endParaRPr lang="en-US">
              <a:sym typeface="+mn-ea"/>
            </a:endParaRPr>
          </a:p>
          <a:p>
            <a:pPr marL="0" indent="0">
              <a:buNone/>
            </a:pPr>
            <a:r>
              <a:rPr lang="en-US">
                <a:ln/>
                <a:solidFill>
                  <a:schemeClr val="accent1"/>
                </a:solidFill>
                <a:effectLst>
                  <a:outerShdw blurRad="38100" dist="25400" dir="5400000" algn="ctr" rotWithShape="0">
                    <a:srgbClr val="6E747A">
                      <a:alpha val="43000"/>
                    </a:srgbClr>
                  </a:outerShdw>
                </a:effectLst>
                <a:sym typeface="+mn-ea"/>
              </a:rPr>
              <a:t>NIT</a:t>
            </a:r>
            <a:r>
              <a:rPr lang="en-IN" altLang="en-US">
                <a:ln/>
                <a:solidFill>
                  <a:schemeClr val="accent1"/>
                </a:solidFill>
                <a:effectLst>
                  <a:outerShdw blurRad="38100" dist="25400" dir="5400000" algn="ctr" rotWithShape="0">
                    <a:srgbClr val="6E747A">
                      <a:alpha val="43000"/>
                    </a:srgbClr>
                  </a:outerShdw>
                </a:effectLst>
                <a:sym typeface="+mn-ea"/>
              </a:rPr>
              <a:t>:</a:t>
            </a:r>
            <a:endParaRPr lang="en-IN" altLang="en-US"/>
          </a:p>
          <a:p>
            <a:pPr marL="0" indent="0">
              <a:buNone/>
            </a:pPr>
            <a:r>
              <a:rPr lang="en-IN" altLang="en-US">
                <a:sym typeface="+mn-ea"/>
              </a:rPr>
              <a:t>The DVB table that contains information about a network’s orbit, transponder, etc. It is always located on PID 0x0010.</a:t>
            </a:r>
            <a:endParaRPr lang="en-IN" altLang="en-US">
              <a:sym typeface="+mn-ea"/>
            </a:endParaRPr>
          </a:p>
          <a:p>
            <a:pPr marL="0" indent="0">
              <a:buNone/>
            </a:pPr>
            <a:r>
              <a:rPr lang="en-IN" altLang="en-US">
                <a:sym typeface="+mn-ea"/>
              </a:rPr>
              <a:t> DVB specifies two types of NITs, the NIT Actual and the NIT Other. </a:t>
            </a:r>
            <a:endParaRPr lang="en-IN" altLang="en-US">
              <a:sym typeface="+mn-ea"/>
            </a:endParaRPr>
          </a:p>
          <a:p>
            <a:pPr marL="0" indent="0">
              <a:buNone/>
            </a:pPr>
            <a:r>
              <a:rPr lang="en-IN" altLang="en-US">
                <a:sym typeface="+mn-ea"/>
              </a:rPr>
              <a:t>The NIT Actual is a mandatory table containing information about the physical parameters of the network actually being accessed. </a:t>
            </a:r>
            <a:endParaRPr lang="en-IN" altLang="en-US">
              <a:sym typeface="+mn-ea"/>
            </a:endParaRPr>
          </a:p>
          <a:p>
            <a:pPr marL="0" indent="0">
              <a:buNone/>
            </a:pPr>
            <a:r>
              <a:rPr lang="en-IN" altLang="en-US">
                <a:sym typeface="+mn-ea"/>
              </a:rPr>
              <a:t>The NIT Other contains information about the physical parameters of other networks. The NIT Other is optional. </a:t>
            </a:r>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DVB-defined SI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accent1"/>
                </a:solidFill>
                <a:effectLst>
                  <a:outerShdw blurRad="38100" dist="25400" dir="5400000" algn="ctr" rotWithShape="0">
                    <a:srgbClr val="6E747A">
                      <a:alpha val="43000"/>
                    </a:srgbClr>
                  </a:outerShdw>
                </a:effectLst>
              </a:rPr>
              <a:t>EIT Event Information Table</a:t>
            </a:r>
            <a:endParaRPr lang="en-US"/>
          </a:p>
          <a:p>
            <a:r>
              <a:rPr lang="en-US"/>
              <a:t>Present/Following information allows events on a service such as classifications like “running”, “not running”, “paused”, “starts in a few seconds”.</a:t>
            </a:r>
            <a:endParaRPr lang="en-US"/>
          </a:p>
          <a:p>
            <a:r>
              <a:rPr lang="en-US"/>
              <a:t>Schedule information is arranged by table, sub-table, segment and section into 3 hours blocks within which the program guide information can be transmitted.</a:t>
            </a:r>
            <a:endParaRPr lang="en-US"/>
          </a:p>
          <a:p>
            <a:r>
              <a:rPr lang="en-US"/>
              <a:t>In general, the EIT information may be scrambled, although different countries may provide regulations which restrict this practise.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315" y="365125"/>
            <a:ext cx="11119485" cy="1325880"/>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DVB-defined SI </a:t>
            </a:r>
            <a:br>
              <a:rPr lang="en-US"/>
            </a:br>
            <a:endParaRPr lang="en-US"/>
          </a:p>
        </p:txBody>
      </p:sp>
      <p:sp>
        <p:nvSpPr>
          <p:cNvPr id="3" name="Content Placeholder 2"/>
          <p:cNvSpPr>
            <a:spLocks noGrp="1"/>
          </p:cNvSpPr>
          <p:nvPr>
            <p:ph idx="1"/>
          </p:nvPr>
        </p:nvSpPr>
        <p:spPr>
          <a:xfrm>
            <a:off x="339725" y="1357630"/>
            <a:ext cx="11496675" cy="5241925"/>
          </a:xfrm>
        </p:spPr>
        <p:txBody>
          <a:bodyPr>
            <a:normAutofit fontScale="90000"/>
          </a:bodyPr>
          <a:p>
            <a:pPr marL="0" indent="0">
              <a:buNone/>
            </a:pPr>
            <a:r>
              <a:rPr lang="en-US"/>
              <a:t>• editorial description of events </a:t>
            </a:r>
            <a:endParaRPr lang="en-US"/>
          </a:p>
          <a:p>
            <a:pPr marL="0" indent="0">
              <a:buNone/>
            </a:pPr>
            <a:r>
              <a:rPr lang="en-US"/>
              <a:t>• either in « actual » TS or « other » TS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EIT « present / following » </a:t>
            </a:r>
            <a:endParaRPr lang="en-US"/>
          </a:p>
          <a:p>
            <a:pPr marL="0" indent="0">
              <a:buNone/>
            </a:pPr>
            <a:r>
              <a:rPr lang="en-US"/>
              <a:t>• short description of current and next event on each service </a:t>
            </a:r>
            <a:endParaRPr lang="en-US"/>
          </a:p>
          <a:p>
            <a:pPr marL="0" indent="0">
              <a:buNone/>
            </a:pPr>
            <a:r>
              <a:rPr lang="en-US"/>
              <a:t>• used to display information banner on screen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EIT « schedule » </a:t>
            </a:r>
            <a:endParaRPr lang="en-US"/>
          </a:p>
          <a:p>
            <a:pPr marL="0" indent="0">
              <a:buNone/>
            </a:pPr>
            <a:r>
              <a:rPr lang="en-US"/>
              <a:t>• long description of all events in the forthcoming days </a:t>
            </a:r>
            <a:endParaRPr lang="en-US"/>
          </a:p>
          <a:p>
            <a:pPr marL="0" indent="0">
              <a:buNone/>
            </a:pPr>
            <a:r>
              <a:rPr lang="en-US"/>
              <a:t>• used to display the EPG </a:t>
            </a:r>
            <a:endParaRPr lang="en-US"/>
          </a:p>
          <a:p>
            <a:pPr marL="0" indent="0">
              <a:buNone/>
            </a:pPr>
            <a:r>
              <a:rPr lang="en-US"/>
              <a:t>• optional, depends on operator’s good will and bandwidth availability </a:t>
            </a:r>
            <a:endParaRPr lang="en-US"/>
          </a:p>
          <a:p>
            <a:pPr marL="0" indent="0">
              <a:buNone/>
            </a:pPr>
            <a:r>
              <a:rPr lang="en-US"/>
              <a:t>• complete 7-day EPG for a large operator uses several Mb/s </a:t>
            </a:r>
            <a:endParaRPr lang="en-US"/>
          </a:p>
          <a:p>
            <a:pPr marL="0" indent="0">
              <a:buNone/>
            </a:pPr>
            <a:r>
              <a:rPr lang="en-US"/>
              <a:t>• sparse EIT schedule sections, rarely complete tables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DVB-defined SI </a:t>
            </a:r>
            <a:endParaRPr lang="en-US"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a:xfrm>
            <a:off x="838200" y="1274445"/>
            <a:ext cx="11225530" cy="5386070"/>
          </a:xfrm>
        </p:spPr>
        <p:txBody>
          <a:bodyPr>
            <a:normAutofit fontScale="70000"/>
          </a:bodyPr>
          <a:p>
            <a:r>
              <a:rPr lang="en-US">
                <a:ln/>
                <a:solidFill>
                  <a:schemeClr val="accent1"/>
                </a:solidFill>
                <a:effectLst>
                  <a:outerShdw blurRad="38100" dist="25400" dir="5400000" algn="ctr" rotWithShape="0">
                    <a:srgbClr val="6E747A">
                      <a:alpha val="43000"/>
                    </a:srgbClr>
                  </a:outerShdw>
                </a:effectLst>
              </a:rPr>
              <a:t>EIT Actual (DVB) </a:t>
            </a:r>
            <a:r>
              <a:rPr lang="en-IN" altLang="en-US">
                <a:ln/>
                <a:solidFill>
                  <a:schemeClr val="accent1"/>
                </a:solidFill>
                <a:effectLst>
                  <a:outerShdw blurRad="38100" dist="25400" dir="5400000" algn="ctr" rotWithShape="0">
                    <a:srgbClr val="6E747A">
                      <a:alpha val="43000"/>
                    </a:srgbClr>
                  </a:outerShdw>
                </a:effectLst>
              </a:rPr>
              <a:t>:</a:t>
            </a:r>
            <a:endParaRPr lang="en-IN" altLang="en-US"/>
          </a:p>
          <a:p>
            <a:r>
              <a:rPr lang="en-IN" altLang="en-US"/>
              <a:t>Event Information Table. This table is part of the DVB SI. It supplies the list of events corresponding to each service and identifies the characteristics of each of these events.</a:t>
            </a:r>
            <a:endParaRPr lang="en-IN" altLang="en-US"/>
          </a:p>
          <a:p>
            <a:r>
              <a:rPr lang="en-IN" altLang="en-US">
                <a:ln/>
                <a:solidFill>
                  <a:schemeClr val="accent1"/>
                </a:solidFill>
                <a:effectLst>
                  <a:outerShdw blurRad="38100" dist="25400" dir="5400000" algn="ctr" rotWithShape="0">
                    <a:srgbClr val="6E747A">
                      <a:alpha val="43000"/>
                    </a:srgbClr>
                  </a:outerShdw>
                </a:effectLst>
              </a:rPr>
              <a:t> Four types of EITs are defined by DVB : </a:t>
            </a:r>
            <a:endParaRPr lang="en-IN" altLang="en-US"/>
          </a:p>
          <a:p>
            <a:r>
              <a:rPr lang="en-IN" altLang="en-US"/>
              <a:t>1) The EIT Actual Present/Following supplies information for the present event and the next or following event of the transport stream currently being accessed. This table is mandatory and can be found on PID=0x0012.                                                                                    </a:t>
            </a:r>
            <a:endParaRPr lang="en-IN" altLang="en-US"/>
          </a:p>
          <a:p>
            <a:r>
              <a:rPr lang="en-IN" altLang="en-US"/>
              <a:t> 2) The EIT Other Present/Following defines the present event and the next or following events of other transport streams in the system that are not currently being accessed by the viewer. This table is optional. </a:t>
            </a:r>
            <a:endParaRPr lang="en-IN" altLang="en-US"/>
          </a:p>
          <a:p>
            <a:r>
              <a:rPr lang="en-IN" altLang="en-US"/>
              <a:t>3)The EIT Actual Event Schedule supplies the detailed list of events in the form of a schedule that goes beyond what is currently or next available. This table supplies a schedule of events for the transport stream currently being accessed by the viewer.</a:t>
            </a:r>
            <a:endParaRPr lang="en-IN" altLang="en-US"/>
          </a:p>
          <a:p>
            <a:r>
              <a:rPr lang="en-IN" altLang="en-US"/>
              <a:t> 4) The EIT Other Event Schedule supplies the detailed schedule of events that goes beyond what is currently or next available. This table supplies a schedule of events for other transport streams in the system that are not currently being accessed by the viewer. The EIT Schedule tables are optional </a:t>
            </a:r>
            <a:endParaRPr lang="en-I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555" y="365125"/>
            <a:ext cx="11104245" cy="1325880"/>
          </a:xfrm>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sym typeface="+mn-ea"/>
              </a:rPr>
              <a:t>DVB-defined SI </a:t>
            </a:r>
            <a:br>
              <a:rPr lang="en-IN" altLang="en-US">
                <a:ln w="22225">
                  <a:solidFill>
                    <a:schemeClr val="accent2"/>
                  </a:solidFill>
                  <a:prstDash val="solid"/>
                </a:ln>
                <a:solidFill>
                  <a:schemeClr val="accent2">
                    <a:lumMod val="40000"/>
                    <a:lumOff val="60000"/>
                  </a:schemeClr>
                </a:solidFill>
                <a:effectLst/>
              </a:rPr>
            </a:b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249555" y="1463040"/>
            <a:ext cx="11678920" cy="5167630"/>
          </a:xfrm>
        </p:spPr>
        <p:txBody>
          <a:bodyPr>
            <a:normAutofit/>
          </a:bodyPr>
          <a:p>
            <a:r>
              <a:rPr lang="en-US">
                <a:ln/>
                <a:solidFill>
                  <a:schemeClr val="accent1"/>
                </a:solidFill>
                <a:effectLst>
                  <a:outerShdw blurRad="38100" dist="25400" dir="5400000" algn="ctr" rotWithShape="0">
                    <a:srgbClr val="6E747A">
                      <a:alpha val="43000"/>
                    </a:srgbClr>
                  </a:outerShdw>
                </a:effectLst>
              </a:rPr>
              <a:t>TDT Time and Date Table</a:t>
            </a:r>
            <a:endParaRPr lang="en-US"/>
          </a:p>
          <a:p>
            <a:pPr lvl="1"/>
            <a:r>
              <a:rPr lang="en-US"/>
              <a:t>Provides UTC (Universal Time) coded as MJD (Modified Julian Date)</a:t>
            </a:r>
            <a:endParaRPr lang="en-US"/>
          </a:p>
          <a:p>
            <a:pPr marL="457200" lvl="1" indent="0">
              <a:buNone/>
            </a:pPr>
            <a:endParaRPr lang="en-US"/>
          </a:p>
          <a:p>
            <a:r>
              <a:rPr lang="en-US">
                <a:ln/>
                <a:solidFill>
                  <a:schemeClr val="accent1"/>
                </a:solidFill>
                <a:effectLst>
                  <a:outerShdw blurRad="38100" dist="25400" dir="5400000" algn="ctr" rotWithShape="0">
                    <a:srgbClr val="6E747A">
                      <a:alpha val="43000"/>
                    </a:srgbClr>
                  </a:outerShdw>
                </a:effectLst>
              </a:rPr>
              <a:t>TOT Time Offset Table</a:t>
            </a:r>
            <a:endParaRPr lang="en-US"/>
          </a:p>
          <a:p>
            <a:pPr lvl="1"/>
            <a:r>
              <a:rPr lang="en-US"/>
              <a:t>Is used to provide time offsets to give local time.</a:t>
            </a:r>
            <a:endParaRPr lang="en-US"/>
          </a:p>
          <a:p>
            <a:pPr marL="457200" lvl="1" indent="0">
              <a:buNone/>
            </a:pPr>
            <a:endParaRPr lang="en-US"/>
          </a:p>
          <a:p>
            <a:r>
              <a:rPr lang="en-US">
                <a:ln/>
                <a:solidFill>
                  <a:schemeClr val="accent1"/>
                </a:solidFill>
                <a:effectLst>
                  <a:outerShdw blurRad="38100" dist="25400" dir="5400000" algn="ctr" rotWithShape="0">
                    <a:srgbClr val="6E747A">
                      <a:alpha val="43000"/>
                    </a:srgbClr>
                  </a:outerShdw>
                </a:effectLst>
              </a:rPr>
              <a:t>RST Running Status Table</a:t>
            </a:r>
            <a:endParaRPr lang="en-US"/>
          </a:p>
          <a:p>
            <a:pPr lvl="1"/>
            <a:r>
              <a:rPr lang="en-US"/>
              <a:t>These are sent out only once to update the status of an event. The RST updates this information and allows timely automatic switching to events</a:t>
            </a:r>
            <a:endParaRPr lang="en-US"/>
          </a:p>
          <a:p>
            <a:pPr marL="457200" lvl="1" indent="0">
              <a:buNone/>
            </a:pPr>
            <a:endParaRPr lang="en-US"/>
          </a:p>
          <a:p>
            <a:r>
              <a:rPr lang="en-US">
                <a:ln/>
                <a:solidFill>
                  <a:schemeClr val="accent1"/>
                </a:solidFill>
                <a:effectLst>
                  <a:outerShdw blurRad="38100" dist="25400" dir="5400000" algn="ctr" rotWithShape="0">
                    <a:srgbClr val="6E747A">
                      <a:alpha val="43000"/>
                    </a:srgbClr>
                  </a:outerShdw>
                </a:effectLst>
              </a:rPr>
              <a:t>ST Stuffing Table</a:t>
            </a:r>
            <a:endParaRPr lang="en-US"/>
          </a:p>
          <a:p>
            <a:pPr lvl="1"/>
            <a:r>
              <a:rPr lang="en-US"/>
              <a:t>Used to replace or invalidate tables.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99160" y="2922905"/>
            <a:ext cx="9881235" cy="891540"/>
          </a:xfrm>
          <a:prstGeom prst="rect">
            <a:avLst/>
          </a:prstGeom>
          <a:noFill/>
        </p:spPr>
        <p:txBody>
          <a:bodyPr wrap="square" rtlCol="0" anchor="t">
            <a:spAutoFit/>
          </a:bodyPr>
          <a:p>
            <a:r>
              <a:rPr lang="en-US" sz="2600" b="1"/>
              <a:t>DVB SimulCrypt </a:t>
            </a:r>
            <a:endParaRPr lang="en-US" sz="2600" b="1"/>
          </a:p>
          <a:p>
            <a:r>
              <a:rPr lang="en-US" sz="2600" b="1">
                <a:sym typeface="+mn-ea"/>
              </a:rPr>
              <a:t>one network, several conditional access systems</a:t>
            </a:r>
            <a:r>
              <a:rPr lang="en-US">
                <a:sym typeface="+mn-ea"/>
              </a:rPr>
              <a:t>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Standard key terms</a:t>
            </a:r>
            <a:r>
              <a:rPr lang="en-US"/>
              <a:t> </a:t>
            </a:r>
            <a:endParaRPr lang="en-US"/>
          </a:p>
        </p:txBody>
      </p:sp>
      <p:sp>
        <p:nvSpPr>
          <p:cNvPr id="3" name="Content Placeholder 2"/>
          <p:cNvSpPr>
            <a:spLocks noGrp="1"/>
          </p:cNvSpPr>
          <p:nvPr>
            <p:ph idx="1"/>
          </p:nvPr>
        </p:nvSpPr>
        <p:spPr/>
        <p:txBody>
          <a:bodyPr>
            <a:normAutofit lnSpcReduction="10000"/>
          </a:bodyPr>
          <a:p>
            <a:pPr marL="0" indent="0">
              <a:buNone/>
            </a:pPr>
            <a:r>
              <a:rPr lang="en-US">
                <a:ln/>
                <a:solidFill>
                  <a:schemeClr val="accent1"/>
                </a:solidFill>
                <a:effectLst>
                  <a:outerShdw blurRad="38100" dist="25400" dir="5400000" algn="ctr" rotWithShape="0">
                    <a:srgbClr val="6E747A">
                      <a:alpha val="43000"/>
                    </a:srgbClr>
                  </a:outerShdw>
                </a:effectLst>
                <a:sym typeface="+mn-ea"/>
              </a:rPr>
              <a:t>•</a:t>
            </a:r>
            <a:r>
              <a:rPr lang="en-US">
                <a:ln/>
                <a:solidFill>
                  <a:schemeClr val="accent1"/>
                </a:solidFill>
                <a:effectLst>
                  <a:outerShdw blurRad="38100" dist="25400" dir="5400000" algn="ctr" rotWithShape="0">
                    <a:srgbClr val="6E747A">
                      <a:alpha val="43000"/>
                    </a:srgbClr>
                  </a:outerShdw>
                </a:effectLst>
              </a:rPr>
              <a:t> CAS : </a:t>
            </a:r>
            <a:r>
              <a:rPr lang="en-US">
                <a:ln/>
                <a:solidFill>
                  <a:schemeClr val="tx1"/>
                </a:solidFill>
                <a:effectLst>
                  <a:outerShdw blurRad="38100" dist="19050" dir="2700000" algn="tl" rotWithShape="0">
                    <a:schemeClr val="dk1">
                      <a:alpha val="40000"/>
                    </a:schemeClr>
                  </a:outerShdw>
                </a:effectLst>
              </a:rPr>
              <a:t>Conditional Access System</a:t>
            </a:r>
            <a:r>
              <a:rPr lang="en-US"/>
              <a:t>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CW : </a:t>
            </a:r>
            <a:r>
              <a:rPr lang="en-US"/>
              <a:t>Control Word </a:t>
            </a:r>
            <a:endParaRPr lang="en-US"/>
          </a:p>
          <a:p>
            <a:pPr marL="0" indent="0">
              <a:buNone/>
            </a:pPr>
            <a:r>
              <a:rPr lang="en-IN" altLang="en-US"/>
              <a:t>	</a:t>
            </a:r>
            <a:r>
              <a:rPr lang="en-US"/>
              <a:t>• content encryption key for video &amp; audio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EMM : </a:t>
            </a:r>
            <a:r>
              <a:rPr lang="en-US"/>
              <a:t>Entitlement Management Message </a:t>
            </a:r>
            <a:endParaRPr lang="en-US"/>
          </a:p>
          <a:p>
            <a:pPr marL="0" indent="0">
              <a:buNone/>
            </a:pPr>
            <a:r>
              <a:rPr lang="en-IN" altLang="en-US"/>
              <a:t>	</a:t>
            </a:r>
            <a:r>
              <a:rPr lang="en-US"/>
              <a:t>• CAS-specific message to manage rights, smartcards, subscribers </a:t>
            </a:r>
            <a:r>
              <a:rPr lang="en-IN" altLang="en-US"/>
              <a:t>	</a:t>
            </a:r>
            <a:r>
              <a:rPr lang="en-US"/>
              <a:t>• sent to some identified set of subscribers, possibly only one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ECM : </a:t>
            </a:r>
            <a:r>
              <a:rPr lang="en-US"/>
              <a:t>Entitlement Control Message </a:t>
            </a:r>
            <a:endParaRPr lang="en-US"/>
          </a:p>
          <a:p>
            <a:pPr marL="0" indent="0">
              <a:buNone/>
            </a:pPr>
            <a:r>
              <a:rPr lang="en-IN" altLang="en-US"/>
              <a:t>	</a:t>
            </a:r>
            <a:r>
              <a:rPr lang="en-US"/>
              <a:t>• CAS-specific message to control a scrambled service </a:t>
            </a:r>
            <a:endParaRPr lang="en-US"/>
          </a:p>
          <a:p>
            <a:pPr marL="0" indent="0">
              <a:buNone/>
            </a:pPr>
            <a:r>
              <a:rPr lang="en-IN" altLang="en-US"/>
              <a:t>	</a:t>
            </a:r>
            <a:r>
              <a:rPr lang="en-US"/>
              <a:t>• sent to everyone willing to watch the service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9880" y="365125"/>
            <a:ext cx="11617960" cy="812800"/>
          </a:xfrm>
        </p:spPr>
        <p:txBody>
          <a:bodyPr/>
          <a:p>
            <a:r>
              <a:rPr lang="en-US">
                <a:ln w="22225">
                  <a:solidFill>
                    <a:schemeClr val="accent2"/>
                  </a:solidFill>
                  <a:prstDash val="solid"/>
                </a:ln>
                <a:solidFill>
                  <a:schemeClr val="accent2">
                    <a:lumMod val="40000"/>
                    <a:lumOff val="60000"/>
                  </a:schemeClr>
                </a:solidFill>
                <a:effectLst/>
              </a:rPr>
              <a:t>DVB SimulCrypt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310515" y="1024890"/>
            <a:ext cx="11617325" cy="5619750"/>
          </a:xfrm>
        </p:spPr>
        <p:txBody>
          <a:bodyPr>
            <a:normAutofit fontScale="80000"/>
          </a:bodyPr>
          <a:p>
            <a:pPr marL="0" indent="0">
              <a:buNone/>
            </a:pPr>
            <a:r>
              <a:rPr lang="en-US">
                <a:sym typeface="+mn-ea"/>
              </a:rPr>
              <a:t>•</a:t>
            </a:r>
            <a:r>
              <a:rPr lang="en-US"/>
              <a:t>Enforce coexistence of multiple CAS to protect the same content </a:t>
            </a:r>
            <a:endParaRPr lang="en-US"/>
          </a:p>
          <a:p>
            <a:pPr marL="0" indent="0">
              <a:buNone/>
            </a:pPr>
            <a:r>
              <a:rPr lang="en-IN" altLang="en-US"/>
              <a:t>	</a:t>
            </a:r>
            <a:r>
              <a:rPr lang="en-US"/>
              <a:t>• DVB-defined standard </a:t>
            </a:r>
            <a:endParaRPr lang="en-US"/>
          </a:p>
          <a:p>
            <a:pPr marL="0" indent="0">
              <a:buNone/>
            </a:pPr>
            <a:r>
              <a:rPr lang="en-US"/>
              <a:t>• Use-cases </a:t>
            </a:r>
            <a:endParaRPr lang="en-US"/>
          </a:p>
          <a:p>
            <a:pPr marL="0" indent="0">
              <a:buNone/>
            </a:pPr>
            <a:r>
              <a:rPr lang="en-IN" altLang="en-US"/>
              <a:t>	</a:t>
            </a:r>
            <a:r>
              <a:rPr lang="en-US"/>
              <a:t>• one broadcast operator, multiple commercial operators </a:t>
            </a:r>
            <a:endParaRPr lang="en-US"/>
          </a:p>
          <a:p>
            <a:pPr marL="0" indent="0">
              <a:buNone/>
            </a:pPr>
            <a:r>
              <a:rPr lang="en-IN" altLang="en-US"/>
              <a:t>	</a:t>
            </a:r>
            <a:r>
              <a:rPr lang="en-US"/>
              <a:t>• transition between CAS generations </a:t>
            </a:r>
            <a:endParaRPr lang="en-US"/>
          </a:p>
          <a:p>
            <a:pPr marL="0" indent="0">
              <a:buNone/>
            </a:pPr>
            <a:r>
              <a:rPr lang="en-US"/>
              <a:t>• Broadcast </a:t>
            </a:r>
            <a:endParaRPr lang="en-US"/>
          </a:p>
          <a:p>
            <a:pPr marL="0" indent="0">
              <a:buNone/>
            </a:pPr>
            <a:r>
              <a:rPr lang="en-IN" altLang="en-US"/>
              <a:t>	</a:t>
            </a:r>
            <a:r>
              <a:rPr lang="en-US"/>
              <a:t>• very simple architecture </a:t>
            </a:r>
            <a:endParaRPr lang="en-US"/>
          </a:p>
          <a:p>
            <a:pPr marL="0" indent="0">
              <a:buNone/>
            </a:pPr>
            <a:r>
              <a:rPr lang="en-IN" altLang="en-US"/>
              <a:t>	</a:t>
            </a:r>
            <a:r>
              <a:rPr lang="en-US"/>
              <a:t>• common scrambling </a:t>
            </a:r>
            <a:endParaRPr lang="en-US"/>
          </a:p>
          <a:p>
            <a:pPr marL="0" indent="0">
              <a:buNone/>
            </a:pPr>
            <a:r>
              <a:rPr lang="en-IN" altLang="en-US"/>
              <a:t>	</a:t>
            </a:r>
            <a:r>
              <a:rPr lang="en-US"/>
              <a:t>• multiple EMM and ECM streams with standard signalization </a:t>
            </a:r>
            <a:endParaRPr lang="en-US"/>
          </a:p>
          <a:p>
            <a:pPr marL="0" indent="0">
              <a:buNone/>
            </a:pPr>
            <a:r>
              <a:rPr lang="en-US"/>
              <a:t>• Head-end </a:t>
            </a:r>
            <a:endParaRPr lang="en-US"/>
          </a:p>
          <a:p>
            <a:pPr marL="0" indent="0">
              <a:buNone/>
            </a:pPr>
            <a:r>
              <a:rPr lang="en-IN" altLang="en-US"/>
              <a:t>	</a:t>
            </a:r>
            <a:r>
              <a:rPr lang="en-US"/>
              <a:t>• complex architecture </a:t>
            </a:r>
            <a:endParaRPr lang="en-US"/>
          </a:p>
          <a:p>
            <a:pPr marL="0" indent="0">
              <a:buNone/>
            </a:pPr>
            <a:r>
              <a:rPr lang="en-IN" altLang="en-US"/>
              <a:t>	</a:t>
            </a:r>
            <a:r>
              <a:rPr lang="en-US"/>
              <a:t>• multiple CAS equipment </a:t>
            </a:r>
            <a:endParaRPr lang="en-US"/>
          </a:p>
          <a:p>
            <a:pPr marL="0" indent="0">
              <a:buNone/>
            </a:pPr>
            <a:r>
              <a:rPr lang="en-IN" altLang="en-US"/>
              <a:t>	</a:t>
            </a:r>
            <a:r>
              <a:rPr lang="en-US"/>
              <a:t>• common synchronization </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DVB SimulCrypt head-end diagram</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837565" y="1496060"/>
            <a:ext cx="10280650" cy="516064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DVB SimulCrypt head-end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normAutofit/>
          </a:bodyPr>
          <a:p>
            <a:pPr marL="0" indent="0">
              <a:buNone/>
            </a:pPr>
            <a:r>
              <a:rPr lang="en-US"/>
              <a:t>• Interface between two worlds </a:t>
            </a:r>
            <a:endParaRPr lang="en-US"/>
          </a:p>
          <a:p>
            <a:pPr marL="0" indent="0">
              <a:buNone/>
            </a:pPr>
            <a:r>
              <a:rPr lang="en-US"/>
              <a:t>• one « MUX system » vendor </a:t>
            </a:r>
            <a:endParaRPr lang="en-US"/>
          </a:p>
          <a:p>
            <a:pPr marL="0" indent="0">
              <a:buNone/>
            </a:pPr>
            <a:r>
              <a:rPr lang="en-IN" altLang="en-US"/>
              <a:t>	</a:t>
            </a:r>
            <a:r>
              <a:rPr lang="en-US"/>
              <a:t>• yellow components </a:t>
            </a:r>
            <a:endParaRPr lang="en-US"/>
          </a:p>
          <a:p>
            <a:pPr marL="0" indent="0">
              <a:buNone/>
            </a:pPr>
            <a:r>
              <a:rPr lang="en-US"/>
              <a:t>• multiple CAS vendors</a:t>
            </a:r>
            <a:endParaRPr lang="en-US"/>
          </a:p>
          <a:p>
            <a:pPr marL="0" indent="0">
              <a:buNone/>
            </a:pPr>
            <a:r>
              <a:rPr lang="en-IN" altLang="en-US"/>
              <a:t>	</a:t>
            </a:r>
            <a:r>
              <a:rPr lang="en-US"/>
              <a:t>• blue components </a:t>
            </a: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602095" y="1825625"/>
            <a:ext cx="5060950" cy="3437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transport stream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a:bodyPr>
          <a:p>
            <a:r>
              <a:rPr lang="en-US"/>
              <a:t>Structure of </a:t>
            </a:r>
            <a:r>
              <a:rPr lang="en-US">
                <a:solidFill>
                  <a:schemeClr val="accent1"/>
                </a:solidFill>
                <a:effectLst>
                  <a:outerShdw blurRad="38100" dist="25400" dir="5400000" algn="ctr" rotWithShape="0">
                    <a:srgbClr val="6E747A">
                      <a:alpha val="43000"/>
                    </a:srgbClr>
                  </a:outerShdw>
                </a:effectLst>
              </a:rPr>
              <a:t>MPEG-2 TS</a:t>
            </a:r>
            <a:r>
              <a:rPr lang="en-US"/>
              <a:t> defined in </a:t>
            </a:r>
            <a:r>
              <a:rPr lang="en-US">
                <a:solidFill>
                  <a:schemeClr val="accent1"/>
                </a:solidFill>
                <a:effectLst>
                  <a:outerShdw blurRad="38100" dist="25400" dir="5400000" algn="ctr" rotWithShape="0">
                    <a:srgbClr val="6E747A">
                      <a:alpha val="43000"/>
                    </a:srgbClr>
                  </a:outerShdw>
                </a:effectLst>
              </a:rPr>
              <a:t>ISO/IEC 13818-1</a:t>
            </a:r>
            <a:endParaRPr lang="en-US">
              <a:solidFill>
                <a:schemeClr val="accent1"/>
              </a:solidFill>
              <a:effectLst>
                <a:outerShdw blurRad="38100" dist="25400" dir="5400000" algn="ctr" rotWithShape="0">
                  <a:srgbClr val="6E747A">
                    <a:alpha val="43000"/>
                  </a:srgbClr>
                </a:outerShdw>
              </a:effectLst>
            </a:endParaRPr>
          </a:p>
          <a:p>
            <a:r>
              <a:rPr lang="en-US"/>
              <a:t>One operator uses several TS </a:t>
            </a:r>
            <a:endParaRPr lang="en-US"/>
          </a:p>
          <a:p>
            <a:r>
              <a:rPr lang="en-US"/>
              <a:t>TS = synchronous stream of </a:t>
            </a:r>
            <a:r>
              <a:rPr lang="en-US">
                <a:solidFill>
                  <a:schemeClr val="accent1"/>
                </a:solidFill>
                <a:effectLst>
                  <a:outerShdw blurRad="38100" dist="25400" dir="5400000" algn="ctr" rotWithShape="0">
                    <a:srgbClr val="6E747A">
                      <a:alpha val="43000"/>
                    </a:srgbClr>
                  </a:outerShdw>
                </a:effectLst>
              </a:rPr>
              <a:t>188-byte TS packets</a:t>
            </a:r>
            <a:endParaRPr lang="en-US"/>
          </a:p>
          <a:p>
            <a:pPr marL="0" indent="0">
              <a:buNone/>
            </a:pPr>
            <a:r>
              <a:rPr lang="en-US"/>
              <a:t>       • 4-byte header </a:t>
            </a:r>
            <a:endParaRPr lang="en-US"/>
          </a:p>
          <a:p>
            <a:pPr marL="0" indent="0">
              <a:buNone/>
            </a:pPr>
            <a:r>
              <a:rPr lang="en-US"/>
              <a:t>       • optional « adaptation field », a kind of extended header </a:t>
            </a:r>
            <a:endParaRPr lang="en-US"/>
          </a:p>
          <a:p>
            <a:pPr marL="0" indent="0">
              <a:buNone/>
            </a:pPr>
            <a:r>
              <a:rPr lang="en-US"/>
              <a:t>       • payload, up to 184 bytes </a:t>
            </a:r>
            <a:endParaRPr lang="en-US"/>
          </a:p>
          <a:p>
            <a:pPr marL="0" indent="0">
              <a:buNone/>
            </a:pP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391160" y="556895"/>
            <a:ext cx="11498580" cy="5997575"/>
          </a:xfrm>
        </p:spPr>
        <p:txBody>
          <a:bodyPr>
            <a:normAutofit fontScale="90000"/>
          </a:bodyPr>
          <a:p>
            <a:pPr marL="0" indent="0">
              <a:buNone/>
            </a:pPr>
            <a:r>
              <a:rPr lang="en-US">
                <a:sym typeface="+mn-ea"/>
              </a:rPr>
              <a:t>• </a:t>
            </a:r>
            <a:r>
              <a:rPr lang="en-US">
                <a:solidFill>
                  <a:schemeClr val="accent1"/>
                </a:solidFill>
                <a:effectLst>
                  <a:outerShdw blurRad="38100" dist="25400" dir="5400000" algn="ctr" rotWithShape="0">
                    <a:srgbClr val="6E747A">
                      <a:alpha val="43000"/>
                    </a:srgbClr>
                  </a:outerShdw>
                </a:effectLst>
                <a:sym typeface="+mn-ea"/>
              </a:rPr>
              <a:t>DVB SimulCrypt protocols </a:t>
            </a:r>
            <a:endParaRPr lang="en-US"/>
          </a:p>
          <a:p>
            <a:pPr marL="0" indent="0">
              <a:buNone/>
            </a:pPr>
            <a:r>
              <a:rPr lang="en-IN" altLang="en-US">
                <a:sym typeface="+mn-ea"/>
              </a:rPr>
              <a:t>	</a:t>
            </a:r>
            <a:r>
              <a:rPr lang="en-US">
                <a:sym typeface="+mn-ea"/>
              </a:rPr>
              <a:t>• specified between components of distinct worlds </a:t>
            </a:r>
            <a:endParaRPr lang="en-US"/>
          </a:p>
          <a:p>
            <a:pPr marL="0" indent="0">
              <a:buNone/>
            </a:pPr>
            <a:r>
              <a:rPr lang="en-IN" altLang="en-US">
                <a:sym typeface="+mn-ea"/>
              </a:rPr>
              <a:t>	</a:t>
            </a:r>
            <a:r>
              <a:rPr lang="en-US">
                <a:sym typeface="+mn-ea"/>
              </a:rPr>
              <a:t>• protocols within the same world are not specified </a:t>
            </a:r>
            <a:endParaRPr lang="en-US"/>
          </a:p>
          <a:p>
            <a:pPr marL="0" indent="0">
              <a:buNone/>
            </a:pPr>
            <a:r>
              <a:rPr lang="en-IN" altLang="en-US">
                <a:sym typeface="+mn-ea"/>
              </a:rPr>
              <a:t>		</a:t>
            </a:r>
            <a:r>
              <a:rPr lang="en-US">
                <a:sym typeface="+mn-ea"/>
              </a:rPr>
              <a:t>• proprietary, vendor specific </a:t>
            </a:r>
            <a:endParaRPr lang="en-US"/>
          </a:p>
          <a:p>
            <a:pPr marL="0" indent="0">
              <a:buNone/>
            </a:pPr>
            <a:r>
              <a:rPr lang="en-IN" altLang="en-US">
                <a:sym typeface="+mn-ea"/>
              </a:rPr>
              <a:t>	</a:t>
            </a:r>
            <a:r>
              <a:rPr lang="en-US">
                <a:sym typeface="+mn-ea"/>
              </a:rPr>
              <a:t>• consistent nested tag-length-value (TLV) structures </a:t>
            </a:r>
            <a:endParaRPr lang="en-US"/>
          </a:p>
          <a:p>
            <a:pPr marL="0" indent="0">
              <a:buNone/>
            </a:pPr>
            <a:r>
              <a:rPr lang="en-IN" altLang="en-US">
                <a:sym typeface="+mn-ea"/>
              </a:rPr>
              <a:t>		</a:t>
            </a:r>
            <a:r>
              <a:rPr lang="en-US">
                <a:sym typeface="+mn-ea"/>
              </a:rPr>
              <a:t>• using logical « channels » and « streams » </a:t>
            </a:r>
            <a:endParaRPr lang="en-US"/>
          </a:p>
          <a:p>
            <a:pPr marL="0" indent="0">
              <a:buNone/>
            </a:pPr>
            <a:r>
              <a:rPr lang="en-IN" altLang="en-US">
                <a:sym typeface="+mn-ea"/>
              </a:rPr>
              <a:t>		</a:t>
            </a:r>
            <a:r>
              <a:rPr lang="en-US">
                <a:sym typeface="+mn-ea"/>
              </a:rPr>
              <a:t>• except ACG </a:t>
            </a:r>
            <a:r>
              <a:rPr lang="en-IN" altLang="en-US">
                <a:sym typeface="+mn-ea"/>
              </a:rPr>
              <a:t>&lt;=&gt;</a:t>
            </a:r>
            <a:r>
              <a:rPr lang="en-US">
                <a:sym typeface="+mn-ea"/>
              </a:rPr>
              <a:t> EIS protocol (XML protocol)</a:t>
            </a:r>
            <a:endParaRPr lang="en-US">
              <a:sym typeface="+mn-ea"/>
            </a:endParaRPr>
          </a:p>
          <a:p>
            <a:pPr marL="0" indent="0">
              <a:buNone/>
            </a:pPr>
            <a:r>
              <a:rPr lang="en-IN" altLang="en-US">
                <a:sym typeface="+mn-ea"/>
              </a:rPr>
              <a:t>	</a:t>
            </a:r>
            <a:r>
              <a:rPr lang="en-US">
                <a:sym typeface="+mn-ea"/>
              </a:rPr>
              <a:t>• EIS </a:t>
            </a:r>
            <a:r>
              <a:rPr lang="en-IN" altLang="en-US">
                <a:sym typeface="+mn-ea"/>
              </a:rPr>
              <a:t>&lt;=&gt;</a:t>
            </a:r>
            <a:r>
              <a:rPr lang="en-US">
                <a:sym typeface="+mn-ea"/>
              </a:rPr>
              <a:t> SCS protocol is specified </a:t>
            </a:r>
            <a:endParaRPr lang="en-US"/>
          </a:p>
          <a:p>
            <a:pPr marL="0" indent="0">
              <a:buNone/>
            </a:pPr>
            <a:r>
              <a:rPr lang="en-IN" altLang="en-US">
                <a:sym typeface="+mn-ea"/>
              </a:rPr>
              <a:t>		</a:t>
            </a:r>
            <a:r>
              <a:rPr lang="en-US">
                <a:sym typeface="+mn-ea"/>
              </a:rPr>
              <a:t>• so that EIS and SCS may in fact come from distinct vendors </a:t>
            </a:r>
            <a:endParaRPr lang="en-US"/>
          </a:p>
          <a:p>
            <a:pPr marL="0" indent="0">
              <a:buNone/>
            </a:pPr>
            <a:r>
              <a:rPr lang="en-US">
                <a:sym typeface="+mn-ea"/>
              </a:rPr>
              <a:t>•</a:t>
            </a:r>
            <a:r>
              <a:rPr lang="en-US">
                <a:solidFill>
                  <a:schemeClr val="accent1"/>
                </a:solidFill>
                <a:effectLst>
                  <a:outerShdw blurRad="38100" dist="25400" dir="5400000" algn="ctr" rotWithShape="0">
                    <a:srgbClr val="6E747A">
                      <a:alpha val="43000"/>
                    </a:srgbClr>
                  </a:outerShdw>
                </a:effectLst>
                <a:sym typeface="+mn-ea"/>
              </a:rPr>
              <a:t> TSDuck plugins </a:t>
            </a:r>
            <a:endParaRPr lang="en-US"/>
          </a:p>
          <a:p>
            <a:pPr marL="0" indent="0">
              <a:buNone/>
            </a:pPr>
            <a:r>
              <a:rPr lang="en-IN" altLang="en-US">
                <a:sym typeface="+mn-ea"/>
              </a:rPr>
              <a:t>	</a:t>
            </a:r>
            <a:r>
              <a:rPr lang="en-US">
                <a:sym typeface="+mn-ea"/>
              </a:rPr>
              <a:t>• scrambler interacts with any standard ECMG </a:t>
            </a:r>
            <a:endParaRPr lang="en-US"/>
          </a:p>
          <a:p>
            <a:pPr marL="0" indent="0">
              <a:buNone/>
            </a:pPr>
            <a:r>
              <a:rPr lang="en-IN" altLang="en-US">
                <a:sym typeface="+mn-ea"/>
              </a:rPr>
              <a:t>	</a:t>
            </a:r>
            <a:r>
              <a:rPr lang="en-US">
                <a:sym typeface="+mn-ea"/>
              </a:rPr>
              <a:t>• datainject interacts with any standard EMMG or PDG </a:t>
            </a:r>
            <a:endParaRPr lang="en-US"/>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3835" y="365125"/>
            <a:ext cx="11149965" cy="993140"/>
          </a:xfrm>
        </p:spPr>
        <p:txBody>
          <a:bodyPr/>
          <a:p>
            <a:r>
              <a:rPr lang="en-US">
                <a:ln w="22225">
                  <a:solidFill>
                    <a:schemeClr val="accent2"/>
                  </a:solidFill>
                  <a:prstDash val="solid"/>
                </a:ln>
                <a:solidFill>
                  <a:schemeClr val="accent2">
                    <a:lumMod val="40000"/>
                    <a:lumOff val="60000"/>
                  </a:schemeClr>
                </a:solidFill>
                <a:effectLst/>
              </a:rPr>
              <a:t>EMM signalization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204470" y="1358265"/>
            <a:ext cx="11632565" cy="5272405"/>
          </a:xfrm>
        </p:spPr>
        <p:txBody>
          <a:bodyPr>
            <a:normAutofit fontScale="90000" lnSpcReduction="10000"/>
          </a:bodyPr>
          <a:p>
            <a:pPr marL="0" indent="0">
              <a:buNone/>
            </a:pPr>
            <a:r>
              <a:rPr lang="en-US"/>
              <a:t>• Using CA_descriptor in the CAT of the TS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standard part of CA_descriptor:</a:t>
            </a:r>
            <a:r>
              <a:rPr lang="en-US"/>
              <a:t> CA system id, EMM PID </a:t>
            </a:r>
            <a:endParaRPr lang="en-US"/>
          </a:p>
          <a:p>
            <a:pPr marL="0" indent="0">
              <a:buNone/>
            </a:pPr>
            <a:r>
              <a:rPr lang="en-IN" altLang="en-US"/>
              <a:t>		</a:t>
            </a:r>
            <a:r>
              <a:rPr lang="en-US"/>
              <a:t>• CA_system_id are allocated by DVB </a:t>
            </a:r>
            <a:endParaRPr lang="en-US"/>
          </a:p>
          <a:p>
            <a:pPr marL="0" indent="0">
              <a:buNone/>
            </a:pPr>
            <a:r>
              <a:rPr lang="en-IN" altLang="en-US"/>
              <a:t>		</a:t>
            </a:r>
            <a:r>
              <a:rPr lang="en-US"/>
              <a:t>• http://www.dvbservices.com/identifiers/ca_system_id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private part of CA_descriptor:</a:t>
            </a:r>
            <a:r>
              <a:rPr lang="en-US"/>
              <a:t> CAS-specific </a:t>
            </a:r>
            <a:endParaRPr lang="en-US"/>
          </a:p>
          <a:p>
            <a:pPr marL="0" indent="0">
              <a:buNone/>
            </a:pPr>
            <a:r>
              <a:rPr lang="en-IN" altLang="en-US"/>
              <a:t>		</a:t>
            </a:r>
            <a:r>
              <a:rPr lang="en-US"/>
              <a:t>• used by the CA software in the STB </a:t>
            </a:r>
            <a:endParaRPr lang="en-US"/>
          </a:p>
          <a:p>
            <a:pPr marL="0" indent="0">
              <a:buNone/>
            </a:pPr>
            <a:r>
              <a:rPr lang="en-US"/>
              <a:t>• Number of EMM streams is CAS-specific </a:t>
            </a:r>
            <a:endParaRPr lang="en-US"/>
          </a:p>
          <a:p>
            <a:pPr marL="0" indent="0">
              <a:buNone/>
            </a:pPr>
            <a:r>
              <a:rPr lang="en-IN" altLang="en-US"/>
              <a:t>	</a:t>
            </a:r>
            <a:r>
              <a:rPr lang="en-US"/>
              <a:t>• for instance, one EMM stream may contain all EMM’s for </a:t>
            </a:r>
            <a:endParaRPr lang="en-US"/>
          </a:p>
          <a:p>
            <a:pPr marL="457200" lvl="1" indent="0">
              <a:buNone/>
            </a:pPr>
            <a:r>
              <a:rPr lang="en-IN" altLang="en-US"/>
              <a:t>		</a:t>
            </a:r>
            <a:r>
              <a:rPr lang="en-US"/>
              <a:t>• one operator </a:t>
            </a:r>
            <a:endParaRPr lang="en-US"/>
          </a:p>
          <a:p>
            <a:pPr marL="457200" lvl="1" indent="0">
              <a:buNone/>
            </a:pPr>
            <a:r>
              <a:rPr lang="en-IN" altLang="en-US"/>
              <a:t>		</a:t>
            </a:r>
            <a:r>
              <a:rPr lang="en-US"/>
              <a:t>• one EMM type (e.g. individual, group, global) </a:t>
            </a:r>
            <a:endParaRPr lang="en-US"/>
          </a:p>
          <a:p>
            <a:pPr marL="457200" lvl="1" indent="0">
              <a:buNone/>
            </a:pPr>
            <a:r>
              <a:rPr lang="en-IN" altLang="en-US"/>
              <a:t>		</a:t>
            </a:r>
            <a:r>
              <a:rPr lang="en-US"/>
              <a:t>• or any other configuration </a:t>
            </a:r>
            <a:endParaRPr lang="en-US"/>
          </a:p>
          <a:p>
            <a:pPr marL="457200" lvl="1" indent="0">
              <a:buNone/>
            </a:pPr>
            <a:r>
              <a:rPr lang="en-IN" altLang="en-US"/>
              <a:t>		</a:t>
            </a:r>
            <a:r>
              <a:rPr lang="en-US"/>
              <a:t>• when they exist, operator id and EMM types are CAS-specific concepts </a:t>
            </a:r>
            <a:endParaRPr lang="en-US"/>
          </a:p>
          <a:p>
            <a:pPr marL="457200" lvl="1" indent="0">
              <a:buNone/>
            </a:pPr>
            <a:r>
              <a:rPr lang="en-IN" altLang="en-US"/>
              <a:t>		</a:t>
            </a:r>
            <a:r>
              <a:rPr lang="en-US"/>
              <a:t>• they are usually identified in the private part  of the CA_descriptor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0360" y="365125"/>
            <a:ext cx="11013440" cy="1052830"/>
          </a:xfrm>
        </p:spPr>
        <p:txBody>
          <a:bodyPr/>
          <a:p>
            <a:r>
              <a:rPr lang="en-US">
                <a:ln w="22225">
                  <a:solidFill>
                    <a:schemeClr val="accent2"/>
                  </a:solidFill>
                  <a:prstDash val="solid"/>
                </a:ln>
                <a:solidFill>
                  <a:schemeClr val="accent2">
                    <a:lumMod val="40000"/>
                    <a:lumOff val="60000"/>
                  </a:schemeClr>
                </a:solidFill>
                <a:effectLst/>
              </a:rPr>
              <a:t>ECM broadcast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189230" y="1417955"/>
            <a:ext cx="11692890" cy="5212715"/>
          </a:xfrm>
        </p:spPr>
        <p:txBody>
          <a:bodyPr>
            <a:normAutofit fontScale="80000"/>
          </a:bodyPr>
          <a:p>
            <a:pPr marL="0" indent="0">
              <a:buNone/>
            </a:pPr>
            <a:r>
              <a:rPr lang="en-US">
                <a:ln/>
                <a:solidFill>
                  <a:schemeClr val="accent1"/>
                </a:solidFill>
                <a:effectLst>
                  <a:outerShdw blurRad="38100" dist="25400" dir="5400000" algn="ctr" rotWithShape="0">
                    <a:srgbClr val="6E747A">
                      <a:alpha val="43000"/>
                    </a:srgbClr>
                  </a:outerShdw>
                </a:effectLst>
              </a:rPr>
              <a:t>• An ECM usually transports a CW pair and access criteria </a:t>
            </a:r>
            <a:endParaRPr lang="en-US"/>
          </a:p>
          <a:p>
            <a:pPr marL="0" indent="0">
              <a:buNone/>
            </a:pPr>
            <a:r>
              <a:rPr lang="en-IN" altLang="en-US"/>
              <a:t>	</a:t>
            </a:r>
            <a:r>
              <a:rPr lang="en-US"/>
              <a:t>• specific to one or more audio or video streams </a:t>
            </a:r>
            <a:endParaRPr lang="en-US"/>
          </a:p>
          <a:p>
            <a:pPr marL="0" indent="0">
              <a:buNone/>
            </a:pPr>
            <a:r>
              <a:rPr lang="en-IN" altLang="en-US"/>
              <a:t>	</a:t>
            </a:r>
            <a:r>
              <a:rPr lang="en-US"/>
              <a:t>• specific to one CAS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Each service (i.e. channel) has dedicated ECM streams </a:t>
            </a:r>
            <a:endParaRPr lang="en-US"/>
          </a:p>
          <a:p>
            <a:pPr marL="0" indent="0">
              <a:buNone/>
            </a:pPr>
            <a:r>
              <a:rPr lang="en-IN" altLang="en-US"/>
              <a:t>	</a:t>
            </a:r>
            <a:r>
              <a:rPr lang="en-US"/>
              <a:t>• per scrambling group </a:t>
            </a:r>
            <a:endParaRPr lang="en-US"/>
          </a:p>
          <a:p>
            <a:pPr marL="0" indent="0">
              <a:buNone/>
            </a:pPr>
            <a:r>
              <a:rPr lang="en-IN" altLang="en-US"/>
              <a:t>	</a:t>
            </a:r>
            <a:r>
              <a:rPr lang="en-US"/>
              <a:t>• per CAS </a:t>
            </a:r>
            <a:endParaRPr lang="en-US"/>
          </a:p>
          <a:p>
            <a:pPr marL="0" indent="0">
              <a:buNone/>
            </a:pPr>
            <a:r>
              <a:rPr lang="en-IN" altLang="en-US"/>
              <a:t>	</a:t>
            </a:r>
            <a:r>
              <a:rPr lang="en-US"/>
              <a:t>• base mechanism for DVB SimulCrypt</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 Scrambling group </a:t>
            </a:r>
            <a:endParaRPr lang="en-US"/>
          </a:p>
          <a:p>
            <a:pPr marL="457200" lvl="1" indent="0">
              <a:buNone/>
            </a:pPr>
            <a:r>
              <a:rPr lang="en-US"/>
              <a:t>• a set of audio or video elementary streams scrambled with the same CW </a:t>
            </a:r>
            <a:endParaRPr lang="en-US"/>
          </a:p>
          <a:p>
            <a:pPr marL="457200" lvl="1" indent="0">
              <a:buNone/>
            </a:pPr>
            <a:r>
              <a:rPr lang="en-US"/>
              <a:t>• subtitles are usually not scrambled in practice (but could be in theory) </a:t>
            </a:r>
            <a:endParaRPr lang="en-US"/>
          </a:p>
          <a:p>
            <a:pPr marL="457200" lvl="1" indent="0">
              <a:buNone/>
            </a:pPr>
            <a:r>
              <a:rPr lang="en-US"/>
              <a:t>• usually, all audio and video streams of a service are in the same scrambling group </a:t>
            </a:r>
            <a:endParaRPr lang="en-US"/>
          </a:p>
          <a:p>
            <a:pPr marL="457200" lvl="1" indent="0">
              <a:buNone/>
            </a:pPr>
            <a:r>
              <a:rPr lang="en-US"/>
              <a:t>• in rare cases, audio and video streams are scrambled with distinct CW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365125"/>
            <a:ext cx="11210290" cy="676275"/>
          </a:xfrm>
        </p:spPr>
        <p:txBody>
          <a:bodyPr>
            <a:normAutofit fontScale="90000"/>
          </a:bodyPr>
          <a:p>
            <a:r>
              <a:rPr lang="en-US">
                <a:ln w="22225">
                  <a:solidFill>
                    <a:schemeClr val="accent2"/>
                  </a:solidFill>
                  <a:prstDash val="solid"/>
                </a:ln>
                <a:solidFill>
                  <a:schemeClr val="accent2">
                    <a:lumMod val="40000"/>
                    <a:lumOff val="60000"/>
                  </a:schemeClr>
                </a:solidFill>
                <a:effectLst/>
              </a:rPr>
              <a:t>ECM signalization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143510" y="1041400"/>
            <a:ext cx="11754485" cy="5619115"/>
          </a:xfrm>
        </p:spPr>
        <p:txBody>
          <a:bodyPr>
            <a:normAutofit fontScale="80000"/>
          </a:bodyPr>
          <a:p>
            <a:pPr marL="0" indent="0">
              <a:buNone/>
            </a:pPr>
            <a:r>
              <a:rPr lang="en-US">
                <a:ln/>
                <a:solidFill>
                  <a:schemeClr val="accent1"/>
                </a:solidFill>
                <a:effectLst>
                  <a:outerShdw blurRad="38100" dist="25400" dir="5400000" algn="ctr" rotWithShape="0">
                    <a:srgbClr val="6E747A">
                      <a:alpha val="43000"/>
                    </a:srgbClr>
                  </a:outerShdw>
                </a:effectLst>
              </a:rPr>
              <a:t>• Using CA_descriptor in the PMT of the service </a:t>
            </a:r>
            <a:endParaRPr lang="en-US"/>
          </a:p>
          <a:p>
            <a:pPr marL="0" indent="0">
              <a:buNone/>
            </a:pPr>
            <a:r>
              <a:rPr lang="en-IN" altLang="en-US"/>
              <a:t>	</a:t>
            </a:r>
            <a:r>
              <a:rPr lang="en-US">
                <a:ln/>
                <a:solidFill>
                  <a:schemeClr val="accent1"/>
                </a:solidFill>
                <a:effectLst>
                  <a:outerShdw blurRad="38100" dist="25400" dir="5400000" algn="ctr" rotWithShape="0">
                    <a:srgbClr val="6E747A">
                      <a:alpha val="43000"/>
                    </a:srgbClr>
                  </a:outerShdw>
                </a:effectLst>
              </a:rPr>
              <a:t>• standard part of CA_descriptor : </a:t>
            </a:r>
            <a:r>
              <a:rPr lang="en-US"/>
              <a:t>CA system id, ECM PID </a:t>
            </a:r>
            <a:endParaRPr lang="en-US"/>
          </a:p>
          <a:p>
            <a:pPr marL="0" indent="0">
              <a:buNone/>
            </a:pPr>
            <a:r>
              <a:rPr lang="en-IN" altLang="en-US"/>
              <a:t>		</a:t>
            </a:r>
            <a:r>
              <a:rPr lang="en-US"/>
              <a:t>• same as EMM signalization </a:t>
            </a:r>
            <a:endParaRPr lang="en-US"/>
          </a:p>
          <a:p>
            <a:pPr marL="0" indent="0">
              <a:buNone/>
            </a:pPr>
            <a:r>
              <a:rPr lang="en-IN" altLang="en-US"/>
              <a:t>	</a:t>
            </a:r>
            <a:r>
              <a:rPr lang="en-US">
                <a:ln/>
                <a:solidFill>
                  <a:schemeClr val="accent1"/>
                </a:solidFill>
                <a:effectLst>
                  <a:outerShdw blurRad="38100" dist="25400" dir="5400000" algn="ctr" rotWithShape="0">
                    <a:srgbClr val="6E747A">
                      <a:alpha val="43000"/>
                    </a:srgbClr>
                  </a:outerShdw>
                </a:effectLst>
              </a:rPr>
              <a:t>• private part of CA_descriptor:</a:t>
            </a:r>
            <a:r>
              <a:rPr lang="en-US"/>
              <a:t> CAS-specific </a:t>
            </a:r>
            <a:endParaRPr lang="en-US"/>
          </a:p>
          <a:p>
            <a:pPr marL="0" indent="0">
              <a:buNone/>
            </a:pPr>
            <a:r>
              <a:rPr lang="en-IN" altLang="en-US"/>
              <a:t>		</a:t>
            </a:r>
            <a:r>
              <a:rPr lang="en-US"/>
              <a:t>• used by the CA software in the STB </a:t>
            </a:r>
            <a:endParaRPr lang="en-US"/>
          </a:p>
          <a:p>
            <a:pPr marL="0" indent="0">
              <a:buNone/>
            </a:pPr>
            <a:r>
              <a:rPr lang="en-IN" altLang="en-US"/>
              <a:t>		</a:t>
            </a:r>
            <a:r>
              <a:rPr lang="en-US"/>
              <a:t>• CA_descriptor private part is usually different in CAT (EMM) and PMT (ECM) </a:t>
            </a:r>
            <a:endParaRPr lang="en-US"/>
          </a:p>
          <a:p>
            <a:pPr marL="0" indent="0">
              <a:buNone/>
            </a:pPr>
            <a:r>
              <a:rPr lang="en-IN" altLang="en-US"/>
              <a:t>		</a:t>
            </a:r>
            <a:r>
              <a:rPr lang="en-US"/>
              <a:t>• sample content : operator id, public subset of access criteria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Two possible positions for CA_descriptors in PMT </a:t>
            </a:r>
            <a:endParaRPr lang="en-US">
              <a:ln/>
              <a:solidFill>
                <a:schemeClr val="accent1"/>
              </a:solidFill>
              <a:effectLst>
                <a:outerShdw blurRad="38100" dist="25400" dir="5400000" algn="ctr" rotWithShape="0">
                  <a:srgbClr val="6E747A">
                    <a:alpha val="43000"/>
                  </a:srgbClr>
                </a:outerShdw>
              </a:effectLst>
            </a:endParaRPr>
          </a:p>
          <a:p>
            <a:pPr marL="0" indent="0">
              <a:buNone/>
            </a:pPr>
            <a:r>
              <a:rPr lang="en-IN" altLang="en-US"/>
              <a:t>	</a:t>
            </a:r>
            <a:r>
              <a:rPr lang="en-US">
                <a:ln/>
                <a:solidFill>
                  <a:schemeClr val="accent1"/>
                </a:solidFill>
                <a:effectLst>
                  <a:outerShdw blurRad="38100" dist="25400" dir="5400000" algn="ctr" rotWithShape="0">
                    <a:srgbClr val="6E747A">
                      <a:alpha val="43000"/>
                    </a:srgbClr>
                  </a:outerShdw>
                </a:effectLst>
              </a:rPr>
              <a:t>• at program level </a:t>
            </a:r>
            <a:endParaRPr lang="en-US"/>
          </a:p>
          <a:p>
            <a:pPr marL="0" indent="0">
              <a:buNone/>
            </a:pPr>
            <a:r>
              <a:rPr lang="en-IN" altLang="en-US"/>
              <a:t>		</a:t>
            </a:r>
            <a:r>
              <a:rPr lang="en-US"/>
              <a:t>• only if one single scrambling group </a:t>
            </a:r>
            <a:endParaRPr lang="en-US"/>
          </a:p>
          <a:p>
            <a:pPr marL="0" indent="0">
              <a:buNone/>
            </a:pPr>
            <a:r>
              <a:rPr lang="en-IN" altLang="en-US"/>
              <a:t>	</a:t>
            </a:r>
            <a:r>
              <a:rPr lang="en-US">
                <a:ln/>
                <a:solidFill>
                  <a:schemeClr val="accent1"/>
                </a:solidFill>
                <a:effectLst>
                  <a:outerShdw blurRad="38100" dist="25400" dir="5400000" algn="ctr" rotWithShape="0">
                    <a:srgbClr val="6E747A">
                      <a:alpha val="43000"/>
                    </a:srgbClr>
                  </a:outerShdw>
                </a:effectLst>
              </a:rPr>
              <a:t>• at stream level </a:t>
            </a:r>
            <a:endParaRPr lang="en-US"/>
          </a:p>
          <a:p>
            <a:pPr marL="0" indent="0">
              <a:buNone/>
            </a:pPr>
            <a:r>
              <a:rPr lang="en-IN" altLang="en-US"/>
              <a:t>		</a:t>
            </a:r>
            <a:r>
              <a:rPr lang="en-US"/>
              <a:t>• mandatory if different ES use different CW </a:t>
            </a:r>
            <a:endParaRPr lang="en-US"/>
          </a:p>
          <a:p>
            <a:pPr marL="0" indent="0">
              <a:buNone/>
            </a:pPr>
            <a:r>
              <a:rPr lang="en-IN" altLang="en-US"/>
              <a:t>		</a:t>
            </a:r>
            <a:r>
              <a:rPr lang="en-US"/>
              <a:t>• take precedence over program level if both are used for same CA_system_id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Scrambling synchronization </a:t>
            </a:r>
            <a:r>
              <a:rPr lang="en-US"/>
              <a:t> </a:t>
            </a:r>
            <a:endParaRPr lang="en-US"/>
          </a:p>
        </p:txBody>
      </p:sp>
      <p:sp>
        <p:nvSpPr>
          <p:cNvPr id="3" name="Content Placeholder 2"/>
          <p:cNvSpPr>
            <a:spLocks noGrp="1"/>
          </p:cNvSpPr>
          <p:nvPr>
            <p:ph idx="1"/>
          </p:nvPr>
        </p:nvSpPr>
        <p:spPr/>
        <p:txBody>
          <a:bodyPr>
            <a:normAutofit/>
          </a:bodyPr>
          <a:p>
            <a:pPr marL="0" indent="0">
              <a:buNone/>
            </a:pPr>
            <a:r>
              <a:rPr lang="en-US"/>
              <a:t>• During one crypto-period (CP) number N </a:t>
            </a:r>
            <a:endParaRPr lang="en-US"/>
          </a:p>
          <a:p>
            <a:pPr marL="0" indent="0">
              <a:buNone/>
            </a:pPr>
            <a:r>
              <a:rPr lang="en-IN" altLang="en-US"/>
              <a:t>	</a:t>
            </a:r>
            <a:r>
              <a:rPr lang="en-US"/>
              <a:t>• typically 10 seconds </a:t>
            </a:r>
            <a:endParaRPr lang="en-US"/>
          </a:p>
          <a:p>
            <a:pPr marL="0" indent="0">
              <a:buNone/>
            </a:pPr>
            <a:r>
              <a:rPr lang="en-IN" altLang="en-US"/>
              <a:t>	</a:t>
            </a:r>
            <a:r>
              <a:rPr lang="en-US"/>
              <a:t>• scrambling using same CW</a:t>
            </a:r>
            <a:r>
              <a:rPr lang="en-IN" altLang="en-US"/>
              <a:t>N</a:t>
            </a:r>
            <a:r>
              <a:rPr lang="en-US"/>
              <a:t> </a:t>
            </a:r>
            <a:endParaRPr lang="en-US"/>
          </a:p>
          <a:p>
            <a:pPr marL="0" indent="0">
              <a:buNone/>
            </a:pPr>
            <a:r>
              <a:rPr lang="en-US"/>
              <a:t>• ECMN carries CWN and CWN+1 </a:t>
            </a:r>
            <a:endParaRPr lang="en-US"/>
          </a:p>
          <a:p>
            <a:pPr marL="0" indent="0">
              <a:buNone/>
            </a:pPr>
            <a:r>
              <a:rPr lang="en-IN" altLang="en-US"/>
              <a:t>	</a:t>
            </a:r>
            <a:r>
              <a:rPr lang="en-US"/>
              <a:t>• initial ECM broadcast delayed from start of CP (CAS specific) </a:t>
            </a:r>
            <a:endParaRPr lang="en-US"/>
          </a:p>
          <a:p>
            <a:pPr marL="0" indent="0">
              <a:buNone/>
            </a:pPr>
            <a:r>
              <a:rPr lang="en-IN" altLang="en-US"/>
              <a:t>	</a:t>
            </a:r>
            <a:r>
              <a:rPr lang="en-US"/>
              <a:t>• ECMN is repeated several times during CPN (typically 10 </a:t>
            </a:r>
            <a:r>
              <a:rPr lang="en-IN" altLang="en-US"/>
              <a:t>	</a:t>
            </a:r>
            <a:r>
              <a:rPr lang="en-US"/>
              <a:t>ECM/s) </a:t>
            </a:r>
            <a:endParaRPr lang="en-US"/>
          </a:p>
          <a:p>
            <a:pPr marL="0" indent="0">
              <a:buNone/>
            </a:pPr>
            <a:r>
              <a:rPr lang="en-IN" altLang="en-US"/>
              <a:t>	</a:t>
            </a:r>
            <a:r>
              <a:rPr lang="en-US"/>
              <a:t>• if first ECMN+1 is missed, the descrambler already knows </a:t>
            </a:r>
            <a:r>
              <a:rPr lang="en-IN" altLang="en-US"/>
              <a:t>	</a:t>
            </a:r>
            <a:r>
              <a:rPr lang="en-US"/>
              <a:t>CWN+1 anyway </a:t>
            </a:r>
            <a:endParaRPr lang="en-US"/>
          </a:p>
          <a:p>
            <a:pPr marL="0" indent="0">
              <a:buNone/>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Scrambling synchronization</a:t>
            </a:r>
            <a:r>
              <a:rPr lang="en-US">
                <a:sym typeface="+mn-ea"/>
              </a:rPr>
              <a:t> </a:t>
            </a:r>
            <a:endParaRPr lang="en-US"/>
          </a:p>
        </p:txBody>
      </p:sp>
      <p:sp>
        <p:nvSpPr>
          <p:cNvPr id="3" name="Content Placeholder 2"/>
          <p:cNvSpPr>
            <a:spLocks noGrp="1"/>
          </p:cNvSpPr>
          <p:nvPr>
            <p:ph idx="1"/>
          </p:nvPr>
        </p:nvSpPr>
        <p:spPr/>
        <p:txBody>
          <a:bodyPr>
            <a:normAutofit lnSpcReduction="10000"/>
          </a:bodyPr>
          <a:p>
            <a:pPr marL="0" indent="0">
              <a:buNone/>
            </a:pPr>
            <a:r>
              <a:rPr lang="en-US">
                <a:sym typeface="+mn-ea"/>
              </a:rPr>
              <a:t>• The CA software configures the descrambler with both CWN and CWN+1 </a:t>
            </a:r>
            <a:endParaRPr lang="en-US">
              <a:sym typeface="+mn-ea"/>
            </a:endParaRPr>
          </a:p>
          <a:p>
            <a:pPr marL="0" indent="0">
              <a:buNone/>
            </a:pPr>
            <a:r>
              <a:rPr lang="en-US">
                <a:sym typeface="+mn-ea"/>
              </a:rPr>
              <a:t>• either N or N+1 is « even », the other one is « odd » </a:t>
            </a:r>
            <a:endParaRPr lang="en-US">
              <a:sym typeface="+mn-ea"/>
            </a:endParaRPr>
          </a:p>
          <a:p>
            <a:pPr marL="0" indent="0">
              <a:buNone/>
            </a:pPr>
            <a:r>
              <a:rPr lang="en-US">
                <a:sym typeface="+mn-ea"/>
              </a:rPr>
              <a:t>• TS packet header contains 2-bit transport_scrambling_control </a:t>
            </a:r>
            <a:endParaRPr lang="en-US">
              <a:sym typeface="+mn-ea"/>
            </a:endParaRPr>
          </a:p>
          <a:p>
            <a:pPr marL="0" indent="0">
              <a:buNone/>
            </a:pPr>
            <a:r>
              <a:rPr lang="en-US">
                <a:sym typeface="+mn-ea"/>
              </a:rPr>
              <a:t>• used by the descrambler to select the appropriate CW </a:t>
            </a:r>
            <a:endParaRPr lang="en-US">
              <a:sym typeface="+mn-ea"/>
            </a:endParaRPr>
          </a:p>
          <a:p>
            <a:pPr marL="0" indent="0">
              <a:buNone/>
            </a:pPr>
            <a:r>
              <a:rPr lang="en-US">
                <a:sym typeface="+mn-ea"/>
              </a:rPr>
              <a:t>• 00 : clear, do not descramble (MPEG-defined: ISO 13818-1) </a:t>
            </a:r>
            <a:endParaRPr lang="en-US">
              <a:sym typeface="+mn-ea"/>
            </a:endParaRPr>
          </a:p>
          <a:p>
            <a:pPr marL="0" indent="0">
              <a:buNone/>
            </a:pPr>
            <a:r>
              <a:rPr lang="en-US">
                <a:sym typeface="+mn-ea"/>
              </a:rPr>
              <a:t>• 10 : use even CW (DVB-defined: ETR 289) </a:t>
            </a:r>
            <a:endParaRPr lang="en-US">
              <a:sym typeface="+mn-ea"/>
            </a:endParaRPr>
          </a:p>
          <a:p>
            <a:pPr marL="0" indent="0">
              <a:buNone/>
            </a:pPr>
            <a:r>
              <a:rPr lang="en-US">
                <a:sym typeface="+mn-ea"/>
              </a:rPr>
              <a:t>• 11 : use odd CW (DVB-defined: ETR 289) </a:t>
            </a:r>
            <a:endParaRPr lang="en-US">
              <a:sym typeface="+mn-ea"/>
            </a:endParaRPr>
          </a:p>
          <a:p>
            <a:pPr marL="0" indent="0">
              <a:buNone/>
            </a:pPr>
            <a:r>
              <a:rPr lang="en-US">
                <a:sym typeface="+mn-ea"/>
              </a:rPr>
              <a:t>• Implemented in TSDuck plugin scrambler </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Scrambling synchronization</a:t>
            </a:r>
            <a:r>
              <a:rPr lang="en-US"/>
              <a:t> </a:t>
            </a:r>
            <a:endParaRPr lang="en-US"/>
          </a:p>
        </p:txBody>
      </p:sp>
      <p:sp>
        <p:nvSpPr>
          <p:cNvPr id="3" name="Content Placeholder 2"/>
          <p:cNvSpPr>
            <a:spLocks noGrp="1"/>
          </p:cNvSpPr>
          <p:nvPr>
            <p:ph sz="half" idx="1"/>
          </p:nvPr>
        </p:nvSpPr>
        <p:spPr>
          <a:xfrm>
            <a:off x="838200" y="1825625"/>
            <a:ext cx="10619740" cy="4351655"/>
          </a:xfrm>
        </p:spPr>
        <p:txBody>
          <a:bodyPr/>
          <a:p>
            <a:pPr marL="0" indent="0">
              <a:buNone/>
            </a:pPr>
            <a:r>
              <a:rPr lang="en-US"/>
              <a:t>• Based on crypto-period (CP) number </a:t>
            </a:r>
            <a:endParaRPr lang="en-US"/>
          </a:p>
          <a:p>
            <a:pPr marL="0" indent="0">
              <a:buNone/>
            </a:pPr>
            <a:r>
              <a:rPr lang="en-IN" altLang="en-US"/>
              <a:t>	</a:t>
            </a:r>
            <a:r>
              <a:rPr lang="en-US"/>
              <a:t>• CP numbers are sequentially allocated by SCS </a:t>
            </a:r>
            <a:endParaRPr lang="en-US"/>
          </a:p>
          <a:p>
            <a:pPr marL="0" indent="0">
              <a:buNone/>
            </a:pPr>
            <a:r>
              <a:rPr lang="en-IN" altLang="en-US"/>
              <a:t>	</a:t>
            </a:r>
            <a:r>
              <a:rPr lang="en-US"/>
              <a:t>• the full CP number stays on head-end </a:t>
            </a:r>
            <a:endParaRPr lang="en-US"/>
          </a:p>
          <a:p>
            <a:pPr marL="0" indent="0">
              <a:buNone/>
            </a:pPr>
            <a:r>
              <a:rPr lang="en-IN" altLang="en-US"/>
              <a:t>	</a:t>
            </a:r>
            <a:r>
              <a:rPr lang="en-US"/>
              <a:t>• its parity is used in TS packets and ECM’s </a:t>
            </a:r>
            <a:endParaRPr lang="en-US"/>
          </a:p>
          <a:p>
            <a:pPr marL="0" indent="0">
              <a:buNone/>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Scrambling synchronization </a:t>
            </a:r>
            <a:endParaRPr lang="en-US">
              <a:ln w="22225">
                <a:solidFill>
                  <a:schemeClr val="accent2"/>
                </a:solidFill>
                <a:prstDash val="solid"/>
              </a:ln>
              <a:solidFill>
                <a:schemeClr val="accent2">
                  <a:lumMod val="40000"/>
                  <a:lumOff val="60000"/>
                </a:schemeClr>
              </a:solidFill>
              <a:effectLst/>
              <a:sym typeface="+mn-ea"/>
            </a:endParaRPr>
          </a:p>
        </p:txBody>
      </p:sp>
      <p:sp>
        <p:nvSpPr>
          <p:cNvPr id="6" name="Content Placeholder 5"/>
          <p:cNvSpPr>
            <a:spLocks noGrp="1"/>
          </p:cNvSpPr>
          <p:nvPr>
            <p:ph idx="1"/>
          </p:nvPr>
        </p:nvSpPr>
        <p:spPr/>
        <p:txBody>
          <a:bodyPr/>
          <a:p>
            <a:endParaRPr lang="en-US"/>
          </a:p>
        </p:txBody>
      </p:sp>
      <p:pic>
        <p:nvPicPr>
          <p:cNvPr id="7" name="Content Placeholder 6"/>
          <p:cNvPicPr>
            <a:picLocks noChangeAspect="1"/>
          </p:cNvPicPr>
          <p:nvPr>
            <p:ph sz="half" idx="2"/>
          </p:nvPr>
        </p:nvPicPr>
        <p:blipFill>
          <a:blip r:embed="rId1"/>
          <a:stretch>
            <a:fillRect/>
          </a:stretch>
        </p:blipFill>
        <p:spPr>
          <a:xfrm>
            <a:off x="837565" y="1825625"/>
            <a:ext cx="9458325" cy="42449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Scrambling synchronization </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537845" y="1691640"/>
            <a:ext cx="10525760" cy="456184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TS vs. PES scrambling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90000"/>
          </a:bodyPr>
          <a:p>
            <a:pPr marL="0" indent="0">
              <a:buNone/>
            </a:pPr>
            <a:r>
              <a:rPr lang="en-US"/>
              <a:t>• ISO 13818-1 defines two possible levels of scrambling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TS level </a:t>
            </a:r>
            <a:endParaRPr lang="en-US"/>
          </a:p>
          <a:p>
            <a:pPr marL="0" indent="0">
              <a:buNone/>
            </a:pPr>
            <a:r>
              <a:rPr lang="en-IN" altLang="en-US"/>
              <a:t>	</a:t>
            </a:r>
            <a:r>
              <a:rPr lang="en-US"/>
              <a:t>• each TS packet is scrambled individually </a:t>
            </a:r>
            <a:endParaRPr lang="en-US"/>
          </a:p>
          <a:p>
            <a:pPr marL="0" indent="0">
              <a:buNone/>
            </a:pPr>
            <a:r>
              <a:rPr lang="en-IN" altLang="en-US"/>
              <a:t>	</a:t>
            </a:r>
            <a:r>
              <a:rPr lang="en-US"/>
              <a:t>• clear TS header and adaptation field, scrambled TS payload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PES level </a:t>
            </a:r>
            <a:endParaRPr lang="en-US"/>
          </a:p>
          <a:p>
            <a:pPr marL="0" indent="0">
              <a:buNone/>
            </a:pPr>
            <a:r>
              <a:rPr lang="en-IN" altLang="en-US"/>
              <a:t>	</a:t>
            </a:r>
            <a:r>
              <a:rPr lang="en-US"/>
              <a:t>• each demuxed PES packet is scrambled individually </a:t>
            </a:r>
            <a:endParaRPr lang="en-US"/>
          </a:p>
          <a:p>
            <a:pPr marL="0" indent="0">
              <a:buNone/>
            </a:pPr>
            <a:r>
              <a:rPr lang="en-IN" altLang="en-US"/>
              <a:t>	</a:t>
            </a:r>
            <a:r>
              <a:rPr lang="en-US"/>
              <a:t>• TS packet header marked as clear </a:t>
            </a:r>
            <a:endParaRPr lang="en-US"/>
          </a:p>
          <a:p>
            <a:pPr marL="0" indent="0">
              <a:buNone/>
            </a:pPr>
            <a:r>
              <a:rPr lang="en-IN" altLang="en-US"/>
              <a:t>	</a:t>
            </a:r>
            <a:r>
              <a:rPr lang="en-US"/>
              <a:t>• PES packet header contains similar 2-bit PES_scrambling_control </a:t>
            </a:r>
            <a:endParaRPr lang="en-US"/>
          </a:p>
          <a:p>
            <a:pPr marL="0" indent="0">
              <a:buNone/>
            </a:pPr>
            <a:r>
              <a:rPr lang="en-IN" altLang="en-US"/>
              <a:t>	</a:t>
            </a:r>
            <a:r>
              <a:rPr lang="en-US"/>
              <a:t>• clear PES header, scrambled PES payload </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transport stream</a:t>
            </a:r>
            <a:r>
              <a:rPr lang="en-US"/>
              <a:t> </a:t>
            </a:r>
            <a:endParaRPr lang="en-US"/>
          </a:p>
        </p:txBody>
      </p:sp>
      <p:sp>
        <p:nvSpPr>
          <p:cNvPr id="3" name="Content Placeholder 2"/>
          <p:cNvSpPr>
            <a:spLocks noGrp="1"/>
          </p:cNvSpPr>
          <p:nvPr>
            <p:ph idx="1"/>
          </p:nvPr>
        </p:nvSpPr>
        <p:spPr/>
        <p:txBody>
          <a:bodyPr/>
          <a:p>
            <a:pPr marL="0" indent="0">
              <a:buNone/>
            </a:pPr>
            <a:r>
              <a:rPr lang="en-US">
                <a:sym typeface="+mn-ea"/>
              </a:rPr>
              <a:t>• Multiplex of up to 8192 independent elementary streams (ES) </a:t>
            </a:r>
            <a:endParaRPr lang="en-US"/>
          </a:p>
          <a:p>
            <a:pPr marL="0" indent="0">
              <a:buNone/>
            </a:pPr>
            <a:r>
              <a:rPr lang="en-US">
                <a:sym typeface="+mn-ea"/>
              </a:rPr>
              <a:t>      • each </a:t>
            </a:r>
            <a:r>
              <a:rPr lang="en-US">
                <a:solidFill>
                  <a:schemeClr val="accent1"/>
                </a:solidFill>
                <a:effectLst>
                  <a:outerShdw blurRad="38100" dist="25400" dir="5400000" algn="ctr" rotWithShape="0">
                    <a:srgbClr val="6E747A">
                      <a:alpha val="43000"/>
                    </a:srgbClr>
                  </a:outerShdw>
                </a:effectLst>
                <a:sym typeface="+mn-ea"/>
              </a:rPr>
              <a:t>ES is identified</a:t>
            </a:r>
            <a:r>
              <a:rPr lang="en-US">
                <a:sym typeface="+mn-ea"/>
              </a:rPr>
              <a:t> by a Packet Identifier (</a:t>
            </a:r>
            <a:r>
              <a:rPr lang="en-US">
                <a:solidFill>
                  <a:schemeClr val="accent1"/>
                </a:solidFill>
                <a:effectLst>
                  <a:outerShdw blurRad="38100" dist="25400" dir="5400000" algn="ctr" rotWithShape="0">
                    <a:srgbClr val="6E747A">
                      <a:alpha val="43000"/>
                    </a:srgbClr>
                  </a:outerShdw>
                </a:effectLst>
                <a:sym typeface="+mn-ea"/>
              </a:rPr>
              <a:t>PID</a:t>
            </a:r>
            <a:r>
              <a:rPr lang="en-US">
                <a:sym typeface="+mn-ea"/>
              </a:rPr>
              <a:t>) </a:t>
            </a:r>
            <a:endParaRPr lang="en-US"/>
          </a:p>
          <a:p>
            <a:pPr marL="0" indent="0">
              <a:buNone/>
            </a:pPr>
            <a:r>
              <a:rPr lang="en-US">
                <a:sym typeface="+mn-ea"/>
              </a:rPr>
              <a:t>      • each TS packet belongs to a PID, 13-bit PID in packet header</a:t>
            </a:r>
            <a:endParaRPr lang="en-US"/>
          </a:p>
          <a:p>
            <a:pPr marL="0" indent="0">
              <a:buNone/>
            </a:pPr>
            <a:r>
              <a:rPr lang="en-US">
                <a:sym typeface="+mn-ea"/>
              </a:rPr>
              <a:t>      • smooth muxing is complex, demuxing is trivial</a:t>
            </a:r>
            <a:endParaRPr lang="en-US"/>
          </a:p>
          <a:p>
            <a:pPr marL="0" indent="0">
              <a:buNone/>
            </a:pPr>
            <a:r>
              <a:rPr lang="en-US">
                <a:sym typeface="+mn-ea"/>
              </a:rPr>
              <a:t> • </a:t>
            </a:r>
            <a:r>
              <a:rPr lang="en-US">
                <a:solidFill>
                  <a:schemeClr val="accent1"/>
                </a:solidFill>
                <a:effectLst>
                  <a:outerShdw blurRad="38100" dist="25400" dir="5400000" algn="ctr" rotWithShape="0">
                    <a:srgbClr val="6E747A">
                      <a:alpha val="43000"/>
                    </a:srgbClr>
                  </a:outerShdw>
                </a:effectLst>
                <a:sym typeface="+mn-ea"/>
              </a:rPr>
              <a:t>Two types </a:t>
            </a:r>
            <a:r>
              <a:rPr lang="en-US">
                <a:sym typeface="+mn-ea"/>
              </a:rPr>
              <a:t>of</a:t>
            </a:r>
            <a:r>
              <a:rPr lang="en-US">
                <a:solidFill>
                  <a:schemeClr val="accent1"/>
                </a:solidFill>
                <a:effectLst>
                  <a:outerShdw blurRad="38100" dist="25400" dir="5400000" algn="ctr" rotWithShape="0">
                    <a:srgbClr val="6E747A">
                      <a:alpha val="43000"/>
                    </a:srgbClr>
                  </a:outerShdw>
                </a:effectLst>
                <a:sym typeface="+mn-ea"/>
              </a:rPr>
              <a:t> ES</a:t>
            </a:r>
            <a:r>
              <a:rPr lang="en-US">
                <a:sym typeface="+mn-ea"/>
              </a:rPr>
              <a:t> content</a:t>
            </a:r>
            <a:endParaRPr lang="en-US"/>
          </a:p>
          <a:p>
            <a:pPr marL="0" indent="0">
              <a:buNone/>
            </a:pPr>
            <a:r>
              <a:rPr lang="en-US">
                <a:sym typeface="+mn-ea"/>
              </a:rPr>
              <a:t>     • PES</a:t>
            </a:r>
            <a:r>
              <a:rPr lang="en-IN" altLang="en-US">
                <a:sym typeface="+mn-ea"/>
              </a:rPr>
              <a:t>(</a:t>
            </a:r>
            <a:r>
              <a:rPr lang="en-US">
                <a:sym typeface="+mn-ea"/>
              </a:rPr>
              <a:t> Packetized Elementary Stream</a:t>
            </a:r>
            <a:r>
              <a:rPr lang="en-IN" altLang="en-US">
                <a:sym typeface="+mn-ea"/>
              </a:rPr>
              <a:t>)</a:t>
            </a:r>
            <a:r>
              <a:rPr lang="en-US">
                <a:sym typeface="+mn-ea"/>
              </a:rPr>
              <a:t> : audio, video, </a:t>
            </a:r>
            <a:endParaRPr lang="en-US">
              <a:sym typeface="+mn-ea"/>
            </a:endParaRPr>
          </a:p>
          <a:p>
            <a:pPr marL="0" indent="0">
              <a:buNone/>
            </a:pPr>
            <a:r>
              <a:rPr lang="en-US">
                <a:sym typeface="+mn-ea"/>
              </a:rPr>
              <a:t>       subtitles, teletext </a:t>
            </a:r>
            <a:endParaRPr lang="en-US"/>
          </a:p>
          <a:p>
            <a:pPr marL="0" indent="0">
              <a:buNone/>
            </a:pPr>
            <a:r>
              <a:rPr lang="en-US">
                <a:sym typeface="+mn-ea"/>
              </a:rPr>
              <a:t>    • sections : data structures</a:t>
            </a:r>
            <a:endParaRPr lang="en-US"/>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TS vs. PES scrambling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a:sym typeface="+mn-ea"/>
              </a:rPr>
              <a:t>• In practice, only TS-level scrambling is used </a:t>
            </a:r>
            <a:endParaRPr lang="en-US"/>
          </a:p>
          <a:p>
            <a:pPr marL="0" indent="0">
              <a:buNone/>
            </a:pPr>
            <a:r>
              <a:rPr lang="en-IN" altLang="en-US">
                <a:sym typeface="+mn-ea"/>
              </a:rPr>
              <a:t>	</a:t>
            </a:r>
            <a:r>
              <a:rPr lang="en-US">
                <a:sym typeface="+mn-ea"/>
              </a:rPr>
              <a:t>• PES-level scrambling is technically much more difficult </a:t>
            </a:r>
            <a:endParaRPr lang="en-US"/>
          </a:p>
          <a:p>
            <a:pPr marL="0" indent="0">
              <a:buNone/>
            </a:pPr>
            <a:r>
              <a:rPr lang="en-IN" altLang="en-US">
                <a:sym typeface="+mn-ea"/>
              </a:rPr>
              <a:t>		</a:t>
            </a:r>
            <a:r>
              <a:rPr lang="en-US">
                <a:sym typeface="+mn-ea"/>
              </a:rPr>
              <a:t>• scrambling is performed on multiplexed TS </a:t>
            </a:r>
            <a:endParaRPr lang="en-US"/>
          </a:p>
          <a:p>
            <a:pPr marL="0" indent="0">
              <a:buNone/>
            </a:pPr>
            <a:r>
              <a:rPr lang="en-IN" altLang="en-US">
                <a:sym typeface="+mn-ea"/>
              </a:rPr>
              <a:t>		</a:t>
            </a:r>
            <a:r>
              <a:rPr lang="en-US">
                <a:sym typeface="+mn-ea"/>
              </a:rPr>
              <a:t>• ETR 289 specifies sub-scrambling of 184-byte super-</a:t>
            </a:r>
            <a:r>
              <a:rPr lang="en-IN" altLang="en-US">
                <a:sym typeface="+mn-ea"/>
              </a:rPr>
              <a:t>			</a:t>
            </a:r>
            <a:r>
              <a:rPr lang="en-US">
                <a:sym typeface="+mn-ea"/>
              </a:rPr>
              <a:t>blocks </a:t>
            </a:r>
            <a:endParaRPr lang="en-US"/>
          </a:p>
          <a:p>
            <a:pPr marL="0" indent="0">
              <a:buNone/>
            </a:pPr>
            <a:r>
              <a:rPr lang="en-IN" altLang="en-US">
                <a:sym typeface="+mn-ea"/>
              </a:rPr>
              <a:t>		</a:t>
            </a:r>
            <a:r>
              <a:rPr lang="en-US">
                <a:sym typeface="+mn-ea"/>
              </a:rPr>
              <a:t>• PES packet boundaries not aligned on crypto-period </a:t>
            </a:r>
            <a:r>
              <a:rPr lang="en-IN" altLang="en-US">
                <a:sym typeface="+mn-ea"/>
              </a:rPr>
              <a:t>			</a:t>
            </a:r>
            <a:r>
              <a:rPr lang="en-US">
                <a:sym typeface="+mn-ea"/>
              </a:rPr>
              <a:t>boundaries </a:t>
            </a:r>
            <a:endParaRPr lang="en-US"/>
          </a:p>
          <a:p>
            <a:pPr marL="0" indent="0">
              <a:buNone/>
            </a:pPr>
            <a:r>
              <a:rPr lang="en-IN" altLang="en-US">
                <a:sym typeface="+mn-ea"/>
              </a:rPr>
              <a:t>	</a:t>
            </a:r>
            <a:r>
              <a:rPr lang="en-US">
                <a:sym typeface="+mn-ea"/>
              </a:rPr>
              <a:t>• PES-level scrambling is never used in practice </a:t>
            </a:r>
            <a:endParaRPr lang="en-US"/>
          </a:p>
          <a:p>
            <a:pPr marL="0" indent="0">
              <a:buNone/>
            </a:pP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EMM &amp; ECM tables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a:t>• CA-private in DVB-defined range </a:t>
            </a:r>
            <a:endParaRPr lang="en-US"/>
          </a:p>
          <a:p>
            <a:pPr marL="0" indent="0">
              <a:buNone/>
            </a:pPr>
            <a:r>
              <a:rPr lang="en-IN" altLang="en-US"/>
              <a:t>	</a:t>
            </a:r>
            <a:r>
              <a:rPr lang="en-US"/>
              <a:t>• ETSI ETR 289 defines the range of private CA table ids </a:t>
            </a:r>
            <a:endParaRPr lang="en-US"/>
          </a:p>
          <a:p>
            <a:pPr marL="0" indent="0">
              <a:buNone/>
            </a:pPr>
            <a:r>
              <a:rPr lang="en-IN" altLang="en-US"/>
              <a:t>		</a:t>
            </a:r>
            <a:r>
              <a:rPr lang="en-US"/>
              <a:t>• 0x80 – 0x81 : ECM </a:t>
            </a:r>
            <a:endParaRPr lang="en-US"/>
          </a:p>
          <a:p>
            <a:pPr marL="0" indent="0">
              <a:buNone/>
            </a:pPr>
            <a:r>
              <a:rPr lang="en-IN" altLang="en-US"/>
              <a:t>		</a:t>
            </a:r>
            <a:r>
              <a:rPr lang="en-US"/>
              <a:t>• 0x82 – 0x8F : « CA private » </a:t>
            </a:r>
            <a:endParaRPr lang="en-US"/>
          </a:p>
          <a:p>
            <a:pPr marL="0" indent="0">
              <a:buNone/>
            </a:pPr>
            <a:r>
              <a:rPr lang="en-IN" altLang="en-US"/>
              <a:t>	</a:t>
            </a:r>
            <a:r>
              <a:rPr lang="en-US"/>
              <a:t>• defined as « short sections » </a:t>
            </a:r>
            <a:endParaRPr lang="en-US"/>
          </a:p>
          <a:p>
            <a:pPr marL="0" indent="0">
              <a:buNone/>
            </a:pPr>
            <a:r>
              <a:rPr lang="en-IN" altLang="en-US"/>
              <a:t>		</a:t>
            </a:r>
            <a:r>
              <a:rPr lang="en-US"/>
              <a:t>• no versioning </a:t>
            </a:r>
            <a:endParaRPr lang="en-US"/>
          </a:p>
          <a:p>
            <a:pPr marL="0" indent="0">
              <a:buNone/>
            </a:pPr>
            <a:r>
              <a:rPr lang="en-IN" altLang="en-US"/>
              <a:t>		</a:t>
            </a:r>
            <a:r>
              <a:rPr lang="en-US"/>
              <a:t>• each section is an independent new table </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EMM &amp; ECM tables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pPr marL="0" indent="0">
              <a:buNone/>
            </a:pPr>
            <a:r>
              <a:rPr lang="en-US">
                <a:ln/>
                <a:solidFill>
                  <a:schemeClr val="accent1"/>
                </a:solidFill>
                <a:effectLst>
                  <a:outerShdw blurRad="38100" dist="25400" dir="5400000" algn="ctr" rotWithShape="0">
                    <a:srgbClr val="6E747A">
                      <a:alpha val="43000"/>
                    </a:srgbClr>
                  </a:outerShdw>
                </a:effectLst>
              </a:rPr>
              <a:t>• Typical usage </a:t>
            </a:r>
            <a:endParaRPr lang="en-US"/>
          </a:p>
          <a:p>
            <a:pPr marL="0" indent="0">
              <a:buNone/>
            </a:pPr>
            <a:r>
              <a:rPr lang="en-IN" altLang="en-US"/>
              <a:t>	</a:t>
            </a:r>
            <a:r>
              <a:rPr lang="en-US"/>
              <a:t>• 0x80 and 0x81 alternating with crypto periods </a:t>
            </a:r>
            <a:endParaRPr lang="en-US"/>
          </a:p>
          <a:p>
            <a:pPr marL="0" indent="0">
              <a:buNone/>
            </a:pPr>
            <a:r>
              <a:rPr lang="en-IN" altLang="en-US"/>
              <a:t>		</a:t>
            </a:r>
            <a:r>
              <a:rPr lang="en-US"/>
              <a:t>• ECM table id change used as trigger by CA software </a:t>
            </a:r>
            <a:endParaRPr lang="en-US"/>
          </a:p>
          <a:p>
            <a:pPr marL="0" indent="0">
              <a:buNone/>
            </a:pPr>
            <a:r>
              <a:rPr lang="en-IN" altLang="en-US"/>
              <a:t>		</a:t>
            </a:r>
            <a:r>
              <a:rPr lang="en-US"/>
              <a:t>to submit ECM to smartcard or TEE </a:t>
            </a:r>
            <a:endParaRPr lang="en-US"/>
          </a:p>
          <a:p>
            <a:pPr marL="0" indent="0">
              <a:buNone/>
            </a:pPr>
            <a:r>
              <a:rPr lang="en-IN" altLang="en-US"/>
              <a:t>		</a:t>
            </a:r>
            <a:r>
              <a:rPr lang="en-US"/>
              <a:t>• ECM table id and CP number do not necessarily have </a:t>
            </a:r>
            <a:endParaRPr lang="en-US"/>
          </a:p>
          <a:p>
            <a:pPr marL="0" indent="0">
              <a:buNone/>
            </a:pPr>
            <a:r>
              <a:rPr lang="en-IN" altLang="en-US"/>
              <a:t>		</a:t>
            </a:r>
            <a:r>
              <a:rPr lang="en-US"/>
              <a:t>the same parity </a:t>
            </a:r>
            <a:endParaRPr lang="en-US"/>
          </a:p>
          <a:p>
            <a:pPr marL="0" indent="0">
              <a:buNone/>
            </a:pPr>
            <a:r>
              <a:rPr lang="en-IN" altLang="en-US"/>
              <a:t>	</a:t>
            </a:r>
            <a:r>
              <a:rPr lang="en-US"/>
              <a:t>• 0x82 – 0x8F used for EMM’s </a:t>
            </a:r>
            <a:endParaRPr lang="en-US"/>
          </a:p>
          <a:p>
            <a:pPr marL="0" indent="0">
              <a:buNone/>
            </a:pPr>
            <a:r>
              <a:rPr lang="en-IN" altLang="en-US"/>
              <a:t>		</a:t>
            </a:r>
            <a:r>
              <a:rPr lang="en-US"/>
              <a:t>• CAS-specific </a:t>
            </a:r>
            <a:endParaRPr lang="en-US"/>
          </a:p>
          <a:p>
            <a:pPr marL="0" indent="0">
              <a:buNone/>
            </a:pPr>
            <a:r>
              <a:rPr lang="en-IN" altLang="en-US"/>
              <a:t>		</a:t>
            </a:r>
            <a:r>
              <a:rPr lang="en-US"/>
              <a:t>• typically one table id for each EMM type, easier to filter </a:t>
            </a:r>
            <a:r>
              <a:rPr lang="en-IN" altLang="en-US"/>
              <a:t>		</a:t>
            </a:r>
            <a:r>
              <a:rPr lang="en-US"/>
              <a:t>in STB </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Access criteria transition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a:t>• Use case : restricted event or pay-per-view event transition </a:t>
            </a:r>
            <a:endParaRPr lang="en-US"/>
          </a:p>
          <a:p>
            <a:pPr marL="0" indent="0">
              <a:buNone/>
            </a:pPr>
            <a:r>
              <a:rPr lang="en-US"/>
              <a:t>• Scenario : </a:t>
            </a:r>
            <a:endParaRPr lang="en-US"/>
          </a:p>
          <a:p>
            <a:pPr marL="0" indent="0">
              <a:buNone/>
            </a:pPr>
            <a:r>
              <a:rPr lang="en-IN" altLang="en-US"/>
              <a:t>	</a:t>
            </a:r>
            <a:r>
              <a:rPr lang="en-US"/>
              <a:t>• the ECMG of each CAS had sent its own timing requirements to </a:t>
            </a:r>
            <a:r>
              <a:rPr lang="en-IN" altLang="en-US"/>
              <a:t>	</a:t>
            </a:r>
            <a:r>
              <a:rPr lang="en-US"/>
              <a:t>SCS </a:t>
            </a:r>
            <a:endParaRPr lang="en-US"/>
          </a:p>
          <a:p>
            <a:pPr marL="0" indent="0">
              <a:buNone/>
            </a:pPr>
            <a:r>
              <a:rPr lang="en-IN" altLang="en-US"/>
              <a:t>	</a:t>
            </a:r>
            <a:r>
              <a:rPr lang="en-US"/>
              <a:t>• SCS synchronizes the generation of the ECM from each CAS</a:t>
            </a:r>
            <a:endParaRPr lang="en-US"/>
          </a:p>
          <a:p>
            <a:pPr marL="0" indent="0">
              <a:buNone/>
            </a:pP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Access criteria transition</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1064260" y="1691640"/>
            <a:ext cx="10409555" cy="469201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Clear-to-scramble transition</a:t>
            </a:r>
            <a:r>
              <a:rPr lang="en-US"/>
              <a:t> </a:t>
            </a:r>
            <a:endParaRPr lang="en-US"/>
          </a:p>
        </p:txBody>
      </p:sp>
      <p:sp>
        <p:nvSpPr>
          <p:cNvPr id="3" name="Content Placeholder 2"/>
          <p:cNvSpPr>
            <a:spLocks noGrp="1"/>
          </p:cNvSpPr>
          <p:nvPr>
            <p:ph idx="1"/>
          </p:nvPr>
        </p:nvSpPr>
        <p:spPr/>
        <p:txBody>
          <a:bodyPr/>
          <a:p>
            <a:pPr marL="0" indent="0">
              <a:buNone/>
            </a:pPr>
            <a:r>
              <a:rPr lang="en-US"/>
              <a:t>• Use case : Pay-TV channel with public periods in the clear </a:t>
            </a:r>
            <a:endParaRPr lang="en-US"/>
          </a:p>
          <a:p>
            <a:pPr marL="0" indent="0">
              <a:buNone/>
            </a:pPr>
            <a:r>
              <a:rPr lang="en-US"/>
              <a:t>• Scenario : </a:t>
            </a:r>
            <a:endParaRPr lang="en-US"/>
          </a:p>
          <a:p>
            <a:pPr marL="0" indent="0">
              <a:buNone/>
            </a:pPr>
            <a:r>
              <a:rPr lang="en-IN" altLang="en-US"/>
              <a:t>	</a:t>
            </a:r>
            <a:r>
              <a:rPr lang="en-US"/>
              <a:t>• the ECMG of each CAS had sent its own timing requirements to </a:t>
            </a:r>
            <a:r>
              <a:rPr lang="en-IN" altLang="en-US"/>
              <a:t>	</a:t>
            </a:r>
            <a:r>
              <a:rPr lang="en-US"/>
              <a:t>SCS </a:t>
            </a:r>
            <a:endParaRPr lang="en-US"/>
          </a:p>
          <a:p>
            <a:pPr marL="0" indent="0">
              <a:buNone/>
            </a:pPr>
            <a:r>
              <a:rPr lang="en-IN" altLang="en-US"/>
              <a:t>	</a:t>
            </a:r>
            <a:r>
              <a:rPr lang="en-US"/>
              <a:t>• SCS synchronizes the generation of the ECM from each CAS </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4410"/>
          </a:xfrm>
        </p:spPr>
        <p:txBody>
          <a:bodyPr>
            <a:normAutofit fontScale="90000"/>
          </a:bodyPr>
          <a:p>
            <a:br>
              <a:rPr lang="en-US">
                <a:sym typeface="+mn-ea"/>
              </a:rPr>
            </a:br>
            <a:r>
              <a:rPr lang="en-US">
                <a:ln w="22225">
                  <a:solidFill>
                    <a:schemeClr val="accent2"/>
                  </a:solidFill>
                  <a:prstDash val="solid"/>
                </a:ln>
                <a:solidFill>
                  <a:schemeClr val="accent2">
                    <a:lumMod val="40000"/>
                    <a:lumOff val="60000"/>
                  </a:schemeClr>
                </a:solidFill>
                <a:effectLst/>
                <a:sym typeface="+mn-ea"/>
              </a:rPr>
              <a:t>Clear-to-scramble transition </a:t>
            </a:r>
            <a:br>
              <a:rPr lang="en-US"/>
            </a:br>
            <a:endParaRPr lang="en-US"/>
          </a:p>
        </p:txBody>
      </p:sp>
      <p:pic>
        <p:nvPicPr>
          <p:cNvPr id="4" name="Content Placeholder 3"/>
          <p:cNvPicPr>
            <a:picLocks noChangeAspect="1"/>
          </p:cNvPicPr>
          <p:nvPr>
            <p:ph idx="1"/>
          </p:nvPr>
        </p:nvPicPr>
        <p:blipFill>
          <a:blip r:embed="rId1"/>
          <a:stretch>
            <a:fillRect/>
          </a:stretch>
        </p:blipFill>
        <p:spPr>
          <a:xfrm>
            <a:off x="1195705" y="1691005"/>
            <a:ext cx="9800590" cy="426847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365125"/>
            <a:ext cx="11165205" cy="827405"/>
          </a:xfrm>
        </p:spPr>
        <p:txBody>
          <a:bodyPr/>
          <a:p>
            <a:r>
              <a:rPr lang="en-US">
                <a:ln w="22225">
                  <a:solidFill>
                    <a:schemeClr val="accent2"/>
                  </a:solidFill>
                  <a:prstDash val="solid"/>
                </a:ln>
                <a:solidFill>
                  <a:schemeClr val="accent2">
                    <a:lumMod val="40000"/>
                    <a:lumOff val="60000"/>
                  </a:schemeClr>
                </a:solidFill>
                <a:effectLst/>
              </a:rPr>
              <a:t>DVB CSA-2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188595" y="1312545"/>
            <a:ext cx="11165205" cy="4864735"/>
          </a:xfrm>
        </p:spPr>
        <p:txBody>
          <a:bodyPr>
            <a:normAutofit/>
          </a:bodyPr>
          <a:p>
            <a:pPr marL="0" indent="0">
              <a:buNone/>
            </a:pPr>
            <a:r>
              <a:rPr lang="en-US">
                <a:ln/>
                <a:solidFill>
                  <a:schemeClr val="accent1"/>
                </a:solidFill>
                <a:effectLst>
                  <a:outerShdw blurRad="38100" dist="25400" dir="5400000" algn="ctr" rotWithShape="0">
                    <a:srgbClr val="6E747A">
                      <a:alpha val="43000"/>
                    </a:srgbClr>
                  </a:outerShdw>
                </a:effectLst>
              </a:rPr>
              <a:t>• DVB Common Scrambling Algorithm </a:t>
            </a:r>
            <a:endParaRPr lang="en-US"/>
          </a:p>
          <a:p>
            <a:pPr marL="457200" lvl="1" indent="0">
              <a:buNone/>
            </a:pPr>
            <a:r>
              <a:rPr lang="en-US"/>
              <a:t>• DVB proprietary algorithm </a:t>
            </a:r>
            <a:endParaRPr lang="en-US"/>
          </a:p>
          <a:p>
            <a:pPr marL="457200" lvl="1" indent="0">
              <a:buNone/>
            </a:pPr>
            <a:r>
              <a:rPr lang="en-US"/>
              <a:t>• supposed to be « secret » </a:t>
            </a:r>
            <a:endParaRPr lang="en-US"/>
          </a:p>
          <a:p>
            <a:pPr marL="457200" lvl="1" indent="0">
              <a:buNone/>
            </a:pPr>
            <a:r>
              <a:rPr lang="en-US"/>
              <a:t>• fully described in Wikipedia </a:t>
            </a:r>
            <a:endParaRPr lang="en-US"/>
          </a:p>
          <a:p>
            <a:pPr marL="457200" lvl="1" indent="0">
              <a:buNone/>
            </a:pPr>
            <a:r>
              <a:rPr lang="en-US"/>
              <a:t>• open-source implementations online (libdvbcsa)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Algorithm </a:t>
            </a:r>
            <a:endParaRPr lang="en-US"/>
          </a:p>
          <a:p>
            <a:pPr marL="0" indent="0">
              <a:buNone/>
            </a:pPr>
            <a:r>
              <a:rPr lang="en-IN" altLang="en-US"/>
              <a:t>	</a:t>
            </a:r>
            <a:r>
              <a:rPr lang="en-US"/>
              <a:t>• 64-bit key (also known as « Control Words » or CW) </a:t>
            </a:r>
            <a:endParaRPr lang="en-US"/>
          </a:p>
          <a:p>
            <a:pPr marL="0" indent="0">
              <a:buNone/>
            </a:pPr>
            <a:r>
              <a:rPr lang="en-IN" altLang="en-US"/>
              <a:t>	</a:t>
            </a:r>
            <a:r>
              <a:rPr lang="en-US"/>
              <a:t>• first pass : block cipher in reverse-CBC mode </a:t>
            </a:r>
            <a:endParaRPr lang="en-US"/>
          </a:p>
          <a:p>
            <a:pPr marL="1371600" lvl="3" indent="0">
              <a:buNone/>
            </a:pPr>
            <a:r>
              <a:rPr lang="en-US"/>
              <a:t>• use CW as key </a:t>
            </a:r>
            <a:endParaRPr lang="en-US"/>
          </a:p>
          <a:p>
            <a:pPr marL="1371600" lvl="3" indent="0">
              <a:buNone/>
            </a:pPr>
            <a:r>
              <a:rPr lang="en-US"/>
              <a:t>• block size : 64 bits </a:t>
            </a:r>
            <a:endParaRPr lang="en-US"/>
          </a:p>
          <a:p>
            <a:pPr marL="1371600" lvl="3" indent="0">
              <a:buNone/>
            </a:pPr>
            <a:r>
              <a:rPr lang="en-US"/>
              <a:t>• residue ignored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How are the tables packed into transport streams?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90000" lnSpcReduction="10000"/>
          </a:bodyPr>
          <a:p>
            <a:r>
              <a:rPr lang="en-US"/>
              <a:t>Concept of Sections</a:t>
            </a:r>
            <a:endParaRPr lang="en-US"/>
          </a:p>
          <a:p>
            <a:r>
              <a:rPr lang="en-US"/>
              <a:t>Syntatic structure used to map MPEG-2 &amp; SI tables into TS packets</a:t>
            </a:r>
            <a:endParaRPr lang="en-US"/>
          </a:p>
          <a:p>
            <a:r>
              <a:rPr lang="en-US"/>
              <a:t>Sections within each table limited to 1024 bytes, except EIT (4096b)</a:t>
            </a:r>
            <a:endParaRPr lang="en-US"/>
          </a:p>
          <a:p>
            <a:r>
              <a:rPr lang="en-US">
                <a:ln w="22225">
                  <a:solidFill>
                    <a:schemeClr val="accent2"/>
                  </a:solidFill>
                  <a:prstDash val="solid"/>
                </a:ln>
                <a:solidFill>
                  <a:schemeClr val="accent2">
                    <a:lumMod val="40000"/>
                    <a:lumOff val="60000"/>
                  </a:schemeClr>
                </a:solidFill>
                <a:effectLst/>
              </a:rPr>
              <a:t>Elements of a section</a:t>
            </a:r>
            <a:endParaRPr lang="en-US"/>
          </a:p>
          <a:p>
            <a:pPr lvl="1"/>
            <a:r>
              <a:rPr lang="en-US">
                <a:ln/>
                <a:solidFill>
                  <a:schemeClr val="accent1"/>
                </a:solidFill>
                <a:effectLst>
                  <a:outerShdw blurRad="38100" dist="25400" dir="5400000" algn="ctr" rotWithShape="0">
                    <a:srgbClr val="6E747A">
                      <a:alpha val="43000"/>
                    </a:srgbClr>
                  </a:outerShdw>
                </a:effectLst>
              </a:rPr>
              <a:t>Table ID </a:t>
            </a:r>
            <a:r>
              <a:rPr lang="en-US"/>
              <a:t>– which table is being referred to</a:t>
            </a:r>
            <a:endParaRPr lang="en-US"/>
          </a:p>
          <a:p>
            <a:pPr lvl="1"/>
            <a:r>
              <a:rPr lang="en-US">
                <a:ln/>
                <a:solidFill>
                  <a:schemeClr val="accent1"/>
                </a:solidFill>
                <a:effectLst>
                  <a:outerShdw blurRad="38100" dist="25400" dir="5400000" algn="ctr" rotWithShape="0">
                    <a:srgbClr val="6E747A">
                      <a:alpha val="43000"/>
                    </a:srgbClr>
                  </a:outerShdw>
                </a:effectLst>
              </a:rPr>
              <a:t>Table ID extension</a:t>
            </a:r>
            <a:r>
              <a:rPr lang="en-US"/>
              <a:t> – which subtable is being referred to</a:t>
            </a:r>
            <a:endParaRPr lang="en-US"/>
          </a:p>
          <a:p>
            <a:pPr lvl="1"/>
            <a:r>
              <a:rPr lang="en-US">
                <a:ln/>
                <a:solidFill>
                  <a:schemeClr val="accent1"/>
                </a:solidFill>
                <a:effectLst>
                  <a:outerShdw blurRad="38100" dist="25400" dir="5400000" algn="ctr" rotWithShape="0">
                    <a:srgbClr val="6E747A">
                      <a:alpha val="43000"/>
                    </a:srgbClr>
                  </a:outerShdw>
                </a:effectLst>
              </a:rPr>
              <a:t>Section number</a:t>
            </a:r>
            <a:r>
              <a:rPr lang="en-US"/>
              <a:t> – applies only to sub tables</a:t>
            </a:r>
            <a:endParaRPr lang="en-US"/>
          </a:p>
          <a:p>
            <a:pPr lvl="1"/>
            <a:r>
              <a:rPr lang="en-US">
                <a:ln/>
                <a:solidFill>
                  <a:schemeClr val="accent1"/>
                </a:solidFill>
                <a:effectLst>
                  <a:outerShdw blurRad="38100" dist="25400" dir="5400000" algn="ctr" rotWithShape="0">
                    <a:srgbClr val="6E747A">
                      <a:alpha val="43000"/>
                    </a:srgbClr>
                  </a:outerShdw>
                </a:effectLst>
              </a:rPr>
              <a:t>Version number</a:t>
            </a:r>
            <a:r>
              <a:rPr lang="en-US"/>
              <a:t> – indicates newer versions of table sent earlier</a:t>
            </a:r>
            <a:endParaRPr lang="en-US"/>
          </a:p>
          <a:p>
            <a:pPr lvl="1"/>
            <a:r>
              <a:rPr lang="en-US">
                <a:ln/>
                <a:solidFill>
                  <a:schemeClr val="accent1"/>
                </a:solidFill>
                <a:effectLst>
                  <a:outerShdw blurRad="38100" dist="25400" dir="5400000" algn="ctr" rotWithShape="0">
                    <a:srgbClr val="6E747A">
                      <a:alpha val="43000"/>
                    </a:srgbClr>
                  </a:outerShdw>
                </a:effectLst>
              </a:rPr>
              <a:t>Current next indicator </a:t>
            </a:r>
            <a:r>
              <a:rPr lang="en-US"/>
              <a:t>– ‘now’ or ‘next’ – either table to be used for current event transmissions or for future!</a:t>
            </a:r>
            <a:endParaRPr lang="en-US"/>
          </a:p>
          <a:p>
            <a:r>
              <a:rPr lang="en-US"/>
              <a:t>Mapping of these tables into TS packets (ordering, stuffing, etc)</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Service information acquisition and storage</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fontScale="60000"/>
          </a:bodyPr>
          <a:p>
            <a:pPr marL="0" indent="0">
              <a:buNone/>
            </a:pPr>
            <a:r>
              <a:rPr lang="en-US"/>
              <a:t>Mode of transmissions and receptions</a:t>
            </a:r>
            <a:endParaRPr lang="en-US"/>
          </a:p>
          <a:p>
            <a:pPr marL="0" indent="0">
              <a:buNone/>
            </a:pPr>
            <a:r>
              <a:rPr lang="en-US"/>
              <a:t>Data and object carousel way of transmitting schedules</a:t>
            </a:r>
            <a:endParaRPr lang="en-US"/>
          </a:p>
          <a:p>
            <a:pPr marL="0" indent="0">
              <a:buNone/>
            </a:pPr>
            <a:r>
              <a:rPr lang="en-US"/>
              <a:t>SI parser on receiver end, which extracts PAT, PMT, SDT, EIT table information to retrieve mainly the list of services and events</a:t>
            </a:r>
            <a:endParaRPr lang="en-US"/>
          </a:p>
          <a:p>
            <a:pPr marL="0" indent="0">
              <a:buNone/>
            </a:pPr>
            <a:endParaRPr lang="en-US"/>
          </a:p>
          <a:p>
            <a:pPr marL="0" indent="0">
              <a:buNone/>
            </a:pPr>
            <a:r>
              <a:rPr lang="en-US"/>
              <a:t>Storage considerations</a:t>
            </a:r>
            <a:endParaRPr lang="en-US"/>
          </a:p>
          <a:p>
            <a:pPr marL="0" indent="0">
              <a:buNone/>
            </a:pPr>
            <a:r>
              <a:rPr lang="en-US"/>
              <a:t>Embedded database to store information from these tables particularly the EIT and SDT to reproduce on EPG screen when requested by user</a:t>
            </a:r>
            <a:endParaRPr lang="en-US"/>
          </a:p>
          <a:p>
            <a:pPr marL="0" indent="0">
              <a:buNone/>
            </a:pPr>
            <a:r>
              <a:rPr lang="en-US"/>
              <a:t>Customized databases, or choice of DBs like SQ-Lite (self-contained, serverless, zero-configuration, transactional SQL database engine)</a:t>
            </a:r>
            <a:endParaRPr lang="en-US"/>
          </a:p>
          <a:p>
            <a:pPr marL="0" indent="0">
              <a:buNone/>
            </a:pPr>
            <a:r>
              <a:rPr lang="en-US"/>
              <a:t>Compression – any technique or using libraries such as zlib</a:t>
            </a:r>
            <a:endParaRPr lang="en-US"/>
          </a:p>
          <a:p>
            <a:pPr marL="0" indent="0">
              <a:buNone/>
            </a:pPr>
            <a:r>
              <a:rPr lang="en-US"/>
              <a:t>Persistency of the DB cache into flash in file format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Transport Stream</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r>
              <a:rPr lang="en-US"/>
              <a:t>MPEG-2 TS = multiplexing format </a:t>
            </a:r>
            <a:endParaRPr lang="en-US"/>
          </a:p>
          <a:p>
            <a:pPr marL="0" indent="0">
              <a:buNone/>
            </a:pPr>
            <a:r>
              <a:rPr lang="en-US"/>
              <a:t>• For several TV channels</a:t>
            </a:r>
            <a:endParaRPr lang="en-US"/>
          </a:p>
          <a:p>
            <a:pPr marL="0" indent="0">
              <a:buNone/>
            </a:pPr>
            <a:r>
              <a:rPr lang="en-IN" altLang="en-US"/>
              <a:t>	</a:t>
            </a:r>
            <a:r>
              <a:rPr lang="en-US"/>
              <a:t> ─ N * (Video + Audio(s) + Data) with different time bases </a:t>
            </a:r>
            <a:endParaRPr lang="en-US"/>
          </a:p>
          <a:p>
            <a:pPr marL="0" indent="0">
              <a:buNone/>
            </a:pPr>
            <a:r>
              <a:rPr lang="en-US"/>
              <a:t>• Special Case: one program </a:t>
            </a:r>
            <a:endParaRPr lang="en-US"/>
          </a:p>
          <a:p>
            <a:pPr marL="0" indent="0">
              <a:buNone/>
            </a:pPr>
            <a:r>
              <a:rPr lang="en-IN" altLang="en-US"/>
              <a:t>	</a:t>
            </a:r>
            <a:r>
              <a:rPr lang="en-US"/>
              <a:t>─ Single Program Transport Stream (SPTS)</a:t>
            </a:r>
            <a:endParaRPr lang="en-US"/>
          </a:p>
          <a:p>
            <a:pPr marL="0" indent="0">
              <a:buNone/>
            </a:pPr>
            <a:r>
              <a:rPr lang="en-US"/>
              <a:t>1 transport stream = sequence of transport packets </a:t>
            </a:r>
            <a:endParaRPr lang="en-US"/>
          </a:p>
          <a:p>
            <a:pPr marL="0" indent="0">
              <a:buNone/>
            </a:pPr>
            <a:r>
              <a:rPr lang="en-US"/>
              <a:t>• Fixed size (188 bytes)</a:t>
            </a:r>
            <a:endParaRPr lang="en-US"/>
          </a:p>
          <a:p>
            <a:pPr marL="0" indent="0">
              <a:buNone/>
            </a:pPr>
            <a:r>
              <a:rPr lang="en-IN" altLang="en-US"/>
              <a:t>	</a:t>
            </a:r>
            <a:r>
              <a:rPr lang="en-US"/>
              <a:t> ─ Helps integration with error correction tools </a:t>
            </a:r>
            <a:endParaRPr lang="en-US"/>
          </a:p>
          <a:p>
            <a:pPr marL="0" indent="0">
              <a:buNone/>
            </a:pPr>
            <a:r>
              <a:rPr lang="en-US"/>
              <a:t>• Detection of data packet starts</a:t>
            </a:r>
            <a:endParaRPr lang="en-US"/>
          </a:p>
          <a:p>
            <a:pPr marL="0" indent="0">
              <a:buNone/>
            </a:pPr>
            <a:r>
              <a:rPr lang="en-US"/>
              <a:t>• Synchronization after packet loss</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49885"/>
            <a:ext cx="10515600" cy="812800"/>
          </a:xfrm>
        </p:spPr>
        <p:txBody>
          <a:bodyPr/>
          <a:p>
            <a:r>
              <a:rPr lang="en-US">
                <a:ln w="22225">
                  <a:solidFill>
                    <a:schemeClr val="accent2"/>
                  </a:solidFill>
                  <a:prstDash val="solid"/>
                </a:ln>
                <a:solidFill>
                  <a:schemeClr val="accent2">
                    <a:lumMod val="40000"/>
                    <a:lumOff val="60000"/>
                  </a:schemeClr>
                </a:solidFill>
                <a:effectLst/>
              </a:rPr>
              <a:t>Table Sections</a:t>
            </a:r>
            <a:endParaRPr lang="en-US">
              <a:ln w="22225">
                <a:solidFill>
                  <a:schemeClr val="accent2"/>
                </a:solidFill>
                <a:prstDash val="solid"/>
              </a:ln>
              <a:solidFill>
                <a:schemeClr val="accent2">
                  <a:lumMod val="40000"/>
                  <a:lumOff val="60000"/>
                </a:schemeClr>
              </a:solidFill>
              <a:effectLst/>
            </a:endParaRPr>
          </a:p>
        </p:txBody>
      </p:sp>
      <p:graphicFrame>
        <p:nvGraphicFramePr>
          <p:cNvPr id="4" name="Content Placeholder 3"/>
          <p:cNvGraphicFramePr/>
          <p:nvPr>
            <p:ph idx="1"/>
          </p:nvPr>
        </p:nvGraphicFramePr>
        <p:xfrm>
          <a:off x="838200" y="1825625"/>
          <a:ext cx="10515600" cy="1143000"/>
        </p:xfrm>
        <a:graphic>
          <a:graphicData uri="http://schemas.openxmlformats.org/drawingml/2006/table">
            <a:tbl>
              <a:tblPr firstRow="1" bandRow="1">
                <a:tableStyleId>{5C22544A-7EE6-4342-B048-85BDC9FD1C3A}</a:tableStyleId>
              </a:tblPr>
              <a:tblGrid>
                <a:gridCol w="1979295"/>
                <a:gridCol w="1661795"/>
                <a:gridCol w="6874510"/>
              </a:tblGrid>
              <a:tr h="381000">
                <a:tc>
                  <a:txBody>
                    <a:bodyPr/>
                    <a:p>
                      <a:pPr>
                        <a:buNone/>
                      </a:pPr>
                      <a:r>
                        <a:rPr lang="en-US"/>
                        <a:t>Name </a:t>
                      </a:r>
                      <a:endParaRPr lang="en-US"/>
                    </a:p>
                  </a:txBody>
                  <a:tcPr/>
                </a:tc>
                <a:tc>
                  <a:txBody>
                    <a:bodyPr/>
                    <a:p>
                      <a:pPr>
                        <a:buNone/>
                      </a:pPr>
                      <a:r>
                        <a:rPr lang="en-US"/>
                        <a:t>Number</a:t>
                      </a:r>
                      <a:endParaRPr lang="en-US"/>
                    </a:p>
                    <a:p>
                      <a:pPr>
                        <a:buNone/>
                      </a:pPr>
                      <a:r>
                        <a:rPr lang="en-US"/>
                        <a:t>of bits</a:t>
                      </a:r>
                      <a:endParaRPr lang="en-US"/>
                    </a:p>
                  </a:txBody>
                  <a:tcPr/>
                </a:tc>
                <a:tc>
                  <a:txBody>
                    <a:bodyPr/>
                    <a:p>
                      <a:pPr>
                        <a:buNone/>
                      </a:pPr>
                      <a:r>
                        <a:rPr lang="en-US"/>
                        <a:t>Description </a:t>
                      </a:r>
                      <a:endParaRPr lang="en-US"/>
                    </a:p>
                  </a:txBody>
                  <a:tcPr/>
                </a:tc>
              </a:tr>
              <a:tr h="381000">
                <a:tc>
                  <a:txBody>
                    <a:bodyPr/>
                    <a:p>
                      <a:pPr>
                        <a:buNone/>
                      </a:pPr>
                      <a:r>
                        <a:rPr lang="en-US"/>
                        <a:t>Pointer field</a:t>
                      </a:r>
                      <a:endParaRPr lang="en-US"/>
                    </a:p>
                  </a:txBody>
                  <a:tcPr/>
                </a:tc>
                <a:tc>
                  <a:txBody>
                    <a:bodyPr/>
                    <a:p>
                      <a:pPr>
                        <a:buNone/>
                      </a:pPr>
                      <a:r>
                        <a:rPr lang="en-US"/>
                        <a:t>8 </a:t>
                      </a:r>
                      <a:endParaRPr lang="en-US"/>
                    </a:p>
                  </a:txBody>
                  <a:tcPr/>
                </a:tc>
                <a:tc>
                  <a:txBody>
                    <a:bodyPr/>
                    <a:p>
                      <a:pPr>
                        <a:buNone/>
                      </a:pPr>
                      <a:r>
                        <a:rPr lang="en-US"/>
                        <a:t>Present at the start of the TS packet payload signaled by the payload_unit_start_indicator bit in the TS header. </a:t>
                      </a:r>
                      <a:endParaRPr lang="en-US"/>
                    </a:p>
                    <a:p>
                      <a:pPr>
                        <a:buNone/>
                      </a:pPr>
                      <a:r>
                        <a:rPr lang="en-US"/>
                        <a:t>Used to set packet alignment bytes or content before the start of tabled payload data.</a:t>
                      </a:r>
                      <a:endParaRPr lang="en-US"/>
                    </a:p>
                  </a:txBody>
                  <a:tcPr/>
                </a:tc>
              </a:tr>
              <a:tr h="381000">
                <a:tc>
                  <a:txBody>
                    <a:bodyPr/>
                    <a:p>
                      <a:pPr>
                        <a:buNone/>
                      </a:pPr>
                      <a:r>
                        <a:rPr lang="en-US"/>
                        <a:t>Pointer filler bytes</a:t>
                      </a:r>
                      <a:endParaRPr lang="en-US"/>
                    </a:p>
                  </a:txBody>
                  <a:tcPr/>
                </a:tc>
                <a:tc>
                  <a:txBody>
                    <a:bodyPr/>
                    <a:p>
                      <a:pPr>
                        <a:buNone/>
                      </a:pPr>
                      <a:r>
                        <a:rPr lang="en-US"/>
                        <a:t>N*8</a:t>
                      </a:r>
                      <a:endParaRPr lang="en-US"/>
                    </a:p>
                  </a:txBody>
                  <a:tcPr/>
                </a:tc>
                <a:tc>
                  <a:txBody>
                    <a:bodyPr/>
                    <a:p>
                      <a:pPr>
                        <a:buNone/>
                      </a:pPr>
                      <a:endParaRPr lang="en-US"/>
                    </a:p>
                    <a:p>
                      <a:pPr>
                        <a:buNone/>
                      </a:pPr>
                      <a:r>
                        <a:rPr lang="en-US"/>
                        <a:t>When the pointer field is non-zero, this is the pointer field number of alignment padding bytes set to 0xFF or the end of the previous table section spanning across TS packets (electronic program guide).</a:t>
                      </a:r>
                      <a:endParaRPr lang="en-US"/>
                    </a:p>
                  </a:txBody>
                  <a:tcPr/>
                </a:tc>
              </a:tr>
            </a:tbl>
          </a:graphicData>
        </a:graphic>
      </p:graphicFrame>
      <p:sp>
        <p:nvSpPr>
          <p:cNvPr id="5" name="Text Box 4"/>
          <p:cNvSpPr txBox="1"/>
          <p:nvPr/>
        </p:nvSpPr>
        <p:spPr>
          <a:xfrm>
            <a:off x="4645025" y="1310005"/>
            <a:ext cx="2540000" cy="368300"/>
          </a:xfrm>
          <a:prstGeom prst="rect">
            <a:avLst/>
          </a:prstGeom>
          <a:noFill/>
        </p:spPr>
        <p:txBody>
          <a:bodyPr wrap="square" rtlCol="0" anchor="t">
            <a:spAutoFit/>
          </a:bodyPr>
          <a:p>
            <a:r>
              <a:rPr lang="en-US"/>
              <a:t>Pointer</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rPr>
              <a:t>Table header repeated until end of TS packet </a:t>
            </a:r>
            <a:r>
              <a:rPr lang="en-IN" altLang="en-US"/>
              <a:t>					</a:t>
            </a:r>
            <a:r>
              <a:rPr lang="en-US"/>
              <a:t>payload</a:t>
            </a:r>
            <a:endParaRPr lang="en-US"/>
          </a:p>
        </p:txBody>
      </p:sp>
      <p:graphicFrame>
        <p:nvGraphicFramePr>
          <p:cNvPr id="4" name="Content Placeholder 3"/>
          <p:cNvGraphicFramePr/>
          <p:nvPr>
            <p:ph idx="1"/>
          </p:nvPr>
        </p:nvGraphicFramePr>
        <p:xfrm>
          <a:off x="611505" y="1130300"/>
          <a:ext cx="11134725" cy="5669280"/>
        </p:xfrm>
        <a:graphic>
          <a:graphicData uri="http://schemas.openxmlformats.org/drawingml/2006/table">
            <a:tbl>
              <a:tblPr firstRow="1" bandRow="1">
                <a:tableStyleId>{5C22544A-7EE6-4342-B048-85BDC9FD1C3A}</a:tableStyleId>
              </a:tblPr>
              <a:tblGrid>
                <a:gridCol w="1679575"/>
                <a:gridCol w="1264920"/>
                <a:gridCol w="8190230"/>
              </a:tblGrid>
              <a:tr h="640080">
                <a:tc>
                  <a:txBody>
                    <a:bodyPr/>
                    <a:p>
                      <a:pPr>
                        <a:buNone/>
                      </a:pPr>
                      <a:r>
                        <a:rPr lang="en-US"/>
                        <a:t>Name </a:t>
                      </a:r>
                      <a:endParaRPr lang="en-US"/>
                    </a:p>
                  </a:txBody>
                  <a:tcPr/>
                </a:tc>
                <a:tc>
                  <a:txBody>
                    <a:bodyPr/>
                    <a:p>
                      <a:pPr>
                        <a:buNone/>
                      </a:pPr>
                      <a:r>
                        <a:rPr lang="en-US"/>
                        <a:t>Number</a:t>
                      </a:r>
                      <a:endParaRPr lang="en-US"/>
                    </a:p>
                    <a:p>
                      <a:pPr>
                        <a:buNone/>
                      </a:pPr>
                      <a:r>
                        <a:rPr lang="en-US"/>
                        <a:t>of bits</a:t>
                      </a:r>
                      <a:endParaRPr lang="en-US"/>
                    </a:p>
                  </a:txBody>
                  <a:tcPr/>
                </a:tc>
                <a:tc>
                  <a:txBody>
                    <a:bodyPr/>
                    <a:p>
                      <a:pPr>
                        <a:buNone/>
                      </a:pPr>
                      <a:r>
                        <a:rPr lang="en-US"/>
                        <a:t>Description </a:t>
                      </a:r>
                      <a:endParaRPr lang="en-US"/>
                    </a:p>
                  </a:txBody>
                  <a:tcPr/>
                </a:tc>
              </a:tr>
              <a:tr h="1463040">
                <a:tc>
                  <a:txBody>
                    <a:bodyPr/>
                    <a:p>
                      <a:pPr>
                        <a:buNone/>
                      </a:pPr>
                      <a:r>
                        <a:rPr lang="en-US"/>
                        <a:t>Table ID</a:t>
                      </a:r>
                      <a:endParaRPr lang="en-US"/>
                    </a:p>
                  </a:txBody>
                  <a:tcPr/>
                </a:tc>
                <a:tc>
                  <a:txBody>
                    <a:bodyPr/>
                    <a:p>
                      <a:pPr>
                        <a:buNone/>
                      </a:pPr>
                      <a:r>
                        <a:rPr lang="en-US"/>
                        <a:t>8</a:t>
                      </a:r>
                      <a:endParaRPr lang="en-US"/>
                    </a:p>
                  </a:txBody>
                  <a:tcPr/>
                </a:tc>
                <a:tc>
                  <a:txBody>
                    <a:bodyPr/>
                    <a:p>
                      <a:pPr>
                        <a:buNone/>
                      </a:pPr>
                      <a:r>
                        <a:rPr lang="en-US"/>
                        <a:t>Table Identifier, that defines the structure of the syntax section and other contained data. As an exception, if this is the byte that immediately follow previous table section and is set to 0xFF, then it indicates that the repeat of table section end here and the rest of TS packet payload shall be stuffed with 0xFF. Consequently, the value 0xFF shall not be used for the Table Identifier</a:t>
                      </a:r>
                      <a:endParaRPr lang="en-US"/>
                    </a:p>
                  </a:txBody>
                  <a:tcPr/>
                </a:tc>
              </a:tr>
              <a:tr h="640080">
                <a:tc>
                  <a:txBody>
                    <a:bodyPr/>
                    <a:p>
                      <a:pPr>
                        <a:buNone/>
                      </a:pPr>
                      <a:r>
                        <a:rPr lang="en-US"/>
                        <a:t>Section syntax indicator</a:t>
                      </a:r>
                      <a:endParaRPr lang="en-US"/>
                    </a:p>
                  </a:txBody>
                  <a:tcPr/>
                </a:tc>
                <a:tc>
                  <a:txBody>
                    <a:bodyPr/>
                    <a:p>
                      <a:pPr>
                        <a:buNone/>
                      </a:pPr>
                      <a:r>
                        <a:rPr lang="en-US"/>
                        <a:t>1 </a:t>
                      </a:r>
                      <a:endParaRPr lang="en-US"/>
                    </a:p>
                  </a:txBody>
                  <a:tcPr/>
                </a:tc>
                <a:tc>
                  <a:txBody>
                    <a:bodyPr/>
                    <a:p>
                      <a:pPr>
                        <a:buNone/>
                      </a:pPr>
                      <a:r>
                        <a:rPr lang="en-US"/>
                        <a:t>A flag that indicates if the syntax section follows the section length. The PAT, PMT, and CAT all set this to 1. </a:t>
                      </a:r>
                      <a:endParaRPr lang="en-US"/>
                    </a:p>
                  </a:txBody>
                  <a:tcPr/>
                </a:tc>
              </a:tr>
              <a:tr h="365760">
                <a:tc>
                  <a:txBody>
                    <a:bodyPr/>
                    <a:p>
                      <a:pPr>
                        <a:buNone/>
                      </a:pPr>
                      <a:r>
                        <a:rPr lang="en-US"/>
                        <a:t>Private bit </a:t>
                      </a:r>
                      <a:endParaRPr lang="en-US"/>
                    </a:p>
                  </a:txBody>
                  <a:tcPr/>
                </a:tc>
                <a:tc>
                  <a:txBody>
                    <a:bodyPr/>
                    <a:p>
                      <a:pPr>
                        <a:buNone/>
                      </a:pPr>
                      <a:r>
                        <a:rPr lang="en-US"/>
                        <a:t>1 </a:t>
                      </a:r>
                      <a:endParaRPr lang="en-US"/>
                    </a:p>
                  </a:txBody>
                  <a:tcPr/>
                </a:tc>
                <a:tc>
                  <a:txBody>
                    <a:bodyPr/>
                    <a:p>
                      <a:pPr>
                        <a:buNone/>
                      </a:pPr>
                      <a:r>
                        <a:rPr lang="en-US"/>
                        <a:t>The PAT, PMT, and CAT all set this to 0. Other tables set this to 1. </a:t>
                      </a:r>
                      <a:endParaRPr lang="en-US"/>
                    </a:p>
                  </a:txBody>
                  <a:tcPr/>
                </a:tc>
              </a:tr>
              <a:tr h="365760">
                <a:tc>
                  <a:txBody>
                    <a:bodyPr/>
                    <a:p>
                      <a:pPr>
                        <a:buNone/>
                      </a:pPr>
                      <a:r>
                        <a:rPr lang="en-US"/>
                        <a:t>Reserved bits </a:t>
                      </a:r>
                      <a:endParaRPr lang="en-US"/>
                    </a:p>
                  </a:txBody>
                  <a:tcPr/>
                </a:tc>
                <a:tc>
                  <a:txBody>
                    <a:bodyPr/>
                    <a:p>
                      <a:pPr>
                        <a:buNone/>
                      </a:pPr>
                      <a:r>
                        <a:rPr lang="en-US"/>
                        <a:t>2</a:t>
                      </a:r>
                      <a:endParaRPr lang="en-US"/>
                    </a:p>
                  </a:txBody>
                  <a:tcPr/>
                </a:tc>
                <a:tc>
                  <a:txBody>
                    <a:bodyPr/>
                    <a:p>
                      <a:pPr>
                        <a:buNone/>
                      </a:pPr>
                      <a:r>
                        <a:rPr lang="en-US"/>
                        <a:t>Set to 0x03 (all bits on) </a:t>
                      </a:r>
                      <a:endParaRPr lang="en-US"/>
                    </a:p>
                  </a:txBody>
                  <a:tcPr/>
                </a:tc>
              </a:tr>
              <a:tr h="640080">
                <a:tc>
                  <a:txBody>
                    <a:bodyPr/>
                    <a:p>
                      <a:pPr>
                        <a:buNone/>
                      </a:pPr>
                      <a:r>
                        <a:rPr lang="en-US"/>
                        <a:t>Section length unused bits</a:t>
                      </a:r>
                      <a:endParaRPr lang="en-US"/>
                    </a:p>
                  </a:txBody>
                  <a:tcPr/>
                </a:tc>
                <a:tc>
                  <a:txBody>
                    <a:bodyPr/>
                    <a:p>
                      <a:pPr>
                        <a:buNone/>
                      </a:pPr>
                      <a:endParaRPr lang="en-US"/>
                    </a:p>
                    <a:p>
                      <a:pPr>
                        <a:buNone/>
                      </a:pPr>
                      <a:r>
                        <a:rPr lang="en-US"/>
                        <a:t>2</a:t>
                      </a:r>
                      <a:endParaRPr lang="en-US"/>
                    </a:p>
                  </a:txBody>
                  <a:tcPr/>
                </a:tc>
                <a:tc>
                  <a:txBody>
                    <a:bodyPr/>
                    <a:p>
                      <a:pPr>
                        <a:buNone/>
                      </a:pPr>
                      <a:endParaRPr lang="en-US"/>
                    </a:p>
                    <a:p>
                      <a:pPr>
                        <a:buNone/>
                      </a:pPr>
                      <a:r>
                        <a:rPr lang="en-US"/>
                        <a:t>Set to 0 (all bits off) </a:t>
                      </a:r>
                      <a:endParaRPr lang="en-US"/>
                    </a:p>
                  </a:txBody>
                  <a:tcPr/>
                </a:tc>
              </a:tr>
              <a:tr h="640080">
                <a:tc>
                  <a:txBody>
                    <a:bodyPr/>
                    <a:p>
                      <a:pPr>
                        <a:buNone/>
                      </a:pPr>
                      <a:r>
                        <a:rPr lang="en-US"/>
                        <a:t>Section length</a:t>
                      </a:r>
                      <a:endParaRPr lang="en-US"/>
                    </a:p>
                  </a:txBody>
                  <a:tcPr/>
                </a:tc>
                <a:tc>
                  <a:txBody>
                    <a:bodyPr/>
                    <a:p>
                      <a:pPr>
                        <a:buNone/>
                      </a:pPr>
                      <a:r>
                        <a:rPr lang="en-US"/>
                        <a:t>10</a:t>
                      </a:r>
                      <a:endParaRPr lang="en-US"/>
                    </a:p>
                  </a:txBody>
                  <a:tcPr/>
                </a:tc>
                <a:tc>
                  <a:txBody>
                    <a:bodyPr/>
                    <a:p>
                      <a:pPr>
                        <a:buNone/>
                      </a:pPr>
                      <a:r>
                        <a:rPr lang="en-US"/>
                        <a:t>The number of bytes that follow for the syntax section (with CRC value) and/or table data. These bytes must not exceed a value of 1021. </a:t>
                      </a:r>
                      <a:endParaRPr lang="en-US"/>
                    </a:p>
                  </a:txBody>
                  <a:tcPr/>
                </a:tc>
              </a:tr>
              <a:tr h="914400">
                <a:tc>
                  <a:txBody>
                    <a:bodyPr/>
                    <a:p>
                      <a:pPr>
                        <a:buNone/>
                      </a:pPr>
                      <a:r>
                        <a:rPr lang="en-US"/>
                        <a:t>Syntax section/Table data </a:t>
                      </a:r>
                      <a:endParaRPr lang="en-US"/>
                    </a:p>
                  </a:txBody>
                  <a:tcPr/>
                </a:tc>
                <a:tc>
                  <a:txBody>
                    <a:bodyPr/>
                    <a:p>
                      <a:pPr>
                        <a:buNone/>
                      </a:pPr>
                      <a:r>
                        <a:rPr lang="en-US"/>
                        <a:t>data </a:t>
                      </a:r>
                      <a:endParaRPr lang="en-US"/>
                    </a:p>
                    <a:p>
                      <a:pPr>
                        <a:buNone/>
                      </a:pPr>
                      <a:r>
                        <a:rPr lang="en-US"/>
                        <a:t>N*8</a:t>
                      </a:r>
                      <a:endParaRPr lang="en-US"/>
                    </a:p>
                  </a:txBody>
                  <a:tcPr/>
                </a:tc>
                <a:tc>
                  <a:txBody>
                    <a:bodyPr/>
                    <a:p>
                      <a:pPr>
                        <a:buNone/>
                      </a:pPr>
                      <a:r>
                        <a:rPr lang="en-US"/>
                        <a:t>When the section length is non-zero, this is the section length number of syntax and data bytes. </a:t>
                      </a:r>
                      <a:endParaRPr lang="en-US"/>
                    </a:p>
                  </a:txBody>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Table syntax section</a:t>
            </a:r>
            <a:r>
              <a:rPr lang="en-IN" altLang="en-US"/>
              <a:t> </a:t>
            </a:r>
            <a:endParaRPr lang="en-IN" altLang="en-US"/>
          </a:p>
        </p:txBody>
      </p:sp>
      <p:graphicFrame>
        <p:nvGraphicFramePr>
          <p:cNvPr id="4" name="Content Placeholder 3"/>
          <p:cNvGraphicFramePr/>
          <p:nvPr>
            <p:ph idx="1"/>
          </p:nvPr>
        </p:nvGraphicFramePr>
        <p:xfrm>
          <a:off x="385445" y="1374140"/>
          <a:ext cx="11497310" cy="5242560"/>
        </p:xfrm>
        <a:graphic>
          <a:graphicData uri="http://schemas.openxmlformats.org/drawingml/2006/table">
            <a:tbl>
              <a:tblPr firstRow="1" bandRow="1">
                <a:tableStyleId>{5C22544A-7EE6-4342-B048-85BDC9FD1C3A}</a:tableStyleId>
              </a:tblPr>
              <a:tblGrid>
                <a:gridCol w="1965960"/>
                <a:gridCol w="1040765"/>
                <a:gridCol w="8490585"/>
              </a:tblGrid>
              <a:tr h="640080">
                <a:tc>
                  <a:txBody>
                    <a:bodyPr/>
                    <a:p>
                      <a:pPr>
                        <a:buNone/>
                      </a:pPr>
                      <a:r>
                        <a:rPr lang="en-US"/>
                        <a:t>Name</a:t>
                      </a:r>
                      <a:endParaRPr lang="en-US"/>
                    </a:p>
                  </a:txBody>
                  <a:tcPr/>
                </a:tc>
                <a:tc>
                  <a:txBody>
                    <a:bodyPr/>
                    <a:p>
                      <a:pPr>
                        <a:buNone/>
                      </a:pPr>
                      <a:r>
                        <a:rPr lang="en-US"/>
                        <a:t>Number</a:t>
                      </a:r>
                      <a:endParaRPr lang="en-US"/>
                    </a:p>
                    <a:p>
                      <a:pPr>
                        <a:buNone/>
                      </a:pPr>
                      <a:r>
                        <a:rPr lang="en-US"/>
                        <a:t>of bits</a:t>
                      </a:r>
                      <a:endParaRPr lang="en-US"/>
                    </a:p>
                  </a:txBody>
                  <a:tcPr/>
                </a:tc>
                <a:tc>
                  <a:txBody>
                    <a:bodyPr/>
                    <a:p>
                      <a:pPr>
                        <a:buNone/>
                      </a:pPr>
                      <a:r>
                        <a:rPr lang="en-US"/>
                        <a:t>Description</a:t>
                      </a:r>
                      <a:endParaRPr lang="en-US"/>
                    </a:p>
                  </a:txBody>
                  <a:tcPr/>
                </a:tc>
              </a:tr>
              <a:tr h="640080">
                <a:tc>
                  <a:txBody>
                    <a:bodyPr/>
                    <a:p>
                      <a:pPr>
                        <a:buNone/>
                      </a:pPr>
                      <a:r>
                        <a:rPr lang="en-US"/>
                        <a:t>Table ID extension</a:t>
                      </a:r>
                      <a:endParaRPr lang="en-US"/>
                    </a:p>
                  </a:txBody>
                  <a:tcPr/>
                </a:tc>
                <a:tc>
                  <a:txBody>
                    <a:bodyPr/>
                    <a:p>
                      <a:pPr>
                        <a:buNone/>
                      </a:pPr>
                      <a:r>
                        <a:rPr lang="en-US"/>
                        <a:t>16 </a:t>
                      </a:r>
                      <a:endParaRPr lang="en-US"/>
                    </a:p>
                  </a:txBody>
                  <a:tcPr/>
                </a:tc>
                <a:tc>
                  <a:txBody>
                    <a:bodyPr/>
                    <a:p>
                      <a:pPr>
                        <a:buNone/>
                      </a:pPr>
                      <a:r>
                        <a:rPr lang="en-US"/>
                        <a:t>Informational only identifier. The PAT uses this for the transport stream identifier and the PMT uses this for the Program number. </a:t>
                      </a:r>
                      <a:endParaRPr lang="en-US"/>
                    </a:p>
                  </a:txBody>
                  <a:tcPr/>
                </a:tc>
              </a:tr>
              <a:tr h="381000">
                <a:tc>
                  <a:txBody>
                    <a:bodyPr/>
                    <a:p>
                      <a:pPr>
                        <a:buNone/>
                      </a:pPr>
                      <a:r>
                        <a:rPr lang="en-US"/>
                        <a:t>Reserved bits</a:t>
                      </a:r>
                      <a:endParaRPr lang="en-US"/>
                    </a:p>
                  </a:txBody>
                  <a:tcPr/>
                </a:tc>
                <a:tc>
                  <a:txBody>
                    <a:bodyPr/>
                    <a:p>
                      <a:pPr>
                        <a:buNone/>
                      </a:pPr>
                      <a:r>
                        <a:rPr lang="en-US"/>
                        <a:t>2 </a:t>
                      </a:r>
                      <a:endParaRPr lang="en-US"/>
                    </a:p>
                  </a:txBody>
                  <a:tcPr/>
                </a:tc>
                <a:tc>
                  <a:txBody>
                    <a:bodyPr/>
                    <a:p>
                      <a:pPr>
                        <a:buNone/>
                      </a:pPr>
                      <a:r>
                        <a:rPr lang="en-US"/>
                        <a:t>Set to 0x03 (all bits on)</a:t>
                      </a:r>
                      <a:endParaRPr lang="en-US"/>
                    </a:p>
                  </a:txBody>
                  <a:tcPr/>
                </a:tc>
              </a:tr>
              <a:tr h="640080">
                <a:tc>
                  <a:txBody>
                    <a:bodyPr/>
                    <a:p>
                      <a:pPr>
                        <a:buNone/>
                      </a:pPr>
                      <a:r>
                        <a:rPr lang="en-US"/>
                        <a:t>Version number</a:t>
                      </a:r>
                      <a:endParaRPr lang="en-US"/>
                    </a:p>
                  </a:txBody>
                  <a:tcPr/>
                </a:tc>
                <a:tc>
                  <a:txBody>
                    <a:bodyPr/>
                    <a:p>
                      <a:pPr>
                        <a:buNone/>
                      </a:pPr>
                      <a:r>
                        <a:rPr lang="en-US"/>
                        <a:t>5 </a:t>
                      </a:r>
                      <a:endParaRPr lang="en-US"/>
                    </a:p>
                  </a:txBody>
                  <a:tcPr/>
                </a:tc>
                <a:tc>
                  <a:txBody>
                    <a:bodyPr/>
                    <a:p>
                      <a:pPr>
                        <a:buNone/>
                      </a:pPr>
                      <a:r>
                        <a:rPr lang="en-US"/>
                        <a:t>Syntax version number. Incremented when data is changed and wrapped around on overflow for values greater than 32. </a:t>
                      </a:r>
                      <a:endParaRPr lang="en-US"/>
                    </a:p>
                  </a:txBody>
                  <a:tcPr/>
                </a:tc>
              </a:tr>
              <a:tr h="640080">
                <a:tc>
                  <a:txBody>
                    <a:bodyPr/>
                    <a:p>
                      <a:pPr>
                        <a:buNone/>
                      </a:pPr>
                      <a:r>
                        <a:rPr lang="en-US"/>
                        <a:t>Current/next indicator</a:t>
                      </a:r>
                      <a:endParaRPr lang="en-US"/>
                    </a:p>
                  </a:txBody>
                  <a:tcPr/>
                </a:tc>
                <a:tc>
                  <a:txBody>
                    <a:bodyPr/>
                    <a:p>
                      <a:pPr>
                        <a:buNone/>
                      </a:pPr>
                      <a:r>
                        <a:rPr lang="en-US"/>
                        <a:t>1 </a:t>
                      </a:r>
                      <a:endParaRPr lang="en-US"/>
                    </a:p>
                  </a:txBody>
                  <a:tcPr/>
                </a:tc>
                <a:tc>
                  <a:txBody>
                    <a:bodyPr/>
                    <a:p>
                      <a:pPr>
                        <a:buNone/>
                      </a:pPr>
                      <a:r>
                        <a:rPr lang="en-US"/>
                        <a:t>Indicates if data is current in effect or is for future use. If the bit is flagged on, then the data is to be used at the present moment. </a:t>
                      </a:r>
                      <a:endParaRPr lang="en-US"/>
                    </a:p>
                  </a:txBody>
                  <a:tcPr/>
                </a:tc>
              </a:tr>
              <a:tr h="640080">
                <a:tc>
                  <a:txBody>
                    <a:bodyPr/>
                    <a:p>
                      <a:pPr>
                        <a:buNone/>
                      </a:pPr>
                      <a:r>
                        <a:rPr lang="en-US"/>
                        <a:t>Section number</a:t>
                      </a:r>
                      <a:endParaRPr lang="en-US"/>
                    </a:p>
                  </a:txBody>
                  <a:tcPr/>
                </a:tc>
                <a:tc>
                  <a:txBody>
                    <a:bodyPr/>
                    <a:p>
                      <a:pPr>
                        <a:buNone/>
                      </a:pPr>
                      <a:r>
                        <a:rPr lang="en-US"/>
                        <a:t>8 </a:t>
                      </a:r>
                      <a:endParaRPr lang="en-US"/>
                    </a:p>
                  </a:txBody>
                  <a:tcPr/>
                </a:tc>
                <a:tc>
                  <a:txBody>
                    <a:bodyPr/>
                    <a:p>
                      <a:pPr>
                        <a:buNone/>
                      </a:pPr>
                      <a:r>
                        <a:rPr lang="en-US"/>
                        <a:t>This is an index indicating which table this is in a related sequence of tables. The first table starts from 0. </a:t>
                      </a:r>
                      <a:endParaRPr lang="en-US"/>
                    </a:p>
                  </a:txBody>
                  <a:tcPr/>
                </a:tc>
              </a:tr>
              <a:tr h="640080">
                <a:tc>
                  <a:txBody>
                    <a:bodyPr/>
                    <a:p>
                      <a:pPr>
                        <a:buNone/>
                      </a:pPr>
                      <a:r>
                        <a:rPr lang="en-US"/>
                        <a:t>Last section number </a:t>
                      </a:r>
                      <a:endParaRPr lang="en-US"/>
                    </a:p>
                  </a:txBody>
                  <a:tcPr/>
                </a:tc>
                <a:tc>
                  <a:txBody>
                    <a:bodyPr/>
                    <a:p>
                      <a:pPr>
                        <a:buNone/>
                      </a:pPr>
                      <a:r>
                        <a:rPr lang="en-US"/>
                        <a:t>8 </a:t>
                      </a:r>
                      <a:endParaRPr lang="en-US"/>
                    </a:p>
                  </a:txBody>
                  <a:tcPr/>
                </a:tc>
                <a:tc>
                  <a:txBody>
                    <a:bodyPr/>
                    <a:p>
                      <a:pPr>
                        <a:buNone/>
                      </a:pPr>
                      <a:r>
                        <a:rPr lang="en-US"/>
                        <a:t>This indicates which table is the last table in the sequence of tables. </a:t>
                      </a:r>
                      <a:endParaRPr lang="en-US"/>
                    </a:p>
                  </a:txBody>
                  <a:tcPr/>
                </a:tc>
              </a:tr>
              <a:tr h="381000">
                <a:tc>
                  <a:txBody>
                    <a:bodyPr/>
                    <a:p>
                      <a:pPr>
                        <a:buNone/>
                      </a:pPr>
                      <a:r>
                        <a:rPr lang="en-US"/>
                        <a:t>Table data </a:t>
                      </a:r>
                      <a:endParaRPr lang="en-US"/>
                    </a:p>
                  </a:txBody>
                  <a:tcPr/>
                </a:tc>
                <a:tc>
                  <a:txBody>
                    <a:bodyPr/>
                    <a:p>
                      <a:pPr>
                        <a:buNone/>
                      </a:pPr>
                      <a:r>
                        <a:rPr lang="en-US"/>
                        <a:t>N*8 </a:t>
                      </a:r>
                      <a:endParaRPr lang="en-US"/>
                    </a:p>
                  </a:txBody>
                  <a:tcPr/>
                </a:tc>
                <a:tc>
                  <a:txBody>
                    <a:bodyPr/>
                    <a:p>
                      <a:pPr>
                        <a:buNone/>
                      </a:pPr>
                      <a:r>
                        <a:rPr lang="en-US"/>
                        <a:t>Data as defined by the Table Identifier. </a:t>
                      </a:r>
                      <a:endParaRPr lang="en-US"/>
                    </a:p>
                  </a:txBody>
                  <a:tcPr/>
                </a:tc>
              </a:tr>
              <a:tr h="640080">
                <a:tc>
                  <a:txBody>
                    <a:bodyPr/>
                    <a:p>
                      <a:pPr>
                        <a:buNone/>
                      </a:pPr>
                      <a:r>
                        <a:rPr lang="en-US"/>
                        <a:t>CRC32</a:t>
                      </a:r>
                      <a:endParaRPr lang="en-US"/>
                    </a:p>
                  </a:txBody>
                  <a:tcPr/>
                </a:tc>
                <a:tc>
                  <a:txBody>
                    <a:bodyPr/>
                    <a:p>
                      <a:pPr>
                        <a:buNone/>
                      </a:pPr>
                      <a:r>
                        <a:rPr lang="en-US"/>
                        <a:t>32</a:t>
                      </a:r>
                      <a:endParaRPr lang="en-US"/>
                    </a:p>
                  </a:txBody>
                  <a:tcPr/>
                </a:tc>
                <a:tc>
                  <a:txBody>
                    <a:bodyPr/>
                    <a:p>
                      <a:pPr>
                        <a:buNone/>
                      </a:pPr>
                      <a:r>
                        <a:rPr lang="en-US"/>
                        <a:t>A checksum of the entire table excluding the pointer field, pointer filler bytes and the trailing CRC32. </a:t>
                      </a:r>
                      <a:endParaRPr lang="en-US"/>
                    </a:p>
                  </a:txBody>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Descriptor</a:t>
            </a:r>
            <a:endParaRPr lang="en-US">
              <a:ln w="22225">
                <a:solidFill>
                  <a:schemeClr val="accent2"/>
                </a:solidFill>
                <a:prstDash val="solid"/>
              </a:ln>
              <a:solidFill>
                <a:schemeClr val="accent2">
                  <a:lumMod val="40000"/>
                  <a:lumOff val="60000"/>
                </a:schemeClr>
              </a:solidFill>
              <a:effectLst/>
            </a:endParaRPr>
          </a:p>
        </p:txBody>
      </p:sp>
      <p:graphicFrame>
        <p:nvGraphicFramePr>
          <p:cNvPr id="4" name="Content Placeholder 3"/>
          <p:cNvGraphicFramePr/>
          <p:nvPr>
            <p:ph idx="1"/>
          </p:nvPr>
        </p:nvGraphicFramePr>
        <p:xfrm>
          <a:off x="838200" y="1840865"/>
          <a:ext cx="10515600" cy="2301240"/>
        </p:xfrm>
        <a:graphic>
          <a:graphicData uri="http://schemas.openxmlformats.org/drawingml/2006/table">
            <a:tbl>
              <a:tblPr firstRow="1" bandRow="1">
                <a:tableStyleId>{5C22544A-7EE6-4342-B048-85BDC9FD1C3A}</a:tableStyleId>
              </a:tblPr>
              <a:tblGrid>
                <a:gridCol w="1918970"/>
                <a:gridCol w="1722755"/>
                <a:gridCol w="6873875"/>
              </a:tblGrid>
              <a:tr h="640080">
                <a:tc>
                  <a:txBody>
                    <a:bodyPr/>
                    <a:p>
                      <a:pPr>
                        <a:buNone/>
                      </a:pPr>
                      <a:r>
                        <a:rPr lang="en-US"/>
                        <a:t>Name</a:t>
                      </a:r>
                      <a:endParaRPr lang="en-US"/>
                    </a:p>
                  </a:txBody>
                  <a:tcPr/>
                </a:tc>
                <a:tc>
                  <a:txBody>
                    <a:bodyPr/>
                    <a:p>
                      <a:pPr>
                        <a:buNone/>
                      </a:pPr>
                      <a:r>
                        <a:rPr lang="en-US"/>
                        <a:t>Number</a:t>
                      </a:r>
                      <a:endParaRPr lang="en-US"/>
                    </a:p>
                    <a:p>
                      <a:pPr>
                        <a:buNone/>
                      </a:pPr>
                      <a:r>
                        <a:rPr lang="en-US"/>
                        <a:t>of bits </a:t>
                      </a:r>
                      <a:endParaRPr lang="en-US"/>
                    </a:p>
                  </a:txBody>
                  <a:tcPr/>
                </a:tc>
                <a:tc>
                  <a:txBody>
                    <a:bodyPr/>
                    <a:p>
                      <a:pPr>
                        <a:buNone/>
                      </a:pPr>
                      <a:r>
                        <a:rPr lang="en-US"/>
                        <a:t>Description</a:t>
                      </a:r>
                      <a:endParaRPr lang="en-US"/>
                    </a:p>
                  </a:txBody>
                  <a:tcPr/>
                </a:tc>
              </a:tr>
              <a:tr h="640080">
                <a:tc>
                  <a:txBody>
                    <a:bodyPr/>
                    <a:p>
                      <a:pPr>
                        <a:buNone/>
                      </a:pPr>
                      <a:r>
                        <a:rPr lang="en-US" sz="1800">
                          <a:sym typeface="+mn-ea"/>
                        </a:rPr>
                        <a:t>descriptor tag </a:t>
                      </a:r>
                      <a:endParaRPr lang="en-US" sz="1800">
                        <a:sym typeface="+mn-ea"/>
                      </a:endParaRPr>
                    </a:p>
                    <a:p>
                      <a:pPr>
                        <a:buNone/>
                      </a:pPr>
                      <a:endParaRPr lang="en-US"/>
                    </a:p>
                  </a:txBody>
                  <a:tcPr/>
                </a:tc>
                <a:tc>
                  <a:txBody>
                    <a:bodyPr/>
                    <a:p>
                      <a:pPr>
                        <a:buNone/>
                      </a:pPr>
                      <a:r>
                        <a:rPr lang="en-US" sz="1800">
                          <a:sym typeface="+mn-ea"/>
                        </a:rPr>
                        <a:t>8</a:t>
                      </a:r>
                      <a:endParaRPr lang="en-US" sz="1800">
                        <a:sym typeface="+mn-ea"/>
                      </a:endParaRPr>
                    </a:p>
                    <a:p>
                      <a:pPr>
                        <a:buNone/>
                      </a:pPr>
                      <a:endParaRPr lang="en-US"/>
                    </a:p>
                  </a:txBody>
                  <a:tcPr/>
                </a:tc>
                <a:tc>
                  <a:txBody>
                    <a:bodyPr/>
                    <a:p>
                      <a:pPr>
                        <a:buNone/>
                      </a:pPr>
                      <a:r>
                        <a:rPr lang="en-US" sz="1800">
                          <a:sym typeface="+mn-ea"/>
                        </a:rPr>
                        <a:t>the tag defines the structure of the contained data following the descriptor length. </a:t>
                      </a:r>
                      <a:endParaRPr lang="en-US" sz="1800">
                        <a:sym typeface="+mn-ea"/>
                      </a:endParaRPr>
                    </a:p>
                    <a:p>
                      <a:pPr>
                        <a:buNone/>
                      </a:pPr>
                      <a:endParaRPr lang="en-US"/>
                    </a:p>
                  </a:txBody>
                  <a:tcPr/>
                </a:tc>
              </a:tr>
              <a:tr h="640080">
                <a:tc>
                  <a:txBody>
                    <a:bodyPr/>
                    <a:p>
                      <a:pPr>
                        <a:buNone/>
                      </a:pPr>
                      <a:r>
                        <a:rPr lang="en-US" sz="1800">
                          <a:sym typeface="+mn-ea"/>
                        </a:rPr>
                        <a:t>descriptor length </a:t>
                      </a:r>
                      <a:endParaRPr lang="en-US" sz="1800">
                        <a:sym typeface="+mn-ea"/>
                      </a:endParaRPr>
                    </a:p>
                    <a:p>
                      <a:pPr>
                        <a:buNone/>
                      </a:pPr>
                      <a:endParaRPr lang="en-US"/>
                    </a:p>
                  </a:txBody>
                  <a:tcPr/>
                </a:tc>
                <a:tc>
                  <a:txBody>
                    <a:bodyPr/>
                    <a:p>
                      <a:pPr>
                        <a:buNone/>
                      </a:pPr>
                      <a:r>
                        <a:rPr lang="en-US" sz="1800">
                          <a:sym typeface="+mn-ea"/>
                        </a:rPr>
                        <a:t>8 </a:t>
                      </a:r>
                      <a:endParaRPr lang="en-US" sz="1800">
                        <a:sym typeface="+mn-ea"/>
                      </a:endParaRPr>
                    </a:p>
                    <a:p>
                      <a:pPr>
                        <a:buNone/>
                      </a:pPr>
                      <a:endParaRPr lang="en-US"/>
                    </a:p>
                  </a:txBody>
                  <a:tcPr/>
                </a:tc>
                <a:tc>
                  <a:txBody>
                    <a:bodyPr/>
                    <a:p>
                      <a:pPr>
                        <a:buNone/>
                      </a:pPr>
                      <a:r>
                        <a:rPr lang="en-US" sz="1800">
                          <a:sym typeface="+mn-ea"/>
                        </a:rPr>
                        <a:t>The number of bytes that are to follow. </a:t>
                      </a:r>
                      <a:endParaRPr lang="en-US" sz="1800">
                        <a:sym typeface="+mn-ea"/>
                      </a:endParaRPr>
                    </a:p>
                    <a:p>
                      <a:pPr>
                        <a:buNone/>
                      </a:pPr>
                      <a:endParaRPr lang="en-US"/>
                    </a:p>
                  </a:txBody>
                  <a:tcPr/>
                </a:tc>
              </a:tr>
              <a:tr h="381000">
                <a:tc>
                  <a:txBody>
                    <a:bodyPr/>
                    <a:p>
                      <a:pPr>
                        <a:buNone/>
                      </a:pPr>
                      <a:r>
                        <a:rPr lang="en-US"/>
                        <a:t>Descriptor data</a:t>
                      </a:r>
                      <a:endParaRPr lang="en-US"/>
                    </a:p>
                  </a:txBody>
                  <a:tcPr/>
                </a:tc>
                <a:tc>
                  <a:txBody>
                    <a:bodyPr/>
                    <a:p>
                      <a:pPr>
                        <a:buNone/>
                      </a:pPr>
                      <a:r>
                        <a:rPr lang="en-US"/>
                        <a:t>N*8</a:t>
                      </a:r>
                      <a:endParaRPr lang="en-US"/>
                    </a:p>
                  </a:txBody>
                  <a:tcPr/>
                </a:tc>
                <a:tc>
                  <a:txBody>
                    <a:bodyPr/>
                    <a:p>
                      <a:pPr>
                        <a:buNone/>
                      </a:pPr>
                      <a:r>
                        <a:rPr lang="en-US"/>
                        <a:t>Data as defined by the Descriptor Tag. </a:t>
                      </a:r>
                      <a:endParaRPr lang="en-US"/>
                    </a:p>
                  </a:txBody>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TS –Sections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pPr marL="457200" lvl="1" indent="0">
              <a:buNone/>
            </a:pPr>
            <a:r>
              <a:rPr lang="en-US" b="1">
                <a:ln/>
                <a:solidFill>
                  <a:schemeClr val="accent1"/>
                </a:solidFill>
                <a:effectLst>
                  <a:outerShdw blurRad="38100" dist="25400" dir="5400000" algn="ctr" rotWithShape="0">
                    <a:srgbClr val="6E747A">
                      <a:alpha val="43000"/>
                    </a:srgbClr>
                  </a:outerShdw>
                </a:effectLst>
              </a:rPr>
              <a:t>Data Transport</a:t>
            </a:r>
            <a:r>
              <a:rPr lang="en-US">
                <a:ln/>
                <a:solidFill>
                  <a:schemeClr val="accent1"/>
                </a:solidFill>
                <a:effectLst>
                  <a:outerShdw blurRad="38100" dist="25400" dir="5400000" algn="ctr" rotWithShape="0">
                    <a:srgbClr val="6E747A">
                      <a:alpha val="43000"/>
                    </a:srgbClr>
                  </a:outerShdw>
                </a:effectLst>
              </a:rPr>
              <a:t> </a:t>
            </a:r>
            <a:endParaRPr lang="en-US"/>
          </a:p>
          <a:p>
            <a:pPr marL="457200" lvl="1" indent="0">
              <a:buNone/>
            </a:pPr>
            <a:r>
              <a:rPr lang="en-US"/>
              <a:t>• Data Blocs or « tables », of any type </a:t>
            </a:r>
            <a:endParaRPr lang="en-US"/>
          </a:p>
          <a:p>
            <a:pPr marL="457200" lvl="1" indent="0">
              <a:buNone/>
            </a:pPr>
            <a:r>
              <a:rPr lang="en-US"/>
              <a:t>• No real-time constraint </a:t>
            </a:r>
            <a:endParaRPr lang="en-US"/>
          </a:p>
          <a:p>
            <a:pPr marL="457200" lvl="1" indent="0">
              <a:buNone/>
            </a:pPr>
            <a:r>
              <a:rPr lang="en-US"/>
              <a:t>• Supports data repetition or update (carousel)</a:t>
            </a:r>
            <a:endParaRPr lang="en-US"/>
          </a:p>
          <a:p>
            <a:pPr marL="457200" lvl="1" indent="0">
              <a:buNone/>
            </a:pPr>
            <a:r>
              <a:rPr lang="en-IN" altLang="en-US"/>
              <a:t>	</a:t>
            </a:r>
            <a:r>
              <a:rPr lang="en-US"/>
              <a:t> ─ Version number</a:t>
            </a:r>
            <a:endParaRPr lang="en-US"/>
          </a:p>
          <a:p>
            <a:pPr marL="457200" lvl="1" indent="0">
              <a:buNone/>
            </a:pPr>
            <a:endParaRPr lang="en-US"/>
          </a:p>
          <a:p>
            <a:pPr marL="457200" lvl="1" indent="0">
              <a:buNone/>
            </a:pPr>
            <a:r>
              <a:rPr lang="en-US" b="1">
                <a:ln/>
                <a:solidFill>
                  <a:schemeClr val="accent1"/>
                </a:solidFill>
                <a:effectLst>
                  <a:outerShdw blurRad="38100" dist="25400" dir="5400000" algn="ctr" rotWithShape="0">
                    <a:srgbClr val="6E747A">
                      <a:alpha val="43000"/>
                    </a:srgbClr>
                  </a:outerShdw>
                </a:effectLst>
              </a:rPr>
              <a:t>Table fragmentation</a:t>
            </a:r>
            <a:r>
              <a:rPr lang="en-US">
                <a:ln/>
                <a:solidFill>
                  <a:schemeClr val="accent1"/>
                </a:solidFill>
                <a:effectLst>
                  <a:outerShdw blurRad="38100" dist="25400" dir="5400000" algn="ctr" rotWithShape="0">
                    <a:srgbClr val="6E747A">
                      <a:alpha val="43000"/>
                    </a:srgbClr>
                  </a:outerShdw>
                </a:effectLst>
              </a:rPr>
              <a:t>:</a:t>
            </a:r>
            <a:r>
              <a:rPr lang="en-US"/>
              <a:t> sections</a:t>
            </a:r>
            <a:endParaRPr lang="en-US"/>
          </a:p>
          <a:p>
            <a:pPr marL="457200" lvl="1" indent="0">
              <a:buNone/>
            </a:pPr>
            <a:r>
              <a:rPr lang="en-US"/>
              <a:t>• Maximum size: 1024 or 4096 bytes</a:t>
            </a:r>
            <a:endParaRPr lang="en-US"/>
          </a:p>
          <a:p>
            <a:pPr marL="457200" lvl="1" indent="0">
              <a:buNone/>
            </a:pPr>
            <a:r>
              <a:rPr lang="en-US"/>
              <a:t>• Current and total fragments: 8-bit </a:t>
            </a:r>
            <a:endParaRPr lang="en-US"/>
          </a:p>
          <a:p>
            <a:pPr marL="457200" lvl="1" indent="0">
              <a:buNone/>
            </a:pPr>
            <a:r>
              <a:rPr lang="en-US"/>
              <a:t>         ─ Max 256 sections / table </a:t>
            </a:r>
            <a:endParaRPr lang="en-US"/>
          </a:p>
          <a:p>
            <a:pPr marL="457200" lvl="1" indent="0">
              <a:buNone/>
            </a:pPr>
            <a:r>
              <a:rPr lang="en-US"/>
              <a:t>• 1 table &lt; 256 KB or 1 MB </a:t>
            </a:r>
            <a:endParaRPr lang="en-US"/>
          </a:p>
          <a:p>
            <a:pPr marL="457200" lvl="1" indent="0">
              <a:buNone/>
            </a:pPr>
            <a:r>
              <a:rPr lang="en-US"/>
              <a:t>• Transport integrity: CRC32</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TS –Sections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5600" cy="4351655"/>
          </a:xfrm>
        </p:spPr>
        <p:txBody>
          <a:bodyPr/>
          <a:p>
            <a:pPr marL="457200" lvl="1" indent="0">
              <a:buNone/>
            </a:pPr>
            <a:r>
              <a:rPr lang="en-US" sz="2800">
                <a:ln/>
                <a:solidFill>
                  <a:schemeClr val="accent1"/>
                </a:solidFill>
                <a:effectLst>
                  <a:outerShdw blurRad="38100" dist="25400" dir="5400000" algn="ctr" rotWithShape="0">
                    <a:srgbClr val="6E747A">
                      <a:alpha val="43000"/>
                    </a:srgbClr>
                  </a:outerShdw>
                </a:effectLst>
                <a:sym typeface="+mn-ea"/>
              </a:rPr>
              <a:t> </a:t>
            </a:r>
            <a:r>
              <a:rPr lang="en-US" sz="2800" b="1">
                <a:ln/>
                <a:solidFill>
                  <a:schemeClr val="accent1"/>
                </a:solidFill>
                <a:effectLst>
                  <a:outerShdw blurRad="38100" dist="25400" dir="5400000" algn="ctr" rotWithShape="0">
                    <a:srgbClr val="6E747A">
                      <a:alpha val="43000"/>
                    </a:srgbClr>
                  </a:outerShdw>
                </a:effectLst>
                <a:sym typeface="+mn-ea"/>
              </a:rPr>
              <a:t>Table Multiplexing</a:t>
            </a:r>
            <a:r>
              <a:rPr lang="en-US" sz="2800">
                <a:sym typeface="+mn-ea"/>
              </a:rPr>
              <a:t> </a:t>
            </a:r>
            <a:endParaRPr lang="en-US" sz="2800"/>
          </a:p>
          <a:p>
            <a:pPr marL="457200" lvl="1" indent="0">
              <a:buNone/>
            </a:pPr>
            <a:r>
              <a:rPr lang="en-US" sz="2800">
                <a:sym typeface="+mn-ea"/>
              </a:rPr>
              <a:t>• TableID </a:t>
            </a:r>
            <a:endParaRPr lang="en-US" sz="2800"/>
          </a:p>
          <a:p>
            <a:pPr marL="457200" lvl="1" indent="0">
              <a:buNone/>
            </a:pPr>
            <a:r>
              <a:rPr lang="en-US" sz="2800">
                <a:sym typeface="+mn-ea"/>
              </a:rPr>
              <a:t>• Allows sending of different tables on a single PID</a:t>
            </a:r>
            <a:endParaRPr lang="en-US" sz="2800">
              <a:sym typeface="+mn-ea"/>
            </a:endParaRPr>
          </a:p>
          <a:p>
            <a:pPr marL="457200" lvl="1" indent="0">
              <a:buNone/>
            </a:pPr>
            <a:endParaRPr lang="en-US" sz="2800">
              <a:sym typeface="+mn-ea"/>
            </a:endParaRPr>
          </a:p>
          <a:p>
            <a:pPr marL="457200" lvl="1" indent="0">
              <a:buNone/>
            </a:pPr>
            <a:endParaRPr lang="en-US" sz="2800"/>
          </a:p>
          <a:p>
            <a:endParaRPr lang="en-US"/>
          </a:p>
        </p:txBody>
      </p:sp>
      <p:pic>
        <p:nvPicPr>
          <p:cNvPr id="4" name="Content Placeholder 3"/>
          <p:cNvPicPr>
            <a:picLocks noChangeAspect="1"/>
          </p:cNvPicPr>
          <p:nvPr>
            <p:ph sz="half" idx="2"/>
          </p:nvPr>
        </p:nvPicPr>
        <p:blipFill>
          <a:blip r:embed="rId1"/>
          <a:stretch>
            <a:fillRect/>
          </a:stretch>
        </p:blipFill>
        <p:spPr>
          <a:xfrm>
            <a:off x="1217930" y="3500755"/>
            <a:ext cx="10436860" cy="183134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ln w="22225">
                  <a:solidFill>
                    <a:schemeClr val="accent2"/>
                  </a:solidFill>
                  <a:prstDash val="solid"/>
                </a:ln>
                <a:solidFill>
                  <a:schemeClr val="accent2">
                    <a:lumMod val="40000"/>
                    <a:lumOff val="60000"/>
                  </a:schemeClr>
                </a:solidFill>
                <a:effectLst/>
              </a:rPr>
              <a:t>TS_Header_Field</a:t>
            </a:r>
            <a:endParaRPr lang="en-IN" altLang="en-US">
              <a:ln w="22225">
                <a:solidFill>
                  <a:schemeClr val="accent2"/>
                </a:solidFill>
                <a:prstDash val="solid"/>
              </a:ln>
              <a:solidFill>
                <a:schemeClr val="accent2">
                  <a:lumMod val="40000"/>
                  <a:lumOff val="60000"/>
                </a:schemeClr>
              </a:solidFill>
              <a:effectLst/>
            </a:endParaRPr>
          </a:p>
        </p:txBody>
      </p:sp>
      <p:sp>
        <p:nvSpPr>
          <p:cNvPr id="6" name="Content Placeholder 5"/>
          <p:cNvSpPr>
            <a:spLocks noGrp="1"/>
          </p:cNvSpPr>
          <p:nvPr>
            <p:ph idx="1"/>
          </p:nvPr>
        </p:nvSpPr>
        <p:spPr/>
        <p:txBody>
          <a:bodyPr/>
          <a:p>
            <a:r>
              <a:rPr lang="en-US">
                <a:solidFill>
                  <a:schemeClr val="tx1"/>
                </a:solidFill>
                <a:effectLst>
                  <a:outerShdw blurRad="38100" dist="19050" dir="2700000" algn="tl" rotWithShape="0">
                    <a:schemeClr val="dk1">
                      <a:alpha val="40000"/>
                    </a:schemeClr>
                  </a:outerShdw>
                </a:effectLst>
              </a:rPr>
              <a:t>Fixed packet size </a:t>
            </a:r>
            <a:endParaRPr lang="en-US"/>
          </a:p>
          <a:p>
            <a:r>
              <a:rPr lang="en-IN" altLang="en-US"/>
              <a:t>188 bytes</a:t>
            </a:r>
            <a:endParaRPr lang="en-IN" altLang="en-US"/>
          </a:p>
          <a:p>
            <a:r>
              <a:rPr lang="en-IN" altLang="en-US" b="1">
                <a:ln w="22225">
                  <a:solidFill>
                    <a:schemeClr val="accent2"/>
                  </a:solidFill>
                  <a:prstDash val="solid"/>
                </a:ln>
                <a:solidFill>
                  <a:schemeClr val="accent2">
                    <a:lumMod val="40000"/>
                    <a:lumOff val="60000"/>
                  </a:schemeClr>
                </a:solidFill>
                <a:effectLst/>
              </a:rPr>
              <a:t>Header 4 bytes:</a:t>
            </a:r>
            <a:r>
              <a:rPr lang="en-IN" altLang="en-US">
                <a:ln w="22225">
                  <a:solidFill>
                    <a:schemeClr val="accent2"/>
                  </a:solidFill>
                  <a:prstDash val="solid"/>
                </a:ln>
                <a:solidFill>
                  <a:schemeClr val="accent2">
                    <a:lumMod val="40000"/>
                    <a:lumOff val="60000"/>
                  </a:schemeClr>
                </a:solidFill>
                <a:effectLst/>
              </a:rPr>
              <a:t> </a:t>
            </a:r>
            <a:endParaRPr lang="en-IN" altLang="en-US"/>
          </a:p>
          <a:p>
            <a:pPr marL="0" indent="0">
              <a:buNone/>
            </a:pPr>
            <a:r>
              <a:rPr lang="en-IN" altLang="en-US">
                <a:solidFill>
                  <a:schemeClr val="accent1"/>
                </a:solidFill>
                <a:effectLst>
                  <a:outerShdw blurRad="38100" dist="25400" dir="5400000" algn="ctr" rotWithShape="0">
                    <a:srgbClr val="6E747A">
                      <a:alpha val="43000"/>
                    </a:srgbClr>
                  </a:outerShdw>
                </a:effectLst>
              </a:rPr>
              <a:t>• Synchronization word (1 byte):</a:t>
            </a:r>
            <a:r>
              <a:rPr lang="en-IN" altLang="en-US"/>
              <a:t> synchronization recovery when losses </a:t>
            </a:r>
            <a:r>
              <a:rPr lang="en-IN" altLang="en-US">
                <a:solidFill>
                  <a:schemeClr val="accent1"/>
                </a:solidFill>
                <a:effectLst>
                  <a:outerShdw blurRad="38100" dist="25400" dir="5400000" algn="ctr" rotWithShape="0">
                    <a:srgbClr val="6E747A">
                      <a:alpha val="43000"/>
                    </a:srgbClr>
                  </a:outerShdw>
                </a:effectLst>
              </a:rPr>
              <a:t>• Error flag:</a:t>
            </a:r>
            <a:r>
              <a:rPr lang="en-IN" altLang="en-US"/>
              <a:t> if errors are still present in the TS packet </a:t>
            </a:r>
            <a:endParaRPr lang="en-IN" altLang="en-US"/>
          </a:p>
          <a:p>
            <a:pPr marL="0" indent="0">
              <a:buNone/>
            </a:pPr>
            <a:r>
              <a:rPr lang="en-IN" altLang="en-US">
                <a:solidFill>
                  <a:schemeClr val="accent1"/>
                </a:solidFill>
                <a:effectLst>
                  <a:outerShdw blurRad="38100" dist="25400" dir="5400000" algn="ctr" rotWithShape="0">
                    <a:srgbClr val="6E747A">
                      <a:alpha val="43000"/>
                    </a:srgbClr>
                  </a:outerShdw>
                </a:effectLst>
              </a:rPr>
              <a:t>• Packet Identifier (PID):</a:t>
            </a:r>
            <a:r>
              <a:rPr lang="en-IN" altLang="en-US"/>
              <a:t> packet destination </a:t>
            </a:r>
            <a:endParaRPr lang="en-IN" altLang="en-US"/>
          </a:p>
          <a:p>
            <a:pPr marL="0" indent="0">
              <a:buNone/>
            </a:pPr>
            <a:r>
              <a:rPr lang="en-IN" altLang="en-US"/>
              <a:t>─ (13 bits: max 8192 destinations) </a:t>
            </a:r>
            <a:endParaRPr lang="en-IN" altLang="en-US"/>
          </a:p>
          <a:p>
            <a:pPr marL="0" indent="0">
              <a:buNone/>
            </a:pPr>
            <a:r>
              <a:rPr lang="en-IN" altLang="en-US">
                <a:solidFill>
                  <a:schemeClr val="accent1"/>
                </a:solidFill>
                <a:effectLst>
                  <a:outerShdw blurRad="38100" dist="25400" dir="5400000" algn="ctr" rotWithShape="0">
                    <a:srgbClr val="6E747A">
                      <a:alpha val="43000"/>
                    </a:srgbClr>
                  </a:outerShdw>
                </a:effectLst>
              </a:rPr>
              <a:t>• Start flag:</a:t>
            </a:r>
            <a:r>
              <a:rPr lang="en-IN" altLang="en-US"/>
              <a:t> PES or Section first byte in this packet</a:t>
            </a:r>
            <a:endParaRPr lang="en-I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br>
              <a:rPr lang="en-IN" altLang="en-US">
                <a:ln w="22225">
                  <a:solidFill>
                    <a:schemeClr val="accent2"/>
                  </a:solidFill>
                  <a:prstDash val="solid"/>
                </a:ln>
                <a:solidFill>
                  <a:schemeClr val="accent2">
                    <a:lumMod val="40000"/>
                    <a:lumOff val="60000"/>
                  </a:schemeClr>
                </a:solidFill>
                <a:effectLst/>
                <a:sym typeface="+mn-ea"/>
              </a:rPr>
            </a:br>
            <a:r>
              <a:rPr lang="en-IN" altLang="en-US">
                <a:ln w="22225">
                  <a:solidFill>
                    <a:schemeClr val="accent2"/>
                  </a:solidFill>
                  <a:prstDash val="solid"/>
                </a:ln>
                <a:solidFill>
                  <a:schemeClr val="accent2">
                    <a:lumMod val="40000"/>
                    <a:lumOff val="60000"/>
                  </a:schemeClr>
                </a:solidFill>
                <a:effectLst/>
                <a:sym typeface="+mn-ea"/>
              </a:rPr>
              <a:t>TS_Header_Field</a:t>
            </a:r>
            <a:br>
              <a:rPr lang="en-IN" altLang="en-US">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sz="half" idx="1"/>
          </p:nvPr>
        </p:nvSpPr>
        <p:spPr>
          <a:xfrm>
            <a:off x="838200" y="1825625"/>
            <a:ext cx="10861040" cy="4351655"/>
          </a:xfrm>
        </p:spPr>
        <p:txBody>
          <a:bodyPr/>
          <a:p>
            <a:r>
              <a:rPr lang="en-US">
                <a:solidFill>
                  <a:schemeClr val="accent1"/>
                </a:solidFill>
                <a:effectLst>
                  <a:outerShdw blurRad="38100" dist="25400" dir="5400000" algn="ctr" rotWithShape="0">
                    <a:srgbClr val="6E747A">
                      <a:alpha val="43000"/>
                    </a:srgbClr>
                  </a:outerShdw>
                </a:effectLst>
              </a:rPr>
              <a:t>Scrambling indicator</a:t>
            </a:r>
            <a:r>
              <a:rPr lang="en-US"/>
              <a:t> </a:t>
            </a:r>
            <a:endParaRPr lang="en-US"/>
          </a:p>
          <a:p>
            <a:r>
              <a:rPr lang="en-US"/>
              <a:t>Adaptation Field</a:t>
            </a:r>
            <a:endParaRPr lang="en-US"/>
          </a:p>
          <a:p>
            <a:pPr marL="0" indent="0">
              <a:buNone/>
            </a:pPr>
            <a:r>
              <a:rPr lang="en-US">
                <a:solidFill>
                  <a:schemeClr val="accent1"/>
                </a:solidFill>
                <a:effectLst>
                  <a:outerShdw blurRad="38100" dist="25400" dir="5400000" algn="ctr" rotWithShape="0">
                    <a:srgbClr val="6E747A">
                      <a:alpha val="43000"/>
                    </a:srgbClr>
                  </a:outerShdw>
                </a:effectLst>
              </a:rPr>
              <a:t>• For header extensions </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t>• Random Access Point (RAP) indication </a:t>
            </a:r>
            <a:endParaRPr lang="en-US"/>
          </a:p>
          <a:p>
            <a:pPr marL="0" indent="0">
              <a:buNone/>
            </a:pPr>
            <a:r>
              <a:rPr lang="en-US"/>
              <a:t>• Clock (PCR) </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3029585" y="4011295"/>
            <a:ext cx="7946390" cy="186309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MPEG-2 TS Timing</a:t>
            </a:r>
            <a:endParaRPr lang="en-US">
              <a:ln w="22225">
                <a:solidFill>
                  <a:schemeClr val="accent2"/>
                </a:solidFill>
                <a:prstDash val="solid"/>
              </a:ln>
              <a:solidFill>
                <a:schemeClr val="accent2">
                  <a:lumMod val="40000"/>
                  <a:lumOff val="60000"/>
                </a:schemeClr>
              </a:solidFill>
              <a:effectLst/>
            </a:endParaRPr>
          </a:p>
        </p:txBody>
      </p:sp>
      <p:sp>
        <p:nvSpPr>
          <p:cNvPr id="6" name="Content Placeholder 5"/>
          <p:cNvSpPr>
            <a:spLocks noGrp="1"/>
          </p:cNvSpPr>
          <p:nvPr>
            <p:ph idx="1"/>
          </p:nvPr>
        </p:nvSpPr>
        <p:spPr/>
        <p:txBody>
          <a:bodyPr/>
          <a:p>
            <a:pPr marL="0" indent="0">
              <a:buNone/>
            </a:pPr>
            <a:r>
              <a:rPr lang="en-US">
                <a:ln/>
                <a:solidFill>
                  <a:schemeClr val="accent1"/>
                </a:solidFill>
                <a:effectLst>
                  <a:outerShdw blurRad="38100" dist="25400" dir="5400000" algn="ctr" rotWithShape="0">
                    <a:srgbClr val="6E747A">
                      <a:alpha val="43000"/>
                    </a:srgbClr>
                  </a:outerShdw>
                </a:effectLst>
              </a:rPr>
              <a:t>Each program carries a clock </a:t>
            </a:r>
            <a:endParaRPr lang="en-US"/>
          </a:p>
          <a:p>
            <a:pPr marL="0" indent="0">
              <a:buNone/>
            </a:pPr>
            <a:r>
              <a:rPr lang="en-US"/>
              <a:t>• Program Clock Reference (PCR) </a:t>
            </a:r>
            <a:endParaRPr lang="en-US"/>
          </a:p>
          <a:p>
            <a:pPr marL="0" indent="0">
              <a:buNone/>
            </a:pPr>
            <a:r>
              <a:rPr lang="en-US"/>
              <a:t>• PES Timestamps relate to this clock</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Constraints:</a:t>
            </a:r>
            <a:endParaRPr lang="en-US"/>
          </a:p>
          <a:p>
            <a:r>
              <a:rPr lang="en-US"/>
              <a:t>PCR shall be send often to compensate receiver clock drifts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MPEG-2</a:t>
            </a:r>
            <a:r>
              <a:rPr lang="en-US"/>
              <a:t> &lt;100 ms </a:t>
            </a:r>
            <a:endParaRPr lang="en-US"/>
          </a:p>
          <a:p>
            <a:pPr marL="0" indent="0">
              <a:buNone/>
            </a:pPr>
            <a:r>
              <a:rPr lang="en-US">
                <a:ln/>
                <a:solidFill>
                  <a:schemeClr val="accent1"/>
                </a:solidFill>
                <a:effectLst>
                  <a:outerShdw blurRad="38100" dist="25400" dir="5400000" algn="ctr" rotWithShape="0">
                    <a:srgbClr val="6E747A">
                      <a:alpha val="43000"/>
                    </a:srgbClr>
                  </a:outerShdw>
                </a:effectLst>
              </a:rPr>
              <a:t>─ DVB: </a:t>
            </a:r>
            <a:r>
              <a:rPr lang="en-US"/>
              <a:t>&lt; 40 ms (i.e. once per frame @ 25 Hz)</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ln w="22225">
                  <a:solidFill>
                    <a:schemeClr val="accent2"/>
                  </a:solidFill>
                  <a:prstDash val="solid"/>
                </a:ln>
                <a:solidFill>
                  <a:schemeClr val="accent2">
                    <a:lumMod val="40000"/>
                    <a:lumOff val="60000"/>
                  </a:schemeClr>
                </a:solidFill>
                <a:effectLst/>
                <a:sym typeface="+mn-ea"/>
              </a:rPr>
              <a:t>MPEG-2 Transport Stream</a:t>
            </a:r>
            <a:br>
              <a:rPr lang="en-US">
                <a:ln w="22225">
                  <a:solidFill>
                    <a:schemeClr val="accent2"/>
                  </a:solidFill>
                  <a:prstDash val="solid"/>
                </a:ln>
                <a:solidFill>
                  <a:schemeClr val="accent2">
                    <a:lumMod val="40000"/>
                    <a:lumOff val="60000"/>
                  </a:schemeClr>
                </a:solidFill>
                <a:effectLst/>
              </a:rPr>
            </a:b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r>
              <a:rPr lang="en-US"/>
              <a:t> Two ways of transporting data </a:t>
            </a:r>
            <a:endParaRPr lang="en-US"/>
          </a:p>
          <a:p>
            <a:pPr marL="0" indent="0">
              <a:buNone/>
            </a:pPr>
            <a:r>
              <a:rPr lang="en-US"/>
              <a:t>• Sections: meta data, EPG, etc… </a:t>
            </a:r>
            <a:endParaRPr lang="en-US"/>
          </a:p>
          <a:p>
            <a:pPr marL="0" indent="0">
              <a:buNone/>
            </a:pPr>
            <a:r>
              <a:rPr lang="en-US"/>
              <a:t>─ Carousel </a:t>
            </a:r>
            <a:endParaRPr lang="en-US"/>
          </a:p>
          <a:p>
            <a:pPr marL="0" indent="0">
              <a:buNone/>
            </a:pPr>
            <a:r>
              <a:rPr lang="en-US"/>
              <a:t>• PES Packets: audio, video</a:t>
            </a:r>
            <a:endParaRPr lang="en-US"/>
          </a:p>
          <a:p>
            <a:pPr marL="0" indent="0">
              <a:buNone/>
            </a:pPr>
            <a:r>
              <a:rPr lang="en-US"/>
              <a:t> ─ PTS+DTS, Clock </a:t>
            </a:r>
            <a:endParaRPr lang="en-US"/>
          </a:p>
          <a:p>
            <a:pPr marL="0" indent="0">
              <a:buNone/>
            </a:pPr>
            <a:r>
              <a:rPr lang="en-US"/>
              <a:t>─ RAP, Size</a:t>
            </a:r>
            <a:endParaRPr lang="en-US"/>
          </a:p>
        </p:txBody>
      </p:sp>
      <p:pic>
        <p:nvPicPr>
          <p:cNvPr id="4" name="Content Placeholder 3"/>
          <p:cNvPicPr>
            <a:picLocks noChangeAspect="1"/>
          </p:cNvPicPr>
          <p:nvPr>
            <p:ph sz="half" idx="2"/>
          </p:nvPr>
        </p:nvPicPr>
        <p:blipFill>
          <a:blip r:embed="rId1"/>
          <a:stretch>
            <a:fillRect/>
          </a:stretch>
        </p:blipFill>
        <p:spPr>
          <a:xfrm>
            <a:off x="5099050" y="2763520"/>
            <a:ext cx="6647180" cy="3168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MPEG-2 Transport Stream</a:t>
            </a:r>
            <a:endParaRPr lang="en-US">
              <a:ln w="22225">
                <a:solidFill>
                  <a:schemeClr val="accent2"/>
                </a:solidFill>
                <a:prstDash val="solid"/>
              </a:ln>
              <a:solidFill>
                <a:schemeClr val="accent2">
                  <a:lumMod val="40000"/>
                  <a:lumOff val="60000"/>
                </a:schemeClr>
              </a:solidFill>
              <a:effectLst/>
              <a:sym typeface="+mn-ea"/>
            </a:endParaRPr>
          </a:p>
        </p:txBody>
      </p:sp>
      <p:pic>
        <p:nvPicPr>
          <p:cNvPr id="7" name="Content Placeholder 6"/>
          <p:cNvPicPr>
            <a:picLocks noChangeAspect="1"/>
          </p:cNvPicPr>
          <p:nvPr>
            <p:ph idx="1"/>
          </p:nvPr>
        </p:nvPicPr>
        <p:blipFill>
          <a:blip r:embed="rId1"/>
          <a:stretch>
            <a:fillRect/>
          </a:stretch>
        </p:blipFill>
        <p:spPr>
          <a:xfrm>
            <a:off x="167005" y="1447800"/>
            <a:ext cx="11901805" cy="4548505"/>
          </a:xfrm>
          <a:prstGeom prst="rect">
            <a:avLst/>
          </a:prstGeom>
        </p:spPr>
      </p:pic>
    </p:spTree>
  </p:cSld>
  <p:clrMapOvr>
    <a:masterClrMapping/>
  </p:clrMapOvr>
</p:sld>
</file>

<file path=ppt/theme/theme1.xml><?xml version="1.0" encoding="utf-8"?>
<a:theme xmlns:a="http://schemas.openxmlformats.org/drawingml/2006/main" name="RURU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RURU_Theme</Template>
  <TotalTime>0</TotalTime>
  <Words>26321</Words>
  <Application>WPS Presentation</Application>
  <PresentationFormat>Widescreen</PresentationFormat>
  <Paragraphs>875</Paragraphs>
  <Slides>78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78</vt:i4>
      </vt:variant>
    </vt:vector>
  </HeadingPairs>
  <TitlesOfParts>
    <vt:vector size="86" baseType="lpstr">
      <vt:lpstr>Arial</vt:lpstr>
      <vt:lpstr>SimSun</vt:lpstr>
      <vt:lpstr>Wingdings</vt:lpstr>
      <vt:lpstr>Calibri Light</vt:lpstr>
      <vt:lpstr>Calibri</vt:lpstr>
      <vt:lpstr>Microsoft YaHei</vt:lpstr>
      <vt:lpstr>Arial Unicode MS</vt:lpstr>
      <vt:lpstr>RURU_Theme</vt:lpstr>
      <vt:lpstr>PSI&amp; SI</vt:lpstr>
      <vt:lpstr>Agenda</vt:lpstr>
      <vt:lpstr>PowerPoint 演示文稿</vt:lpstr>
      <vt:lpstr> Standard key terms</vt:lpstr>
      <vt:lpstr>MPEG-2 transport stream </vt:lpstr>
      <vt:lpstr>MPEG-2 transport stream </vt:lpstr>
      <vt:lpstr>MPEG-2 Transport Stream</vt:lpstr>
      <vt:lpstr> MPEG-2 Transport Stream </vt:lpstr>
      <vt:lpstr>MPEG-2 Transport Stream</vt:lpstr>
      <vt:lpstr>MPEG-2 transport stream</vt:lpstr>
      <vt:lpstr>Multiplex of elementary streams</vt:lpstr>
      <vt:lpstr>Multiplex of elementary streams</vt:lpstr>
      <vt:lpstr>				TS packet</vt:lpstr>
      <vt:lpstr>PowerPoint 演示文稿</vt:lpstr>
      <vt:lpstr>Multiplexing and demultiplexing</vt:lpstr>
      <vt:lpstr>PowerPoint 演示文稿</vt:lpstr>
      <vt:lpstr>Packetized Elementary Stream (PES) </vt:lpstr>
      <vt:lpstr>Packetized Elementary Stream (PES) </vt:lpstr>
      <vt:lpstr>Typical PES packetization </vt:lpstr>
      <vt:lpstr>PowerPoint 演示文稿</vt:lpstr>
      <vt:lpstr>Sections streams</vt:lpstr>
      <vt:lpstr> 		Typical section packetization  </vt:lpstr>
      <vt:lpstr>Tables with short section </vt:lpstr>
      <vt:lpstr>Tables with long sections</vt:lpstr>
      <vt:lpstr>PowerPoint 演示文稿</vt:lpstr>
      <vt:lpstr>PowerPoint 演示文稿</vt:lpstr>
      <vt:lpstr>                  PSI-SI introduction</vt:lpstr>
      <vt:lpstr>Impacts of errors</vt:lpstr>
      <vt:lpstr>DVB Service delivery model</vt:lpstr>
      <vt:lpstr>Why is PSI/SI required?</vt:lpstr>
      <vt:lpstr>Table Structure – PSI &amp; SI (MPEG-2 &amp; DVB)</vt:lpstr>
      <vt:lpstr>Table Structure – PSI &amp; SI (MPEG-2 &amp; DVB)</vt:lpstr>
      <vt:lpstr>Example table associations - DVB</vt:lpstr>
      <vt:lpstr>MPEG-defined PSI</vt:lpstr>
      <vt:lpstr>Structure of PAT and PMT tables</vt:lpstr>
      <vt:lpstr>MPEG-defined PSI</vt:lpstr>
      <vt:lpstr>PMT with CAT information</vt:lpstr>
      <vt:lpstr>DVB-defined SI  </vt:lpstr>
      <vt:lpstr>DVB-defined SI </vt:lpstr>
      <vt:lpstr>DVB-defined SI </vt:lpstr>
      <vt:lpstr>DVB-defined SI</vt:lpstr>
      <vt:lpstr>DVB-defined SI  </vt:lpstr>
      <vt:lpstr>DVB-defined SI </vt:lpstr>
      <vt:lpstr>DVB-defined SI  </vt:lpstr>
      <vt:lpstr>PowerPoint 演示文稿</vt:lpstr>
      <vt:lpstr>Standard key terms </vt:lpstr>
      <vt:lpstr>DVB SimulCrypt</vt:lpstr>
      <vt:lpstr>DVB SimulCrypt head-end diagram</vt:lpstr>
      <vt:lpstr>DVB SimulCrypt head-end </vt:lpstr>
      <vt:lpstr>PowerPoint 演示文稿</vt:lpstr>
      <vt:lpstr>EMM signalization</vt:lpstr>
      <vt:lpstr>ECM broadcast</vt:lpstr>
      <vt:lpstr>ECM signalization</vt:lpstr>
      <vt:lpstr>Scrambling synchronization  </vt:lpstr>
      <vt:lpstr>Scrambling synchronization </vt:lpstr>
      <vt:lpstr>Scrambling synchronization </vt:lpstr>
      <vt:lpstr>Scrambling synchronization </vt:lpstr>
      <vt:lpstr>Scrambling synchronization </vt:lpstr>
      <vt:lpstr>TS vs. PES scrambling</vt:lpstr>
      <vt:lpstr>TS vs. PES scrambling</vt:lpstr>
      <vt:lpstr>EMM &amp; ECM tables</vt:lpstr>
      <vt:lpstr>EMM &amp; ECM tables</vt:lpstr>
      <vt:lpstr>Access criteria transition</vt:lpstr>
      <vt:lpstr>Access criteria transition</vt:lpstr>
      <vt:lpstr>Clear-to-scramble transition </vt:lpstr>
      <vt:lpstr> Clear-to-scramble transition  </vt:lpstr>
      <vt:lpstr>DVB CSA-2 </vt:lpstr>
      <vt:lpstr>How are the tables packed into transport streams?</vt:lpstr>
      <vt:lpstr>Service information acquisition and storage</vt:lpstr>
      <vt:lpstr>Table Sections</vt:lpstr>
      <vt:lpstr>Table header repeated until end of TS packet 					payload</vt:lpstr>
      <vt:lpstr>			Table syntax section </vt:lpstr>
      <vt:lpstr>Descriptor</vt:lpstr>
      <vt:lpstr>MPEG-2 TS –Sections</vt:lpstr>
      <vt:lpstr>MPEG-2 TS –Sections </vt:lpstr>
      <vt:lpstr>TS_Header_Field</vt:lpstr>
      <vt:lpstr> TS_Header_Field </vt:lpstr>
      <vt:lpstr>MPEG-2 TS Timing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Naren</dc:creator>
  <cp:lastModifiedBy>Bhagyasri</cp:lastModifiedBy>
  <cp:revision>274</cp:revision>
  <dcterms:created xsi:type="dcterms:W3CDTF">2019-03-01T12:38:00Z</dcterms:created>
  <dcterms:modified xsi:type="dcterms:W3CDTF">2019-05-07T13:43:11Z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