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354B-678C-4350-B8FF-641B9182F61A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45F28-CE41-4782-ABC0-3BB5465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E7B-FD45-0D6D-FCC1-EB2E6472A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D8B50-DB9F-B0D3-3CF3-02767BAA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AEC-4FF5-EC99-008C-FEC862C0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C2C2-CE7B-4241-0D83-E91CA92E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568FA-530A-14AC-51B1-42A767D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AC06-9ADE-28BD-C357-0CD39149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7E3AF-EFDA-2EEB-E72E-C940BBBA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B4EA-5594-61CE-445C-10531CFC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71FF-DB77-166D-B82D-D3D373B4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72AE-A1BD-4D8F-0632-FF4C078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8AF10-00E4-7BBB-863E-943F5BDB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7DB1B-F02D-BDF0-6CEB-1633A9BE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1090-FE2B-B403-F454-FD2C0CD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222B-F1CF-BF40-340C-102E7C7F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E19E-9310-644D-058D-F36127E3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D2C-D592-524D-340E-AE31E5EA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CA21-8EF2-C44D-5863-191B3916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D956-BE62-3841-8F41-4C42111D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9907-A9EE-90A1-E36E-D3F36C6E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ABA6-759E-6A1F-05EB-EC6EB1D3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A3A4-7557-5343-1CC0-BC0EFDB6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AAD0C-BE75-5165-5E58-851DA3DC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9861-E2AA-6BDF-F585-C0E2E5B3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EEF7-F44F-293A-8B52-C6E0912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A756-E506-6013-E4DF-D35DBF9E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4B6-EF81-050E-91C7-304D2343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FBFA-8566-857A-EA8F-12895390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DD73D-F9CF-F73E-2E11-987E986D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D147-4B3B-D619-24D1-6D0E1FD6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B85A-4E74-D360-64D7-284F4E2D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1CA8-63F8-6C2A-2EBF-A33F5F7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9F98-7B1A-A8E1-65AE-7FE625A8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722DF-463A-3CCF-55DF-9C5FB5CA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CC80C-6847-9E82-F9CD-AA62A912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8F8E3-42A1-F537-3F4B-7315F7BB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5345B-8FD3-69A9-75FB-DCAD1A376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6B4F2-B946-12C5-02DF-92CFDF23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0F043-C7B8-8A77-84AB-134E6BBD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F9365-4A43-C0DE-951E-74B31206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16-983A-2563-3422-9626EA46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23F3E-AB18-73B9-0840-822BC143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775FC-DDD7-F8B0-439D-05629B5A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9879-D7E4-B6FA-92F4-16FB6FE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AED5F-0AEC-84E8-2543-050EECF4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C46D7-810A-867A-D1AE-A0275A33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E5E64-E4E2-FB4A-8E26-768850D4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5F39-72D6-46EB-623B-67574342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EBF7-ED3D-7889-603A-4247B0AB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75C-0BAD-94DE-9BB1-08E5FE7B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05578-E5D6-0D06-4207-2BB478BC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CB90-1D09-F3A7-20E5-23F0C212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7CB2-5E70-68DC-0BDD-6FCFE8D3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5F6-74AC-24EC-4744-0A22747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2EE6C-3F6E-4EB8-64EB-96FF9A578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859D-08DE-26B3-06CC-FB054B7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2832-E0D0-6476-538E-BBA21C03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41B5-E617-1D55-5FA4-63483822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D165-750A-1A16-E15D-44D414BE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8518A-07ED-7457-5E14-45FA21E7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A237-070D-F0B2-114D-F21C36DC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6E75-634C-06D5-CFC6-14D23CDC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0E61-4B7A-A160-A782-E7AD2FFF5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D35E-5763-3119-EA8B-E38F2FE35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12000">
              <a:schemeClr val="accent1">
                <a:lumMod val="0"/>
                <a:lumOff val="100000"/>
              </a:schemeClr>
            </a:gs>
            <a:gs pos="37000">
              <a:schemeClr val="accent1">
                <a:lumMod val="0"/>
                <a:lumOff val="100000"/>
              </a:schemeClr>
            </a:gs>
            <a:gs pos="83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D2B0-79EA-8B6B-3664-98E9EF91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8050"/>
          </a:xfrm>
        </p:spPr>
        <p:txBody>
          <a:bodyPr>
            <a:normAutofit/>
          </a:bodyPr>
          <a:lstStyle/>
          <a:p>
            <a:r>
              <a:rPr lang="en-US" sz="4400" dirty="0"/>
              <a:t>3D MATCHING TO ZOE TRANSFORMATION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59A614-2904-C945-D52F-C023B9594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2" y="908050"/>
            <a:ext cx="2581635" cy="37533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731DC9-FB92-019E-2EDA-0A404C83B224}"/>
              </a:ext>
            </a:extLst>
          </p:cNvPr>
          <p:cNvSpPr/>
          <p:nvPr/>
        </p:nvSpPr>
        <p:spPr>
          <a:xfrm>
            <a:off x="2796540" y="1810496"/>
            <a:ext cx="2849880" cy="1874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background with white dots&#10;&#10;Description automatically generated">
            <a:extLst>
              <a:ext uri="{FF2B5EF4-FFF2-40B4-BE49-F238E27FC236}">
                <a16:creationId xmlns:a16="http://schemas.microsoft.com/office/drawing/2014/main" id="{975D12B6-B2B9-7C42-937E-237840FAD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908050"/>
            <a:ext cx="6545580" cy="37533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F8BDAE-482C-67AB-B9F6-CF144A6A18D8}"/>
              </a:ext>
            </a:extLst>
          </p:cNvPr>
          <p:cNvSpPr txBox="1"/>
          <p:nvPr/>
        </p:nvSpPr>
        <p:spPr>
          <a:xfrm>
            <a:off x="426719" y="5047504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Connections between 3 sets (Boys, Girls and Pets) i.e., Triples.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A912D3-D153-2873-7CB0-253F3BA2A7F4}"/>
              </a:ext>
            </a:extLst>
          </p:cNvPr>
          <p:cNvSpPr txBox="1"/>
          <p:nvPr/>
        </p:nvSpPr>
        <p:spPr>
          <a:xfrm>
            <a:off x="6751320" y="5050568"/>
            <a:ext cx="4335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Converted to matrix A </a:t>
            </a:r>
          </a:p>
          <a:p>
            <a:r>
              <a:rPr lang="en-US" sz="1400" dirty="0"/>
              <a:t>Rows : all elements in sequential order of the input sets (Boys, Girl and Pets).</a:t>
            </a:r>
          </a:p>
          <a:p>
            <a:r>
              <a:rPr lang="en-US" sz="1400" dirty="0"/>
              <a:t>Columns : Triples with the element represented by the row number. </a:t>
            </a:r>
          </a:p>
          <a:p>
            <a:r>
              <a:rPr lang="en-US" sz="1400" dirty="0"/>
              <a:t>This now serves as input for ZOE, A</a:t>
            </a:r>
            <a:r>
              <a:rPr lang="en-US" sz="1400" u="sng" dirty="0"/>
              <a:t>x</a:t>
            </a:r>
            <a:r>
              <a:rPr lang="en-US" sz="1400" dirty="0"/>
              <a:t>=</a:t>
            </a:r>
            <a:r>
              <a:rPr lang="en-US" sz="1400" u="sng" dirty="0"/>
              <a:t>b</a:t>
            </a:r>
            <a:r>
              <a:rPr lang="en-US" sz="1400" dirty="0"/>
              <a:t> where </a:t>
            </a:r>
            <a:r>
              <a:rPr lang="en-US" sz="1400" u="sng" dirty="0"/>
              <a:t>b</a:t>
            </a:r>
            <a:r>
              <a:rPr lang="en-US" sz="1400" dirty="0"/>
              <a:t> </a:t>
            </a:r>
            <a:r>
              <a:rPr lang="el-GR" sz="1400" dirty="0"/>
              <a:t>ϵ</a:t>
            </a:r>
            <a:r>
              <a:rPr lang="en-US" sz="1400" dirty="0"/>
              <a:t> {1} and </a:t>
            </a:r>
            <a:r>
              <a:rPr lang="en-US" sz="1400" u="sng" dirty="0"/>
              <a:t>x</a:t>
            </a:r>
            <a:r>
              <a:rPr lang="en-US" sz="1400" dirty="0"/>
              <a:t> </a:t>
            </a:r>
            <a:r>
              <a:rPr lang="el-GR" sz="1400" dirty="0"/>
              <a:t>ϵ</a:t>
            </a:r>
            <a:r>
              <a:rPr lang="en-US" sz="1400" dirty="0"/>
              <a:t> {0,1} are column vectors.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D6709-FE61-0632-F1CB-CD65750A3FC5}"/>
              </a:ext>
            </a:extLst>
          </p:cNvPr>
          <p:cNvSpPr txBox="1"/>
          <p:nvPr/>
        </p:nvSpPr>
        <p:spPr>
          <a:xfrm>
            <a:off x="2887980" y="3931920"/>
            <a:ext cx="2685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Time Complexity = O(3n.|T|)</a:t>
            </a:r>
          </a:p>
          <a:p>
            <a:r>
              <a:rPr lang="en-US" sz="1000" b="1" dirty="0"/>
              <a:t>Where n = elements in each set.</a:t>
            </a:r>
          </a:p>
          <a:p>
            <a:r>
              <a:rPr lang="en-US" sz="1000" b="1" dirty="0"/>
              <a:t>|T| = size of the triples set (always ≥ n).</a:t>
            </a:r>
          </a:p>
          <a:p>
            <a:r>
              <a:rPr lang="en-US" sz="1000" b="1" dirty="0"/>
              <a:t>Thus, best case time complexity of this transformation is : O(3n.n) = O(3n</a:t>
            </a:r>
            <a:r>
              <a:rPr lang="en-US" sz="1000" b="1" baseline="30000" dirty="0"/>
              <a:t>2</a:t>
            </a:r>
            <a:r>
              <a:rPr lang="en-US" sz="1000" b="1" dirty="0"/>
              <a:t>) ≈ O(n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4170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A6B-350D-6FC8-C678-56FDA81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594995"/>
          </a:xfrm>
        </p:spPr>
        <p:txBody>
          <a:bodyPr>
            <a:normAutofit/>
          </a:bodyPr>
          <a:lstStyle/>
          <a:p>
            <a:r>
              <a:rPr lang="en-US" sz="2000" b="1" dirty="0"/>
              <a:t>1. Simple Brute Force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99AF-10AA-19B7-CFE0-B4844984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This method continuously solves the equation A</a:t>
            </a:r>
            <a:r>
              <a:rPr lang="en-US" sz="1800" u="sng" dirty="0"/>
              <a:t>x</a:t>
            </a:r>
            <a:r>
              <a:rPr lang="en-US" sz="1800" dirty="0"/>
              <a:t>=</a:t>
            </a:r>
            <a:r>
              <a:rPr lang="en-US" sz="1800" u="sng" dirty="0"/>
              <a:t>b</a:t>
            </a:r>
            <a:r>
              <a:rPr lang="en-US" sz="1800" dirty="0"/>
              <a:t>, until a </a:t>
            </a:r>
            <a:r>
              <a:rPr lang="en-US" sz="1800" u="sng" dirty="0"/>
              <a:t>x</a:t>
            </a:r>
            <a:r>
              <a:rPr lang="en-US" sz="1800" dirty="0"/>
              <a:t> is found satisfying the equation. </a:t>
            </a:r>
          </a:p>
          <a:p>
            <a:pPr lvl="1"/>
            <a:r>
              <a:rPr lang="en-US" sz="1800" dirty="0"/>
              <a:t>Return the solution which is then represented as the solution for the original 3D Matching problem(M).</a:t>
            </a:r>
          </a:p>
          <a:p>
            <a:pPr lvl="1"/>
            <a:r>
              <a:rPr lang="en-US" sz="1800" dirty="0"/>
              <a:t>The time complexity for brute force is : </a:t>
            </a:r>
          </a:p>
          <a:p>
            <a:pPr lvl="2"/>
            <a:r>
              <a:rPr lang="en-US" sz="1400" dirty="0"/>
              <a:t>Complexity to get the matrix A : O(3n.|T|)</a:t>
            </a:r>
          </a:p>
          <a:p>
            <a:pPr lvl="2"/>
            <a:r>
              <a:rPr lang="en-US" sz="1400" dirty="0"/>
              <a:t>No. of loops in Brute Force = 2</a:t>
            </a:r>
            <a:r>
              <a:rPr lang="en-US" sz="1400" baseline="30000" dirty="0"/>
              <a:t>(|T|)</a:t>
            </a:r>
            <a:r>
              <a:rPr lang="en-US" sz="1400" dirty="0"/>
              <a:t> , which leads to complexity : O(2</a:t>
            </a:r>
            <a:r>
              <a:rPr lang="en-US" sz="1400" baseline="30000" dirty="0"/>
              <a:t>(|T|)</a:t>
            </a:r>
            <a:r>
              <a:rPr lang="en-US" sz="1400" dirty="0"/>
              <a:t> )</a:t>
            </a:r>
          </a:p>
          <a:p>
            <a:pPr lvl="2"/>
            <a:r>
              <a:rPr lang="en-US" sz="1400" dirty="0"/>
              <a:t>Complexity to multiply each value of </a:t>
            </a:r>
            <a:r>
              <a:rPr lang="en-US" sz="1400" u="sng" dirty="0"/>
              <a:t>x</a:t>
            </a:r>
            <a:r>
              <a:rPr lang="en-US" sz="1400" dirty="0"/>
              <a:t> by A and matched with </a:t>
            </a:r>
            <a:r>
              <a:rPr lang="en-US" sz="1400" u="sng" dirty="0"/>
              <a:t>b</a:t>
            </a:r>
            <a:r>
              <a:rPr lang="en-US" sz="1400" dirty="0"/>
              <a:t> : O(3n. |T|)</a:t>
            </a:r>
          </a:p>
          <a:p>
            <a:pPr lvl="2"/>
            <a:r>
              <a:rPr lang="en-US" sz="1400" dirty="0"/>
              <a:t>Complexity to transpose the solution of </a:t>
            </a:r>
            <a:r>
              <a:rPr lang="en-US" sz="1400" u="sng" dirty="0"/>
              <a:t>x</a:t>
            </a:r>
            <a:r>
              <a:rPr lang="en-US" sz="1400" dirty="0"/>
              <a:t> back to 3D Matching : O(|T|)</a:t>
            </a:r>
          </a:p>
          <a:p>
            <a:pPr lvl="2"/>
            <a:r>
              <a:rPr lang="en-US" sz="1400" dirty="0"/>
              <a:t>Total Complexity = O(3n.|T|) + O(2</a:t>
            </a:r>
            <a:r>
              <a:rPr lang="en-US" sz="1400" baseline="30000" dirty="0"/>
              <a:t>(|T|)</a:t>
            </a:r>
            <a:r>
              <a:rPr lang="en-US" sz="1400" dirty="0"/>
              <a:t> ) + O(3n. |T|) + O(|T|) </a:t>
            </a:r>
          </a:p>
          <a:p>
            <a:pPr lvl="2"/>
            <a:r>
              <a:rPr lang="en-US" sz="1400" dirty="0"/>
              <a:t>Taking |T| = n (best case)</a:t>
            </a:r>
          </a:p>
          <a:p>
            <a:pPr lvl="2"/>
            <a:r>
              <a:rPr lang="en-US" sz="1400" dirty="0"/>
              <a:t>Total Complexity = O(3n</a:t>
            </a:r>
            <a:r>
              <a:rPr lang="en-US" sz="1400" baseline="30000" dirty="0"/>
              <a:t>2</a:t>
            </a:r>
            <a:r>
              <a:rPr lang="en-US" sz="1400" dirty="0"/>
              <a:t>) + O(2</a:t>
            </a:r>
            <a:r>
              <a:rPr lang="en-US" sz="1400" baseline="30000" dirty="0"/>
              <a:t>n</a:t>
            </a:r>
            <a:r>
              <a:rPr lang="en-US" sz="1400" dirty="0"/>
              <a:t> ) + O(3n</a:t>
            </a:r>
            <a:r>
              <a:rPr lang="en-US" sz="1400" baseline="30000" dirty="0"/>
              <a:t>2</a:t>
            </a:r>
            <a:r>
              <a:rPr lang="en-US" sz="1400" dirty="0"/>
              <a:t>) + O(n) ≈ </a:t>
            </a:r>
            <a:r>
              <a:rPr lang="en-US" sz="1400" b="1" dirty="0"/>
              <a:t>O(2</a:t>
            </a:r>
            <a:r>
              <a:rPr lang="en-US" sz="1400" b="1" baseline="30000" dirty="0"/>
              <a:t>n</a:t>
            </a:r>
            <a:r>
              <a:rPr lang="en-US" sz="1400" b="1" dirty="0"/>
              <a:t> ) </a:t>
            </a:r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523C7-2715-956B-7147-F366987891A1}"/>
              </a:ext>
            </a:extLst>
          </p:cNvPr>
          <p:cNvSpPr txBox="1"/>
          <p:nvPr/>
        </p:nvSpPr>
        <p:spPr>
          <a:xfrm>
            <a:off x="838200" y="3886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tackle this transformation, we used 2 techniques </a:t>
            </a:r>
          </a:p>
        </p:txBody>
      </p:sp>
    </p:spTree>
    <p:extLst>
      <p:ext uri="{BB962C8B-B14F-4D97-AF65-F5344CB8AC3E}">
        <p14:creationId xmlns:p14="http://schemas.microsoft.com/office/powerpoint/2010/main" val="34185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A6B-350D-6FC8-C678-56FDA81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594995"/>
          </a:xfrm>
        </p:spPr>
        <p:txBody>
          <a:bodyPr>
            <a:normAutofit/>
          </a:bodyPr>
          <a:lstStyle/>
          <a:p>
            <a:r>
              <a:rPr lang="en-US" sz="2000" b="1" dirty="0"/>
              <a:t>2. Multithreaded Brute Force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99AF-10AA-19B7-CFE0-B4844984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The iterative loop(2</a:t>
            </a:r>
            <a:r>
              <a:rPr lang="en-US" sz="1800" baseline="30000" dirty="0"/>
              <a:t>(|T|)</a:t>
            </a:r>
            <a:r>
              <a:rPr lang="en-US" sz="1800" dirty="0"/>
              <a:t> ) is broken down using multiple threads (t) which individually solve A</a:t>
            </a:r>
            <a:r>
              <a:rPr lang="en-US" sz="1800" u="sng" dirty="0"/>
              <a:t>x</a:t>
            </a:r>
            <a:r>
              <a:rPr lang="en-US" sz="1800" dirty="0"/>
              <a:t> = </a:t>
            </a:r>
            <a:r>
              <a:rPr lang="en-US" sz="1800" u="sng" dirty="0"/>
              <a:t>b</a:t>
            </a:r>
            <a:r>
              <a:rPr lang="en-US" sz="1800" dirty="0"/>
              <a:t>, till any thread finds a solution.</a:t>
            </a:r>
          </a:p>
          <a:p>
            <a:pPr lvl="1"/>
            <a:r>
              <a:rPr lang="en-US" sz="1800" dirty="0"/>
              <a:t>Return the solution which is then represented as the solution for the original 3D Matching problem(M).</a:t>
            </a:r>
          </a:p>
          <a:p>
            <a:pPr lvl="1"/>
            <a:r>
              <a:rPr lang="en-US" sz="1800" dirty="0"/>
              <a:t>The time complexity for Multithreaded brute force is : </a:t>
            </a:r>
          </a:p>
          <a:p>
            <a:pPr lvl="2"/>
            <a:r>
              <a:rPr lang="en-US" sz="1400" dirty="0"/>
              <a:t>Complexity to get the matrix A : O(3n.|T|)</a:t>
            </a:r>
          </a:p>
          <a:p>
            <a:pPr lvl="2"/>
            <a:r>
              <a:rPr lang="en-US" sz="1400" dirty="0"/>
              <a:t>No. of loops in Brute Force = 2</a:t>
            </a:r>
            <a:r>
              <a:rPr lang="en-US" sz="1400" baseline="30000" dirty="0"/>
              <a:t>(|T|/t)</a:t>
            </a:r>
            <a:r>
              <a:rPr lang="en-US" sz="1400" dirty="0"/>
              <a:t>  , which leads to complexity : O(2</a:t>
            </a:r>
            <a:r>
              <a:rPr lang="en-US" sz="1400" baseline="30000" dirty="0"/>
              <a:t>(|T|/t)</a:t>
            </a:r>
            <a:r>
              <a:rPr lang="en-US" sz="1400" dirty="0"/>
              <a:t> ) {t -&gt; number of threads}</a:t>
            </a:r>
          </a:p>
          <a:p>
            <a:pPr lvl="2"/>
            <a:r>
              <a:rPr lang="en-US" sz="1400" dirty="0"/>
              <a:t>Complexity to multiply each value of </a:t>
            </a:r>
            <a:r>
              <a:rPr lang="en-US" sz="1400" u="sng" dirty="0"/>
              <a:t>x</a:t>
            </a:r>
            <a:r>
              <a:rPr lang="en-US" sz="1400" dirty="0"/>
              <a:t> by A and matched with </a:t>
            </a:r>
            <a:r>
              <a:rPr lang="en-US" sz="1400" u="sng" dirty="0"/>
              <a:t>b</a:t>
            </a:r>
            <a:r>
              <a:rPr lang="en-US" sz="1400" dirty="0"/>
              <a:t> : O(3n. (|T|)/t)</a:t>
            </a:r>
          </a:p>
          <a:p>
            <a:pPr lvl="2"/>
            <a:r>
              <a:rPr lang="en-US" sz="1400" dirty="0"/>
              <a:t>Complexity to transpose the solution of </a:t>
            </a:r>
            <a:r>
              <a:rPr lang="en-US" sz="1400" u="sng" dirty="0"/>
              <a:t>x</a:t>
            </a:r>
            <a:r>
              <a:rPr lang="en-US" sz="1400" dirty="0"/>
              <a:t> back to 3D Matching : O(|T|)</a:t>
            </a:r>
          </a:p>
          <a:p>
            <a:pPr lvl="2"/>
            <a:r>
              <a:rPr lang="en-US" sz="1400" dirty="0"/>
              <a:t>Complexity to wait for each thread to return to the main() : O(c) {c -&gt; some constant ≤ O(|T|/t)} </a:t>
            </a:r>
          </a:p>
          <a:p>
            <a:pPr lvl="2"/>
            <a:r>
              <a:rPr lang="en-US" sz="1400" dirty="0"/>
              <a:t>Total Complexity = O(3n.|T|) + O(2</a:t>
            </a:r>
            <a:r>
              <a:rPr lang="en-US" sz="1400" baseline="30000" dirty="0"/>
              <a:t>(|T|/t)</a:t>
            </a:r>
            <a:r>
              <a:rPr lang="en-US" sz="1400" dirty="0"/>
              <a:t> ) + O(3n. (|T|)/t)+ O(|T|)  + O(c)</a:t>
            </a:r>
          </a:p>
          <a:p>
            <a:pPr lvl="2"/>
            <a:r>
              <a:rPr lang="en-US" sz="1400" dirty="0"/>
              <a:t>Taking |T| = n (best case) and c = O(|T|/t)</a:t>
            </a:r>
          </a:p>
          <a:p>
            <a:pPr lvl="2"/>
            <a:r>
              <a:rPr lang="en-US" sz="1400" dirty="0"/>
              <a:t>Total Complexity = O(3n</a:t>
            </a:r>
            <a:r>
              <a:rPr lang="en-US" sz="1400" baseline="30000" dirty="0"/>
              <a:t>2</a:t>
            </a:r>
            <a:r>
              <a:rPr lang="en-US" sz="1400" dirty="0"/>
              <a:t>) + O(2</a:t>
            </a:r>
            <a:r>
              <a:rPr lang="en-US" sz="1400" baseline="30000" dirty="0"/>
              <a:t>n/t</a:t>
            </a:r>
            <a:r>
              <a:rPr lang="en-US" sz="1400" dirty="0"/>
              <a:t> ) + O(3n</a:t>
            </a:r>
            <a:r>
              <a:rPr lang="en-US" sz="1400" baseline="30000" dirty="0"/>
              <a:t>2</a:t>
            </a:r>
            <a:r>
              <a:rPr lang="en-US" sz="1400" dirty="0"/>
              <a:t>) + O(n) + O(n/t) ≈ </a:t>
            </a:r>
            <a:r>
              <a:rPr lang="en-US" sz="1400" b="1" dirty="0"/>
              <a:t>O(2</a:t>
            </a:r>
            <a:r>
              <a:rPr lang="en-US" sz="1400" b="1" baseline="30000" dirty="0"/>
              <a:t>n</a:t>
            </a:r>
            <a:r>
              <a:rPr lang="en-US" sz="1400" b="1" dirty="0"/>
              <a:t> ) + O(n/t)</a:t>
            </a:r>
          </a:p>
          <a:p>
            <a:pPr lvl="2"/>
            <a:r>
              <a:rPr lang="en-US" sz="1400" dirty="0"/>
              <a:t>We would assume that using multithreading we could get a solution faster. But that’s not the case, as the main() waits for each thread to ends it lifecycle and return the control.</a:t>
            </a:r>
          </a:p>
          <a:p>
            <a:pPr lvl="2"/>
            <a:r>
              <a:rPr lang="en-US" sz="1400" dirty="0"/>
              <a:t>We could kill threads as soon as any one thread returns the solution, but this would yield to potential memory faults in the system and erratic behavior of the main().</a:t>
            </a:r>
            <a:r>
              <a:rPr lang="en-US" sz="1400" b="1" dirty="0"/>
              <a:t> </a:t>
            </a:r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523C7-2715-956B-7147-F366987891A1}"/>
              </a:ext>
            </a:extLst>
          </p:cNvPr>
          <p:cNvSpPr txBox="1"/>
          <p:nvPr/>
        </p:nvSpPr>
        <p:spPr>
          <a:xfrm>
            <a:off x="838200" y="3886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tackle this transformation, we used 2 techniques </a:t>
            </a:r>
          </a:p>
        </p:txBody>
      </p:sp>
    </p:spTree>
    <p:extLst>
      <p:ext uri="{BB962C8B-B14F-4D97-AF65-F5344CB8AC3E}">
        <p14:creationId xmlns:p14="http://schemas.microsoft.com/office/powerpoint/2010/main" val="36801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A6B-350D-6FC8-C678-56FDA81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594995"/>
          </a:xfrm>
        </p:spPr>
        <p:txBody>
          <a:bodyPr>
            <a:normAutofit/>
          </a:bodyPr>
          <a:lstStyle/>
          <a:p>
            <a:r>
              <a:rPr lang="en-US" sz="2000" b="1" dirty="0"/>
              <a:t>Pseudo-Inverse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99AF-10AA-19B7-CFE0-B4844984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This method computes the Pseudo-Inverse of A using Singular Value Decomposition of A.</a:t>
            </a:r>
          </a:p>
          <a:p>
            <a:pPr lvl="1"/>
            <a:r>
              <a:rPr lang="en-US" sz="1800" dirty="0"/>
              <a:t>Since we are using a relaxation x </a:t>
            </a:r>
            <a:r>
              <a:rPr lang="el-GR" sz="1800" dirty="0"/>
              <a:t>ϵ</a:t>
            </a:r>
            <a:r>
              <a:rPr lang="en-US" sz="1800" dirty="0"/>
              <a:t> R we can compute </a:t>
            </a:r>
            <a:r>
              <a:rPr lang="en-US" sz="1800" u="sng" dirty="0"/>
              <a:t>x</a:t>
            </a:r>
            <a:r>
              <a:rPr lang="en-US" sz="1800" dirty="0"/>
              <a:t> = A</a:t>
            </a:r>
            <a:r>
              <a:rPr lang="en-US" sz="1800" baseline="30000" dirty="0"/>
              <a:t>-1</a:t>
            </a:r>
            <a:r>
              <a:rPr lang="en-US" sz="1800" u="sng" dirty="0"/>
              <a:t>b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This gives us values closer to 1 where the triple is to be included in M and a value away from 1 where the triple can be ignored. </a:t>
            </a:r>
          </a:p>
          <a:p>
            <a:pPr lvl="1"/>
            <a:r>
              <a:rPr lang="en-US" sz="1800" dirty="0"/>
              <a:t>The time complexity for Pseudo-Inverse Method is : </a:t>
            </a:r>
          </a:p>
          <a:p>
            <a:pPr lvl="2"/>
            <a:r>
              <a:rPr lang="en-US" sz="1400" dirty="0"/>
              <a:t>Complexity to get the matrix A : O(3n.|T|)</a:t>
            </a:r>
          </a:p>
          <a:p>
            <a:pPr lvl="2"/>
            <a:r>
              <a:rPr lang="en-US" sz="1400" dirty="0"/>
              <a:t>Complexity to compute pseudo-inverse of A :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Complexity to multiply A</a:t>
            </a:r>
            <a:r>
              <a:rPr lang="en-US" sz="1400" baseline="30000" dirty="0"/>
              <a:t>-1</a:t>
            </a:r>
            <a:r>
              <a:rPr lang="en-US" sz="1400" u="sng" dirty="0"/>
              <a:t>b</a:t>
            </a:r>
            <a:r>
              <a:rPr lang="en-US" sz="1400" dirty="0"/>
              <a:t> : O(|T|.3n)</a:t>
            </a:r>
          </a:p>
          <a:p>
            <a:pPr lvl="2"/>
            <a:r>
              <a:rPr lang="en-US" sz="1400" dirty="0"/>
              <a:t>Complexity to transpose the solution of </a:t>
            </a:r>
            <a:r>
              <a:rPr lang="en-US" sz="1400" u="sng" dirty="0"/>
              <a:t>x</a:t>
            </a:r>
            <a:r>
              <a:rPr lang="en-US" sz="1400" dirty="0"/>
              <a:t> back to 3D Matching : O(|T|) </a:t>
            </a:r>
          </a:p>
          <a:p>
            <a:pPr lvl="2"/>
            <a:r>
              <a:rPr lang="en-US" sz="1400" dirty="0"/>
              <a:t>Total Complexity = O(3n.|T|) + O(n</a:t>
            </a:r>
            <a:r>
              <a:rPr lang="en-US" sz="1400" baseline="30000" dirty="0"/>
              <a:t>3</a:t>
            </a:r>
            <a:r>
              <a:rPr lang="en-US" sz="1400" dirty="0"/>
              <a:t>) + O(|T|.3n) + O(|T|) </a:t>
            </a:r>
          </a:p>
          <a:p>
            <a:pPr lvl="2"/>
            <a:r>
              <a:rPr lang="en-US" sz="1400" dirty="0"/>
              <a:t>Taking |T| = n (best case) </a:t>
            </a:r>
          </a:p>
          <a:p>
            <a:pPr lvl="2"/>
            <a:r>
              <a:rPr lang="en-US" sz="1400" dirty="0"/>
              <a:t>Total Complexity = O(3n</a:t>
            </a:r>
            <a:r>
              <a:rPr lang="en-US" sz="1400" baseline="30000" dirty="0"/>
              <a:t>2</a:t>
            </a:r>
            <a:r>
              <a:rPr lang="en-US" sz="1400" dirty="0"/>
              <a:t>) + O(n</a:t>
            </a:r>
            <a:r>
              <a:rPr lang="en-US" sz="1400" baseline="30000" dirty="0"/>
              <a:t>3</a:t>
            </a:r>
            <a:r>
              <a:rPr lang="en-US" sz="1400" dirty="0"/>
              <a:t>) + O(3n</a:t>
            </a:r>
            <a:r>
              <a:rPr lang="en-US" sz="1400" baseline="30000" dirty="0"/>
              <a:t>2</a:t>
            </a:r>
            <a:r>
              <a:rPr lang="en-US" sz="1400" dirty="0"/>
              <a:t>) + O(n) ≈ O(n</a:t>
            </a:r>
            <a:r>
              <a:rPr lang="en-US" sz="1400" baseline="30000" dirty="0"/>
              <a:t>3</a:t>
            </a:r>
            <a:r>
              <a:rPr lang="en-US" sz="1400" dirty="0"/>
              <a:t>) </a:t>
            </a:r>
            <a:endParaRPr lang="en-US" sz="1400" b="1" dirty="0"/>
          </a:p>
          <a:p>
            <a:pPr lvl="2"/>
            <a:r>
              <a:rPr lang="en-US" sz="1400" dirty="0"/>
              <a:t>This method yields a much faster run time as compared to brute force method. But utilizes a relaxation which cannot be a part of ZOE.</a:t>
            </a:r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523C7-2715-956B-7147-F366987891A1}"/>
              </a:ext>
            </a:extLst>
          </p:cNvPr>
          <p:cNvSpPr txBox="1"/>
          <p:nvPr/>
        </p:nvSpPr>
        <p:spPr>
          <a:xfrm>
            <a:off x="838200" y="40386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Relaxation </a:t>
            </a:r>
            <a:r>
              <a:rPr lang="en-US" sz="2800" b="1" dirty="0"/>
              <a:t>{x </a:t>
            </a:r>
            <a:r>
              <a:rPr lang="el-GR" sz="2800" b="1" dirty="0"/>
              <a:t>ϵ</a:t>
            </a:r>
            <a:r>
              <a:rPr lang="en-US" sz="2800" b="1" dirty="0"/>
              <a:t> R} </a:t>
            </a:r>
            <a:r>
              <a:rPr lang="en-US" sz="2000" dirty="0"/>
              <a:t>(Not part of the main ZOE but a solution to 3D Matching)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938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3D MATCHING TO ZOE TRANSFORMATION</vt:lpstr>
      <vt:lpstr>1. Simple Brute Force method.</vt:lpstr>
      <vt:lpstr>2. Multithreaded Brute Force method.</vt:lpstr>
      <vt:lpstr>Pseudo-Inverse Method.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MATCHING TO ZOE TRANSFORMATION</dc:title>
  <dc:creator>Raghvesh Prasad</dc:creator>
  <cp:lastModifiedBy>Raghvesh Prasad</cp:lastModifiedBy>
  <cp:revision>8</cp:revision>
  <dcterms:created xsi:type="dcterms:W3CDTF">2024-04-14T04:06:08Z</dcterms:created>
  <dcterms:modified xsi:type="dcterms:W3CDTF">2024-04-14T07:54:25Z</dcterms:modified>
</cp:coreProperties>
</file>