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71" r:id="rId5"/>
    <p:sldId id="273" r:id="rId6"/>
    <p:sldId id="274" r:id="rId7"/>
    <p:sldId id="275" r:id="rId8"/>
    <p:sldId id="258" r:id="rId9"/>
    <p:sldId id="277" r:id="rId10"/>
    <p:sldId id="276" r:id="rId11"/>
    <p:sldId id="278" r:id="rId12"/>
    <p:sldId id="279" r:id="rId13"/>
    <p:sldId id="281" r:id="rId14"/>
    <p:sldId id="259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5" autoAdjust="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1028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Ho" userId="1c958827-c9a1-4027-8d09-d0e3c0158be4" providerId="ADAL" clId="{A117F575-C060-4BC7-9F0D-F8BB59516175}"/>
    <pc:docChg chg="undo custSel addSld delSld modSld">
      <pc:chgData name="Steven Ho" userId="1c958827-c9a1-4027-8d09-d0e3c0158be4" providerId="ADAL" clId="{A117F575-C060-4BC7-9F0D-F8BB59516175}" dt="2024-08-19T06:25:55.023" v="14" actId="47"/>
      <pc:docMkLst>
        <pc:docMk/>
      </pc:docMkLst>
      <pc:sldChg chg="modSp mod">
        <pc:chgData name="Steven Ho" userId="1c958827-c9a1-4027-8d09-d0e3c0158be4" providerId="ADAL" clId="{A117F575-C060-4BC7-9F0D-F8BB59516175}" dt="2024-08-19T06:25:30.160" v="7" actId="20577"/>
        <pc:sldMkLst>
          <pc:docMk/>
          <pc:sldMk cId="0" sldId="256"/>
        </pc:sldMkLst>
        <pc:spChg chg="mod">
          <ac:chgData name="Steven Ho" userId="1c958827-c9a1-4027-8d09-d0e3c0158be4" providerId="ADAL" clId="{A117F575-C060-4BC7-9F0D-F8BB59516175}" dt="2024-08-19T06:25:30.160" v="7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Steven Ho" userId="1c958827-c9a1-4027-8d09-d0e3c0158be4" providerId="ADAL" clId="{A117F575-C060-4BC7-9F0D-F8BB59516175}" dt="2024-08-12T17:06:45.069" v="0" actId="20577"/>
        <pc:sldMkLst>
          <pc:docMk/>
          <pc:sldMk cId="0" sldId="257"/>
        </pc:sldMkLst>
        <pc:spChg chg="mod">
          <ac:chgData name="Steven Ho" userId="1c958827-c9a1-4027-8d09-d0e3c0158be4" providerId="ADAL" clId="{A117F575-C060-4BC7-9F0D-F8BB59516175}" dt="2024-08-12T17:06:45.069" v="0" actId="20577"/>
          <ac:spMkLst>
            <pc:docMk/>
            <pc:sldMk cId="0" sldId="257"/>
            <ac:spMk id="3" creationId="{00000000-0000-0000-0000-000000000000}"/>
          </ac:spMkLst>
        </pc:spChg>
      </pc:sldChg>
      <pc:sldChg chg="del">
        <pc:chgData name="Steven Ho" userId="1c958827-c9a1-4027-8d09-d0e3c0158be4" providerId="ADAL" clId="{A117F575-C060-4BC7-9F0D-F8BB59516175}" dt="2024-08-19T06:25:43.982" v="9" actId="47"/>
        <pc:sldMkLst>
          <pc:docMk/>
          <pc:sldMk cId="0" sldId="262"/>
        </pc:sldMkLst>
      </pc:sldChg>
      <pc:sldChg chg="add del">
        <pc:chgData name="Steven Ho" userId="1c958827-c9a1-4027-8d09-d0e3c0158be4" providerId="ADAL" clId="{A117F575-C060-4BC7-9F0D-F8BB59516175}" dt="2024-08-19T06:25:55.023" v="14" actId="47"/>
        <pc:sldMkLst>
          <pc:docMk/>
          <pc:sldMk cId="0" sldId="264"/>
        </pc:sldMkLst>
      </pc:sldChg>
      <pc:sldChg chg="del">
        <pc:chgData name="Steven Ho" userId="1c958827-c9a1-4027-8d09-d0e3c0158be4" providerId="ADAL" clId="{A117F575-C060-4BC7-9F0D-F8BB59516175}" dt="2024-08-12T17:07:01.651" v="1" actId="47"/>
        <pc:sldMkLst>
          <pc:docMk/>
          <pc:sldMk cId="3352365964" sldId="265"/>
        </pc:sldMkLst>
      </pc:sldChg>
      <pc:sldChg chg="del">
        <pc:chgData name="Steven Ho" userId="1c958827-c9a1-4027-8d09-d0e3c0158be4" providerId="ADAL" clId="{A117F575-C060-4BC7-9F0D-F8BB59516175}" dt="2024-08-12T17:07:01.651" v="1" actId="47"/>
        <pc:sldMkLst>
          <pc:docMk/>
          <pc:sldMk cId="674541306" sldId="266"/>
        </pc:sldMkLst>
      </pc:sldChg>
      <pc:sldChg chg="del">
        <pc:chgData name="Steven Ho" userId="1c958827-c9a1-4027-8d09-d0e3c0158be4" providerId="ADAL" clId="{A117F575-C060-4BC7-9F0D-F8BB59516175}" dt="2024-08-12T17:07:06.881" v="2" actId="47"/>
        <pc:sldMkLst>
          <pc:docMk/>
          <pc:sldMk cId="1677469839" sldId="268"/>
        </pc:sldMkLst>
      </pc:sldChg>
      <pc:sldChg chg="del">
        <pc:chgData name="Steven Ho" userId="1c958827-c9a1-4027-8d09-d0e3c0158be4" providerId="ADAL" clId="{A117F575-C060-4BC7-9F0D-F8BB59516175}" dt="2024-08-19T06:25:42.622" v="8" actId="47"/>
        <pc:sldMkLst>
          <pc:docMk/>
          <pc:sldMk cId="2077484968" sldId="284"/>
        </pc:sldMkLst>
      </pc:sldChg>
      <pc:sldChg chg="del">
        <pc:chgData name="Steven Ho" userId="1c958827-c9a1-4027-8d09-d0e3c0158be4" providerId="ADAL" clId="{A117F575-C060-4BC7-9F0D-F8BB59516175}" dt="2024-08-19T06:25:44.786" v="10" actId="47"/>
        <pc:sldMkLst>
          <pc:docMk/>
          <pc:sldMk cId="1160123655" sldId="285"/>
        </pc:sldMkLst>
      </pc:sldChg>
      <pc:sldChg chg="del">
        <pc:chgData name="Steven Ho" userId="1c958827-c9a1-4027-8d09-d0e3c0158be4" providerId="ADAL" clId="{A117F575-C060-4BC7-9F0D-F8BB59516175}" dt="2024-08-19T06:25:45.849" v="11" actId="47"/>
        <pc:sldMkLst>
          <pc:docMk/>
          <pc:sldMk cId="604183841" sldId="286"/>
        </pc:sldMkLst>
      </pc:sldChg>
    </pc:docChg>
  </pc:docChgLst>
  <pc:docChgLst>
    <pc:chgData name="raider ho" userId="dfbafffa0f09742c" providerId="LiveId" clId="{99F6BAA7-6B4A-4778-8FFA-03B8FF1F15D4}"/>
    <pc:docChg chg="undo custSel modSld">
      <pc:chgData name="raider ho" userId="dfbafffa0f09742c" providerId="LiveId" clId="{99F6BAA7-6B4A-4778-8FFA-03B8FF1F15D4}" dt="2024-06-10T08:09:06.005" v="99" actId="20577"/>
      <pc:docMkLst>
        <pc:docMk/>
      </pc:docMkLst>
      <pc:sldChg chg="addSp delSp mod">
        <pc:chgData name="raider ho" userId="dfbafffa0f09742c" providerId="LiveId" clId="{99F6BAA7-6B4A-4778-8FFA-03B8FF1F15D4}" dt="2024-05-27T07:08:05.158" v="43" actId="9405"/>
        <pc:sldMkLst>
          <pc:docMk/>
          <pc:sldMk cId="0" sldId="256"/>
        </pc:sldMkLst>
        <pc:inkChg chg="add">
          <ac:chgData name="raider ho" userId="dfbafffa0f09742c" providerId="LiveId" clId="{99F6BAA7-6B4A-4778-8FFA-03B8FF1F15D4}" dt="2024-05-27T07:07:55.697" v="40" actId="9405"/>
          <ac:inkMkLst>
            <pc:docMk/>
            <pc:sldMk cId="0" sldId="256"/>
            <ac:inkMk id="5" creationId="{1C196647-6C05-4F30-A0EB-B8A560C4E2DF}"/>
          </ac:inkMkLst>
        </pc:inkChg>
        <pc:inkChg chg="add">
          <ac:chgData name="raider ho" userId="dfbafffa0f09742c" providerId="LiveId" clId="{99F6BAA7-6B4A-4778-8FFA-03B8FF1F15D4}" dt="2024-05-27T07:07:56.102" v="41" actId="9405"/>
          <ac:inkMkLst>
            <pc:docMk/>
            <pc:sldMk cId="0" sldId="256"/>
            <ac:inkMk id="6" creationId="{677045D8-3022-33D2-2CE3-F1D470577CAC}"/>
          </ac:inkMkLst>
        </pc:inkChg>
        <pc:inkChg chg="add del">
          <ac:chgData name="raider ho" userId="dfbafffa0f09742c" providerId="LiveId" clId="{99F6BAA7-6B4A-4778-8FFA-03B8FF1F15D4}" dt="2024-05-27T07:08:05.158" v="43" actId="9405"/>
          <ac:inkMkLst>
            <pc:docMk/>
            <pc:sldMk cId="0" sldId="256"/>
            <ac:inkMk id="7" creationId="{4DBDE5E7-5C2A-3305-4963-88745379338A}"/>
          </ac:inkMkLst>
        </pc:inkChg>
      </pc:sldChg>
      <pc:sldChg chg="modSp mod">
        <pc:chgData name="raider ho" userId="dfbafffa0f09742c" providerId="LiveId" clId="{99F6BAA7-6B4A-4778-8FFA-03B8FF1F15D4}" dt="2024-05-26T22:37:45.476" v="32" actId="20577"/>
        <pc:sldMkLst>
          <pc:docMk/>
          <pc:sldMk cId="0" sldId="262"/>
        </pc:sldMkLst>
        <pc:spChg chg="mod">
          <ac:chgData name="raider ho" userId="dfbafffa0f09742c" providerId="LiveId" clId="{99F6BAA7-6B4A-4778-8FFA-03B8FF1F15D4}" dt="2024-05-26T22:37:45.476" v="32" actId="20577"/>
          <ac:spMkLst>
            <pc:docMk/>
            <pc:sldMk cId="0" sldId="262"/>
            <ac:spMk id="3" creationId="{00000000-0000-0000-0000-000000000000}"/>
          </ac:spMkLst>
        </pc:spChg>
      </pc:sldChg>
      <pc:sldChg chg="addSp modSp">
        <pc:chgData name="raider ho" userId="dfbafffa0f09742c" providerId="LiveId" clId="{99F6BAA7-6B4A-4778-8FFA-03B8FF1F15D4}" dt="2024-05-26T22:39:51.297" v="33"/>
        <pc:sldMkLst>
          <pc:docMk/>
          <pc:sldMk cId="3352365964" sldId="265"/>
        </pc:sldMkLst>
        <pc:picChg chg="add mod">
          <ac:chgData name="raider ho" userId="dfbafffa0f09742c" providerId="LiveId" clId="{99F6BAA7-6B4A-4778-8FFA-03B8FF1F15D4}" dt="2024-05-26T22:39:51.297" v="33"/>
          <ac:picMkLst>
            <pc:docMk/>
            <pc:sldMk cId="3352365964" sldId="265"/>
            <ac:picMk id="4" creationId="{2C3F1C8F-B39C-9DB8-BADC-57A3304C6FFD}"/>
          </ac:picMkLst>
        </pc:picChg>
      </pc:sldChg>
      <pc:sldChg chg="addSp modSp">
        <pc:chgData name="raider ho" userId="dfbafffa0f09742c" providerId="LiveId" clId="{99F6BAA7-6B4A-4778-8FFA-03B8FF1F15D4}" dt="2024-05-26T22:40:01.856" v="34"/>
        <pc:sldMkLst>
          <pc:docMk/>
          <pc:sldMk cId="674541306" sldId="266"/>
        </pc:sldMkLst>
        <pc:picChg chg="add mod">
          <ac:chgData name="raider ho" userId="dfbafffa0f09742c" providerId="LiveId" clId="{99F6BAA7-6B4A-4778-8FFA-03B8FF1F15D4}" dt="2024-05-26T22:40:01.856" v="34"/>
          <ac:picMkLst>
            <pc:docMk/>
            <pc:sldMk cId="674541306" sldId="266"/>
            <ac:picMk id="4" creationId="{1D2489C2-6A44-5917-0C19-B2B30FBA07F9}"/>
          </ac:picMkLst>
        </pc:picChg>
      </pc:sldChg>
      <pc:sldChg chg="addSp modSp">
        <pc:chgData name="raider ho" userId="dfbafffa0f09742c" providerId="LiveId" clId="{99F6BAA7-6B4A-4778-8FFA-03B8FF1F15D4}" dt="2024-05-26T22:40:07" v="35"/>
        <pc:sldMkLst>
          <pc:docMk/>
          <pc:sldMk cId="3688337557" sldId="269"/>
        </pc:sldMkLst>
        <pc:picChg chg="add mod">
          <ac:chgData name="raider ho" userId="dfbafffa0f09742c" providerId="LiveId" clId="{99F6BAA7-6B4A-4778-8FFA-03B8FF1F15D4}" dt="2024-05-26T22:40:07" v="35"/>
          <ac:picMkLst>
            <pc:docMk/>
            <pc:sldMk cId="3688337557" sldId="269"/>
            <ac:picMk id="4" creationId="{95EA9D6E-AE88-8441-AF9F-D6B2C56D9282}"/>
          </ac:picMkLst>
        </pc:picChg>
      </pc:sldChg>
      <pc:sldChg chg="addSp modSp mod">
        <pc:chgData name="raider ho" userId="dfbafffa0f09742c" providerId="LiveId" clId="{99F6BAA7-6B4A-4778-8FFA-03B8FF1F15D4}" dt="2024-06-03T20:26:16.424" v="79" actId="120"/>
        <pc:sldMkLst>
          <pc:docMk/>
          <pc:sldMk cId="3470716953" sldId="271"/>
        </pc:sldMkLst>
        <pc:spChg chg="mod">
          <ac:chgData name="raider ho" userId="dfbafffa0f09742c" providerId="LiveId" clId="{99F6BAA7-6B4A-4778-8FFA-03B8FF1F15D4}" dt="2024-06-03T20:26:16.424" v="79" actId="120"/>
          <ac:spMkLst>
            <pc:docMk/>
            <pc:sldMk cId="3470716953" sldId="271"/>
            <ac:spMk id="3" creationId="{3A10E720-B9E2-C051-77E5-338D2B3A47B7}"/>
          </ac:spMkLst>
        </pc:spChg>
        <pc:picChg chg="add mod">
          <ac:chgData name="raider ho" userId="dfbafffa0f09742c" providerId="LiveId" clId="{99F6BAA7-6B4A-4778-8FFA-03B8FF1F15D4}" dt="2024-05-26T22:40:09.498" v="36"/>
          <ac:picMkLst>
            <pc:docMk/>
            <pc:sldMk cId="3470716953" sldId="271"/>
            <ac:picMk id="4" creationId="{B5F8CBED-E159-7224-2031-30A432402019}"/>
          </ac:picMkLst>
        </pc:picChg>
      </pc:sldChg>
      <pc:sldChg chg="addSp modSp mod">
        <pc:chgData name="raider ho" userId="dfbafffa0f09742c" providerId="LiveId" clId="{99F6BAA7-6B4A-4778-8FFA-03B8FF1F15D4}" dt="2024-06-10T08:09:06.005" v="99" actId="20577"/>
        <pc:sldMkLst>
          <pc:docMk/>
          <pc:sldMk cId="3805379290" sldId="273"/>
        </pc:sldMkLst>
        <pc:spChg chg="mod">
          <ac:chgData name="raider ho" userId="dfbafffa0f09742c" providerId="LiveId" clId="{99F6BAA7-6B4A-4778-8FFA-03B8FF1F15D4}" dt="2024-06-10T08:09:06.005" v="99" actId="20577"/>
          <ac:spMkLst>
            <pc:docMk/>
            <pc:sldMk cId="3805379290" sldId="273"/>
            <ac:spMk id="3" creationId="{3A10E720-B9E2-C051-77E5-338D2B3A47B7}"/>
          </ac:spMkLst>
        </pc:spChg>
        <pc:picChg chg="add mod">
          <ac:chgData name="raider ho" userId="dfbafffa0f09742c" providerId="LiveId" clId="{99F6BAA7-6B4A-4778-8FFA-03B8FF1F15D4}" dt="2024-05-26T22:40:13.098" v="37"/>
          <ac:picMkLst>
            <pc:docMk/>
            <pc:sldMk cId="3805379290" sldId="273"/>
            <ac:picMk id="4" creationId="{17AAA13A-AD4C-8639-AAD5-D137CE662C5A}"/>
          </ac:picMkLst>
        </pc:picChg>
      </pc:sldChg>
      <pc:sldChg chg="addSp modSp">
        <pc:chgData name="raider ho" userId="dfbafffa0f09742c" providerId="LiveId" clId="{99F6BAA7-6B4A-4778-8FFA-03B8FF1F15D4}" dt="2024-05-26T22:40:15.127" v="38"/>
        <pc:sldMkLst>
          <pc:docMk/>
          <pc:sldMk cId="375370012" sldId="274"/>
        </pc:sldMkLst>
        <pc:picChg chg="add mod">
          <ac:chgData name="raider ho" userId="dfbafffa0f09742c" providerId="LiveId" clId="{99F6BAA7-6B4A-4778-8FFA-03B8FF1F15D4}" dt="2024-05-26T22:40:15.127" v="38"/>
          <ac:picMkLst>
            <pc:docMk/>
            <pc:sldMk cId="375370012" sldId="274"/>
            <ac:picMk id="4" creationId="{00DD93E1-9A11-CC04-E243-8E74CE52837D}"/>
          </ac:picMkLst>
        </pc:picChg>
      </pc:sldChg>
      <pc:sldChg chg="addSp modSp">
        <pc:chgData name="raider ho" userId="dfbafffa0f09742c" providerId="LiveId" clId="{99F6BAA7-6B4A-4778-8FFA-03B8FF1F15D4}" dt="2024-05-26T22:40:21.523" v="39"/>
        <pc:sldMkLst>
          <pc:docMk/>
          <pc:sldMk cId="898830072" sldId="275"/>
        </pc:sldMkLst>
        <pc:picChg chg="add mod">
          <ac:chgData name="raider ho" userId="dfbafffa0f09742c" providerId="LiveId" clId="{99F6BAA7-6B4A-4778-8FFA-03B8FF1F15D4}" dt="2024-05-26T22:40:21.523" v="39"/>
          <ac:picMkLst>
            <pc:docMk/>
            <pc:sldMk cId="898830072" sldId="275"/>
            <ac:picMk id="4" creationId="{A2CE68C9-24B8-5FFE-DBB4-DDF8819A4688}"/>
          </ac:picMkLst>
        </pc:picChg>
      </pc:sldChg>
      <pc:sldChg chg="modSp mod">
        <pc:chgData name="raider ho" userId="dfbafffa0f09742c" providerId="LiveId" clId="{99F6BAA7-6B4A-4778-8FFA-03B8FF1F15D4}" dt="2024-06-03T20:27:14.047" v="87" actId="20577"/>
        <pc:sldMkLst>
          <pc:docMk/>
          <pc:sldMk cId="2077484968" sldId="284"/>
        </pc:sldMkLst>
        <pc:spChg chg="mod">
          <ac:chgData name="raider ho" userId="dfbafffa0f09742c" providerId="LiveId" clId="{99F6BAA7-6B4A-4778-8FFA-03B8FF1F15D4}" dt="2024-06-03T20:27:14.047" v="87" actId="20577"/>
          <ac:spMkLst>
            <pc:docMk/>
            <pc:sldMk cId="2077484968" sldId="284"/>
            <ac:spMk id="2" creationId="{00000000-0000-0000-0000-000000000000}"/>
          </ac:spMkLst>
        </pc:spChg>
        <pc:spChg chg="mod">
          <ac:chgData name="raider ho" userId="dfbafffa0f09742c" providerId="LiveId" clId="{99F6BAA7-6B4A-4778-8FFA-03B8FF1F15D4}" dt="2024-06-03T20:25:08.850" v="73" actId="27636"/>
          <ac:spMkLst>
            <pc:docMk/>
            <pc:sldMk cId="2077484968" sldId="284"/>
            <ac:spMk id="5" creationId="{E109457E-ADB2-163B-57DF-B23A4D95152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07:07:55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9 8287 0 0,'0'0'816'0'0,"5"-3"-728"0"0,-22-3-88 0 0,7 6 0 0 0,-1 3 456 0 0,5 6-208 0 0,5 3 0 0 0,2 2-248 0 0,4 1-80 0 0,-1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7T07:07:5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11311 0 0,'-2'10'504'0'0,"-13"-10"104"0"0,3 5-488 0 0,0-1-120 0 0,-1 2 184 0 0,4 6 8 0 0,1-1 8 0 0,2-1 0 0 0,3 4-200 0 0,8-1-88 0 0,-1-1-232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harvard.edu/sites/scholar.harvard.edu/files/xzhou/files/brand-zhou-xie2023_causal.pdf#:~:text=URL%3A%20https%3A%2F%2Fscholar.harvard.edu%2Fsites%2Fscholar.harvard.edu%2Ffiles%2Fxzhou%2Ffiles%2Fbrand" TargetMode="External"/><Relationship Id="rId2" Type="http://schemas.openxmlformats.org/officeDocument/2006/relationships/hyperlink" Target="https://ar5iv.org/abs/2204.02231v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5iv.org/abs/2204.02231v1" TargetMode="External"/><Relationship Id="rId2" Type="http://schemas.openxmlformats.org/officeDocument/2006/relationships/hyperlink" Target="https://academic.oup.com/aje/article/191/10/1671/6618833#:~:text=URL%3A%20https%3A%2F%2Facademic.oup.com%2Faje%2Farticle%2F191%2F10%2F1671%2F6618833%0ALoading...%0AVisible%3A%200%25%2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-why/causal-learn" TargetMode="External"/><Relationship Id="rId2" Type="http://schemas.openxmlformats.org/officeDocument/2006/relationships/hyperlink" Target="https://www.pywh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github.com/grf-labs/grf" TargetMode="External"/><Relationship Id="rId4" Type="http://schemas.openxmlformats.org/officeDocument/2006/relationships/hyperlink" Target="https://github.com/DoubleML/doubleml-for-py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tfp-causalimpact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ithub.com/google/CausalImpa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EconML" TargetMode="External"/><Relationship Id="rId5" Type="http://schemas.openxmlformats.org/officeDocument/2006/relationships/hyperlink" Target="https://github.com/microsoft/dowhy" TargetMode="External"/><Relationship Id="rId4" Type="http://schemas.openxmlformats.org/officeDocument/2006/relationships/hyperlink" Target="https://github.com/uber/causal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harvard.edu/sites/scholar.harvard.edu/files/xzhou/files/brand-zhou-xie2023_causal.pdf#:~:text=URL%3A%20https%3A%2F%2Fscholar.harvard.edu%2Fsites%2Fscholar.harvard.edu%2Ffiles%2Fxzhou%2Ffiles%2Fbrand" TargetMode="External"/><Relationship Id="rId2" Type="http://schemas.openxmlformats.org/officeDocument/2006/relationships/hyperlink" Target="https://ar5iv.org/abs/2204.02231v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5iv.org/abs/2204.02231v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424" y="497919"/>
            <a:ext cx="8229600" cy="4042183"/>
          </a:xfrm>
        </p:spPr>
        <p:txBody>
          <a:bodyPr>
            <a:noAutofit/>
          </a:bodyPr>
          <a:lstStyle/>
          <a:p>
            <a:pPr algn="l"/>
            <a:r>
              <a:rPr lang="zh-TW" altLang="en-US" sz="3200" dirty="0">
                <a:solidFill>
                  <a:srgbClr val="7030A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時間序列分析中的因果推斷：</a:t>
            </a:r>
            <a:br>
              <a:rPr lang="zh-TW" alt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TW" altLang="en-US" sz="2800" dirty="0">
                <a:solidFill>
                  <a:srgbClr val="7030A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概述、學界和業界概況</a:t>
            </a:r>
            <a:br>
              <a:rPr lang="en-US" altLang="zh-TW" sz="2800" dirty="0">
                <a:solidFill>
                  <a:srgbClr val="7030A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br>
              <a:rPr lang="en-US" sz="3600" dirty="0">
                <a:solidFill>
                  <a:srgbClr val="7030A0"/>
                </a:solidFill>
                <a:latin typeface="Arial"/>
              </a:rPr>
            </a:br>
            <a:r>
              <a:rPr sz="3200" dirty="0">
                <a:solidFill>
                  <a:srgbClr val="7030A0"/>
                </a:solidFill>
                <a:latin typeface="Arial"/>
              </a:rPr>
              <a:t>Causal Inference in Time Series Analysis:</a:t>
            </a:r>
          </a:p>
          <a:p>
            <a:pPr algn="l"/>
            <a:r>
              <a:rPr sz="2800" dirty="0">
                <a:solidFill>
                  <a:srgbClr val="7030A0"/>
                </a:solidFill>
              </a:rPr>
              <a:t>Overview, Academic and Industry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4" y="5587408"/>
            <a:ext cx="8091376" cy="884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/>
              </a:rPr>
              <a:t>presented by </a:t>
            </a:r>
            <a:r>
              <a:rPr sz="2400" dirty="0">
                <a:latin typeface="Arial"/>
              </a:rPr>
              <a:t>Steven Ho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何思賢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/>
              </a:rPr>
              <a:t>2024/05/27</a:t>
            </a:r>
            <a:endParaRPr sz="2000" dirty="0">
              <a:latin typeface="Arial"/>
            </a:endParaRPr>
          </a:p>
          <a:p>
            <a:pPr marL="0" indent="0" algn="ctr">
              <a:buNone/>
            </a:pPr>
            <a:endParaRPr sz="1800" dirty="0">
              <a:latin typeface="Arial"/>
            </a:endParaRPr>
          </a:p>
        </p:txBody>
      </p:sp>
      <p:pic>
        <p:nvPicPr>
          <p:cNvPr id="4" name="Picture 3" descr="vizuro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806" y="5259610"/>
            <a:ext cx="2287900" cy="12812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1C196647-6C05-4F30-A0EB-B8A560C4E2DF}"/>
                  </a:ext>
                </a:extLst>
              </p14:cNvPr>
              <p14:cNvContentPartPr/>
              <p14:nvPr/>
            </p14:nvContentPartPr>
            <p14:xfrm>
              <a:off x="3686651" y="1499910"/>
              <a:ext cx="16560" cy="2520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1C196647-6C05-4F30-A0EB-B8A560C4E2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8011" y="1490910"/>
                <a:ext cx="342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677045D8-3022-33D2-2CE3-F1D470577CAC}"/>
                  </a:ext>
                </a:extLst>
              </p14:cNvPr>
              <p14:cNvContentPartPr/>
              <p14:nvPr/>
            </p14:nvContentPartPr>
            <p14:xfrm>
              <a:off x="4155371" y="1422870"/>
              <a:ext cx="29160" cy="3564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677045D8-3022-33D2-2CE3-F1D470577C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46371" y="1414230"/>
                <a:ext cx="46800" cy="53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800" dirty="0">
                <a:solidFill>
                  <a:schemeClr val="accent4"/>
                </a:solidFill>
                <a:latin typeface="Arial"/>
              </a:rPr>
              <a:t>Causal Inference in Academia: Overview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1990-2000s: Applied Methods and Policy Impact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Key Figures: </a:t>
            </a:r>
            <a:r>
              <a:rPr lang="en-US" altLang="zh-TW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James Heckman, Guido </a:t>
            </a:r>
            <a:r>
              <a:rPr lang="en-US" altLang="zh-TW" sz="24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Imbens</a:t>
            </a:r>
            <a:endParaRPr lang="en-US" altLang="zh-TW" sz="2400" b="1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Methods: </a:t>
            </a:r>
            <a:r>
              <a:rPr lang="en-US" altLang="zh-TW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Instrumental Variables, Natural Experiments, Difference-in-Differences </a:t>
            </a: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(mainly in Economics)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Characteristics:</a:t>
            </a:r>
          </a:p>
          <a:p>
            <a:pPr lvl="1"/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Addressing </a:t>
            </a:r>
            <a:r>
              <a:rPr lang="en-US" altLang="zh-TW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endogeneity</a:t>
            </a: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and </a:t>
            </a:r>
            <a:r>
              <a:rPr lang="en-US" altLang="zh-TW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selection bias</a:t>
            </a:r>
          </a:p>
          <a:p>
            <a:pPr lvl="1"/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Emphasis on </a:t>
            </a:r>
            <a:r>
              <a:rPr lang="en-US" altLang="zh-TW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quasi-experimental designs</a:t>
            </a: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for policy evaluation and impact assessment</a:t>
            </a:r>
          </a:p>
          <a:p>
            <a:pPr lvl="1"/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Expansion of econometric techniques for causal inference​ (</a:t>
            </a:r>
            <a:r>
              <a:rPr lang="en-US" altLang="zh-TW" sz="240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hlinkClick r:id="rId2"/>
              </a:rPr>
              <a:t>ar5iv</a:t>
            </a: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)​​ (</a:t>
            </a:r>
            <a:r>
              <a:rPr lang="en-US" altLang="zh-TW" sz="240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hlinkClick r:id="rId3"/>
              </a:rPr>
              <a:t>Harvard Scholars</a:t>
            </a: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)</a:t>
            </a:r>
          </a:p>
        </p:txBody>
      </p:sp>
      <p:pic>
        <p:nvPicPr>
          <p:cNvPr id="4" name="Picture 3" descr="vizuro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5943600"/>
            <a:ext cx="122464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4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800" dirty="0">
                <a:solidFill>
                  <a:schemeClr val="accent4"/>
                </a:solidFill>
                <a:latin typeface="Arial"/>
              </a:rPr>
              <a:t>Causal Inference in Academia: Overview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2010s: </a:t>
            </a:r>
            <a:r>
              <a:rPr lang="en-US" altLang="zh-TW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Integration with Big Data and Machine Learning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Key Figures: </a:t>
            </a:r>
            <a:r>
              <a:rPr lang="en-US" altLang="zh-TW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Susan </a:t>
            </a:r>
            <a:r>
              <a:rPr lang="en-US" altLang="zh-TW" sz="24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Athey</a:t>
            </a:r>
            <a:r>
              <a:rPr lang="en-US" altLang="zh-TW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Stefan Wager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Methods: </a:t>
            </a:r>
            <a:r>
              <a:rPr lang="en-US" altLang="zh-TW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Causal Trees, Double Machine Learning, Synthetic Control Methods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Characteristics:</a:t>
            </a:r>
          </a:p>
          <a:p>
            <a:pPr lvl="1"/>
            <a:r>
              <a:rPr lang="en-US" altLang="zh-TW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Integration of ML techniques to </a:t>
            </a:r>
            <a:r>
              <a:rPr lang="en-US" altLang="zh-TW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enhance causal inference accuracy</a:t>
            </a:r>
          </a:p>
          <a:p>
            <a:pPr lvl="1"/>
            <a:r>
              <a:rPr lang="en-US" altLang="zh-TW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Development o</a:t>
            </a: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 scalable methods for high-dimensional data, such as </a:t>
            </a:r>
            <a:r>
              <a:rPr lang="en-US" altLang="zh-TW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causal forests </a:t>
            </a: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and </a:t>
            </a:r>
            <a:r>
              <a:rPr lang="en-US" altLang="zh-TW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ensemble learning</a:t>
            </a:r>
          </a:p>
          <a:p>
            <a:pPr lvl="1"/>
            <a:r>
              <a:rPr lang="en-US" altLang="zh-TW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Emphasis on </a:t>
            </a:r>
            <a:r>
              <a:rPr lang="en-US" altLang="zh-TW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robustness</a:t>
            </a:r>
            <a:r>
              <a:rPr lang="en-US" altLang="zh-TW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and</a:t>
            </a:r>
            <a:r>
              <a:rPr lang="en-US" altLang="zh-TW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generalizability </a:t>
            </a:r>
            <a:r>
              <a:rPr lang="en-US" altLang="zh-TW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 causal estimates​ (</a:t>
            </a:r>
            <a:r>
              <a:rPr lang="en-US" altLang="zh-TW" sz="24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  <a:hlinkClick r:id="rId2"/>
              </a:rPr>
              <a:t>Oxford University Press</a:t>
            </a:r>
            <a:r>
              <a:rPr lang="en-US" altLang="zh-TW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)​​ (</a:t>
            </a:r>
            <a:r>
              <a:rPr lang="en-US" altLang="zh-TW" sz="24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  <a:hlinkClick r:id="rId3"/>
              </a:rPr>
              <a:t>ar5iv</a:t>
            </a:r>
            <a:r>
              <a:rPr lang="en-US" altLang="zh-TW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)</a:t>
            </a:r>
          </a:p>
        </p:txBody>
      </p:sp>
      <p:pic>
        <p:nvPicPr>
          <p:cNvPr id="4" name="Picture 3" descr="vizuro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5943600"/>
            <a:ext cx="122464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9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800" dirty="0">
                <a:solidFill>
                  <a:schemeClr val="accent4"/>
                </a:solidFill>
                <a:latin typeface="Arial"/>
              </a:rPr>
              <a:t>Causal Inference in Academia: Overview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2020s: </a:t>
            </a:r>
            <a:r>
              <a:rPr lang="en-US" altLang="zh-TW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Current Trends and Future Directions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Methods: </a:t>
            </a:r>
            <a:r>
              <a:rPr lang="en-US" altLang="zh-TW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Deep Learning for Causal Inference, Causal Discovery Algorithms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Characteristics:</a:t>
            </a:r>
          </a:p>
          <a:p>
            <a:pPr lvl="1"/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Cross-disciplinary approaches integrating AI and causal inference</a:t>
            </a:r>
          </a:p>
          <a:p>
            <a:pPr lvl="1"/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Advanced techniques for causal discovery in complex systems</a:t>
            </a:r>
          </a:p>
          <a:p>
            <a:pPr lvl="1"/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Focus on improving </a:t>
            </a:r>
            <a:r>
              <a:rPr lang="en-US" altLang="zh-TW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transparency </a:t>
            </a: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and </a:t>
            </a:r>
            <a:r>
              <a:rPr lang="en-US" altLang="zh-TW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interpretability </a:t>
            </a: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of causal models</a:t>
            </a:r>
            <a:br>
              <a:rPr lang="en-US" altLang="zh-TW" dirty="0"/>
            </a:br>
            <a:endParaRPr lang="en-US" altLang="zh-TW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  <p:pic>
        <p:nvPicPr>
          <p:cNvPr id="4" name="Picture 3" descr="vizuro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943600"/>
            <a:ext cx="122464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3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800" dirty="0">
                <a:solidFill>
                  <a:schemeClr val="accent4"/>
                </a:solidFill>
                <a:latin typeface="Arial"/>
              </a:rPr>
              <a:t>Causal Inference in Academia: GitHub Projects</a:t>
            </a:r>
            <a:endParaRPr lang="en-US" sz="2800" dirty="0">
              <a:latin typeface="Arial"/>
            </a:endParaRP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9A98B663-0B9D-F005-47F1-F4503C9F3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714213"/>
              </p:ext>
            </p:extLst>
          </p:nvPr>
        </p:nvGraphicFramePr>
        <p:xfrm>
          <a:off x="637953" y="1306378"/>
          <a:ext cx="7873410" cy="4488365"/>
        </p:xfrm>
        <a:graphic>
          <a:graphicData uri="http://schemas.openxmlformats.org/drawingml/2006/table">
            <a:tbl>
              <a:tblPr/>
              <a:tblGrid>
                <a:gridCol w="1897912">
                  <a:extLst>
                    <a:ext uri="{9D8B030D-6E8A-4147-A177-3AD203B41FA5}">
                      <a16:colId xmlns:a16="http://schemas.microsoft.com/office/drawing/2014/main" val="501987879"/>
                    </a:ext>
                  </a:extLst>
                </a:gridCol>
                <a:gridCol w="1972340">
                  <a:extLst>
                    <a:ext uri="{9D8B030D-6E8A-4147-A177-3AD203B41FA5}">
                      <a16:colId xmlns:a16="http://schemas.microsoft.com/office/drawing/2014/main" val="66646204"/>
                    </a:ext>
                  </a:extLst>
                </a:gridCol>
                <a:gridCol w="4003158">
                  <a:extLst>
                    <a:ext uri="{9D8B030D-6E8A-4147-A177-3AD203B41FA5}">
                      <a16:colId xmlns:a16="http://schemas.microsoft.com/office/drawing/2014/main" val="3947990749"/>
                    </a:ext>
                  </a:extLst>
                </a:gridCol>
              </a:tblGrid>
              <a:tr h="40224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Institution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356" marR="39356" marT="19678" marB="1967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Project Name</a:t>
                      </a:r>
                    </a:p>
                  </a:txBody>
                  <a:tcPr marL="39356" marR="39356" marT="19678" marB="1967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9356" marR="39356" marT="19678" marB="1967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39625"/>
                  </a:ext>
                </a:extLst>
              </a:tr>
              <a:tr h="1357867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PyWhy</a:t>
                      </a:r>
                      <a:endParaRPr lang="en-US" altLang="zh-TW" sz="1800" b="0" i="0" kern="1200" dirty="0">
                        <a:solidFill>
                          <a:schemeClr val="accent4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(Carnegie Mellon University) 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356" marR="39356" marT="19678" marB="1967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causal-learn</a:t>
                      </a:r>
                      <a:endParaRPr lang="en-US" altLang="zh-TW" sz="2000" b="0" i="0" kern="1200" dirty="0">
                        <a:solidFill>
                          <a:schemeClr val="accent4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356" marR="39356" marT="19678" marB="1967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Python package for causal discovery implementing various causal discovery algorithms. 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(Discovery)</a:t>
                      </a:r>
                    </a:p>
                  </a:txBody>
                  <a:tcPr marL="39356" marR="39356" marT="19678" marB="1967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48500"/>
                  </a:ext>
                </a:extLst>
              </a:tr>
              <a:tr h="1097823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 of Hamburg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356" marR="39356" marT="19678" marB="1967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u="none" strike="noStrike" kern="1200" dirty="0" err="1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DoubleML</a:t>
                      </a:r>
                      <a:endParaRPr lang="en-US" sz="200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39356" marR="39356" marT="19678" marB="1967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R and Python package for double machine learning for causal inference. 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(Inference)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356" marR="39356" marT="19678" marB="1967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156893"/>
                  </a:ext>
                </a:extLst>
              </a:tr>
              <a:tr h="1630431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Stanford University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356" marR="39356" marT="19678" marB="1967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GRF</a:t>
                      </a:r>
                      <a:endParaRPr lang="en-US" sz="200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39356" marR="39356" marT="19678" marB="1967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package for generalized random forests for estimating heterogeneous treatment effects. 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(Inference)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356" marR="39356" marT="19678" marB="1967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389926"/>
                  </a:ext>
                </a:extLst>
              </a:tr>
            </a:tbl>
          </a:graphicData>
        </a:graphic>
      </p:graphicFrame>
      <p:pic>
        <p:nvPicPr>
          <p:cNvPr id="4" name="Picture 3" descr="vizuro_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2400" y="5943600"/>
            <a:ext cx="122464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63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800" dirty="0">
                <a:solidFill>
                  <a:schemeClr val="accent4"/>
                </a:solidFill>
                <a:latin typeface="Arial"/>
              </a:rPr>
              <a:t>Causal Inference in Industry: Overview</a:t>
            </a:r>
            <a:br>
              <a:rPr lang="en-US" altLang="zh-TW" sz="2800" dirty="0">
                <a:solidFill>
                  <a:schemeClr val="accent4"/>
                </a:solidFill>
                <a:latin typeface="Arial"/>
              </a:rPr>
            </a:br>
            <a:r>
              <a:rPr lang="en-US" altLang="zh-TW" sz="2800" dirty="0">
                <a:solidFill>
                  <a:schemeClr val="accent4"/>
                </a:solidFill>
                <a:latin typeface="Arial"/>
              </a:rPr>
              <a:t>(2010s to now)</a:t>
            </a:r>
            <a:endParaRPr lang="en-US" sz="2800" dirty="0"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Marketing and Customer Analytics</a:t>
            </a:r>
            <a:r>
              <a:rPr lang="en-US" sz="2200" dirty="0"/>
              <a:t>: </a:t>
            </a:r>
            <a:br>
              <a:rPr lang="en-US" sz="2200" dirty="0"/>
            </a:br>
            <a:r>
              <a:rPr lang="en-US" sz="2200" dirty="0"/>
              <a:t>Analysis of the impact of marketing strategies on customer behavior and sales</a:t>
            </a:r>
          </a:p>
          <a:p>
            <a:r>
              <a:rPr lang="en-US" sz="2200" b="1" dirty="0"/>
              <a:t>Healthcare</a:t>
            </a:r>
            <a:r>
              <a:rPr lang="en-US" sz="2200" dirty="0"/>
              <a:t>: </a:t>
            </a:r>
            <a:br>
              <a:rPr lang="en-US" sz="2200" dirty="0"/>
            </a:br>
            <a:r>
              <a:rPr lang="en-US" sz="2200" dirty="0"/>
              <a:t>Analysis of treatment effects and healthcare policies</a:t>
            </a:r>
          </a:p>
          <a:p>
            <a:r>
              <a:rPr lang="en-US" sz="2200" b="1" dirty="0"/>
              <a:t>Finance</a:t>
            </a:r>
            <a:r>
              <a:rPr lang="en-US" sz="2200" dirty="0"/>
              <a:t>: </a:t>
            </a:r>
            <a:br>
              <a:rPr lang="en-US" sz="2200" dirty="0"/>
            </a:br>
            <a:r>
              <a:rPr lang="en-US" sz="2200" dirty="0"/>
              <a:t>Risk assessment and investment strategy optimization</a:t>
            </a:r>
          </a:p>
          <a:p>
            <a:r>
              <a:rPr lang="en-US" sz="2200" b="1" dirty="0"/>
              <a:t>Real-Time Personalization: </a:t>
            </a:r>
            <a:br>
              <a:rPr lang="en-US" sz="2200" b="1" dirty="0"/>
            </a:br>
            <a:r>
              <a:rPr lang="en-US" sz="2200" dirty="0"/>
              <a:t>Personalized recommendations and advertisements in real-time</a:t>
            </a:r>
          </a:p>
          <a:p>
            <a:r>
              <a:rPr lang="en-US" sz="2200" b="1" dirty="0"/>
              <a:t>Supply Chain Optimization: </a:t>
            </a:r>
            <a:br>
              <a:rPr lang="en-US" sz="2200" b="1" dirty="0"/>
            </a:br>
            <a:r>
              <a:rPr lang="en-US" sz="2200" dirty="0"/>
              <a:t>Improving supply chain efficiency by understanding the causal impact of various factors on logistics and inventory management</a:t>
            </a:r>
          </a:p>
          <a:p>
            <a:endParaRPr lang="en-US" sz="2400" dirty="0"/>
          </a:p>
        </p:txBody>
      </p:sp>
      <p:pic>
        <p:nvPicPr>
          <p:cNvPr id="4" name="Picture 3" descr="vizuro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943600"/>
            <a:ext cx="1224643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800" dirty="0">
                <a:solidFill>
                  <a:schemeClr val="accent4"/>
                </a:solidFill>
                <a:latin typeface="Arial"/>
              </a:rPr>
              <a:t>Causal Inference in Industry: GitHub Projects</a:t>
            </a:r>
            <a:endParaRPr lang="en-US" sz="2800" dirty="0">
              <a:latin typeface="Arial"/>
            </a:endParaRP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9A98B663-0B9D-F005-47F1-F4503C9F3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48475"/>
              </p:ext>
            </p:extLst>
          </p:nvPr>
        </p:nvGraphicFramePr>
        <p:xfrm>
          <a:off x="637953" y="1306375"/>
          <a:ext cx="7756452" cy="4568115"/>
        </p:xfrm>
        <a:graphic>
          <a:graphicData uri="http://schemas.openxmlformats.org/drawingml/2006/table">
            <a:tbl>
              <a:tblPr/>
              <a:tblGrid>
                <a:gridCol w="1252523">
                  <a:extLst>
                    <a:ext uri="{9D8B030D-6E8A-4147-A177-3AD203B41FA5}">
                      <a16:colId xmlns:a16="http://schemas.microsoft.com/office/drawing/2014/main" val="501987879"/>
                    </a:ext>
                  </a:extLst>
                </a:gridCol>
                <a:gridCol w="2031349">
                  <a:extLst>
                    <a:ext uri="{9D8B030D-6E8A-4147-A177-3AD203B41FA5}">
                      <a16:colId xmlns:a16="http://schemas.microsoft.com/office/drawing/2014/main" val="66646204"/>
                    </a:ext>
                  </a:extLst>
                </a:gridCol>
                <a:gridCol w="4472580">
                  <a:extLst>
                    <a:ext uri="{9D8B030D-6E8A-4147-A177-3AD203B41FA5}">
                      <a16:colId xmlns:a16="http://schemas.microsoft.com/office/drawing/2014/main" val="3947990749"/>
                    </a:ext>
                  </a:extLst>
                </a:gridCol>
              </a:tblGrid>
              <a:tr h="3523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Company</a:t>
                      </a:r>
                    </a:p>
                  </a:txBody>
                  <a:tcPr marL="39356" marR="39356" marT="19678" marB="1967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Project Name</a:t>
                      </a:r>
                    </a:p>
                  </a:txBody>
                  <a:tcPr marL="39356" marR="39356" marT="19678" marB="1967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9356" marR="39356" marT="19678" marB="1967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39625"/>
                  </a:ext>
                </a:extLst>
              </a:tr>
              <a:tr h="882874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Google</a:t>
                      </a:r>
                    </a:p>
                  </a:txBody>
                  <a:tcPr marL="39356" marR="39356" marT="19678" marB="1967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2000" b="0" i="0" u="none" strike="noStrike" kern="120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CausalImpact</a:t>
                      </a:r>
                      <a:endParaRPr lang="en-US" sz="200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39356" marR="39356" marT="19678" marB="1967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An R package for causal inference using Bayesian structural time-series models.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(Inference)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356" marR="39356" marT="19678" marB="1967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48500"/>
                  </a:ext>
                </a:extLst>
              </a:tr>
              <a:tr h="40339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TFP </a:t>
                      </a:r>
                      <a:r>
                        <a:rPr lang="en-US" altLang="zh-TW" sz="2000" b="0" i="0" kern="1200" dirty="0" err="1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CausalImpact</a:t>
                      </a:r>
                      <a:endParaRPr lang="en-US" altLang="zh-TW" sz="2000" b="0" i="0" kern="1200" dirty="0">
                        <a:solidFill>
                          <a:schemeClr val="accent4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356" marR="39356" marT="19678" marB="1967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Python version of above 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effectLst/>
                        </a:rPr>
                        <a:t>(Inference)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356" marR="39356" marT="19678" marB="1967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026724"/>
                  </a:ext>
                </a:extLst>
              </a:tr>
              <a:tr h="88287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Uber</a:t>
                      </a:r>
                    </a:p>
                  </a:txBody>
                  <a:tcPr marL="39356" marR="39356" marT="19678" marB="1967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u="none" strike="noStrike" dirty="0" err="1">
                          <a:solidFill>
                            <a:schemeClr val="accent4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CausalML</a:t>
                      </a:r>
                      <a:endParaRPr lang="en-US" sz="200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39356" marR="39356" marT="19678" marB="1967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 Python package for uplift modeling and causal inference with ML.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(Inference)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9356" marR="39356" marT="19678" marB="1967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156893"/>
                  </a:ext>
                </a:extLst>
              </a:tr>
              <a:tr h="1163733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Microsoft</a:t>
                      </a:r>
                    </a:p>
                  </a:txBody>
                  <a:tcPr marL="39356" marR="39356" marT="19678" marB="1967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u="none" strike="noStrike" dirty="0" err="1">
                          <a:solidFill>
                            <a:schemeClr val="accent4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DoWhy</a:t>
                      </a:r>
                      <a:endParaRPr lang="en-US" sz="200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39356" marR="39356" marT="19678" marB="1967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 Python library supports explicit modeling and validation of causal assumptions, combining causal graphical models and the potential outcomes framework.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(Discovery)</a:t>
                      </a:r>
                    </a:p>
                  </a:txBody>
                  <a:tcPr marL="39356" marR="39356" marT="19678" marB="1967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389926"/>
                  </a:ext>
                </a:extLst>
              </a:tr>
              <a:tr h="88287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2000" b="0" i="0" u="none" strike="noStrike" kern="1200" dirty="0" err="1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EconML</a:t>
                      </a:r>
                      <a:endParaRPr lang="en-US" sz="200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39356" marR="39356" marT="19678" marB="1967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 Python package for interpretable machine learning methods to estimate heterogeneous treatment effects.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(Inference)</a:t>
                      </a:r>
                    </a:p>
                  </a:txBody>
                  <a:tcPr marL="39356" marR="39356" marT="19678" marB="1967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69348"/>
                  </a:ext>
                </a:extLst>
              </a:tr>
            </a:tbl>
          </a:graphicData>
        </a:graphic>
      </p:graphicFrame>
      <p:pic>
        <p:nvPicPr>
          <p:cNvPr id="4" name="Picture 3" descr="vizuro_log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400" y="5943600"/>
            <a:ext cx="122464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6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600" dirty="0">
                <a:latin typeface="Arial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/>
              </a:rPr>
              <a:t>Why</a:t>
            </a:r>
            <a:r>
              <a:rPr sz="2400" dirty="0">
                <a:latin typeface="Arial"/>
              </a:rPr>
              <a:t> </a:t>
            </a:r>
            <a:r>
              <a:rPr lang="en-US" sz="2400" dirty="0">
                <a:latin typeface="Arial"/>
              </a:rPr>
              <a:t>Causal Inference</a:t>
            </a:r>
          </a:p>
          <a:p>
            <a:r>
              <a:rPr lang="en-US" altLang="zh-TW" sz="2400" dirty="0">
                <a:latin typeface="Arial"/>
              </a:rPr>
              <a:t>Causal Inference in Academia</a:t>
            </a:r>
          </a:p>
          <a:p>
            <a:r>
              <a:rPr lang="en-US" altLang="zh-TW" sz="2400" dirty="0">
                <a:latin typeface="Arial"/>
              </a:rPr>
              <a:t>Causal Inference in Industry</a:t>
            </a:r>
          </a:p>
          <a:p>
            <a:r>
              <a:rPr lang="en-US" sz="2400" dirty="0">
                <a:latin typeface="Arial"/>
              </a:rPr>
              <a:t>Case Study: causaLens </a:t>
            </a:r>
            <a:endParaRPr sz="2400" dirty="0">
              <a:latin typeface="Arial"/>
            </a:endParaRPr>
          </a:p>
          <a:p>
            <a:r>
              <a:rPr lang="en-US" altLang="zh-TW" sz="2400" dirty="0" err="1">
                <a:latin typeface="Arial"/>
              </a:rPr>
              <a:t>Vizuro’s</a:t>
            </a:r>
            <a:r>
              <a:rPr lang="en-US" altLang="zh-TW" sz="2400" dirty="0">
                <a:latin typeface="Arial"/>
              </a:rPr>
              <a:t> Strategy for Developing Causal AI</a:t>
            </a:r>
          </a:p>
          <a:p>
            <a:r>
              <a:rPr lang="en-US" sz="2400" dirty="0">
                <a:latin typeface="Arial"/>
              </a:rPr>
              <a:t>Q&amp;A</a:t>
            </a:r>
            <a:endParaRPr sz="2400" dirty="0">
              <a:latin typeface="Arial"/>
            </a:endParaRPr>
          </a:p>
        </p:txBody>
      </p:sp>
      <p:pic>
        <p:nvPicPr>
          <p:cNvPr id="4" name="Picture 3" descr="vizuro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943600"/>
            <a:ext cx="1224643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A89B77-6A44-A9BA-E431-8A609B98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800" dirty="0">
                <a:solidFill>
                  <a:schemeClr val="accent4"/>
                </a:solidFill>
                <a:latin typeface="Arial"/>
              </a:rPr>
              <a:t>Why Causal Inference</a:t>
            </a:r>
            <a:endParaRPr lang="zh-TW" altLang="en-US" sz="2800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10E720-B9E2-C051-77E5-338D2B3A4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Everyone knows, “Correlation does not imply causation.”</a:t>
            </a:r>
          </a:p>
          <a:p>
            <a:r>
              <a:rPr lang="en-US" altLang="zh-TW" sz="2400" dirty="0"/>
              <a:t>Without a </a:t>
            </a:r>
            <a:r>
              <a:rPr lang="en-US" altLang="zh-TW" sz="2400" b="1" dirty="0"/>
              <a:t>model</a:t>
            </a:r>
            <a:r>
              <a:rPr lang="en-US" altLang="zh-TW" sz="2400" dirty="0"/>
              <a:t>, it's easy to make erroneous judgments. Example: survivorship bias.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9655AAA-F381-872E-74B1-854A2AB5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13" y="3141921"/>
            <a:ext cx="4072650" cy="304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vizuro_logo.png">
            <a:extLst>
              <a:ext uri="{FF2B5EF4-FFF2-40B4-BE49-F238E27FC236}">
                <a16:creationId xmlns:a16="http://schemas.microsoft.com/office/drawing/2014/main" id="{95EA9D6E-AE88-8441-AF9F-D6B2C56D9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5943600"/>
            <a:ext cx="122464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3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A89B77-6A44-A9BA-E431-8A609B98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800" dirty="0">
                <a:solidFill>
                  <a:schemeClr val="accent4"/>
                </a:solidFill>
                <a:latin typeface="Arial"/>
              </a:rPr>
              <a:t>Why Causal Inference (Cont’d)</a:t>
            </a:r>
            <a:endParaRPr lang="zh-TW" altLang="en-US" sz="2800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10E720-B9E2-C051-77E5-338D2B3A4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In traditional econometrics: </a:t>
            </a:r>
          </a:p>
          <a:p>
            <a:r>
              <a:rPr lang="en-US" altLang="zh-TW" sz="2400" dirty="0"/>
              <a:t>central theme: </a:t>
            </a:r>
            <a:br>
              <a:rPr lang="en-US" altLang="zh-TW" sz="2400" dirty="0"/>
            </a:br>
            <a:r>
              <a:rPr lang="en-US" altLang="zh-TW" sz="2400" dirty="0"/>
              <a:t>understanding the causes of bias in estimated coefficients </a:t>
            </a:r>
          </a:p>
          <a:p>
            <a:r>
              <a:rPr lang="en-US" altLang="zh-TW" sz="2400" dirty="0"/>
              <a:t>various methods to obtain (asymptotically) unbiased- estimators for coefficients</a:t>
            </a:r>
          </a:p>
          <a:p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In traditional machine learning:</a:t>
            </a:r>
          </a:p>
          <a:p>
            <a:r>
              <a:rPr lang="en-US" altLang="zh-TW" sz="2400" dirty="0"/>
              <a:t>We essentially do not see these discussions how to obtain unbiased-estimators.</a:t>
            </a:r>
          </a:p>
          <a:p>
            <a:pPr marL="0" indent="0" algn="ctr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>
                <a:solidFill>
                  <a:srgbClr val="FF0000"/>
                </a:solidFill>
              </a:rPr>
              <a:t>Why</a:t>
            </a:r>
            <a:r>
              <a:rPr lang="en-US" altLang="zh-TW" sz="2400" dirty="0">
                <a:solidFill>
                  <a:srgbClr val="FF0000"/>
                </a:solidFill>
              </a:rPr>
              <a:t>?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pic>
        <p:nvPicPr>
          <p:cNvPr id="4" name="Picture 3" descr="vizuro_logo.png">
            <a:extLst>
              <a:ext uri="{FF2B5EF4-FFF2-40B4-BE49-F238E27FC236}">
                <a16:creationId xmlns:a16="http://schemas.microsoft.com/office/drawing/2014/main" id="{B5F8CBED-E159-7224-2031-30A432402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943600"/>
            <a:ext cx="122464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1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A89B77-6A44-A9BA-E431-8A609B98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800" dirty="0">
                <a:solidFill>
                  <a:schemeClr val="accent4"/>
                </a:solidFill>
                <a:latin typeface="Arial"/>
              </a:rPr>
              <a:t>Why Causal Inference (Cont’d)</a:t>
            </a:r>
            <a:endParaRPr lang="zh-TW" altLang="en-US" sz="2800" dirty="0">
              <a:solidFill>
                <a:schemeClr val="accent4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10E720-B9E2-C051-77E5-338D2B3A4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My personal view: </a:t>
            </a:r>
          </a:p>
          <a:p>
            <a:r>
              <a:rPr lang="en-US" altLang="zh-TW" sz="2400" dirty="0"/>
              <a:t>If the data is </a:t>
            </a:r>
            <a:r>
              <a:rPr lang="en-US" altLang="zh-TW" sz="2400" i="1" dirty="0">
                <a:solidFill>
                  <a:schemeClr val="accent3"/>
                </a:solidFill>
              </a:rPr>
              <a:t>sufficient </a:t>
            </a:r>
            <a:r>
              <a:rPr lang="en-US" altLang="zh-TW" sz="2400" dirty="0"/>
              <a:t>and </a:t>
            </a:r>
            <a:r>
              <a:rPr lang="en-US" altLang="zh-TW" sz="2400" i="1" dirty="0">
                <a:solidFill>
                  <a:schemeClr val="accent3"/>
                </a:solidFill>
              </a:rPr>
              <a:t>representative</a:t>
            </a:r>
            <a:r>
              <a:rPr lang="en-US" altLang="zh-TW" sz="2400" dirty="0"/>
              <a:t>, and no policy decisions are involved, but only </a:t>
            </a:r>
            <a:r>
              <a:rPr lang="en-US" altLang="zh-TW" sz="2400" i="1" dirty="0">
                <a:solidFill>
                  <a:srgbClr val="7030A0"/>
                </a:solidFill>
              </a:rPr>
              <a:t>predictions</a:t>
            </a:r>
            <a:r>
              <a:rPr lang="en-US" altLang="zh-TW" sz="2400" dirty="0">
                <a:solidFill>
                  <a:schemeClr val="accent4"/>
                </a:solidFill>
              </a:rPr>
              <a:t> </a:t>
            </a:r>
            <a:r>
              <a:rPr lang="en-US" altLang="zh-TW" sz="2400" dirty="0"/>
              <a:t>based on the data, causal analysis may not be crucial.</a:t>
            </a:r>
          </a:p>
          <a:p>
            <a:pPr marL="0" indent="0">
              <a:buNone/>
            </a:pPr>
            <a:endParaRPr lang="en-US" altLang="zh-TW" sz="2400" i="1" dirty="0">
              <a:solidFill>
                <a:srgbClr val="7030A0"/>
              </a:solidFill>
            </a:endParaRPr>
          </a:p>
          <a:p>
            <a:r>
              <a:rPr lang="en-US" altLang="zh-TW" sz="2400" dirty="0"/>
              <a:t>predictions vs explanation (+ policy recommendations):</a:t>
            </a:r>
            <a:br>
              <a:rPr lang="en-US" altLang="zh-TW" sz="2400" dirty="0"/>
            </a:br>
            <a:r>
              <a:rPr lang="en-US" altLang="zh-TW" sz="2400" dirty="0"/>
              <a:t>When it comes to </a:t>
            </a:r>
            <a:r>
              <a:rPr lang="en-US" altLang="zh-TW" sz="2400" i="1" dirty="0">
                <a:solidFill>
                  <a:srgbClr val="7030A0"/>
                </a:solidFill>
              </a:rPr>
              <a:t>explanation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and </a:t>
            </a:r>
            <a:r>
              <a:rPr lang="en-US" altLang="zh-TW" sz="2400" i="1" dirty="0">
                <a:solidFill>
                  <a:srgbClr val="7030A0"/>
                </a:solidFill>
              </a:rPr>
              <a:t>policy recommendations</a:t>
            </a:r>
            <a:r>
              <a:rPr lang="en-US" altLang="zh-TW" sz="2400" dirty="0"/>
              <a:t>, causal analysis is essential.</a:t>
            </a:r>
          </a:p>
          <a:p>
            <a:r>
              <a:rPr lang="en-US" altLang="zh-TW" sz="2400" dirty="0"/>
              <a:t>reduce reliance on data representativeness and lower costs:</a:t>
            </a:r>
            <a:br>
              <a:rPr lang="en-US" altLang="zh-TW" sz="2400" dirty="0"/>
            </a:br>
            <a:r>
              <a:rPr lang="en-US" altLang="zh-TW" sz="2400" dirty="0"/>
              <a:t>Additionally, when </a:t>
            </a:r>
            <a:r>
              <a:rPr lang="en-US" altLang="zh-TW" sz="2400"/>
              <a:t>data is</a:t>
            </a:r>
            <a:r>
              <a:rPr lang="en-US" altLang="zh-TW" sz="2400" i="1">
                <a:solidFill>
                  <a:schemeClr val="accent3"/>
                </a:solidFill>
              </a:rPr>
              <a:t> </a:t>
            </a:r>
            <a:r>
              <a:rPr lang="en-US" altLang="zh-TW" sz="2400" i="1" dirty="0">
                <a:solidFill>
                  <a:schemeClr val="accent3"/>
                </a:solidFill>
              </a:rPr>
              <a:t>insufficient </a:t>
            </a:r>
            <a:r>
              <a:rPr lang="en-US" altLang="zh-TW" sz="2400" dirty="0"/>
              <a:t>or </a:t>
            </a:r>
            <a:r>
              <a:rPr lang="en-US" altLang="zh-TW" sz="2400" i="1" dirty="0">
                <a:solidFill>
                  <a:schemeClr val="accent3"/>
                </a:solidFill>
              </a:rPr>
              <a:t>unrepresentative</a:t>
            </a:r>
            <a:r>
              <a:rPr lang="en-US" altLang="zh-TW" sz="2400" dirty="0"/>
              <a:t>, </a:t>
            </a:r>
            <a:br>
              <a:rPr lang="en-US" altLang="zh-TW" sz="2400" dirty="0"/>
            </a:br>
            <a:r>
              <a:rPr lang="en-US" altLang="zh-TW" sz="2400" dirty="0"/>
              <a:t>a correct causal model can save substantial costs from erroneous inferences.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pic>
        <p:nvPicPr>
          <p:cNvPr id="4" name="Picture 3" descr="vizuro_logo.png">
            <a:extLst>
              <a:ext uri="{FF2B5EF4-FFF2-40B4-BE49-F238E27FC236}">
                <a16:creationId xmlns:a16="http://schemas.microsoft.com/office/drawing/2014/main" id="{17AAA13A-AD4C-8639-AAD5-D137CE662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943600"/>
            <a:ext cx="122464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7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A89B77-6A44-A9BA-E431-8A609B98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800" dirty="0">
                <a:solidFill>
                  <a:schemeClr val="accent4"/>
                </a:solidFill>
                <a:latin typeface="Arial"/>
              </a:rPr>
              <a:t>Why Causal Inference: An Example</a:t>
            </a:r>
            <a:endParaRPr lang="zh-TW" altLang="en-US" sz="28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10E720-B9E2-C051-77E5-338D2B3A47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TW" sz="2400" dirty="0"/>
                  <a:t>A numerical example: </a:t>
                </a:r>
              </a:p>
              <a:p>
                <a:r>
                  <a:rPr lang="en-US" altLang="zh-TW" sz="2000" dirty="0"/>
                  <a:t>True Model:</a:t>
                </a:r>
              </a:p>
              <a:p>
                <a:pPr marL="0" indent="0" algn="ctr">
                  <a:buNone/>
                </a:pPr>
                <a:r>
                  <a:rPr lang="en-US" altLang="zh-TW" sz="2000" dirty="0"/>
                  <a:t>	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)=(0.9, 0.1).</m:t>
                    </m:r>
                  </m:oMath>
                </a14:m>
                <a:endParaRPr lang="en-US" altLang="zh-TW" sz="2000" dirty="0"/>
              </a:p>
              <a:p>
                <a:r>
                  <a:rPr lang="en-US" altLang="zh-TW" sz="2000" dirty="0"/>
                  <a:t>If multicollinearity occurs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Corr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≃1</m:t>
                    </m:r>
                  </m:oMath>
                </a14:m>
                <a:r>
                  <a:rPr lang="en-US" altLang="zh-TW" sz="2000" dirty="0"/>
                  <a:t> ), the estimated coefficients by OLS could be highly inaccurate. </a:t>
                </a:r>
              </a:p>
              <a:p>
                <a:pPr marL="0" indent="0">
                  <a:buNone/>
                </a:pPr>
                <a:r>
                  <a:rPr lang="en-US" altLang="zh-TW" sz="2000" dirty="0"/>
                  <a:t>e.g. (R-code)</a:t>
                </a:r>
              </a:p>
              <a:p>
                <a:pPr marL="0" indent="0">
                  <a:buNone/>
                </a:pPr>
                <a:r>
                  <a:rPr lang="en-US" altLang="zh-TW" sz="1800" dirty="0">
                    <a:latin typeface="Consolas" panose="020B0609020204030204" pitchFamily="49" charset="0"/>
                  </a:rPr>
                  <a:t>	</a:t>
                </a:r>
                <a:r>
                  <a:rPr lang="en-US" altLang="zh-TW" sz="1700" dirty="0" err="1">
                    <a:latin typeface="Consolas" panose="020B0609020204030204" pitchFamily="49" charset="0"/>
                  </a:rPr>
                  <a:t>set.seed</a:t>
                </a:r>
                <a:r>
                  <a:rPr lang="en-US" altLang="zh-TW" sz="1700" dirty="0">
                    <a:latin typeface="Consolas" panose="020B0609020204030204" pitchFamily="49" charset="0"/>
                  </a:rPr>
                  <a:t>(121) </a:t>
                </a:r>
              </a:p>
              <a:p>
                <a:pPr marL="0" indent="0">
                  <a:buNone/>
                </a:pPr>
                <a:r>
                  <a:rPr lang="en-US" altLang="zh-TW" sz="1700" dirty="0">
                    <a:latin typeface="Consolas" panose="020B0609020204030204" pitchFamily="49" charset="0"/>
                  </a:rPr>
                  <a:t>	mu &lt;- c(0, 0)    </a:t>
                </a:r>
              </a:p>
              <a:p>
                <a:pPr marL="0" indent="0">
                  <a:buNone/>
                </a:pPr>
                <a:r>
                  <a:rPr lang="en-US" altLang="zh-TW" sz="1700" dirty="0">
                    <a:latin typeface="Consolas" panose="020B0609020204030204" pitchFamily="49" charset="0"/>
                  </a:rPr>
                  <a:t>	Sigma &lt;- matrix(c(1, 0.98, 0.98, 1), </a:t>
                </a:r>
                <a:r>
                  <a:rPr lang="en-US" altLang="zh-TW" sz="1700" dirty="0" err="1">
                    <a:latin typeface="Consolas" panose="020B0609020204030204" pitchFamily="49" charset="0"/>
                  </a:rPr>
                  <a:t>ncol</a:t>
                </a:r>
                <a:r>
                  <a:rPr lang="en-US" altLang="zh-TW" sz="1700" dirty="0">
                    <a:latin typeface="Consolas" panose="020B0609020204030204" pitchFamily="49" charset="0"/>
                  </a:rPr>
                  <a:t>=2)</a:t>
                </a:r>
              </a:p>
              <a:p>
                <a:pPr marL="0" indent="0">
                  <a:buNone/>
                </a:pPr>
                <a:r>
                  <a:rPr lang="en-US" altLang="zh-TW" sz="1700" dirty="0">
                    <a:latin typeface="Consolas" panose="020B0609020204030204" pitchFamily="49" charset="0"/>
                  </a:rPr>
                  <a:t>	data &lt;- </a:t>
                </a:r>
                <a:r>
                  <a:rPr lang="en-US" altLang="zh-TW" sz="1700" dirty="0" err="1">
                    <a:latin typeface="Consolas" panose="020B0609020204030204" pitchFamily="49" charset="0"/>
                  </a:rPr>
                  <a:t>mvrnorm</a:t>
                </a:r>
                <a:r>
                  <a:rPr lang="en-US" altLang="zh-TW" sz="1700" dirty="0">
                    <a:latin typeface="Consolas" panose="020B0609020204030204" pitchFamily="49" charset="0"/>
                  </a:rPr>
                  <a:t>(n, mu, Sigma)</a:t>
                </a:r>
              </a:p>
              <a:p>
                <a:pPr marL="0" indent="0">
                  <a:buNone/>
                </a:pPr>
                <a:r>
                  <a:rPr lang="en-US" altLang="zh-TW" sz="1700" dirty="0">
                    <a:latin typeface="Consolas" panose="020B0609020204030204" pitchFamily="49" charset="0"/>
                  </a:rPr>
                  <a:t>	x1 &lt;- data[, 1]    </a:t>
                </a:r>
              </a:p>
              <a:p>
                <a:pPr marL="0" indent="0">
                  <a:buNone/>
                </a:pPr>
                <a:r>
                  <a:rPr lang="en-US" altLang="zh-TW" sz="1700" dirty="0">
                    <a:latin typeface="Consolas" panose="020B0609020204030204" pitchFamily="49" charset="0"/>
                  </a:rPr>
                  <a:t>	x2 &lt;- data[, 2]</a:t>
                </a:r>
                <a:r>
                  <a:rPr lang="zh-TW" altLang="en-US" sz="1700" dirty="0">
                    <a:latin typeface="Consolas" panose="020B0609020204030204" pitchFamily="49" charset="0"/>
                  </a:rPr>
                  <a:t>  </a:t>
                </a:r>
                <a:endParaRPr lang="en-US" altLang="zh-TW" sz="17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zh-TW" sz="1700" dirty="0">
                    <a:latin typeface="Consolas" panose="020B0609020204030204" pitchFamily="49" charset="0"/>
                  </a:rPr>
                  <a:t>	epsilon &lt;- </a:t>
                </a:r>
                <a:r>
                  <a:rPr lang="en-US" altLang="zh-TW" sz="1700" dirty="0" err="1">
                    <a:latin typeface="Consolas" panose="020B0609020204030204" pitchFamily="49" charset="0"/>
                  </a:rPr>
                  <a:t>rnorm</a:t>
                </a:r>
                <a:r>
                  <a:rPr lang="en-US" altLang="zh-TW" sz="1700" dirty="0">
                    <a:latin typeface="Consolas" panose="020B0609020204030204" pitchFamily="49" charset="0"/>
                  </a:rPr>
                  <a:t>(n, mean = 0, </a:t>
                </a:r>
                <a:r>
                  <a:rPr lang="en-US" altLang="zh-TW" sz="1700" dirty="0" err="1">
                    <a:latin typeface="Consolas" panose="020B0609020204030204" pitchFamily="49" charset="0"/>
                  </a:rPr>
                  <a:t>sd</a:t>
                </a:r>
                <a:r>
                  <a:rPr lang="en-US" altLang="zh-TW" sz="1700" dirty="0">
                    <a:latin typeface="Consolas" panose="020B0609020204030204" pitchFamily="49" charset="0"/>
                  </a:rPr>
                  <a:t> = 1)</a:t>
                </a:r>
              </a:p>
              <a:p>
                <a:pPr marL="0" indent="0">
                  <a:buNone/>
                </a:pPr>
                <a:r>
                  <a:rPr lang="en-US" altLang="zh-TW" sz="1700" dirty="0">
                    <a:latin typeface="Consolas" panose="020B0609020204030204" pitchFamily="49" charset="0"/>
                  </a:rPr>
                  <a:t>	y &lt;- 0.9 * x1 + 0.1 * x2 + epsilon        </a:t>
                </a:r>
              </a:p>
              <a:p>
                <a:pPr marL="0" indent="0">
                  <a:buNone/>
                </a:pPr>
                <a:r>
                  <a:rPr lang="en-US" altLang="zh-TW" sz="1700" dirty="0">
                    <a:latin typeface="Consolas" panose="020B0609020204030204" pitchFamily="49" charset="0"/>
                  </a:rPr>
                  <a:t>	model &lt;- </a:t>
                </a:r>
                <a:r>
                  <a:rPr lang="en-US" altLang="zh-TW" sz="1700" dirty="0" err="1">
                    <a:latin typeface="Consolas" panose="020B0609020204030204" pitchFamily="49" charset="0"/>
                  </a:rPr>
                  <a:t>lm</a:t>
                </a:r>
                <a:r>
                  <a:rPr lang="en-US" altLang="zh-TW" sz="1700" dirty="0">
                    <a:latin typeface="Consolas" panose="020B0609020204030204" pitchFamily="49" charset="0"/>
                  </a:rPr>
                  <a:t>(y ~ x1 + x2)</a:t>
                </a:r>
              </a:p>
              <a:p>
                <a:pPr marL="0" indent="0">
                  <a:buNone/>
                </a:pPr>
                <a:r>
                  <a:rPr lang="en-US" altLang="zh-TW" sz="1700" dirty="0">
                    <a:latin typeface="Consolas" panose="020B0609020204030204" pitchFamily="49" charset="0"/>
                  </a:rPr>
                  <a:t>	summary(model) </a:t>
                </a:r>
              </a:p>
              <a:p>
                <a:endParaRPr lang="en-US" altLang="zh-TW" sz="1700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10E720-B9E2-C051-77E5-338D2B3A47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  <a:blipFill>
                <a:blip r:embed="rId2"/>
                <a:stretch>
                  <a:fillRect l="-1111" t="-1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vizuro_logo.png">
            <a:extLst>
              <a:ext uri="{FF2B5EF4-FFF2-40B4-BE49-F238E27FC236}">
                <a16:creationId xmlns:a16="http://schemas.microsoft.com/office/drawing/2014/main" id="{00DD93E1-9A11-CC04-E243-8E74CE528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5943600"/>
            <a:ext cx="122464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A89B77-6A44-A9BA-E431-8A609B98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800" dirty="0">
                <a:solidFill>
                  <a:schemeClr val="accent4"/>
                </a:solidFill>
                <a:latin typeface="Arial"/>
              </a:rPr>
              <a:t>Why Causal Inference: An Example (Cont’d)</a:t>
            </a:r>
            <a:endParaRPr lang="zh-TW" altLang="en-US" sz="28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10E720-B9E2-C051-77E5-338D2B3A47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400" dirty="0"/>
                  <a:t>A numerical example (cont’d):</a:t>
                </a:r>
              </a:p>
              <a:p>
                <a:r>
                  <a:rPr lang="en-US" altLang="zh-TW" sz="2000" dirty="0">
                    <a:latin typeface="Consolas" panose="020B0609020204030204" pitchFamily="49" charset="0"/>
                  </a:rPr>
                  <a:t>Result: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Consolas" panose="020B0609020204030204" pitchFamily="49" charset="0"/>
                  </a:rPr>
                  <a:t>	</a:t>
                </a:r>
                <a:r>
                  <a:rPr lang="fr-FR" altLang="zh-TW" sz="1600" dirty="0">
                    <a:latin typeface="Consolas" panose="020B0609020204030204" pitchFamily="49" charset="0"/>
                  </a:rPr>
                  <a:t>Coefficients:</a:t>
                </a:r>
              </a:p>
              <a:p>
                <a:pPr marL="0" indent="0">
                  <a:buNone/>
                </a:pPr>
                <a:r>
                  <a:rPr lang="fr-FR" altLang="zh-TW" sz="1600" dirty="0">
                    <a:latin typeface="Consolas" panose="020B0609020204030204" pitchFamily="49" charset="0"/>
                  </a:rPr>
                  <a:t>            Estimate Std. Error t value Pr(&gt;|t|)    </a:t>
                </a:r>
              </a:p>
              <a:p>
                <a:pPr marL="0" indent="0">
                  <a:buNone/>
                </a:pPr>
                <a:r>
                  <a:rPr lang="fr-FR" altLang="zh-TW" sz="1600" dirty="0">
                    <a:latin typeface="Consolas" panose="020B0609020204030204" pitchFamily="49" charset="0"/>
                  </a:rPr>
                  <a:t>(Intercept)  0.03597    0.03239   1.111   0.2670    </a:t>
                </a:r>
              </a:p>
              <a:p>
                <a:pPr marL="0" indent="0">
                  <a:buNone/>
                </a:pPr>
                <a:r>
                  <a:rPr lang="fr-FR" altLang="zh-TW" sz="1600" dirty="0">
                    <a:latin typeface="Consolas" panose="020B0609020204030204" pitchFamily="49" charset="0"/>
                  </a:rPr>
                  <a:t>x1           1.38972    0.16651   8.346 2.33e-16 ***</a:t>
                </a:r>
              </a:p>
              <a:p>
                <a:pPr marL="0" indent="0">
                  <a:buNone/>
                </a:pPr>
                <a:r>
                  <a:rPr lang="fr-FR" altLang="zh-TW" sz="1600" dirty="0">
                    <a:latin typeface="Consolas" panose="020B0609020204030204" pitchFamily="49" charset="0"/>
                  </a:rPr>
                  <a:t>x2          -0.35426    0.16692  -2.122   0.0341 *  </a:t>
                </a:r>
              </a:p>
              <a:p>
                <a:pPr marL="0" indent="0">
                  <a:buNone/>
                </a:pPr>
                <a:endParaRPr lang="en-US" altLang="zh-TW" sz="2000" dirty="0">
                  <a:latin typeface="Consolas" panose="020B0609020204030204" pitchFamily="49" charset="0"/>
                </a:endParaRPr>
              </a:p>
              <a:p>
                <a:r>
                  <a:rPr lang="en-US" altLang="zh-TW" sz="2400" dirty="0"/>
                  <a:t>The estimators are biased, leading to errors in </a:t>
                </a:r>
                <a:r>
                  <a:rPr lang="en-US" altLang="zh-TW" sz="2400" i="1" dirty="0">
                    <a:solidFill>
                      <a:schemeClr val="accent4"/>
                    </a:solidFill>
                  </a:rPr>
                  <a:t>explanation</a:t>
                </a:r>
                <a:r>
                  <a:rPr lang="en-US" altLang="zh-TW" sz="2400" dirty="0"/>
                  <a:t>.</a:t>
                </a:r>
              </a:p>
              <a:p>
                <a:r>
                  <a:rPr lang="en-US" altLang="zh-TW" sz="24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From a </a:t>
                </a:r>
                <a:r>
                  <a:rPr lang="en-US" altLang="zh-TW" sz="2400" b="0" i="1" dirty="0">
                    <a:solidFill>
                      <a:schemeClr val="accent4"/>
                    </a:solidFill>
                    <a:effectLst/>
                    <a:highlight>
                      <a:srgbClr val="FFFFFF"/>
                    </a:highlight>
                  </a:rPr>
                  <a:t>prediction</a:t>
                </a:r>
                <a:r>
                  <a:rPr lang="en-US" altLang="zh-TW" sz="24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 standpoint, these </a:t>
                </a:r>
                <a:r>
                  <a:rPr lang="en-US" altLang="zh-TW" sz="2400" dirty="0">
                    <a:solidFill>
                      <a:srgbClr val="0D0D0D"/>
                    </a:solidFill>
                    <a:highlight>
                      <a:srgbClr val="FFFFFF"/>
                    </a:highlight>
                  </a:rPr>
                  <a:t>biased estimators</a:t>
                </a:r>
                <a:r>
                  <a:rPr lang="en-US" altLang="zh-TW" sz="24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 are  acceptable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≃1</m:t>
                    </m:r>
                  </m:oMath>
                </a14:m>
                <a:r>
                  <a:rPr lang="en-US" altLang="zh-TW" sz="24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. Given the high correlation (0.98)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>
                    <a:highlight>
                      <a:srgbClr val="FFFFFF"/>
                    </a:highlight>
                  </a:rPr>
                  <a:t> </a:t>
                </a:r>
                <a:r>
                  <a:rPr lang="en-US" altLang="zh-TW" sz="24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​and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​,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​ closely matches actual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</a:rPr>
                  <a:t>.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10E720-B9E2-C051-77E5-338D2B3A47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  <a:blipFill>
                <a:blip r:embed="rId2"/>
                <a:stretch>
                  <a:fillRect l="-1111" t="-9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vizuro_logo.png">
            <a:extLst>
              <a:ext uri="{FF2B5EF4-FFF2-40B4-BE49-F238E27FC236}">
                <a16:creationId xmlns:a16="http://schemas.microsoft.com/office/drawing/2014/main" id="{A2CE68C9-24B8-5FFE-DBB4-DDF8819A4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5943600"/>
            <a:ext cx="122464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3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800" dirty="0">
                <a:solidFill>
                  <a:schemeClr val="accent4"/>
                </a:solidFill>
                <a:latin typeface="Arial"/>
              </a:rPr>
              <a:t>Causal Inference in Academia: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1980s: Foundations and Early Developments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Key Figures: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Donald Rubin, Paul Rosenbaum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Methods: </a:t>
            </a:r>
            <a:b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</a:b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Potential Outcomes Framework, Propensity Score Matching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Characteristics:</a:t>
            </a:r>
          </a:p>
          <a:p>
            <a:pPr lvl="1"/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Emphasis on </a:t>
            </a:r>
            <a:r>
              <a:rPr lang="en-US" altLang="zh-TW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randomized controlled trials </a:t>
            </a: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(RCTs)</a:t>
            </a:r>
          </a:p>
          <a:p>
            <a:pPr lvl="1"/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Introduction of propensity score matching to handle confounding in observational studies​ (</a:t>
            </a:r>
            <a:r>
              <a:rPr lang="en-US" altLang="zh-TW" sz="240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hlinkClick r:id="rId2"/>
              </a:rPr>
              <a:t>ar5iv</a:t>
            </a: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)​​ (</a:t>
            </a:r>
            <a:r>
              <a:rPr lang="en-US" altLang="zh-TW" sz="240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hlinkClick r:id="rId3"/>
              </a:rPr>
              <a:t>Harvard Scholars</a:t>
            </a: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)</a:t>
            </a:r>
          </a:p>
        </p:txBody>
      </p:sp>
      <p:pic>
        <p:nvPicPr>
          <p:cNvPr id="4" name="Picture 3" descr="vizuro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5943600"/>
            <a:ext cx="1224643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800" dirty="0">
                <a:solidFill>
                  <a:schemeClr val="accent4"/>
                </a:solidFill>
                <a:latin typeface="Arial"/>
              </a:rPr>
              <a:t>Causal Inference in Academia: Overview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1980-2000s: Expansion and Formalization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Key Figures: </a:t>
            </a:r>
            <a:r>
              <a:rPr lang="en-US" altLang="zh-TW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Judea Pearl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Methods: </a:t>
            </a:r>
            <a:r>
              <a:rPr lang="en-US" altLang="zh-TW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Causal Diagrams, Structural Causal Models (SCM)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Characteristics:</a:t>
            </a:r>
          </a:p>
          <a:p>
            <a:pPr lvl="1"/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Use of </a:t>
            </a:r>
            <a:r>
              <a:rPr lang="en-US" altLang="zh-TW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graphical models</a:t>
            </a: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to represent causal relationships</a:t>
            </a:r>
          </a:p>
          <a:p>
            <a:pPr lvl="1"/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Development of </a:t>
            </a:r>
            <a:r>
              <a:rPr lang="en-US" altLang="zh-TW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do-calculus</a:t>
            </a: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for formal causal inference</a:t>
            </a:r>
          </a:p>
          <a:p>
            <a:pPr lvl="1"/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Increased focus on </a:t>
            </a:r>
            <a:r>
              <a:rPr lang="en-US" altLang="zh-TW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counterfactual reasoning </a:t>
            </a: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and </a:t>
            </a:r>
            <a:r>
              <a:rPr lang="en-US" altLang="zh-TW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interventions</a:t>
            </a: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​ (</a:t>
            </a:r>
            <a:r>
              <a:rPr lang="en-US" altLang="zh-TW" sz="240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hlinkClick r:id="rId2"/>
              </a:rPr>
              <a:t>ar5iv</a:t>
            </a:r>
            <a:r>
              <a:rPr lang="en-US" altLang="zh-TW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)</a:t>
            </a:r>
          </a:p>
        </p:txBody>
      </p:sp>
      <p:pic>
        <p:nvPicPr>
          <p:cNvPr id="4" name="Picture 3" descr="vizuro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5943600"/>
            <a:ext cx="122464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1075</Words>
  <Application>Microsoft Office PowerPoint</Application>
  <PresentationFormat>如螢幕大小 (4:3)</PresentationFormat>
  <Paragraphs>135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ui-sans-serif</vt:lpstr>
      <vt:lpstr>Arial</vt:lpstr>
      <vt:lpstr>Calibri</vt:lpstr>
      <vt:lpstr>Cambria Math</vt:lpstr>
      <vt:lpstr>Consolas</vt:lpstr>
      <vt:lpstr>Office Theme</vt:lpstr>
      <vt:lpstr>時間序列分析中的因果推斷： 概述、學界和業界概況  Causal Inference in Time Series Analysis: Overview, Academic and Industry Landscape</vt:lpstr>
      <vt:lpstr>Outline</vt:lpstr>
      <vt:lpstr>Why Causal Inference</vt:lpstr>
      <vt:lpstr>Why Causal Inference (Cont’d)</vt:lpstr>
      <vt:lpstr>Why Causal Inference (Cont’d)</vt:lpstr>
      <vt:lpstr>Why Causal Inference: An Example</vt:lpstr>
      <vt:lpstr>Why Causal Inference: An Example (Cont’d)</vt:lpstr>
      <vt:lpstr>Causal Inference in Academia: Overview</vt:lpstr>
      <vt:lpstr>Causal Inference in Academia: Overview (Cont’d)</vt:lpstr>
      <vt:lpstr>Causal Inference in Academia: Overview (Cont’d)</vt:lpstr>
      <vt:lpstr>Causal Inference in Academia: Overview (Cont’d)</vt:lpstr>
      <vt:lpstr>Causal Inference in Academia: Overview (Cont’d)</vt:lpstr>
      <vt:lpstr>Causal Inference in Academia: GitHub Projects</vt:lpstr>
      <vt:lpstr>Causal Inference in Industry: Overview (2010s to now)</vt:lpstr>
      <vt:lpstr>Causal Inference in Industry: GitHub Projects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Inference in  Time Series Analysis: Overview, Academic and Industry Landscape, Development Strategies (Personal Perspective)</dc:title>
  <dc:subject/>
  <dc:creator/>
  <cp:keywords/>
  <dc:description>generated using python-pptx</dc:description>
  <cp:lastModifiedBy>Steven Ho</cp:lastModifiedBy>
  <cp:revision>8</cp:revision>
  <dcterms:created xsi:type="dcterms:W3CDTF">2013-01-27T09:14:16Z</dcterms:created>
  <dcterms:modified xsi:type="dcterms:W3CDTF">2024-08-19T06:25:57Z</dcterms:modified>
  <cp:category/>
</cp:coreProperties>
</file>