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1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3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6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66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2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9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1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6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5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DA63-5C77-4F88-A69C-D76DEEC6354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23F5-8816-48E3-9CB9-1226B13BD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7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BFD04-4D28-4C7D-BC0E-E4E550A3D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Подсистема управления требованиями</a:t>
            </a:r>
          </a:p>
        </p:txBody>
      </p:sp>
    </p:spTree>
    <p:extLst>
      <p:ext uri="{BB962C8B-B14F-4D97-AF65-F5344CB8AC3E}">
        <p14:creationId xmlns:p14="http://schemas.microsoft.com/office/powerpoint/2010/main" val="22489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F8451-241C-4417-A9B8-92E2D8AA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ru-RU" sz="3600" dirty="0"/>
              <a:t>Назначение и цель создания системы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B9381-C4F7-4FCA-ABD3-27447600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-11089"/>
            <a:ext cx="7555992" cy="4471122"/>
          </a:xfrm>
        </p:spPr>
        <p:txBody>
          <a:bodyPr anchor="ctr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Р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азрабатываемая Системы МИСИКС предназначена для автоматизации управления требованиями и повышения производительности работы сотрудников НИЯУ МИФИ Кафедра12: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Отслеживание и редактирование документов с требованиями;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Планирование работы с требованиями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Оперативное управление жизненным циклом требований.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75F32F-9F99-49D1-8982-8047B8AC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85269"/>
              </p:ext>
            </p:extLst>
          </p:nvPr>
        </p:nvGraphicFramePr>
        <p:xfrm>
          <a:off x="4636008" y="4460033"/>
          <a:ext cx="7575927" cy="244373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242754">
                  <a:extLst>
                    <a:ext uri="{9D8B030D-6E8A-4147-A177-3AD203B41FA5}">
                      <a16:colId xmlns:a16="http://schemas.microsoft.com/office/drawing/2014/main" val="463243594"/>
                    </a:ext>
                  </a:extLst>
                </a:gridCol>
                <a:gridCol w="5333173">
                  <a:extLst>
                    <a:ext uri="{9D8B030D-6E8A-4147-A177-3AD203B41FA5}">
                      <a16:colId xmlns:a16="http://schemas.microsoft.com/office/drawing/2014/main" val="3565267818"/>
                    </a:ext>
                  </a:extLst>
                </a:gridCol>
              </a:tblGrid>
              <a:tr h="2758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Цели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Показатель. Критерии оценки достижения целей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extLst>
                  <a:ext uri="{0D108BD9-81ED-4DB2-BD59-A6C34878D82A}">
                    <a16:rowId xmlns:a16="http://schemas.microsoft.com/office/drawing/2014/main" val="3133401564"/>
                  </a:ext>
                </a:extLst>
              </a:tr>
              <a:tr h="121806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Сформировать единое пространство управления требованиями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 информации для участников разработки и анализа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extLst>
                  <a:ext uri="{0D108BD9-81ED-4DB2-BD59-A6C34878D82A}">
                    <a16:rowId xmlns:a16="http://schemas.microsoft.com/office/drawing/2014/main" val="1263030247"/>
                  </a:ext>
                </a:extLst>
              </a:tr>
              <a:tr h="90400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Анализ процесса изменения требований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Контроль эффективности участников разработки и аналитики. Определение актуальности требований.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515" marR="78515" marT="0" marB="0"/>
                </a:tc>
                <a:extLst>
                  <a:ext uri="{0D108BD9-81ED-4DB2-BD59-A6C34878D82A}">
                    <a16:rowId xmlns:a16="http://schemas.microsoft.com/office/drawing/2014/main" val="278910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1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BC654-EE4A-4623-8341-6F6D365F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Состав рабочей команды</a:t>
            </a:r>
            <a:br>
              <a:rPr lang="ru-RU" dirty="0">
                <a:solidFill>
                  <a:srgbClr val="FFFFFF"/>
                </a:solidFill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5EB827-AC1E-4485-8AF0-E0CA249D5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53449"/>
              </p:ext>
            </p:extLst>
          </p:nvPr>
        </p:nvGraphicFramePr>
        <p:xfrm>
          <a:off x="4651575" y="2077021"/>
          <a:ext cx="7524857" cy="2703957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422282">
                  <a:extLst>
                    <a:ext uri="{9D8B030D-6E8A-4147-A177-3AD203B41FA5}">
                      <a16:colId xmlns:a16="http://schemas.microsoft.com/office/drawing/2014/main" val="3291910818"/>
                    </a:ext>
                  </a:extLst>
                </a:gridCol>
                <a:gridCol w="4102575">
                  <a:extLst>
                    <a:ext uri="{9D8B030D-6E8A-4147-A177-3AD203B41FA5}">
                      <a16:colId xmlns:a16="http://schemas.microsoft.com/office/drawing/2014/main" val="1683817771"/>
                    </a:ext>
                  </a:extLst>
                </a:gridCol>
              </a:tblGrid>
              <a:tr h="31600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ФИО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Должность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028927"/>
                  </a:ext>
                </a:extLst>
              </a:tr>
              <a:tr h="67571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effectLst/>
                        </a:rPr>
                        <a:t>Хрычев</a:t>
                      </a:r>
                      <a:r>
                        <a:rPr lang="ru-RU" sz="1600" dirty="0">
                          <a:effectLst/>
                        </a:rPr>
                        <a:t> Михаил Сергеевич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Руководитель проекта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65132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Ирин Сергей Георгиевич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Архитектор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083484"/>
                  </a:ext>
                </a:extLst>
              </a:tr>
              <a:tr h="67571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Андронова Елизавета Михайловна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Программист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740879"/>
                  </a:ext>
                </a:extLst>
              </a:tr>
              <a:tr h="67571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Симанович Кирилл Олегович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Тестировщик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29" marR="89929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18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869ED-4E4E-4EC9-92A0-824C45CC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Архитектура. Подсистемы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674E10A-FDCE-48F6-8562-3345232E1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28267"/>
              </p:ext>
            </p:extLst>
          </p:nvPr>
        </p:nvGraphicFramePr>
        <p:xfrm>
          <a:off x="0" y="2285998"/>
          <a:ext cx="7184831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{125E5076-3810-47DD-B79F-674D7AD40C01}</a:tableStyleId>
              </a:tblPr>
              <a:tblGrid>
                <a:gridCol w="3151766">
                  <a:extLst>
                    <a:ext uri="{9D8B030D-6E8A-4147-A177-3AD203B41FA5}">
                      <a16:colId xmlns:a16="http://schemas.microsoft.com/office/drawing/2014/main" val="375667104"/>
                    </a:ext>
                  </a:extLst>
                </a:gridCol>
                <a:gridCol w="4033065">
                  <a:extLst>
                    <a:ext uri="{9D8B030D-6E8A-4147-A177-3AD203B41FA5}">
                      <a16:colId xmlns:a16="http://schemas.microsoft.com/office/drawing/2014/main" val="3417388571"/>
                    </a:ext>
                  </a:extLst>
                </a:gridCol>
              </a:tblGrid>
              <a:tr h="635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Название подсистемы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подсистемы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92189"/>
                  </a:ext>
                </a:extLst>
              </a:tr>
              <a:tr h="131216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Администрирование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L>
                      <a:noFill/>
                    </a:lnL>
                    <a:lnR w="25400" cmpd="sng"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Поддержка работы системы в полнофункциональном режиме работы, в режиме с ограниченной функциональностью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L w="25400" cmpd="sng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869861"/>
                  </a:ext>
                </a:extLst>
              </a:tr>
              <a:tr h="131216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Интеграция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Поддержка интеграции системы со смежным окружением и другими системами, задействованные в производственном процессе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L w="25400" cmpd="sng">
                      <a:noFill/>
                    </a:lnL>
                    <a:lnT>
                      <a:noFill/>
                    </a:lnT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4083"/>
                  </a:ext>
                </a:extLst>
              </a:tr>
              <a:tr h="131216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Управление требованиями и спецификациями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R>
                      <a:noFill/>
                    </a:ln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Поддержка изменений требований и спецификаций: сохранение, редактирование, удаление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72" marR="82372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832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D84E31-14E4-4333-94E8-31691E89E56E}"/>
              </a:ext>
            </a:extLst>
          </p:cNvPr>
          <p:cNvSpPr txBox="1"/>
          <p:nvPr/>
        </p:nvSpPr>
        <p:spPr>
          <a:xfrm>
            <a:off x="7184831" y="1640543"/>
            <a:ext cx="5007169" cy="52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Трехуровневая архитектура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 баз данных,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-сервер и веб-сервер реализованы на базе трёх физических серверов со следующими характеристиками: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 процессора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RAM 4 Гб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HDD 450 Гб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 -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Centos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4630C42C-5A45-4FA8-A4AB-0B6915F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67" y="3948867"/>
            <a:ext cx="3331434" cy="294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49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D1757-6A7D-41BC-9044-AEC7EF07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786" y="1329243"/>
            <a:ext cx="4651213" cy="419951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Интеграция с внешней системой</a:t>
            </a:r>
          </a:p>
        </p:txBody>
      </p:sp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8702FC35-BCA7-4220-81FC-6247884C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763"/>
            <a:ext cx="3650671" cy="548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E39025-2B99-4073-A5FC-4D9414746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482431"/>
            <a:ext cx="3650670" cy="1380332"/>
          </a:xfrm>
          <a:prstGeom prst="rect">
            <a:avLst/>
          </a:prstGeom>
        </p:spPr>
      </p:pic>
      <p:graphicFrame>
        <p:nvGraphicFramePr>
          <p:cNvPr id="15" name="Объект 5">
            <a:extLst>
              <a:ext uri="{FF2B5EF4-FFF2-40B4-BE49-F238E27FC236}">
                <a16:creationId xmlns:a16="http://schemas.microsoft.com/office/drawing/2014/main" id="{5C6D9C92-72FC-44F2-8113-557311B58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90859"/>
              </p:ext>
            </p:extLst>
          </p:nvPr>
        </p:nvGraphicFramePr>
        <p:xfrm>
          <a:off x="3622572" y="1549781"/>
          <a:ext cx="3890117" cy="37584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2100">
                  <a:extLst>
                    <a:ext uri="{9D8B030D-6E8A-4147-A177-3AD203B41FA5}">
                      <a16:colId xmlns:a16="http://schemas.microsoft.com/office/drawing/2014/main" val="3664339675"/>
                    </a:ext>
                  </a:extLst>
                </a:gridCol>
                <a:gridCol w="1968017">
                  <a:extLst>
                    <a:ext uri="{9D8B030D-6E8A-4147-A177-3AD203B41FA5}">
                      <a16:colId xmlns:a16="http://schemas.microsoft.com/office/drawing/2014/main" val="929566652"/>
                    </a:ext>
                  </a:extLst>
                </a:gridCol>
              </a:tblGrid>
              <a:tr h="633694">
                <a:tc>
                  <a:txBody>
                    <a:bodyPr/>
                    <a:lstStyle/>
                    <a:p>
                      <a:pPr marL="0" marR="0" lvl="0" indent="4502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Смежная система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Система управления тестированием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9062"/>
                  </a:ext>
                </a:extLst>
              </a:tr>
              <a:tr h="633694">
                <a:tc>
                  <a:txBody>
                    <a:bodyPr/>
                    <a:lstStyle/>
                    <a:p>
                      <a:pPr marL="0" marR="0" lvl="0" indent="4502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Интерфейс разрабатываемой Системы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API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27098"/>
                  </a:ext>
                </a:extLst>
              </a:tr>
              <a:tr h="633694">
                <a:tc>
                  <a:txBody>
                    <a:bodyPr/>
                    <a:lstStyle/>
                    <a:p>
                      <a:pPr marL="0" marR="0" lvl="0" indent="4502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Протокол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JSON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653291"/>
                  </a:ext>
                </a:extLst>
              </a:tr>
              <a:tr h="1701425">
                <a:tc>
                  <a:txBody>
                    <a:bodyPr/>
                    <a:lstStyle/>
                    <a:p>
                      <a:pPr marL="0" marR="0" lvl="0" indent="4502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Назначение интерфейса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</a:rPr>
                        <a:t>–отправка спецификаций</a:t>
                      </a:r>
                    </a:p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</a:rPr>
                        <a:t>–получение запроса на отправку требований</a:t>
                      </a:r>
                    </a:p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</a:rPr>
                        <a:t>–отправка требований</a:t>
                      </a:r>
                    </a:p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</a:rPr>
                        <a:t>–получение отчетов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-11430" algn="just">
                        <a:lnSpc>
                          <a:spcPct val="150000"/>
                        </a:lnSpc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0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2A3C7-BCDE-4D47-BEF8-7BBE2AA5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Спасибо за внимание!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2F22181-BD8D-4B28-9C0B-EBECC949D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518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723</TotalTime>
  <Words>222</Words>
  <Application>Microsoft Office PowerPoint</Application>
  <PresentationFormat>Широкоэкранный</PresentationFormat>
  <Paragraphs>52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Symbol</vt:lpstr>
      <vt:lpstr>Times New Roman</vt:lpstr>
      <vt:lpstr>След самолета</vt:lpstr>
      <vt:lpstr>Подсистема управления требованиями</vt:lpstr>
      <vt:lpstr>Назначение и цель создания системы </vt:lpstr>
      <vt:lpstr>Состав рабочей команды </vt:lpstr>
      <vt:lpstr>Архитектура. Подсистемы </vt:lpstr>
      <vt:lpstr>Интеграция с внешней системой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Подсистема управления тестированием</dc:title>
  <dc:creator>UltimaShell</dc:creator>
  <cp:lastModifiedBy>Симанович Кирилл</cp:lastModifiedBy>
  <cp:revision>10</cp:revision>
  <dcterms:created xsi:type="dcterms:W3CDTF">2021-06-07T17:16:10Z</dcterms:created>
  <dcterms:modified xsi:type="dcterms:W3CDTF">2021-06-11T12:44:23Z</dcterms:modified>
</cp:coreProperties>
</file>