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p:cViewPr varScale="1">
        <p:scale>
          <a:sx n="117" d="100"/>
          <a:sy n="117" d="100"/>
        </p:scale>
        <p:origin x="90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39CA-8D99-FA53-1AE2-48BD8B618C9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375C6D5-062F-FFEC-3DB5-CEEEEB9388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0E117FA-9F99-18BB-85EA-0606B696FC10}"/>
              </a:ext>
            </a:extLst>
          </p:cNvPr>
          <p:cNvSpPr>
            <a:spLocks noGrp="1"/>
          </p:cNvSpPr>
          <p:nvPr>
            <p:ph type="dt" sz="half" idx="10"/>
          </p:nvPr>
        </p:nvSpPr>
        <p:spPr/>
        <p:txBody>
          <a:bodyPr/>
          <a:lstStyle/>
          <a:p>
            <a:fld id="{5070050E-2292-9348-9AF0-C9DA07D3F65D}" type="datetimeFigureOut">
              <a:rPr lang="en-US" smtClean="0"/>
              <a:t>5/28/23</a:t>
            </a:fld>
            <a:endParaRPr lang="en-US"/>
          </a:p>
        </p:txBody>
      </p:sp>
      <p:sp>
        <p:nvSpPr>
          <p:cNvPr id="5" name="Footer Placeholder 4">
            <a:extLst>
              <a:ext uri="{FF2B5EF4-FFF2-40B4-BE49-F238E27FC236}">
                <a16:creationId xmlns:a16="http://schemas.microsoft.com/office/drawing/2014/main" id="{7202BAA3-D68E-07E1-EDBA-761E9B711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BD026-C195-CBDD-46B6-50366B4D1DDD}"/>
              </a:ext>
            </a:extLst>
          </p:cNvPr>
          <p:cNvSpPr>
            <a:spLocks noGrp="1"/>
          </p:cNvSpPr>
          <p:nvPr>
            <p:ph type="sldNum" sz="quarter" idx="12"/>
          </p:nvPr>
        </p:nvSpPr>
        <p:spPr/>
        <p:txBody>
          <a:bodyPr/>
          <a:lstStyle/>
          <a:p>
            <a:fld id="{B187103C-F624-A444-BA1E-C1E68610ABEA}" type="slidenum">
              <a:rPr lang="en-US" smtClean="0"/>
              <a:t>‹#›</a:t>
            </a:fld>
            <a:endParaRPr lang="en-US"/>
          </a:p>
        </p:txBody>
      </p:sp>
    </p:spTree>
    <p:extLst>
      <p:ext uri="{BB962C8B-B14F-4D97-AF65-F5344CB8AC3E}">
        <p14:creationId xmlns:p14="http://schemas.microsoft.com/office/powerpoint/2010/main" val="3138078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E6896-8D9C-D1E6-7DA9-85E7F6D039D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4EF368D-F5D2-23CF-2C34-06D1F8BE3EA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371DC1B-AABD-2C87-DE7A-9F02AD35DC53}"/>
              </a:ext>
            </a:extLst>
          </p:cNvPr>
          <p:cNvSpPr>
            <a:spLocks noGrp="1"/>
          </p:cNvSpPr>
          <p:nvPr>
            <p:ph type="dt" sz="half" idx="10"/>
          </p:nvPr>
        </p:nvSpPr>
        <p:spPr/>
        <p:txBody>
          <a:bodyPr/>
          <a:lstStyle/>
          <a:p>
            <a:fld id="{5070050E-2292-9348-9AF0-C9DA07D3F65D}" type="datetimeFigureOut">
              <a:rPr lang="en-US" smtClean="0"/>
              <a:t>5/28/23</a:t>
            </a:fld>
            <a:endParaRPr lang="en-US"/>
          </a:p>
        </p:txBody>
      </p:sp>
      <p:sp>
        <p:nvSpPr>
          <p:cNvPr id="5" name="Footer Placeholder 4">
            <a:extLst>
              <a:ext uri="{FF2B5EF4-FFF2-40B4-BE49-F238E27FC236}">
                <a16:creationId xmlns:a16="http://schemas.microsoft.com/office/drawing/2014/main" id="{417966AF-7EC2-ADFF-B1A2-673F64AFB6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04CF40-9B09-A09B-DA62-9522AAE79210}"/>
              </a:ext>
            </a:extLst>
          </p:cNvPr>
          <p:cNvSpPr>
            <a:spLocks noGrp="1"/>
          </p:cNvSpPr>
          <p:nvPr>
            <p:ph type="sldNum" sz="quarter" idx="12"/>
          </p:nvPr>
        </p:nvSpPr>
        <p:spPr/>
        <p:txBody>
          <a:bodyPr/>
          <a:lstStyle/>
          <a:p>
            <a:fld id="{B187103C-F624-A444-BA1E-C1E68610ABEA}" type="slidenum">
              <a:rPr lang="en-US" smtClean="0"/>
              <a:t>‹#›</a:t>
            </a:fld>
            <a:endParaRPr lang="en-US"/>
          </a:p>
        </p:txBody>
      </p:sp>
    </p:spTree>
    <p:extLst>
      <p:ext uri="{BB962C8B-B14F-4D97-AF65-F5344CB8AC3E}">
        <p14:creationId xmlns:p14="http://schemas.microsoft.com/office/powerpoint/2010/main" val="1819894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5DCB33-9BBC-9126-1F2C-373107261BC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3DFAD5F-1928-4D6B-4C57-FB617A8D807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AED4606-B6C8-238F-B1E9-4FCF73E551C8}"/>
              </a:ext>
            </a:extLst>
          </p:cNvPr>
          <p:cNvSpPr>
            <a:spLocks noGrp="1"/>
          </p:cNvSpPr>
          <p:nvPr>
            <p:ph type="dt" sz="half" idx="10"/>
          </p:nvPr>
        </p:nvSpPr>
        <p:spPr/>
        <p:txBody>
          <a:bodyPr/>
          <a:lstStyle/>
          <a:p>
            <a:fld id="{5070050E-2292-9348-9AF0-C9DA07D3F65D}" type="datetimeFigureOut">
              <a:rPr lang="en-US" smtClean="0"/>
              <a:t>5/28/23</a:t>
            </a:fld>
            <a:endParaRPr lang="en-US"/>
          </a:p>
        </p:txBody>
      </p:sp>
      <p:sp>
        <p:nvSpPr>
          <p:cNvPr id="5" name="Footer Placeholder 4">
            <a:extLst>
              <a:ext uri="{FF2B5EF4-FFF2-40B4-BE49-F238E27FC236}">
                <a16:creationId xmlns:a16="http://schemas.microsoft.com/office/drawing/2014/main" id="{C2DC1FD9-C4BA-130F-C623-E0CE1B7C8A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52BE88-F82C-0F34-A123-198DA62A1E43}"/>
              </a:ext>
            </a:extLst>
          </p:cNvPr>
          <p:cNvSpPr>
            <a:spLocks noGrp="1"/>
          </p:cNvSpPr>
          <p:nvPr>
            <p:ph type="sldNum" sz="quarter" idx="12"/>
          </p:nvPr>
        </p:nvSpPr>
        <p:spPr/>
        <p:txBody>
          <a:bodyPr/>
          <a:lstStyle/>
          <a:p>
            <a:fld id="{B187103C-F624-A444-BA1E-C1E68610ABEA}" type="slidenum">
              <a:rPr lang="en-US" smtClean="0"/>
              <a:t>‹#›</a:t>
            </a:fld>
            <a:endParaRPr lang="en-US"/>
          </a:p>
        </p:txBody>
      </p:sp>
    </p:spTree>
    <p:extLst>
      <p:ext uri="{BB962C8B-B14F-4D97-AF65-F5344CB8AC3E}">
        <p14:creationId xmlns:p14="http://schemas.microsoft.com/office/powerpoint/2010/main" val="3947536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3362C-3A6A-080D-076A-77FE2F17BE5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019E2A2-0CC7-21F1-2C53-94C4CBC27D3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F93EF0E-6FF4-1B31-BACD-755B0DADCAE4}"/>
              </a:ext>
            </a:extLst>
          </p:cNvPr>
          <p:cNvSpPr>
            <a:spLocks noGrp="1"/>
          </p:cNvSpPr>
          <p:nvPr>
            <p:ph type="dt" sz="half" idx="10"/>
          </p:nvPr>
        </p:nvSpPr>
        <p:spPr/>
        <p:txBody>
          <a:bodyPr/>
          <a:lstStyle/>
          <a:p>
            <a:fld id="{5070050E-2292-9348-9AF0-C9DA07D3F65D}" type="datetimeFigureOut">
              <a:rPr lang="en-US" smtClean="0"/>
              <a:t>5/28/23</a:t>
            </a:fld>
            <a:endParaRPr lang="en-US"/>
          </a:p>
        </p:txBody>
      </p:sp>
      <p:sp>
        <p:nvSpPr>
          <p:cNvPr id="5" name="Footer Placeholder 4">
            <a:extLst>
              <a:ext uri="{FF2B5EF4-FFF2-40B4-BE49-F238E27FC236}">
                <a16:creationId xmlns:a16="http://schemas.microsoft.com/office/drawing/2014/main" id="{814C1787-3DC3-70A7-C867-88CADD7A56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EABB3A-3BDC-644E-739D-6D6D73A8FB16}"/>
              </a:ext>
            </a:extLst>
          </p:cNvPr>
          <p:cNvSpPr>
            <a:spLocks noGrp="1"/>
          </p:cNvSpPr>
          <p:nvPr>
            <p:ph type="sldNum" sz="quarter" idx="12"/>
          </p:nvPr>
        </p:nvSpPr>
        <p:spPr/>
        <p:txBody>
          <a:bodyPr/>
          <a:lstStyle/>
          <a:p>
            <a:fld id="{B187103C-F624-A444-BA1E-C1E68610ABEA}" type="slidenum">
              <a:rPr lang="en-US" smtClean="0"/>
              <a:t>‹#›</a:t>
            </a:fld>
            <a:endParaRPr lang="en-US"/>
          </a:p>
        </p:txBody>
      </p:sp>
    </p:spTree>
    <p:extLst>
      <p:ext uri="{BB962C8B-B14F-4D97-AF65-F5344CB8AC3E}">
        <p14:creationId xmlns:p14="http://schemas.microsoft.com/office/powerpoint/2010/main" val="1672428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4644B-D754-2C17-FB73-61BD4F3D595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CF90DF0-ADB5-D2EF-CFE9-BA180B10B8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1559FD0-DC49-163B-9F03-2D5E7338AC73}"/>
              </a:ext>
            </a:extLst>
          </p:cNvPr>
          <p:cNvSpPr>
            <a:spLocks noGrp="1"/>
          </p:cNvSpPr>
          <p:nvPr>
            <p:ph type="dt" sz="half" idx="10"/>
          </p:nvPr>
        </p:nvSpPr>
        <p:spPr/>
        <p:txBody>
          <a:bodyPr/>
          <a:lstStyle/>
          <a:p>
            <a:fld id="{5070050E-2292-9348-9AF0-C9DA07D3F65D}" type="datetimeFigureOut">
              <a:rPr lang="en-US" smtClean="0"/>
              <a:t>5/28/23</a:t>
            </a:fld>
            <a:endParaRPr lang="en-US"/>
          </a:p>
        </p:txBody>
      </p:sp>
      <p:sp>
        <p:nvSpPr>
          <p:cNvPr id="5" name="Footer Placeholder 4">
            <a:extLst>
              <a:ext uri="{FF2B5EF4-FFF2-40B4-BE49-F238E27FC236}">
                <a16:creationId xmlns:a16="http://schemas.microsoft.com/office/drawing/2014/main" id="{CE99BCE8-AEB6-755D-B928-99578C7658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64AF0-664B-194A-6A3F-0ADF63FCC391}"/>
              </a:ext>
            </a:extLst>
          </p:cNvPr>
          <p:cNvSpPr>
            <a:spLocks noGrp="1"/>
          </p:cNvSpPr>
          <p:nvPr>
            <p:ph type="sldNum" sz="quarter" idx="12"/>
          </p:nvPr>
        </p:nvSpPr>
        <p:spPr/>
        <p:txBody>
          <a:bodyPr/>
          <a:lstStyle/>
          <a:p>
            <a:fld id="{B187103C-F624-A444-BA1E-C1E68610ABEA}" type="slidenum">
              <a:rPr lang="en-US" smtClean="0"/>
              <a:t>‹#›</a:t>
            </a:fld>
            <a:endParaRPr lang="en-US"/>
          </a:p>
        </p:txBody>
      </p:sp>
    </p:spTree>
    <p:extLst>
      <p:ext uri="{BB962C8B-B14F-4D97-AF65-F5344CB8AC3E}">
        <p14:creationId xmlns:p14="http://schemas.microsoft.com/office/powerpoint/2010/main" val="1552125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401B5-7587-FD3E-424F-2E8B6EF60C6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8F4883E-3F17-9662-64D0-221DA9A1921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BF5576F-E6CD-6A6D-54BC-DDFF9AB7D3F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58A280C-9537-9BBA-0AB0-A983528064BD}"/>
              </a:ext>
            </a:extLst>
          </p:cNvPr>
          <p:cNvSpPr>
            <a:spLocks noGrp="1"/>
          </p:cNvSpPr>
          <p:nvPr>
            <p:ph type="dt" sz="half" idx="10"/>
          </p:nvPr>
        </p:nvSpPr>
        <p:spPr/>
        <p:txBody>
          <a:bodyPr/>
          <a:lstStyle/>
          <a:p>
            <a:fld id="{5070050E-2292-9348-9AF0-C9DA07D3F65D}" type="datetimeFigureOut">
              <a:rPr lang="en-US" smtClean="0"/>
              <a:t>5/28/23</a:t>
            </a:fld>
            <a:endParaRPr lang="en-US"/>
          </a:p>
        </p:txBody>
      </p:sp>
      <p:sp>
        <p:nvSpPr>
          <p:cNvPr id="6" name="Footer Placeholder 5">
            <a:extLst>
              <a:ext uri="{FF2B5EF4-FFF2-40B4-BE49-F238E27FC236}">
                <a16:creationId xmlns:a16="http://schemas.microsoft.com/office/drawing/2014/main" id="{70076416-8F54-4F68-E722-AD2BB38A34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0ABAD1-F3D3-4E58-FBAD-9A3D1F338608}"/>
              </a:ext>
            </a:extLst>
          </p:cNvPr>
          <p:cNvSpPr>
            <a:spLocks noGrp="1"/>
          </p:cNvSpPr>
          <p:nvPr>
            <p:ph type="sldNum" sz="quarter" idx="12"/>
          </p:nvPr>
        </p:nvSpPr>
        <p:spPr/>
        <p:txBody>
          <a:bodyPr/>
          <a:lstStyle/>
          <a:p>
            <a:fld id="{B187103C-F624-A444-BA1E-C1E68610ABEA}" type="slidenum">
              <a:rPr lang="en-US" smtClean="0"/>
              <a:t>‹#›</a:t>
            </a:fld>
            <a:endParaRPr lang="en-US"/>
          </a:p>
        </p:txBody>
      </p:sp>
    </p:spTree>
    <p:extLst>
      <p:ext uri="{BB962C8B-B14F-4D97-AF65-F5344CB8AC3E}">
        <p14:creationId xmlns:p14="http://schemas.microsoft.com/office/powerpoint/2010/main" val="3687946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A565A-0336-3AB2-98DE-20F9000B33A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726C87B-7343-D8A2-EEA6-5D62341E07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17A6BB0-8C75-CC2D-4A85-96CC54DB294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D120063-9DB3-DE63-C16A-FE304D292C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A380F31-B705-1BD7-BB3F-6A4F9A95C09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4A3CA60-DB20-0AC3-E421-2A22B1677558}"/>
              </a:ext>
            </a:extLst>
          </p:cNvPr>
          <p:cNvSpPr>
            <a:spLocks noGrp="1"/>
          </p:cNvSpPr>
          <p:nvPr>
            <p:ph type="dt" sz="half" idx="10"/>
          </p:nvPr>
        </p:nvSpPr>
        <p:spPr/>
        <p:txBody>
          <a:bodyPr/>
          <a:lstStyle/>
          <a:p>
            <a:fld id="{5070050E-2292-9348-9AF0-C9DA07D3F65D}" type="datetimeFigureOut">
              <a:rPr lang="en-US" smtClean="0"/>
              <a:t>5/28/23</a:t>
            </a:fld>
            <a:endParaRPr lang="en-US"/>
          </a:p>
        </p:txBody>
      </p:sp>
      <p:sp>
        <p:nvSpPr>
          <p:cNvPr id="8" name="Footer Placeholder 7">
            <a:extLst>
              <a:ext uri="{FF2B5EF4-FFF2-40B4-BE49-F238E27FC236}">
                <a16:creationId xmlns:a16="http://schemas.microsoft.com/office/drawing/2014/main" id="{9DECC7F8-8D89-036A-AABF-BC1B3C1A2A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57AC0D-568C-A2B3-4528-8DBEABB6397D}"/>
              </a:ext>
            </a:extLst>
          </p:cNvPr>
          <p:cNvSpPr>
            <a:spLocks noGrp="1"/>
          </p:cNvSpPr>
          <p:nvPr>
            <p:ph type="sldNum" sz="quarter" idx="12"/>
          </p:nvPr>
        </p:nvSpPr>
        <p:spPr/>
        <p:txBody>
          <a:bodyPr/>
          <a:lstStyle/>
          <a:p>
            <a:fld id="{B187103C-F624-A444-BA1E-C1E68610ABEA}" type="slidenum">
              <a:rPr lang="en-US" smtClean="0"/>
              <a:t>‹#›</a:t>
            </a:fld>
            <a:endParaRPr lang="en-US"/>
          </a:p>
        </p:txBody>
      </p:sp>
    </p:spTree>
    <p:extLst>
      <p:ext uri="{BB962C8B-B14F-4D97-AF65-F5344CB8AC3E}">
        <p14:creationId xmlns:p14="http://schemas.microsoft.com/office/powerpoint/2010/main" val="4176787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D0A1D-D424-C889-6157-572696D952A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B0C1DBD-BFB0-B6A0-C06B-D63AAE05EB35}"/>
              </a:ext>
            </a:extLst>
          </p:cNvPr>
          <p:cNvSpPr>
            <a:spLocks noGrp="1"/>
          </p:cNvSpPr>
          <p:nvPr>
            <p:ph type="dt" sz="half" idx="10"/>
          </p:nvPr>
        </p:nvSpPr>
        <p:spPr/>
        <p:txBody>
          <a:bodyPr/>
          <a:lstStyle/>
          <a:p>
            <a:fld id="{5070050E-2292-9348-9AF0-C9DA07D3F65D}" type="datetimeFigureOut">
              <a:rPr lang="en-US" smtClean="0"/>
              <a:t>5/28/23</a:t>
            </a:fld>
            <a:endParaRPr lang="en-US"/>
          </a:p>
        </p:txBody>
      </p:sp>
      <p:sp>
        <p:nvSpPr>
          <p:cNvPr id="4" name="Footer Placeholder 3">
            <a:extLst>
              <a:ext uri="{FF2B5EF4-FFF2-40B4-BE49-F238E27FC236}">
                <a16:creationId xmlns:a16="http://schemas.microsoft.com/office/drawing/2014/main" id="{3A8056F2-9A11-0E24-81F5-2041E4850B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292BFF-3078-8BA6-F48E-8A8D1058CD11}"/>
              </a:ext>
            </a:extLst>
          </p:cNvPr>
          <p:cNvSpPr>
            <a:spLocks noGrp="1"/>
          </p:cNvSpPr>
          <p:nvPr>
            <p:ph type="sldNum" sz="quarter" idx="12"/>
          </p:nvPr>
        </p:nvSpPr>
        <p:spPr/>
        <p:txBody>
          <a:bodyPr/>
          <a:lstStyle/>
          <a:p>
            <a:fld id="{B187103C-F624-A444-BA1E-C1E68610ABEA}" type="slidenum">
              <a:rPr lang="en-US" smtClean="0"/>
              <a:t>‹#›</a:t>
            </a:fld>
            <a:endParaRPr lang="en-US"/>
          </a:p>
        </p:txBody>
      </p:sp>
    </p:spTree>
    <p:extLst>
      <p:ext uri="{BB962C8B-B14F-4D97-AF65-F5344CB8AC3E}">
        <p14:creationId xmlns:p14="http://schemas.microsoft.com/office/powerpoint/2010/main" val="2662796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2DD145-A4C5-A5FF-5E0F-61E26EC6B9CA}"/>
              </a:ext>
            </a:extLst>
          </p:cNvPr>
          <p:cNvSpPr>
            <a:spLocks noGrp="1"/>
          </p:cNvSpPr>
          <p:nvPr>
            <p:ph type="dt" sz="half" idx="10"/>
          </p:nvPr>
        </p:nvSpPr>
        <p:spPr/>
        <p:txBody>
          <a:bodyPr/>
          <a:lstStyle/>
          <a:p>
            <a:fld id="{5070050E-2292-9348-9AF0-C9DA07D3F65D}" type="datetimeFigureOut">
              <a:rPr lang="en-US" smtClean="0"/>
              <a:t>5/28/23</a:t>
            </a:fld>
            <a:endParaRPr lang="en-US"/>
          </a:p>
        </p:txBody>
      </p:sp>
      <p:sp>
        <p:nvSpPr>
          <p:cNvPr id="3" name="Footer Placeholder 2">
            <a:extLst>
              <a:ext uri="{FF2B5EF4-FFF2-40B4-BE49-F238E27FC236}">
                <a16:creationId xmlns:a16="http://schemas.microsoft.com/office/drawing/2014/main" id="{9286A69E-C5F1-1B69-49A4-CFBA08BF88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507C89-0DF4-F753-CDCB-259FA375D7EB}"/>
              </a:ext>
            </a:extLst>
          </p:cNvPr>
          <p:cNvSpPr>
            <a:spLocks noGrp="1"/>
          </p:cNvSpPr>
          <p:nvPr>
            <p:ph type="sldNum" sz="quarter" idx="12"/>
          </p:nvPr>
        </p:nvSpPr>
        <p:spPr/>
        <p:txBody>
          <a:bodyPr/>
          <a:lstStyle/>
          <a:p>
            <a:fld id="{B187103C-F624-A444-BA1E-C1E68610ABEA}" type="slidenum">
              <a:rPr lang="en-US" smtClean="0"/>
              <a:t>‹#›</a:t>
            </a:fld>
            <a:endParaRPr lang="en-US"/>
          </a:p>
        </p:txBody>
      </p:sp>
    </p:spTree>
    <p:extLst>
      <p:ext uri="{BB962C8B-B14F-4D97-AF65-F5344CB8AC3E}">
        <p14:creationId xmlns:p14="http://schemas.microsoft.com/office/powerpoint/2010/main" val="3866621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5DEC0-7B75-4487-9BDF-B8BA8FE6757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D7B6666-F135-DDFB-7866-1CE5C6CD28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A3325F9-F0A2-FF84-FBBC-B0AC20FE16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0BB3940-9B76-1EF5-A766-5EC7E635E283}"/>
              </a:ext>
            </a:extLst>
          </p:cNvPr>
          <p:cNvSpPr>
            <a:spLocks noGrp="1"/>
          </p:cNvSpPr>
          <p:nvPr>
            <p:ph type="dt" sz="half" idx="10"/>
          </p:nvPr>
        </p:nvSpPr>
        <p:spPr/>
        <p:txBody>
          <a:bodyPr/>
          <a:lstStyle/>
          <a:p>
            <a:fld id="{5070050E-2292-9348-9AF0-C9DA07D3F65D}" type="datetimeFigureOut">
              <a:rPr lang="en-US" smtClean="0"/>
              <a:t>5/28/23</a:t>
            </a:fld>
            <a:endParaRPr lang="en-US"/>
          </a:p>
        </p:txBody>
      </p:sp>
      <p:sp>
        <p:nvSpPr>
          <p:cNvPr id="6" name="Footer Placeholder 5">
            <a:extLst>
              <a:ext uri="{FF2B5EF4-FFF2-40B4-BE49-F238E27FC236}">
                <a16:creationId xmlns:a16="http://schemas.microsoft.com/office/drawing/2014/main" id="{FFE8E9A8-543D-9966-50A2-5F0E90FFD7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5A74AC-B900-AF22-5FAB-3E54CF38315E}"/>
              </a:ext>
            </a:extLst>
          </p:cNvPr>
          <p:cNvSpPr>
            <a:spLocks noGrp="1"/>
          </p:cNvSpPr>
          <p:nvPr>
            <p:ph type="sldNum" sz="quarter" idx="12"/>
          </p:nvPr>
        </p:nvSpPr>
        <p:spPr/>
        <p:txBody>
          <a:bodyPr/>
          <a:lstStyle/>
          <a:p>
            <a:fld id="{B187103C-F624-A444-BA1E-C1E68610ABEA}" type="slidenum">
              <a:rPr lang="en-US" smtClean="0"/>
              <a:t>‹#›</a:t>
            </a:fld>
            <a:endParaRPr lang="en-US"/>
          </a:p>
        </p:txBody>
      </p:sp>
    </p:spTree>
    <p:extLst>
      <p:ext uri="{BB962C8B-B14F-4D97-AF65-F5344CB8AC3E}">
        <p14:creationId xmlns:p14="http://schemas.microsoft.com/office/powerpoint/2010/main" val="2203793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FD5C-6CDC-EE8B-588B-A87BB532B79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6EB56E2-C975-ACB6-3343-743551B6BA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4B1FFF-E4DE-5C52-D71A-E0D36F2AD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3FCC1BB-1103-FA23-CF6E-57C6D0E5E39B}"/>
              </a:ext>
            </a:extLst>
          </p:cNvPr>
          <p:cNvSpPr>
            <a:spLocks noGrp="1"/>
          </p:cNvSpPr>
          <p:nvPr>
            <p:ph type="dt" sz="half" idx="10"/>
          </p:nvPr>
        </p:nvSpPr>
        <p:spPr/>
        <p:txBody>
          <a:bodyPr/>
          <a:lstStyle/>
          <a:p>
            <a:fld id="{5070050E-2292-9348-9AF0-C9DA07D3F65D}" type="datetimeFigureOut">
              <a:rPr lang="en-US" smtClean="0"/>
              <a:t>5/28/23</a:t>
            </a:fld>
            <a:endParaRPr lang="en-US"/>
          </a:p>
        </p:txBody>
      </p:sp>
      <p:sp>
        <p:nvSpPr>
          <p:cNvPr id="6" name="Footer Placeholder 5">
            <a:extLst>
              <a:ext uri="{FF2B5EF4-FFF2-40B4-BE49-F238E27FC236}">
                <a16:creationId xmlns:a16="http://schemas.microsoft.com/office/drawing/2014/main" id="{BD2FE9EE-BA7B-BF63-1DF0-6117164A59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176E51-8299-92CF-92C0-8DDA08353092}"/>
              </a:ext>
            </a:extLst>
          </p:cNvPr>
          <p:cNvSpPr>
            <a:spLocks noGrp="1"/>
          </p:cNvSpPr>
          <p:nvPr>
            <p:ph type="sldNum" sz="quarter" idx="12"/>
          </p:nvPr>
        </p:nvSpPr>
        <p:spPr/>
        <p:txBody>
          <a:bodyPr/>
          <a:lstStyle/>
          <a:p>
            <a:fld id="{B187103C-F624-A444-BA1E-C1E68610ABEA}" type="slidenum">
              <a:rPr lang="en-US" smtClean="0"/>
              <a:t>‹#›</a:t>
            </a:fld>
            <a:endParaRPr lang="en-US"/>
          </a:p>
        </p:txBody>
      </p:sp>
    </p:spTree>
    <p:extLst>
      <p:ext uri="{BB962C8B-B14F-4D97-AF65-F5344CB8AC3E}">
        <p14:creationId xmlns:p14="http://schemas.microsoft.com/office/powerpoint/2010/main" val="3995423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A52D32-1992-1DA0-1C87-49E35120C9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4B7BC4B-FDF2-FF24-4B98-D447F8BA57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234A075-DC07-5F71-FDDA-93155AD2C2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70050E-2292-9348-9AF0-C9DA07D3F65D}" type="datetimeFigureOut">
              <a:rPr lang="en-US" smtClean="0"/>
              <a:t>5/28/23</a:t>
            </a:fld>
            <a:endParaRPr lang="en-US"/>
          </a:p>
        </p:txBody>
      </p:sp>
      <p:sp>
        <p:nvSpPr>
          <p:cNvPr id="5" name="Footer Placeholder 4">
            <a:extLst>
              <a:ext uri="{FF2B5EF4-FFF2-40B4-BE49-F238E27FC236}">
                <a16:creationId xmlns:a16="http://schemas.microsoft.com/office/drawing/2014/main" id="{07809856-CBA5-104B-7482-13F476405C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788ACE-34B8-69A3-CC51-CF6174E5A6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87103C-F624-A444-BA1E-C1E68610ABEA}" type="slidenum">
              <a:rPr lang="en-US" smtClean="0"/>
              <a:t>‹#›</a:t>
            </a:fld>
            <a:endParaRPr lang="en-US"/>
          </a:p>
        </p:txBody>
      </p:sp>
    </p:spTree>
    <p:extLst>
      <p:ext uri="{BB962C8B-B14F-4D97-AF65-F5344CB8AC3E}">
        <p14:creationId xmlns:p14="http://schemas.microsoft.com/office/powerpoint/2010/main" val="1655716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raw.githubusercontent.com/selva86/datasets/master/Raotbl6.csv"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AE493-5DF7-B7C5-5E67-9A79B3A93209}"/>
              </a:ext>
            </a:extLst>
          </p:cNvPr>
          <p:cNvSpPr>
            <a:spLocks noGrp="1"/>
          </p:cNvSpPr>
          <p:nvPr>
            <p:ph type="ctrTitle"/>
          </p:nvPr>
        </p:nvSpPr>
        <p:spPr/>
        <p:txBody>
          <a:bodyPr/>
          <a:lstStyle/>
          <a:p>
            <a:r>
              <a:rPr lang="en-US" dirty="0"/>
              <a:t>Multivariate Timeseries Analysis and predicting</a:t>
            </a:r>
          </a:p>
        </p:txBody>
      </p:sp>
      <p:sp>
        <p:nvSpPr>
          <p:cNvPr id="3" name="Subtitle 2">
            <a:extLst>
              <a:ext uri="{FF2B5EF4-FFF2-40B4-BE49-F238E27FC236}">
                <a16:creationId xmlns:a16="http://schemas.microsoft.com/office/drawing/2014/main" id="{27B8CE35-C3C4-5A2F-5AF4-F36F8E1B598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35472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6E74E6-6760-D09E-2E55-E6C332476D1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0" i="0" kern="1200">
                <a:solidFill>
                  <a:srgbClr val="FFFFFF"/>
                </a:solidFill>
                <a:effectLst/>
                <a:latin typeface="+mj-lt"/>
                <a:ea typeface="+mj-ea"/>
                <a:cs typeface="+mj-cs"/>
              </a:rPr>
              <a:t>Model Building</a:t>
            </a:r>
          </a:p>
        </p:txBody>
      </p:sp>
      <p:pic>
        <p:nvPicPr>
          <p:cNvPr id="8194" name="Picture 2">
            <a:extLst>
              <a:ext uri="{FF2B5EF4-FFF2-40B4-BE49-F238E27FC236}">
                <a16:creationId xmlns:a16="http://schemas.microsoft.com/office/drawing/2014/main" id="{D14A94FE-C2F0-2B64-BB8B-84F18CF64F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842305" y="643466"/>
            <a:ext cx="6650722"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060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6E74E6-6760-D09E-2E55-E6C332476D1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0" i="0" kern="1200">
                <a:solidFill>
                  <a:srgbClr val="FFFFFF"/>
                </a:solidFill>
                <a:effectLst/>
                <a:latin typeface="+mj-lt"/>
                <a:ea typeface="+mj-ea"/>
                <a:cs typeface="+mj-cs"/>
              </a:rPr>
              <a:t>Model Building</a:t>
            </a:r>
          </a:p>
        </p:txBody>
      </p:sp>
      <p:sp>
        <p:nvSpPr>
          <p:cNvPr id="3" name="Content Placeholder 2">
            <a:extLst>
              <a:ext uri="{FF2B5EF4-FFF2-40B4-BE49-F238E27FC236}">
                <a16:creationId xmlns:a16="http://schemas.microsoft.com/office/drawing/2014/main" id="{D1D2F8AE-C2E9-9028-9651-B444F3F1B487}"/>
              </a:ext>
            </a:extLst>
          </p:cNvPr>
          <p:cNvSpPr>
            <a:spLocks noGrp="1"/>
          </p:cNvSpPr>
          <p:nvPr>
            <p:ph idx="1"/>
          </p:nvPr>
        </p:nvSpPr>
        <p:spPr/>
        <p:txBody>
          <a:bodyPr/>
          <a:lstStyle/>
          <a:p>
            <a:endParaRPr lang="en-US"/>
          </a:p>
        </p:txBody>
      </p:sp>
      <p:pic>
        <p:nvPicPr>
          <p:cNvPr id="10242" name="Picture 2">
            <a:extLst>
              <a:ext uri="{FF2B5EF4-FFF2-40B4-BE49-F238E27FC236}">
                <a16:creationId xmlns:a16="http://schemas.microsoft.com/office/drawing/2014/main" id="{FB5F8495-597D-0A40-93FB-D8695638B7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5747" y="681036"/>
            <a:ext cx="7371850" cy="5886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950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1" name="Rectangle 1127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3" name="Freeform: Shape 11272">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D68AF1A-2C4D-AAF5-C344-FCC56B2EA2C4}"/>
              </a:ext>
            </a:extLst>
          </p:cNvPr>
          <p:cNvSpPr>
            <a:spLocks noGrp="1"/>
          </p:cNvSpPr>
          <p:nvPr>
            <p:ph type="title"/>
          </p:nvPr>
        </p:nvSpPr>
        <p:spPr>
          <a:xfrm>
            <a:off x="630936" y="630936"/>
            <a:ext cx="3599688" cy="1463040"/>
          </a:xfrm>
        </p:spPr>
        <p:txBody>
          <a:bodyPr anchor="ctr">
            <a:normAutofit/>
          </a:bodyPr>
          <a:lstStyle/>
          <a:p>
            <a:r>
              <a:rPr lang="en-SG" sz="4800" b="0" i="0">
                <a:solidFill>
                  <a:srgbClr val="FFFFFF"/>
                </a:solidFill>
                <a:effectLst/>
                <a:latin typeface="BentonSansRegular"/>
              </a:rPr>
              <a:t>Model Building</a:t>
            </a:r>
            <a:endParaRPr lang="en-US" sz="4800">
              <a:solidFill>
                <a:srgbClr val="FFFFFF"/>
              </a:solidFill>
            </a:endParaRPr>
          </a:p>
        </p:txBody>
      </p:sp>
      <p:sp>
        <p:nvSpPr>
          <p:cNvPr id="11275"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BC21B8-453E-357C-A537-0313EF721E74}"/>
              </a:ext>
            </a:extLst>
          </p:cNvPr>
          <p:cNvSpPr>
            <a:spLocks noGrp="1"/>
          </p:cNvSpPr>
          <p:nvPr>
            <p:ph idx="1"/>
          </p:nvPr>
        </p:nvSpPr>
        <p:spPr>
          <a:xfrm>
            <a:off x="4474462" y="284205"/>
            <a:ext cx="7074409" cy="1809771"/>
          </a:xfrm>
        </p:spPr>
        <p:txBody>
          <a:bodyPr anchor="ctr">
            <a:normAutofit lnSpcReduction="10000"/>
          </a:bodyPr>
          <a:lstStyle/>
          <a:p>
            <a:r>
              <a:rPr lang="en-SG" sz="1500" b="0" i="0" dirty="0">
                <a:solidFill>
                  <a:srgbClr val="FFFFFF"/>
                </a:solidFill>
                <a:effectLst/>
                <a:latin typeface="BentonSansRegular"/>
              </a:rPr>
              <a:t>From the two results above, a VAR model is selected when the search method is grid search and ECCM and the only difference is the number of AR term. which one is better? Let’s explore these two methods based on content of the </a:t>
            </a:r>
            <a:r>
              <a:rPr lang="en-SG" sz="1500" b="0" i="0" dirty="0" err="1">
                <a:solidFill>
                  <a:srgbClr val="FFFFFF"/>
                </a:solidFill>
                <a:effectLst/>
                <a:latin typeface="BentonSansRegular"/>
              </a:rPr>
              <a:t>eccm</a:t>
            </a:r>
            <a:r>
              <a:rPr lang="en-SG" sz="1500" b="0" i="0" dirty="0">
                <a:solidFill>
                  <a:srgbClr val="FFFFFF"/>
                </a:solidFill>
                <a:effectLst/>
                <a:latin typeface="BentonSansRegular"/>
              </a:rPr>
              <a:t> which is returned in the vectorArima2.model_.collect()[‘CONTENT_VALUE’][7].</a:t>
            </a:r>
          </a:p>
          <a:p>
            <a:r>
              <a:rPr lang="en-SG" sz="1500" b="0" i="0" dirty="0">
                <a:solidFill>
                  <a:srgbClr val="FFFFFF"/>
                </a:solidFill>
                <a:effectLst/>
                <a:latin typeface="BentonSansRegular"/>
              </a:rPr>
              <a:t>The result of ECCM is shown in a row.</a:t>
            </a:r>
          </a:p>
          <a:p>
            <a:r>
              <a:rPr lang="en-SG" sz="1500" dirty="0">
                <a:solidFill>
                  <a:srgbClr val="FFFFFF"/>
                </a:solidFill>
                <a:latin typeface="BentonSansRegular"/>
              </a:rPr>
              <a:t>we could tell when p=3 and p=4, q=0, both p-value is greater than 0.95, so both models are good. Another thing we observe is that when p=2 and q=4, the p-value is 0.999 which seems good. However, this model is likely to lead to overfitting.</a:t>
            </a:r>
          </a:p>
          <a:p>
            <a:endParaRPr lang="en-US" sz="1500" dirty="0">
              <a:solidFill>
                <a:srgbClr val="FFFFFF"/>
              </a:solidFill>
            </a:endParaRPr>
          </a:p>
        </p:txBody>
      </p:sp>
      <p:pic>
        <p:nvPicPr>
          <p:cNvPr id="11266" name="Picture 2">
            <a:extLst>
              <a:ext uri="{FF2B5EF4-FFF2-40B4-BE49-F238E27FC236}">
                <a16:creationId xmlns:a16="http://schemas.microsoft.com/office/drawing/2014/main" id="{2A305ED5-D38C-CE41-B92D-8FB3DA11FC4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0936" y="3507713"/>
            <a:ext cx="10917936" cy="2206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525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AC1D6-E298-21DD-0F2A-306C890680C4}"/>
              </a:ext>
            </a:extLst>
          </p:cNvPr>
          <p:cNvSpPr>
            <a:spLocks noGrp="1"/>
          </p:cNvSpPr>
          <p:nvPr>
            <p:ph type="title"/>
          </p:nvPr>
        </p:nvSpPr>
        <p:spPr/>
        <p:txBody>
          <a:bodyPr/>
          <a:lstStyle/>
          <a:p>
            <a:r>
              <a:rPr lang="en-US" dirty="0"/>
              <a:t>Grid Search and ECCM</a:t>
            </a:r>
          </a:p>
        </p:txBody>
      </p:sp>
      <p:sp>
        <p:nvSpPr>
          <p:cNvPr id="3" name="Content Placeholder 2">
            <a:extLst>
              <a:ext uri="{FF2B5EF4-FFF2-40B4-BE49-F238E27FC236}">
                <a16:creationId xmlns:a16="http://schemas.microsoft.com/office/drawing/2014/main" id="{385E4084-2B9B-FCEF-BEE8-C7A233A1B2C9}"/>
              </a:ext>
            </a:extLst>
          </p:cNvPr>
          <p:cNvSpPr>
            <a:spLocks noGrp="1"/>
          </p:cNvSpPr>
          <p:nvPr>
            <p:ph idx="1"/>
          </p:nvPr>
        </p:nvSpPr>
        <p:spPr>
          <a:xfrm>
            <a:off x="838200" y="1825625"/>
            <a:ext cx="10515600" cy="2593975"/>
          </a:xfrm>
        </p:spPr>
        <p:txBody>
          <a:bodyPr>
            <a:normAutofit/>
          </a:bodyPr>
          <a:lstStyle/>
          <a:p>
            <a:pPr algn="l">
              <a:buFont typeface="+mj-lt"/>
              <a:buAutoNum type="arabicPeriod"/>
            </a:pPr>
            <a:r>
              <a:rPr lang="en-SG" sz="1400" b="0" i="0" dirty="0">
                <a:effectLst/>
                <a:latin typeface="Söhne"/>
              </a:rPr>
              <a:t>Grid Search: Grid search is a systematic approach to find the optimal combination of model parameters by evaluating multiple models over a predefined grid of parameter values. It involves specifying a range of values for each parameter and then exhaustively evaluating each combination of parameter values to determine the best-fitting model. The evaluation is typically based on a chosen criterion, such as minimizing the Akaike Information Criterion (AIC) or Bayesian Information Criterion (BIC). Grid search helps in selecting the most appropriate values for parameters like p, d, q, P, D, and Q in the </a:t>
            </a:r>
            <a:r>
              <a:rPr lang="en-SG" sz="1400" b="0" i="0" dirty="0" err="1">
                <a:effectLst/>
                <a:latin typeface="Söhne"/>
              </a:rPr>
              <a:t>VectorARIMA</a:t>
            </a:r>
            <a:r>
              <a:rPr lang="en-SG" sz="1400" b="0" i="0" dirty="0">
                <a:effectLst/>
                <a:latin typeface="Söhne"/>
              </a:rPr>
              <a:t> model.</a:t>
            </a:r>
          </a:p>
          <a:p>
            <a:pPr algn="l">
              <a:buFont typeface="+mj-lt"/>
              <a:buAutoNum type="arabicPeriod"/>
            </a:pPr>
            <a:r>
              <a:rPr lang="en-SG" sz="1400" b="0" i="0" dirty="0">
                <a:effectLst/>
                <a:latin typeface="Söhne"/>
              </a:rPr>
              <a:t>ECCM (Extended Complex Conjugate Method): ECCM is an algorithm used for estimating the parameters of </a:t>
            </a:r>
            <a:r>
              <a:rPr lang="en-SG" sz="1400" b="0" i="0" dirty="0" err="1">
                <a:effectLst/>
                <a:latin typeface="Söhne"/>
              </a:rPr>
              <a:t>VectorARIMA</a:t>
            </a:r>
            <a:r>
              <a:rPr lang="en-SG" sz="1400" b="0" i="0" dirty="0">
                <a:effectLst/>
                <a:latin typeface="Söhne"/>
              </a:rPr>
              <a:t> models. It is particularly useful for estimating complex-valued parameters in </a:t>
            </a:r>
            <a:r>
              <a:rPr lang="en-SG" sz="1400" b="0" i="0" dirty="0" err="1">
                <a:effectLst/>
                <a:latin typeface="Söhne"/>
              </a:rPr>
              <a:t>VectorARIMA</a:t>
            </a:r>
            <a:r>
              <a:rPr lang="en-SG" sz="1400" b="0" i="0" dirty="0">
                <a:effectLst/>
                <a:latin typeface="Söhne"/>
              </a:rPr>
              <a:t> models, which can occur when dealing with time series that involve complex numbers (e.g., in the field of signal processing). The ECCM algorithm extends the Complex Conjugate Method (CCM) to handle the estimation of complex-valued parameters in multivariate time series models. It is an iterative optimization algorithm that estimates the parameters by minimizing the sum of squares of the model residuals.</a:t>
            </a:r>
          </a:p>
          <a:p>
            <a:r>
              <a:rPr lang="en-SG" sz="1050" b="0" i="0" dirty="0">
                <a:effectLst/>
                <a:latin typeface="Söhne"/>
              </a:rPr>
              <a:t>Grid search helps in identifying the optimal parameter values that result in the best model fit, while ECCM is used for parameter estimation, especially when dealing with complex-valued parameters in multivariate time series models.</a:t>
            </a:r>
            <a:endParaRPr lang="en-US" sz="1400" dirty="0"/>
          </a:p>
        </p:txBody>
      </p:sp>
    </p:spTree>
    <p:extLst>
      <p:ext uri="{BB962C8B-B14F-4D97-AF65-F5344CB8AC3E}">
        <p14:creationId xmlns:p14="http://schemas.microsoft.com/office/powerpoint/2010/main" val="4221111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C2CCF-A61A-ADBB-C25F-34A07B7A8B0D}"/>
              </a:ext>
            </a:extLst>
          </p:cNvPr>
          <p:cNvSpPr>
            <a:spLocks noGrp="1"/>
          </p:cNvSpPr>
          <p:nvPr>
            <p:ph type="title"/>
          </p:nvPr>
        </p:nvSpPr>
        <p:spPr/>
        <p:txBody>
          <a:bodyPr/>
          <a:lstStyle/>
          <a:p>
            <a:r>
              <a:rPr lang="en-US" dirty="0"/>
              <a:t>Goodness of fit of a model with different p and q in TS</a:t>
            </a:r>
          </a:p>
        </p:txBody>
      </p:sp>
      <p:sp>
        <p:nvSpPr>
          <p:cNvPr id="3" name="Content Placeholder 2">
            <a:extLst>
              <a:ext uri="{FF2B5EF4-FFF2-40B4-BE49-F238E27FC236}">
                <a16:creationId xmlns:a16="http://schemas.microsoft.com/office/drawing/2014/main" id="{DA1BF610-9250-69A6-803C-728B69DF2226}"/>
              </a:ext>
            </a:extLst>
          </p:cNvPr>
          <p:cNvSpPr>
            <a:spLocks noGrp="1"/>
          </p:cNvSpPr>
          <p:nvPr>
            <p:ph idx="1"/>
          </p:nvPr>
        </p:nvSpPr>
        <p:spPr/>
        <p:txBody>
          <a:bodyPr>
            <a:normAutofit/>
          </a:bodyPr>
          <a:lstStyle/>
          <a:p>
            <a:pPr algn="l">
              <a:buFont typeface="+mj-lt"/>
              <a:buAutoNum type="arabicPeriod"/>
            </a:pPr>
            <a:r>
              <a:rPr lang="en-SG" sz="1600" b="0" i="0" dirty="0">
                <a:effectLst/>
                <a:latin typeface="Söhne"/>
              </a:rPr>
              <a:t>Akaike Information Criterion (AIC): The AIC is a widely used information criterion that measures the trade-off between model fit and complexity. It is calculated as AIC = -2</a:t>
            </a:r>
            <a:r>
              <a:rPr lang="en-SG" sz="1600" b="0" i="1" dirty="0">
                <a:effectLst/>
                <a:latin typeface="Söhne"/>
              </a:rPr>
              <a:t>log-likelihood + 2</a:t>
            </a:r>
            <a:r>
              <a:rPr lang="en-SG" sz="1600" b="0" i="0" dirty="0">
                <a:effectLst/>
                <a:latin typeface="Söhne"/>
              </a:rPr>
              <a:t>(number of parameters in the model). The AIC penalizes models with more parameters, encouraging parsimony. </a:t>
            </a:r>
            <a:r>
              <a:rPr lang="en-SG" sz="1600" b="0" i="0" dirty="0">
                <a:solidFill>
                  <a:schemeClr val="accent6">
                    <a:lumMod val="50000"/>
                  </a:schemeClr>
                </a:solidFill>
                <a:effectLst/>
                <a:latin typeface="Söhne"/>
              </a:rPr>
              <a:t>Lower AIC values indicate better-fitting models.</a:t>
            </a:r>
          </a:p>
          <a:p>
            <a:pPr algn="l">
              <a:buFont typeface="+mj-lt"/>
              <a:buAutoNum type="arabicPeriod"/>
            </a:pPr>
            <a:r>
              <a:rPr lang="en-SG" sz="1600" b="0" i="0" dirty="0">
                <a:effectLst/>
                <a:latin typeface="Söhne"/>
              </a:rPr>
              <a:t>Bayesian Information Criterion (BIC): The BIC is a similar information criterion to the AIC but places a stronger penalty on model complexity. It is calculated as BIC = -2</a:t>
            </a:r>
            <a:r>
              <a:rPr lang="en-SG" sz="1600" b="0" i="1" dirty="0">
                <a:effectLst/>
                <a:latin typeface="Söhne"/>
              </a:rPr>
              <a:t>log-likelihood + log(sample size)</a:t>
            </a:r>
            <a:r>
              <a:rPr lang="en-SG" sz="1600" b="0" i="0" dirty="0">
                <a:effectLst/>
                <a:latin typeface="Söhne"/>
              </a:rPr>
              <a:t>(number of parameters in the model). The BIC penalizes models with more parameters more severely than the AIC. </a:t>
            </a:r>
            <a:r>
              <a:rPr lang="en-SG" sz="1600" b="0" i="0" dirty="0">
                <a:solidFill>
                  <a:schemeClr val="accent6">
                    <a:lumMod val="50000"/>
                  </a:schemeClr>
                </a:solidFill>
                <a:effectLst/>
                <a:latin typeface="Söhne"/>
              </a:rPr>
              <a:t>As with the AIC, lower BIC values indicate better-fitting models.</a:t>
            </a:r>
          </a:p>
          <a:p>
            <a:pPr algn="l">
              <a:buFont typeface="+mj-lt"/>
              <a:buAutoNum type="arabicPeriod"/>
            </a:pPr>
            <a:r>
              <a:rPr lang="en-SG" sz="1600" b="0" i="0" dirty="0">
                <a:effectLst/>
                <a:latin typeface="Söhne"/>
              </a:rPr>
              <a:t>Final Prediction Error (FPE): The FPE is an information criterion that focuses on the accuracy of out-of-sample predictions. It is calculated as FPE = (1 + p + q + 1)/(n - p - q - 1) * sum of squared residuals, where n is the sample size. The FPE measures the mean square prediction error and is often used in the context of autoregressive models. </a:t>
            </a:r>
            <a:r>
              <a:rPr lang="en-SG" sz="1600" b="0" i="0" dirty="0">
                <a:solidFill>
                  <a:schemeClr val="accent6">
                    <a:lumMod val="50000"/>
                  </a:schemeClr>
                </a:solidFill>
                <a:effectLst/>
                <a:latin typeface="Söhne"/>
              </a:rPr>
              <a:t>Lower FPE values indicate better prediction accuracy.</a:t>
            </a:r>
          </a:p>
          <a:p>
            <a:pPr algn="l">
              <a:buFont typeface="+mj-lt"/>
              <a:buAutoNum type="arabicPeriod"/>
            </a:pPr>
            <a:r>
              <a:rPr lang="en-SG" sz="1600" b="0" i="0" dirty="0">
                <a:effectLst/>
                <a:latin typeface="Söhne"/>
              </a:rPr>
              <a:t>Hannan-Quinn Information Criterion (HQIC): The HQIC is another information criterion that balances model fit and complexity. It is calculated as HQIC = -2</a:t>
            </a:r>
            <a:r>
              <a:rPr lang="en-SG" sz="1600" b="0" i="1" dirty="0">
                <a:effectLst/>
                <a:latin typeface="Söhne"/>
              </a:rPr>
              <a:t>log-likelihood + 2</a:t>
            </a:r>
            <a:r>
              <a:rPr lang="en-SG" sz="1600" b="0" i="0" dirty="0">
                <a:effectLst/>
                <a:latin typeface="Söhne"/>
              </a:rPr>
              <a:t>log(log(n))*(number of parameters in the model), where n is the sample size. The HQIC penalizes model complexity, similar to the AIC and BIC, but with a different penalty term. </a:t>
            </a:r>
            <a:r>
              <a:rPr lang="en-SG" sz="1600" b="0" i="0" dirty="0">
                <a:solidFill>
                  <a:schemeClr val="accent6">
                    <a:lumMod val="50000"/>
                  </a:schemeClr>
                </a:solidFill>
                <a:effectLst/>
                <a:latin typeface="Söhne"/>
              </a:rPr>
              <a:t>As with the AIC and BIC, lower HQIC values indicate better-fitting models.</a:t>
            </a:r>
          </a:p>
          <a:p>
            <a:endParaRPr lang="en-US" sz="1600" dirty="0"/>
          </a:p>
        </p:txBody>
      </p:sp>
    </p:spTree>
    <p:extLst>
      <p:ext uri="{BB962C8B-B14F-4D97-AF65-F5344CB8AC3E}">
        <p14:creationId xmlns:p14="http://schemas.microsoft.com/office/powerpoint/2010/main" val="2397185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5" name="Rectangle 1229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7" name="Rectangle 1229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9" name="Rectangle 1229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1" name="Rectangle 1230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CA9BBF-EBD0-6505-F91C-4ADD8D4A6035}"/>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0" i="0" kern="1200">
                <a:solidFill>
                  <a:srgbClr val="FFFFFF"/>
                </a:solidFill>
                <a:effectLst/>
                <a:latin typeface="+mj-lt"/>
                <a:ea typeface="+mj-ea"/>
                <a:cs typeface="+mj-cs"/>
              </a:rPr>
              <a:t>Model Forecasting</a:t>
            </a:r>
            <a:endParaRPr lang="en-US" sz="4000" kern="1200">
              <a:solidFill>
                <a:srgbClr val="FFFFFF"/>
              </a:solidFill>
              <a:latin typeface="+mj-lt"/>
              <a:ea typeface="+mj-ea"/>
              <a:cs typeface="+mj-cs"/>
            </a:endParaRPr>
          </a:p>
        </p:txBody>
      </p:sp>
      <p:pic>
        <p:nvPicPr>
          <p:cNvPr id="12292" name="Picture 4">
            <a:extLst>
              <a:ext uri="{FF2B5EF4-FFF2-40B4-BE49-F238E27FC236}">
                <a16:creationId xmlns:a16="http://schemas.microsoft.com/office/drawing/2014/main" id="{56B09929-EE80-66A0-1F87-9D50D1DC0C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3442" y="1655276"/>
            <a:ext cx="10663627" cy="5225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57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26" name="Rectangle 13325">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328" name="Rectangle 13327">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F30A2B5-AA52-9597-77E9-CFEC27643E21}"/>
              </a:ext>
            </a:extLst>
          </p:cNvPr>
          <p:cNvSpPr>
            <a:spLocks noGrp="1"/>
          </p:cNvSpPr>
          <p:nvPr>
            <p:ph type="title"/>
          </p:nvPr>
        </p:nvSpPr>
        <p:spPr>
          <a:xfrm>
            <a:off x="1051560" y="586822"/>
            <a:ext cx="3657600" cy="1645920"/>
          </a:xfrm>
        </p:spPr>
        <p:txBody>
          <a:bodyPr>
            <a:normAutofit/>
          </a:bodyPr>
          <a:lstStyle/>
          <a:p>
            <a:r>
              <a:rPr lang="en-SG" sz="3200" b="0" i="0">
                <a:effectLst/>
                <a:latin typeface="BentonSansRegular"/>
              </a:rPr>
              <a:t>Impulse Response Function</a:t>
            </a:r>
            <a:endParaRPr lang="en-US" sz="3200"/>
          </a:p>
        </p:txBody>
      </p:sp>
      <p:sp>
        <p:nvSpPr>
          <p:cNvPr id="13330" name="Rectangle 13329">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3332" name="Rectangle 13331">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EB80EA8-958A-A05B-4D78-9FD7E9B68ED0}"/>
              </a:ext>
            </a:extLst>
          </p:cNvPr>
          <p:cNvSpPr>
            <a:spLocks noGrp="1"/>
          </p:cNvSpPr>
          <p:nvPr>
            <p:ph idx="1"/>
          </p:nvPr>
        </p:nvSpPr>
        <p:spPr>
          <a:xfrm>
            <a:off x="5250106" y="586822"/>
            <a:ext cx="6106742" cy="1645920"/>
          </a:xfrm>
        </p:spPr>
        <p:txBody>
          <a:bodyPr anchor="ctr">
            <a:normAutofit fontScale="85000" lnSpcReduction="20000"/>
          </a:bodyPr>
          <a:lstStyle/>
          <a:p>
            <a:r>
              <a:rPr lang="en-SG" sz="1800" b="0" i="0" dirty="0">
                <a:effectLst/>
                <a:latin typeface="BentonSansRegular"/>
              </a:rPr>
              <a:t>It traces the effects of an innovation shock to one variable on the response of all variables in the system.</a:t>
            </a:r>
          </a:p>
          <a:p>
            <a:r>
              <a:rPr lang="en-SG" sz="1800" dirty="0">
                <a:latin typeface="BentonSansRegular"/>
              </a:rPr>
              <a:t>After observation, we can see that the eight figures above have something in common</a:t>
            </a:r>
            <a:r>
              <a:rPr lang="en-SG" sz="1800">
                <a:latin typeface="BentonSansRegular"/>
              </a:rPr>
              <a:t>. </a:t>
            </a:r>
          </a:p>
          <a:p>
            <a:r>
              <a:rPr lang="en-SG" sz="1800">
                <a:latin typeface="BentonSansRegular"/>
              </a:rPr>
              <a:t>When </a:t>
            </a:r>
            <a:r>
              <a:rPr lang="en-SG" sz="1800" dirty="0">
                <a:latin typeface="BentonSansRegular"/>
              </a:rPr>
              <a:t>the variable ‘</a:t>
            </a:r>
            <a:r>
              <a:rPr lang="en-SG" sz="1800" dirty="0" err="1">
                <a:latin typeface="BentonSansRegular"/>
              </a:rPr>
              <a:t>rgnp</a:t>
            </a:r>
            <a:r>
              <a:rPr lang="en-SG" sz="1800" dirty="0">
                <a:latin typeface="BentonSansRegular"/>
              </a:rPr>
              <a:t>’ is shocked, the responses of other variables fluctuates greatly. On the contrary, when other variables are shocked, the response of all variables almost does not fluctuate and tends to zero. Hence, the variable ‘</a:t>
            </a:r>
            <a:r>
              <a:rPr lang="en-SG" sz="1800" dirty="0" err="1">
                <a:latin typeface="BentonSansRegular"/>
              </a:rPr>
              <a:t>rgnp</a:t>
            </a:r>
            <a:r>
              <a:rPr lang="en-SG" sz="1800" dirty="0">
                <a:latin typeface="BentonSansRegular"/>
              </a:rPr>
              <a:t>’ is very important in the system.</a:t>
            </a:r>
            <a:endParaRPr lang="en-US" sz="1800" dirty="0">
              <a:latin typeface="BentonSansRegular"/>
            </a:endParaRPr>
          </a:p>
        </p:txBody>
      </p:sp>
      <p:pic>
        <p:nvPicPr>
          <p:cNvPr id="13314" name="Picture 2">
            <a:extLst>
              <a:ext uri="{FF2B5EF4-FFF2-40B4-BE49-F238E27FC236}">
                <a16:creationId xmlns:a16="http://schemas.microsoft.com/office/drawing/2014/main" id="{3298E85B-DB33-8CB6-7925-B065A9DA70A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7783" y="3148915"/>
            <a:ext cx="5481509" cy="2644827"/>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E1258EBF-D1C6-763F-FB12-1D57B7C0FA3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98781" y="3138886"/>
            <a:ext cx="5523082" cy="2664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798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DF04A7-05FA-3B1A-D77C-F515D5705DE5}"/>
              </a:ext>
            </a:extLst>
          </p:cNvPr>
          <p:cNvSpPr>
            <a:spLocks noGrp="1"/>
          </p:cNvSpPr>
          <p:nvPr>
            <p:ph idx="1"/>
          </p:nvPr>
        </p:nvSpPr>
        <p:spPr/>
        <p:txBody>
          <a:bodyPr>
            <a:normAutofit/>
          </a:bodyPr>
          <a:lstStyle/>
          <a:p>
            <a:r>
              <a:rPr lang="en-SG" sz="1400" dirty="0">
                <a:solidFill>
                  <a:srgbClr val="444444"/>
                </a:solidFill>
                <a:latin typeface="BentonSansRegular"/>
              </a:rPr>
              <a:t>A Multivariate Time Series consist of more than one time-dependent variable and each variable depends not only on its past values but also has some dependency on other variables.</a:t>
            </a:r>
          </a:p>
          <a:p>
            <a:r>
              <a:rPr lang="en-SG" sz="1400" dirty="0">
                <a:solidFill>
                  <a:srgbClr val="444444"/>
                </a:solidFill>
                <a:latin typeface="BentonSansRegular"/>
              </a:rPr>
              <a:t>To deal with MTS, one of the most popular methods is Vector Auto Regressive Moving Average models (VARMA) that is a vector form of autoregressive integrated moving average (ARIMA) that can be used to examine the relationships among several variables in multivariate time series analysis.</a:t>
            </a:r>
          </a:p>
          <a:p>
            <a:r>
              <a:rPr lang="en-SG" sz="1400" dirty="0">
                <a:solidFill>
                  <a:srgbClr val="444444"/>
                </a:solidFill>
                <a:latin typeface="BentonSansRegular"/>
              </a:rPr>
              <a:t>Yash P Mehra’s 1994 article: “Wage Growth and the Inflation Process: An Empirical Approach” Dataset link - </a:t>
            </a:r>
            <a:r>
              <a:rPr lang="en-SG" sz="1400" dirty="0">
                <a:solidFill>
                  <a:srgbClr val="444444"/>
                </a:solidFill>
                <a:latin typeface="BentonSansRegular"/>
                <a:hlinkClick r:id="rId2">
                  <a:extLst>
                    <a:ext uri="{A12FA001-AC4F-418D-AE19-62706E023703}">
                      <ahyp:hlinkClr xmlns:ahyp="http://schemas.microsoft.com/office/drawing/2018/hyperlinkcolor" val="tx"/>
                    </a:ext>
                  </a:extLst>
                </a:hlinkClick>
              </a:rPr>
              <a:t>https://raw.githubusercontent.com/selva86/datasets/master/Raotbl6.csv</a:t>
            </a:r>
            <a:endParaRPr lang="en-SG" sz="1400" dirty="0">
              <a:solidFill>
                <a:srgbClr val="444444"/>
              </a:solidFill>
              <a:latin typeface="BentonSansRegular"/>
            </a:endParaRPr>
          </a:p>
          <a:p>
            <a:pPr algn="l"/>
            <a:r>
              <a:rPr lang="en-SG" sz="1400" b="0" i="0" dirty="0">
                <a:solidFill>
                  <a:srgbClr val="444444"/>
                </a:solidFill>
                <a:effectLst/>
                <a:latin typeface="BentonSansRegular"/>
              </a:rPr>
              <a:t>The dataset has 123 rows and 8 columns and the definition of columns are shown below.</a:t>
            </a:r>
          </a:p>
          <a:p>
            <a:pPr lvl="1">
              <a:buFont typeface="+mj-lt"/>
              <a:buAutoNum type="arabicPeriod"/>
            </a:pPr>
            <a:r>
              <a:rPr lang="en-SG" sz="1400" b="0" i="0" dirty="0" err="1">
                <a:solidFill>
                  <a:srgbClr val="3C3C3C"/>
                </a:solidFill>
                <a:effectLst/>
                <a:latin typeface="BentonSansRegular"/>
              </a:rPr>
              <a:t>rgnp</a:t>
            </a:r>
            <a:r>
              <a:rPr lang="en-SG" sz="1400" b="0" i="0" dirty="0">
                <a:solidFill>
                  <a:srgbClr val="3C3C3C"/>
                </a:solidFill>
                <a:effectLst/>
                <a:latin typeface="BentonSansRegular"/>
              </a:rPr>
              <a:t> : Real GNP.</a:t>
            </a:r>
          </a:p>
          <a:p>
            <a:pPr lvl="1">
              <a:buFont typeface="+mj-lt"/>
              <a:buAutoNum type="arabicPeriod"/>
            </a:pPr>
            <a:r>
              <a:rPr lang="en-SG" sz="1400" b="0" i="0" dirty="0" err="1">
                <a:solidFill>
                  <a:srgbClr val="3C3C3C"/>
                </a:solidFill>
                <a:effectLst/>
                <a:latin typeface="BentonSansRegular"/>
              </a:rPr>
              <a:t>pgnp</a:t>
            </a:r>
            <a:r>
              <a:rPr lang="en-SG" sz="1400" b="0" i="0" dirty="0">
                <a:solidFill>
                  <a:srgbClr val="3C3C3C"/>
                </a:solidFill>
                <a:effectLst/>
                <a:latin typeface="BentonSansRegular"/>
              </a:rPr>
              <a:t> : Potential real GNP.</a:t>
            </a:r>
          </a:p>
          <a:p>
            <a:pPr lvl="1">
              <a:buFont typeface="+mj-lt"/>
              <a:buAutoNum type="arabicPeriod"/>
            </a:pPr>
            <a:r>
              <a:rPr lang="en-SG" sz="1400" b="0" i="0" dirty="0" err="1">
                <a:solidFill>
                  <a:srgbClr val="3C3C3C"/>
                </a:solidFill>
                <a:effectLst/>
                <a:latin typeface="BentonSansRegular"/>
              </a:rPr>
              <a:t>ulc</a:t>
            </a:r>
            <a:r>
              <a:rPr lang="en-SG" sz="1400" b="0" i="0" dirty="0">
                <a:solidFill>
                  <a:srgbClr val="3C3C3C"/>
                </a:solidFill>
                <a:effectLst/>
                <a:latin typeface="BentonSansRegular"/>
              </a:rPr>
              <a:t> : Unit </a:t>
            </a:r>
            <a:r>
              <a:rPr lang="en-SG" sz="1400" b="0" i="0" dirty="0" err="1">
                <a:solidFill>
                  <a:srgbClr val="3C3C3C"/>
                </a:solidFill>
                <a:effectLst/>
                <a:latin typeface="BentonSansRegular"/>
              </a:rPr>
              <a:t>labor</a:t>
            </a:r>
            <a:r>
              <a:rPr lang="en-SG" sz="1400" b="0" i="0" dirty="0">
                <a:solidFill>
                  <a:srgbClr val="3C3C3C"/>
                </a:solidFill>
                <a:effectLst/>
                <a:latin typeface="BentonSansRegular"/>
              </a:rPr>
              <a:t> cost.</a:t>
            </a:r>
          </a:p>
          <a:p>
            <a:pPr lvl="1">
              <a:buFont typeface="+mj-lt"/>
              <a:buAutoNum type="arabicPeriod"/>
            </a:pPr>
            <a:r>
              <a:rPr lang="en-SG" sz="1400" b="0" i="0" dirty="0" err="1">
                <a:solidFill>
                  <a:srgbClr val="3C3C3C"/>
                </a:solidFill>
                <a:effectLst/>
                <a:latin typeface="BentonSansRegular"/>
              </a:rPr>
              <a:t>gdfco</a:t>
            </a:r>
            <a:r>
              <a:rPr lang="en-SG" sz="1400" b="0" i="0" dirty="0">
                <a:solidFill>
                  <a:srgbClr val="3C3C3C"/>
                </a:solidFill>
                <a:effectLst/>
                <a:latin typeface="BentonSansRegular"/>
              </a:rPr>
              <a:t> : Fixed weight deflator for personal consumption expenditure excluding food and energy.</a:t>
            </a:r>
          </a:p>
          <a:p>
            <a:pPr lvl="1">
              <a:buFont typeface="+mj-lt"/>
              <a:buAutoNum type="arabicPeriod"/>
            </a:pPr>
            <a:r>
              <a:rPr lang="en-SG" sz="1400" b="0" i="0" dirty="0" err="1">
                <a:solidFill>
                  <a:srgbClr val="3C3C3C"/>
                </a:solidFill>
                <a:effectLst/>
                <a:latin typeface="BentonSansRegular"/>
              </a:rPr>
              <a:t>gdf</a:t>
            </a:r>
            <a:r>
              <a:rPr lang="en-SG" sz="1400" b="0" i="0" dirty="0">
                <a:solidFill>
                  <a:srgbClr val="3C3C3C"/>
                </a:solidFill>
                <a:effectLst/>
                <a:latin typeface="BentonSansRegular"/>
              </a:rPr>
              <a:t> : Fixed weight GNP deflator.</a:t>
            </a:r>
          </a:p>
          <a:p>
            <a:pPr lvl="1">
              <a:buFont typeface="+mj-lt"/>
              <a:buAutoNum type="arabicPeriod"/>
            </a:pPr>
            <a:r>
              <a:rPr lang="en-SG" sz="1400" b="0" i="0" dirty="0" err="1">
                <a:solidFill>
                  <a:srgbClr val="3C3C3C"/>
                </a:solidFill>
                <a:effectLst/>
                <a:latin typeface="BentonSansRegular"/>
              </a:rPr>
              <a:t>gdfim</a:t>
            </a:r>
            <a:r>
              <a:rPr lang="en-SG" sz="1400" b="0" i="0" dirty="0">
                <a:solidFill>
                  <a:srgbClr val="3C3C3C"/>
                </a:solidFill>
                <a:effectLst/>
                <a:latin typeface="BentonSansRegular"/>
              </a:rPr>
              <a:t> : Fixed weight import deflator.</a:t>
            </a:r>
          </a:p>
          <a:p>
            <a:pPr lvl="1">
              <a:buFont typeface="+mj-lt"/>
              <a:buAutoNum type="arabicPeriod"/>
            </a:pPr>
            <a:r>
              <a:rPr lang="en-SG" sz="1400" b="0" i="0" dirty="0" err="1">
                <a:solidFill>
                  <a:srgbClr val="3C3C3C"/>
                </a:solidFill>
                <a:effectLst/>
                <a:latin typeface="BentonSansRegular"/>
              </a:rPr>
              <a:t>gdfcf</a:t>
            </a:r>
            <a:r>
              <a:rPr lang="en-SG" sz="1400" b="0" i="0" dirty="0">
                <a:solidFill>
                  <a:srgbClr val="3C3C3C"/>
                </a:solidFill>
                <a:effectLst/>
                <a:latin typeface="BentonSansRegular"/>
              </a:rPr>
              <a:t> : Fixed weight deflator for food in personal consumption expenditure.</a:t>
            </a:r>
          </a:p>
          <a:p>
            <a:pPr lvl="1">
              <a:buFont typeface="+mj-lt"/>
              <a:buAutoNum type="arabicPeriod"/>
            </a:pPr>
            <a:r>
              <a:rPr lang="en-SG" sz="1400" b="0" i="0" dirty="0" err="1">
                <a:solidFill>
                  <a:srgbClr val="3C3C3C"/>
                </a:solidFill>
                <a:effectLst/>
                <a:latin typeface="BentonSansRegular"/>
              </a:rPr>
              <a:t>gdfce</a:t>
            </a:r>
            <a:r>
              <a:rPr lang="en-SG" sz="1400" b="0" i="0" dirty="0">
                <a:solidFill>
                  <a:srgbClr val="3C3C3C"/>
                </a:solidFill>
                <a:effectLst/>
                <a:latin typeface="BentonSansRegular"/>
              </a:rPr>
              <a:t> : Fixed weight deflator for energy in personal consumption expenditure.</a:t>
            </a:r>
          </a:p>
          <a:p>
            <a:endParaRPr lang="en-US" sz="1400" dirty="0"/>
          </a:p>
        </p:txBody>
      </p:sp>
    </p:spTree>
    <p:extLst>
      <p:ext uri="{BB962C8B-B14F-4D97-AF65-F5344CB8AC3E}">
        <p14:creationId xmlns:p14="http://schemas.microsoft.com/office/powerpoint/2010/main" val="3527222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Content Placeholder 1029">
            <a:extLst>
              <a:ext uri="{FF2B5EF4-FFF2-40B4-BE49-F238E27FC236}">
                <a16:creationId xmlns:a16="http://schemas.microsoft.com/office/drawing/2014/main" id="{E775CE40-2A93-F5DF-ECFD-649CE6ECFA06}"/>
              </a:ext>
            </a:extLst>
          </p:cNvPr>
          <p:cNvSpPr>
            <a:spLocks noGrp="1"/>
          </p:cNvSpPr>
          <p:nvPr>
            <p:ph idx="1"/>
          </p:nvPr>
        </p:nvSpPr>
        <p:spPr>
          <a:xfrm>
            <a:off x="62530" y="2807208"/>
            <a:ext cx="3584184" cy="1223990"/>
          </a:xfrm>
        </p:spPr>
        <p:txBody>
          <a:bodyPr anchor="t">
            <a:normAutofit/>
          </a:bodyPr>
          <a:lstStyle/>
          <a:p>
            <a:pPr marL="0" indent="0">
              <a:buNone/>
            </a:pPr>
            <a:r>
              <a:rPr lang="en-SG" sz="1600" b="0" i="0" dirty="0">
                <a:solidFill>
                  <a:srgbClr val="444444"/>
                </a:solidFill>
                <a:effectLst/>
                <a:latin typeface="BentonSansRegular"/>
              </a:rPr>
              <a:t>Visualize the data in the figure below and through our observation, all 8 variables has no obvious seasonality and each curve slopes upward.</a:t>
            </a:r>
            <a:endParaRPr lang="en-US" sz="2200" dirty="0"/>
          </a:p>
        </p:txBody>
      </p:sp>
      <p:pic>
        <p:nvPicPr>
          <p:cNvPr id="1026" name="Picture 2">
            <a:extLst>
              <a:ext uri="{FF2B5EF4-FFF2-40B4-BE49-F238E27FC236}">
                <a16:creationId xmlns:a16="http://schemas.microsoft.com/office/drawing/2014/main" id="{FFF59AF3-EFC7-2E67-CBC7-2396E4986B1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56314" y="640080"/>
            <a:ext cx="6645751"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545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8B7B75-307D-8071-3773-6AFAA517765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0" i="0" kern="1200">
                <a:solidFill>
                  <a:srgbClr val="FFFFFF"/>
                </a:solidFill>
                <a:effectLst/>
                <a:latin typeface="+mj-lt"/>
                <a:ea typeface="+mj-ea"/>
                <a:cs typeface="+mj-cs"/>
              </a:rPr>
              <a:t>Data Splitting</a:t>
            </a:r>
            <a:endParaRPr lang="en-US" sz="3600" kern="1200">
              <a:solidFill>
                <a:srgbClr val="FFFFFF"/>
              </a:solidFill>
              <a:latin typeface="+mj-lt"/>
              <a:ea typeface="+mj-ea"/>
              <a:cs typeface="+mj-cs"/>
            </a:endParaRPr>
          </a:p>
        </p:txBody>
      </p:sp>
      <p:pic>
        <p:nvPicPr>
          <p:cNvPr id="2050" name="Picture 2">
            <a:extLst>
              <a:ext uri="{FF2B5EF4-FFF2-40B4-BE49-F238E27FC236}">
                <a16:creationId xmlns:a16="http://schemas.microsoft.com/office/drawing/2014/main" id="{7FBD957E-5BC2-42FB-9FA2-27BE558B3D3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7316" y="2069622"/>
            <a:ext cx="6780700" cy="2716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111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9459F-92CA-C84B-FD28-0322965F343A}"/>
              </a:ext>
            </a:extLst>
          </p:cNvPr>
          <p:cNvSpPr>
            <a:spLocks noGrp="1"/>
          </p:cNvSpPr>
          <p:nvPr>
            <p:ph type="title"/>
          </p:nvPr>
        </p:nvSpPr>
        <p:spPr/>
        <p:txBody>
          <a:bodyPr/>
          <a:lstStyle/>
          <a:p>
            <a:r>
              <a:rPr lang="en-SG" b="0" i="0" dirty="0">
                <a:solidFill>
                  <a:srgbClr val="000000"/>
                </a:solidFill>
                <a:effectLst/>
                <a:latin typeface="BentonSansRegular"/>
              </a:rPr>
              <a:t>Model Building</a:t>
            </a:r>
            <a:endParaRPr lang="en-US" dirty="0"/>
          </a:p>
        </p:txBody>
      </p:sp>
      <p:sp>
        <p:nvSpPr>
          <p:cNvPr id="3" name="Content Placeholder 2">
            <a:extLst>
              <a:ext uri="{FF2B5EF4-FFF2-40B4-BE49-F238E27FC236}">
                <a16:creationId xmlns:a16="http://schemas.microsoft.com/office/drawing/2014/main" id="{03F7A847-BEEB-4000-B76B-D9E0AAB811A7}"/>
              </a:ext>
            </a:extLst>
          </p:cNvPr>
          <p:cNvSpPr>
            <a:spLocks noGrp="1"/>
          </p:cNvSpPr>
          <p:nvPr>
            <p:ph idx="1"/>
          </p:nvPr>
        </p:nvSpPr>
        <p:spPr/>
        <p:txBody>
          <a:bodyPr/>
          <a:lstStyle/>
          <a:p>
            <a:pPr algn="l">
              <a:buFont typeface="+mj-lt"/>
              <a:buAutoNum type="arabicPeriod"/>
            </a:pPr>
            <a:r>
              <a:rPr lang="en-SG" b="0" i="0" dirty="0">
                <a:solidFill>
                  <a:srgbClr val="3C3C3C"/>
                </a:solidFill>
                <a:effectLst/>
                <a:latin typeface="BentonSansRegular"/>
              </a:rPr>
              <a:t> Causality investigation</a:t>
            </a:r>
          </a:p>
          <a:p>
            <a:pPr algn="l">
              <a:buFont typeface="+mj-lt"/>
              <a:buAutoNum type="arabicPeriod"/>
            </a:pPr>
            <a:r>
              <a:rPr lang="en-SG" b="0" i="0" dirty="0">
                <a:solidFill>
                  <a:srgbClr val="3C3C3C"/>
                </a:solidFill>
                <a:effectLst/>
                <a:latin typeface="BentonSansRegular"/>
              </a:rPr>
              <a:t> Test for stationary</a:t>
            </a:r>
          </a:p>
          <a:p>
            <a:pPr algn="l">
              <a:buFont typeface="+mj-lt"/>
              <a:buAutoNum type="arabicPeriod"/>
            </a:pPr>
            <a:r>
              <a:rPr lang="en-SG" b="0" i="0" dirty="0">
                <a:solidFill>
                  <a:srgbClr val="3C3C3C"/>
                </a:solidFill>
                <a:effectLst/>
                <a:latin typeface="BentonSansRegular"/>
              </a:rPr>
              <a:t> Model Building</a:t>
            </a:r>
          </a:p>
          <a:p>
            <a:pPr algn="l">
              <a:buFont typeface="+mj-lt"/>
              <a:buAutoNum type="arabicPeriod"/>
            </a:pPr>
            <a:r>
              <a:rPr lang="en-SG" b="0" i="0" dirty="0">
                <a:solidFill>
                  <a:srgbClr val="3C3C3C"/>
                </a:solidFill>
                <a:effectLst/>
                <a:latin typeface="BentonSansRegular"/>
              </a:rPr>
              <a:t> Test for residuals (errors)</a:t>
            </a:r>
          </a:p>
          <a:p>
            <a:endParaRPr lang="en-US" dirty="0"/>
          </a:p>
        </p:txBody>
      </p:sp>
    </p:spTree>
    <p:extLst>
      <p:ext uri="{BB962C8B-B14F-4D97-AF65-F5344CB8AC3E}">
        <p14:creationId xmlns:p14="http://schemas.microsoft.com/office/powerpoint/2010/main" val="1885395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10D140-4EAA-13AA-2C22-4024177C98A4}"/>
              </a:ext>
            </a:extLst>
          </p:cNvPr>
          <p:cNvSpPr>
            <a:spLocks noGrp="1"/>
          </p:cNvSpPr>
          <p:nvPr>
            <p:ph type="title"/>
          </p:nvPr>
        </p:nvSpPr>
        <p:spPr>
          <a:xfrm>
            <a:off x="630936" y="639520"/>
            <a:ext cx="3429000" cy="1719072"/>
          </a:xfrm>
        </p:spPr>
        <p:txBody>
          <a:bodyPr anchor="b">
            <a:normAutofit/>
          </a:bodyPr>
          <a:lstStyle/>
          <a:p>
            <a:r>
              <a:rPr lang="en-SG" sz="4600" b="0" i="0" dirty="0">
                <a:effectLst/>
                <a:latin typeface="BentonSansRegular"/>
              </a:rPr>
              <a:t>Causality Investigation</a:t>
            </a:r>
            <a:endParaRPr lang="en-US" sz="4600" dirty="0"/>
          </a:p>
        </p:txBody>
      </p:sp>
      <p:sp>
        <p:nvSpPr>
          <p:cNvPr id="410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2" name="Content Placeholder 4101">
            <a:extLst>
              <a:ext uri="{FF2B5EF4-FFF2-40B4-BE49-F238E27FC236}">
                <a16:creationId xmlns:a16="http://schemas.microsoft.com/office/drawing/2014/main" id="{2AAF7F16-290C-0DD1-8AC6-C34D0E468667}"/>
              </a:ext>
            </a:extLst>
          </p:cNvPr>
          <p:cNvSpPr>
            <a:spLocks noGrp="1"/>
          </p:cNvSpPr>
          <p:nvPr>
            <p:ph idx="1"/>
          </p:nvPr>
        </p:nvSpPr>
        <p:spPr>
          <a:xfrm>
            <a:off x="630936" y="2807207"/>
            <a:ext cx="3429000" cy="3728753"/>
          </a:xfrm>
        </p:spPr>
        <p:txBody>
          <a:bodyPr anchor="t">
            <a:normAutofit/>
          </a:bodyPr>
          <a:lstStyle/>
          <a:p>
            <a:pPr marL="342900" indent="-342900">
              <a:buFont typeface="+mj-lt"/>
              <a:buAutoNum type="arabicPeriod"/>
            </a:pPr>
            <a:r>
              <a:rPr lang="en-SG" sz="1600" b="0" i="0" dirty="0">
                <a:solidFill>
                  <a:srgbClr val="444444"/>
                </a:solidFill>
                <a:effectLst/>
                <a:latin typeface="BentonSansRegular"/>
              </a:rPr>
              <a:t>Granger causality is a way to investigate the causality between two variables in a time series which actually means if a particular variable comes before another in the time series. </a:t>
            </a:r>
          </a:p>
          <a:p>
            <a:pPr marL="342900" indent="-342900">
              <a:buFont typeface="+mj-lt"/>
              <a:buAutoNum type="arabicPeriod"/>
            </a:pPr>
            <a:r>
              <a:rPr lang="en-SG" sz="1600" dirty="0">
                <a:solidFill>
                  <a:srgbClr val="444444"/>
                </a:solidFill>
                <a:latin typeface="BentonSansRegular"/>
              </a:rPr>
              <a:t>The Null Hypothesis of the Granger Causality Test is that lagged x-values do not explain the variation in y, so the x does not cause y. </a:t>
            </a:r>
          </a:p>
          <a:p>
            <a:pPr marL="342900" indent="-342900">
              <a:buFont typeface="+mj-lt"/>
              <a:buAutoNum type="arabicPeriod"/>
            </a:pPr>
            <a:r>
              <a:rPr lang="en-SG" sz="1600" dirty="0">
                <a:solidFill>
                  <a:srgbClr val="444444"/>
                </a:solidFill>
                <a:latin typeface="BentonSansRegular"/>
              </a:rPr>
              <a:t>The critical value </a:t>
            </a:r>
            <a:r>
              <a:rPr lang="en-SG" sz="1600" b="0" i="0" dirty="0">
                <a:solidFill>
                  <a:srgbClr val="444444"/>
                </a:solidFill>
                <a:effectLst/>
                <a:latin typeface="BentonSansRegular"/>
              </a:rPr>
              <a:t>we use is 5% and if the p-value of a pair of variables is smaller than 0.05, we could say with 95% confidence that a predictor x causes a response y.</a:t>
            </a:r>
            <a:endParaRPr lang="en-US" sz="2200" dirty="0"/>
          </a:p>
        </p:txBody>
      </p:sp>
      <p:pic>
        <p:nvPicPr>
          <p:cNvPr id="4098" name="Picture 2">
            <a:extLst>
              <a:ext uri="{FF2B5EF4-FFF2-40B4-BE49-F238E27FC236}">
                <a16:creationId xmlns:a16="http://schemas.microsoft.com/office/drawing/2014/main" id="{069E3D0B-EB18-2D82-A78E-E14FAA55161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766180"/>
            <a:ext cx="6903720" cy="3635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841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A3D7AB-73F5-C374-6E15-6AA8367E680E}"/>
              </a:ext>
            </a:extLst>
          </p:cNvPr>
          <p:cNvSpPr>
            <a:spLocks noGrp="1"/>
          </p:cNvSpPr>
          <p:nvPr>
            <p:ph type="title"/>
          </p:nvPr>
        </p:nvSpPr>
        <p:spPr>
          <a:xfrm>
            <a:off x="630936" y="639520"/>
            <a:ext cx="3429000" cy="1719072"/>
          </a:xfrm>
        </p:spPr>
        <p:txBody>
          <a:bodyPr anchor="b">
            <a:normAutofit/>
          </a:bodyPr>
          <a:lstStyle/>
          <a:p>
            <a:r>
              <a:rPr lang="en-SG" sz="5400" b="0" i="0">
                <a:effectLst/>
                <a:latin typeface="BentonSansRegular"/>
              </a:rPr>
              <a:t>Stationary Test</a:t>
            </a:r>
            <a:endParaRPr lang="en-US" sz="5400"/>
          </a:p>
        </p:txBody>
      </p:sp>
      <p:sp>
        <p:nvSpPr>
          <p:cNvPr id="5129"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C275F5C-3D01-CE9D-3BEE-C4D2D4D51078}"/>
              </a:ext>
            </a:extLst>
          </p:cNvPr>
          <p:cNvSpPr>
            <a:spLocks noGrp="1"/>
          </p:cNvSpPr>
          <p:nvPr>
            <p:ph idx="1"/>
          </p:nvPr>
        </p:nvSpPr>
        <p:spPr>
          <a:xfrm>
            <a:off x="630936" y="2807208"/>
            <a:ext cx="3429000" cy="3410712"/>
          </a:xfrm>
        </p:spPr>
        <p:txBody>
          <a:bodyPr anchor="t">
            <a:normAutofit/>
          </a:bodyPr>
          <a:lstStyle/>
          <a:p>
            <a:pPr marL="0" indent="0">
              <a:buNone/>
            </a:pPr>
            <a:r>
              <a:rPr lang="en-SG" sz="1900" b="0" i="0" dirty="0">
                <a:effectLst/>
                <a:latin typeface="BentonSansRegular"/>
              </a:rPr>
              <a:t>As </a:t>
            </a:r>
            <a:r>
              <a:rPr lang="en-SG" sz="1900" b="0" i="0" dirty="0" err="1">
                <a:effectLst/>
                <a:latin typeface="BentonSansRegular"/>
              </a:rPr>
              <a:t>VectorARIMA</a:t>
            </a:r>
            <a:r>
              <a:rPr lang="en-SG" sz="1900" b="0" i="0" dirty="0">
                <a:effectLst/>
                <a:latin typeface="BentonSansRegular"/>
              </a:rPr>
              <a:t> requires time series to be stationary, we will use Augmented Dickey-Fuller Test (ADF Test) to check the stationary of each variable in the dataset. </a:t>
            </a:r>
          </a:p>
          <a:p>
            <a:pPr marL="0" indent="0">
              <a:buNone/>
            </a:pPr>
            <a:r>
              <a:rPr lang="en-SG" sz="1900" b="0" i="0" dirty="0">
                <a:effectLst/>
                <a:latin typeface="BentonSansRegular"/>
              </a:rPr>
              <a:t>If the stationarity is not achieved, we need to make the data stationary, such as eliminating the trend and seasonality by differencing and seasonal decomposition.</a:t>
            </a:r>
          </a:p>
          <a:p>
            <a:pPr marL="0" indent="0">
              <a:buNone/>
            </a:pPr>
            <a:endParaRPr lang="en-US" sz="1900" dirty="0"/>
          </a:p>
        </p:txBody>
      </p:sp>
      <p:pic>
        <p:nvPicPr>
          <p:cNvPr id="5122" name="Picture 2">
            <a:extLst>
              <a:ext uri="{FF2B5EF4-FFF2-40B4-BE49-F238E27FC236}">
                <a16:creationId xmlns:a16="http://schemas.microsoft.com/office/drawing/2014/main" id="{717CECF9-E1E1-571D-A7C5-42B5F4480A9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954262"/>
            <a:ext cx="6903720" cy="2949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7804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7C825754-5B81-0481-C72F-A4ACA15EC8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2045" y="1479821"/>
            <a:ext cx="5309067" cy="2222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E9F4BA7-B5C0-7410-9C35-8BF173ABBD09}"/>
              </a:ext>
            </a:extLst>
          </p:cNvPr>
          <p:cNvSpPr txBox="1"/>
          <p:nvPr/>
        </p:nvSpPr>
        <p:spPr>
          <a:xfrm>
            <a:off x="1640005" y="333263"/>
            <a:ext cx="5984068" cy="923330"/>
          </a:xfrm>
          <a:prstGeom prst="rect">
            <a:avLst/>
          </a:prstGeom>
          <a:noFill/>
        </p:spPr>
        <p:txBody>
          <a:bodyPr wrap="square">
            <a:spAutoFit/>
          </a:bodyPr>
          <a:lstStyle/>
          <a:p>
            <a:r>
              <a:rPr lang="en-SG" b="0" i="0" dirty="0">
                <a:solidFill>
                  <a:srgbClr val="444444"/>
                </a:solidFill>
                <a:effectLst/>
                <a:latin typeface="BentonSansRegular"/>
              </a:rPr>
              <a:t>From the results above, we could see none of these variables is stationary. Let us use the differencing method to make them stationary.</a:t>
            </a:r>
            <a:endParaRPr lang="en-US" dirty="0"/>
          </a:p>
        </p:txBody>
      </p:sp>
      <p:pic>
        <p:nvPicPr>
          <p:cNvPr id="7" name="Picture 4">
            <a:extLst>
              <a:ext uri="{FF2B5EF4-FFF2-40B4-BE49-F238E27FC236}">
                <a16:creationId xmlns:a16="http://schemas.microsoft.com/office/drawing/2014/main" id="{38D2226C-DFDD-BD1C-68C6-56755C4E31E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527879" y="4753429"/>
            <a:ext cx="3568700" cy="16256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92FD5E4-52CE-3616-3521-A31CF38935C6}"/>
              </a:ext>
            </a:extLst>
          </p:cNvPr>
          <p:cNvSpPr txBox="1"/>
          <p:nvPr/>
        </p:nvSpPr>
        <p:spPr>
          <a:xfrm>
            <a:off x="729344" y="4043209"/>
            <a:ext cx="3355662" cy="369332"/>
          </a:xfrm>
          <a:prstGeom prst="rect">
            <a:avLst/>
          </a:prstGeom>
          <a:noFill/>
        </p:spPr>
        <p:txBody>
          <a:bodyPr wrap="none" rtlCol="0">
            <a:spAutoFit/>
          </a:bodyPr>
          <a:lstStyle/>
          <a:p>
            <a:r>
              <a:rPr lang="en-SG" b="0" i="0" dirty="0">
                <a:solidFill>
                  <a:srgbClr val="444444"/>
                </a:solidFill>
                <a:effectLst/>
                <a:latin typeface="BentonSansRegular"/>
              </a:rPr>
              <a:t>Let us do the second differencing:</a:t>
            </a:r>
            <a:endParaRPr lang="en-US" dirty="0"/>
          </a:p>
        </p:txBody>
      </p:sp>
    </p:spTree>
    <p:extLst>
      <p:ext uri="{BB962C8B-B14F-4D97-AF65-F5344CB8AC3E}">
        <p14:creationId xmlns:p14="http://schemas.microsoft.com/office/powerpoint/2010/main" val="3810891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3D11FDA-3C92-47E9-A503-B68028FFFE0C}"/>
              </a:ext>
            </a:extLst>
          </p:cNvPr>
          <p:cNvSpPr>
            <a:spLocks noGrp="1"/>
          </p:cNvSpPr>
          <p:nvPr>
            <p:ph idx="1"/>
          </p:nvPr>
        </p:nvSpPr>
        <p:spPr>
          <a:xfrm>
            <a:off x="424543" y="1469571"/>
            <a:ext cx="10929257" cy="4707391"/>
          </a:xfrm>
        </p:spPr>
        <p:txBody>
          <a:bodyPr>
            <a:normAutofit/>
          </a:bodyPr>
          <a:lstStyle/>
          <a:p>
            <a:pPr marL="514350" indent="-514350" algn="l">
              <a:buFont typeface="+mj-lt"/>
              <a:buAutoNum type="arabicPeriod"/>
            </a:pPr>
            <a:r>
              <a:rPr lang="en-SG" sz="1400" b="0" i="0" dirty="0">
                <a:effectLst/>
                <a:latin typeface="Söhne"/>
              </a:rPr>
              <a:t>D: order of seasonal differencing. </a:t>
            </a:r>
          </a:p>
          <a:p>
            <a:pPr marL="514350" indent="-514350" algn="l">
              <a:buFont typeface="+mj-lt"/>
              <a:buAutoNum type="arabicPeriod"/>
            </a:pPr>
            <a:r>
              <a:rPr lang="en-SG" sz="1400" b="0" i="0" dirty="0">
                <a:effectLst/>
                <a:latin typeface="Söhne"/>
              </a:rPr>
              <a:t>P: order of the seasonal autoregressive component. </a:t>
            </a:r>
          </a:p>
          <a:p>
            <a:pPr marL="514350" indent="-514350" algn="l">
              <a:buFont typeface="+mj-lt"/>
              <a:buAutoNum type="arabicPeriod"/>
            </a:pPr>
            <a:r>
              <a:rPr lang="en-SG" sz="1400" b="0" i="0" dirty="0">
                <a:effectLst/>
                <a:latin typeface="Söhne"/>
              </a:rPr>
              <a:t>Q: order of the seasonal moving average component. </a:t>
            </a:r>
          </a:p>
          <a:p>
            <a:pPr marL="514350" indent="-514350" algn="l">
              <a:buFont typeface="+mj-lt"/>
              <a:buAutoNum type="arabicPeriod"/>
            </a:pPr>
            <a:r>
              <a:rPr lang="en-SG" sz="1400" b="0" i="0" dirty="0">
                <a:effectLst/>
                <a:latin typeface="Söhne"/>
              </a:rPr>
              <a:t>c: number of exogenous variables (variables that are not part of the time series but can influence it). </a:t>
            </a:r>
          </a:p>
          <a:p>
            <a:pPr marL="514350" indent="-514350" algn="l">
              <a:buFont typeface="+mj-lt"/>
              <a:buAutoNum type="arabicPeriod"/>
            </a:pPr>
            <a:r>
              <a:rPr lang="en-SG" sz="1400" b="0" i="0" dirty="0">
                <a:effectLst/>
                <a:latin typeface="Söhne"/>
              </a:rPr>
              <a:t>d: order of differencing applied to the time series. </a:t>
            </a:r>
          </a:p>
          <a:p>
            <a:pPr marL="514350" indent="-514350" algn="l">
              <a:buFont typeface="+mj-lt"/>
              <a:buAutoNum type="arabicPeriod"/>
            </a:pPr>
            <a:r>
              <a:rPr lang="en-SG" sz="1400" b="0" i="0" dirty="0">
                <a:effectLst/>
                <a:latin typeface="Söhne"/>
              </a:rPr>
              <a:t>k: number of states used in the state space representation of the model. </a:t>
            </a:r>
          </a:p>
          <a:p>
            <a:pPr marL="514350" indent="-514350" algn="l">
              <a:buFont typeface="+mj-lt"/>
              <a:buAutoNum type="arabicPeriod"/>
            </a:pPr>
            <a:r>
              <a:rPr lang="en-SG" sz="1400" b="0" i="0" dirty="0" err="1">
                <a:effectLst/>
                <a:latin typeface="Söhne"/>
              </a:rPr>
              <a:t>nT</a:t>
            </a:r>
            <a:r>
              <a:rPr lang="en-SG" sz="1400" b="0" i="0" dirty="0">
                <a:effectLst/>
                <a:latin typeface="Söhne"/>
              </a:rPr>
              <a:t>: total number of observations in the time series. </a:t>
            </a:r>
          </a:p>
          <a:p>
            <a:pPr marL="514350" indent="-514350" algn="l">
              <a:buFont typeface="+mj-lt"/>
              <a:buAutoNum type="arabicPeriod"/>
            </a:pPr>
            <a:r>
              <a:rPr lang="en-SG" sz="1400" b="0" i="0" dirty="0">
                <a:effectLst/>
                <a:latin typeface="Söhne"/>
              </a:rPr>
              <a:t>p: order of the autoregressive component. </a:t>
            </a:r>
          </a:p>
          <a:p>
            <a:pPr marL="514350" indent="-514350" algn="l">
              <a:buFont typeface="+mj-lt"/>
              <a:buAutoNum type="arabicPeriod"/>
            </a:pPr>
            <a:r>
              <a:rPr lang="en-SG" sz="1400" b="0" i="0" dirty="0">
                <a:effectLst/>
                <a:latin typeface="Söhne"/>
              </a:rPr>
              <a:t>q: order of the moving average component. </a:t>
            </a:r>
          </a:p>
          <a:p>
            <a:pPr marL="514350" indent="-514350" algn="l">
              <a:buFont typeface="+mj-lt"/>
              <a:buAutoNum type="arabicPeriod"/>
            </a:pPr>
            <a:r>
              <a:rPr lang="en-SG" sz="1400" b="0" i="0" dirty="0">
                <a:effectLst/>
                <a:latin typeface="Söhne"/>
              </a:rPr>
              <a:t>s: seasonal period of the data. </a:t>
            </a:r>
          </a:p>
          <a:p>
            <a:endParaRPr lang="en-US" sz="1400" dirty="0"/>
          </a:p>
        </p:txBody>
      </p:sp>
      <p:sp>
        <p:nvSpPr>
          <p:cNvPr id="7" name="TextBox 6">
            <a:extLst>
              <a:ext uri="{FF2B5EF4-FFF2-40B4-BE49-F238E27FC236}">
                <a16:creationId xmlns:a16="http://schemas.microsoft.com/office/drawing/2014/main" id="{AD61C18B-145B-228F-2646-B09D6B5548EB}"/>
              </a:ext>
            </a:extLst>
          </p:cNvPr>
          <p:cNvSpPr txBox="1"/>
          <p:nvPr/>
        </p:nvSpPr>
        <p:spPr>
          <a:xfrm>
            <a:off x="424543" y="681038"/>
            <a:ext cx="10450286" cy="769441"/>
          </a:xfrm>
          <a:prstGeom prst="rect">
            <a:avLst/>
          </a:prstGeom>
          <a:noFill/>
        </p:spPr>
        <p:txBody>
          <a:bodyPr wrap="square">
            <a:spAutoFit/>
          </a:bodyPr>
          <a:lstStyle/>
          <a:p>
            <a:r>
              <a:rPr lang="en-SG" sz="4400" dirty="0">
                <a:latin typeface="Söhne"/>
              </a:rPr>
              <a:t>P</a:t>
            </a:r>
            <a:r>
              <a:rPr lang="en-SG" sz="4400" b="0" i="0" dirty="0">
                <a:effectLst/>
                <a:latin typeface="Söhne"/>
              </a:rPr>
              <a:t>arameter values for a Vector ARIMA model</a:t>
            </a:r>
            <a:endParaRPr lang="en-US" sz="4400" dirty="0"/>
          </a:p>
        </p:txBody>
      </p:sp>
    </p:spTree>
    <p:extLst>
      <p:ext uri="{BB962C8B-B14F-4D97-AF65-F5344CB8AC3E}">
        <p14:creationId xmlns:p14="http://schemas.microsoft.com/office/powerpoint/2010/main" val="3789122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1366</Words>
  <Application>Microsoft Macintosh PowerPoint</Application>
  <PresentationFormat>Widescreen</PresentationFormat>
  <Paragraphs>60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BentonSansRegular</vt:lpstr>
      <vt:lpstr>Calibri</vt:lpstr>
      <vt:lpstr>Calibri Light</vt:lpstr>
      <vt:lpstr>Söhne</vt:lpstr>
      <vt:lpstr>Office Theme</vt:lpstr>
      <vt:lpstr>Multivariate Timeseries Analysis and predicting</vt:lpstr>
      <vt:lpstr>PowerPoint Presentation</vt:lpstr>
      <vt:lpstr>PowerPoint Presentation</vt:lpstr>
      <vt:lpstr>Data Splitting</vt:lpstr>
      <vt:lpstr>Model Building</vt:lpstr>
      <vt:lpstr>Causality Investigation</vt:lpstr>
      <vt:lpstr>Stationary Test</vt:lpstr>
      <vt:lpstr>PowerPoint Presentation</vt:lpstr>
      <vt:lpstr>PowerPoint Presentation</vt:lpstr>
      <vt:lpstr>Model Building</vt:lpstr>
      <vt:lpstr>Model Building</vt:lpstr>
      <vt:lpstr>Model Building</vt:lpstr>
      <vt:lpstr>Grid Search and ECCM</vt:lpstr>
      <vt:lpstr>Goodness of fit of a model with different p and q in TS</vt:lpstr>
      <vt:lpstr>Model Forecasting</vt:lpstr>
      <vt:lpstr>Impulse Response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Multivariate Timeseries Analysis and predicting</dc:title>
  <dc:creator>Dharmender Rai</dc:creator>
  <cp:lastModifiedBy>Dharmender Rai</cp:lastModifiedBy>
  <cp:revision>23</cp:revision>
  <dcterms:created xsi:type="dcterms:W3CDTF">2023-05-28T07:10:52Z</dcterms:created>
  <dcterms:modified xsi:type="dcterms:W3CDTF">2023-05-28T08:04:38Z</dcterms:modified>
</cp:coreProperties>
</file>