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6"/>
  </p:notesMasterIdLst>
  <p:sldIdLst>
    <p:sldId id="256" r:id="rId2"/>
    <p:sldId id="260" r:id="rId3"/>
    <p:sldId id="340" r:id="rId4"/>
    <p:sldId id="329" r:id="rId5"/>
    <p:sldId id="341" r:id="rId6"/>
    <p:sldId id="266" r:id="rId7"/>
    <p:sldId id="315" r:id="rId8"/>
    <p:sldId id="316" r:id="rId9"/>
    <p:sldId id="319" r:id="rId10"/>
    <p:sldId id="322" r:id="rId11"/>
    <p:sldId id="331" r:id="rId12"/>
    <p:sldId id="332" r:id="rId13"/>
    <p:sldId id="333" r:id="rId14"/>
    <p:sldId id="259" r:id="rId15"/>
    <p:sldId id="330" r:id="rId16"/>
    <p:sldId id="334" r:id="rId17"/>
    <p:sldId id="337" r:id="rId18"/>
    <p:sldId id="335" r:id="rId19"/>
    <p:sldId id="338" r:id="rId20"/>
    <p:sldId id="336" r:id="rId21"/>
    <p:sldId id="339" r:id="rId22"/>
    <p:sldId id="342" r:id="rId23"/>
    <p:sldId id="343" r:id="rId24"/>
    <p:sldId id="328" r:id="rId25"/>
  </p:sldIdLst>
  <p:sldSz cx="9144000" cy="5143500" type="screen16x9"/>
  <p:notesSz cx="6858000" cy="9144000"/>
  <p:embeddedFontLst>
    <p:embeddedFont>
      <p:font typeface="DM Sans" pitchFamily="2" charset="0"/>
      <p:regular r:id="rId27"/>
      <p:bold r:id="rId28"/>
      <p:italic r:id="rId29"/>
      <p:boldItalic r:id="rId30"/>
    </p:embeddedFont>
    <p:embeddedFont>
      <p:font typeface="Outfit"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ufal Raiffaza" initials="NR" lastIdx="1" clrIdx="0">
    <p:extLst>
      <p:ext uri="{19B8F6BF-5375-455C-9EA6-DF929625EA0E}">
        <p15:presenceInfo xmlns:p15="http://schemas.microsoft.com/office/powerpoint/2012/main" userId="08356f7c6bce1c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FC9D95-D49F-4574-91F3-A7387DC59F33}">
  <a:tblStyle styleId="{03FC9D95-D49F-4574-91F3-A7387DC59F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72" autoAdjust="0"/>
    <p:restoredTop sz="94660"/>
  </p:normalViewPr>
  <p:slideViewPr>
    <p:cSldViewPr snapToGrid="0">
      <p:cViewPr varScale="1">
        <p:scale>
          <a:sx n="103" d="100"/>
          <a:sy n="103" d="100"/>
        </p:scale>
        <p:origin x="7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23T11:17:14.180"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e71a4a866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443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6DB36202-CE4F-90FA-566A-06893F3A46AC}"/>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D8054C2F-16A0-14E4-C810-AB6EFC5A4D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1D214936-A286-DE4C-8F90-D0C8CCEE1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86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1CC8A9D9-19A8-247E-C33D-55488D0F8B61}"/>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963FA889-CD55-A93E-F7E7-C770581D27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BC407CE3-3343-DF32-679F-7D50BE61E9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237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AD580C90-5EAF-55C2-0F66-86ADF940CB8D}"/>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BBB37EE8-EA1D-980A-7DF0-1869EE58D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C4AFD26D-D059-CFA6-B45F-FDF3B5F1BC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857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e71a4a866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6578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E772A36E-A35E-F651-D0EE-79D246073F5E}"/>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D41DAF4A-D1B2-C536-CA72-0A7AC768A4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7F9D2B63-D759-CF07-C168-2FD28EB294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7019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ECBD4234-BB77-2D77-1A0F-536FADC23A97}"/>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D709949B-76F5-1EC7-7554-C4A5FFAFD0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12719034-323D-92F2-0E8A-6FADF21BFC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298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5EED6657-E893-A4DE-7734-BBDD37A2D638}"/>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FA8ABF98-E842-D742-39CD-DF4F4CE1BB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F2759D92-8239-C9BB-9276-E928F2562C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80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1B01E794-7CF0-D394-6EBE-58A54700C8F7}"/>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F51A69EC-44CD-987B-5E6F-DDBBFED23E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7E28B74F-145B-2EFC-D058-752F742229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74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F3555558-3450-DDCA-C561-01FA90C1A74D}"/>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E98D800E-0578-7DB8-468C-C6AA28B7C8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3C8F63C5-5098-DABA-FC0B-A4BD7791B5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790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B5FB5C66-69D5-C83B-914E-F7A6A65A584B}"/>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88C67B8B-7D9D-31C4-BC9D-0B0186789D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4C1E5E05-4656-762C-955F-DE3FD31C05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562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35327E2A-FEDB-AEFA-7492-5C4611ADDE94}"/>
            </a:ext>
          </a:extLst>
        </p:cNvPr>
        <p:cNvGrpSpPr/>
        <p:nvPr/>
      </p:nvGrpSpPr>
      <p:grpSpPr>
        <a:xfrm>
          <a:off x="0" y="0"/>
          <a:ext cx="0" cy="0"/>
          <a:chOff x="0" y="0"/>
          <a:chExt cx="0" cy="0"/>
        </a:xfrm>
      </p:grpSpPr>
      <p:sp>
        <p:nvSpPr>
          <p:cNvPr id="401" name="Google Shape;401;g54dda1946d_6_257:notes">
            <a:extLst>
              <a:ext uri="{FF2B5EF4-FFF2-40B4-BE49-F238E27FC236}">
                <a16:creationId xmlns:a16="http://schemas.microsoft.com/office/drawing/2014/main" id="{155DA96B-41FB-7BB2-D17A-CF13E90465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a:extLst>
              <a:ext uri="{FF2B5EF4-FFF2-40B4-BE49-F238E27FC236}">
                <a16:creationId xmlns:a16="http://schemas.microsoft.com/office/drawing/2014/main" id="{CDF43973-15E0-35A6-5696-5C54CA7413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8616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69D726AC-CC6B-1036-A4A3-984F9E6E0F3B}"/>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FFAA19B7-52A7-37C9-9818-AD16684FC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ACC1DC18-1ABA-435F-8F9B-2061A206DD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006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8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F0BE0858-C228-B1BA-7EA2-902A744EE683}"/>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030E8727-8C28-63AC-54B0-16DB83D98D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98763F77-76EC-98D9-232A-E305F0D2BF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20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113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a:extLst>
            <a:ext uri="{FF2B5EF4-FFF2-40B4-BE49-F238E27FC236}">
              <a16:creationId xmlns:a16="http://schemas.microsoft.com/office/drawing/2014/main" id="{09A68AAA-A643-BE73-A12B-2E382CC0C9AD}"/>
            </a:ext>
          </a:extLst>
        </p:cNvPr>
        <p:cNvGrpSpPr/>
        <p:nvPr/>
      </p:nvGrpSpPr>
      <p:grpSpPr>
        <a:xfrm>
          <a:off x="0" y="0"/>
          <a:ext cx="0" cy="0"/>
          <a:chOff x="0" y="0"/>
          <a:chExt cx="0" cy="0"/>
        </a:xfrm>
      </p:grpSpPr>
      <p:sp>
        <p:nvSpPr>
          <p:cNvPr id="1045" name="Google Shape;1045;g1e71a4a866a_0_55:notes">
            <a:extLst>
              <a:ext uri="{FF2B5EF4-FFF2-40B4-BE49-F238E27FC236}">
                <a16:creationId xmlns:a16="http://schemas.microsoft.com/office/drawing/2014/main" id="{5696E3D5-0133-0784-51D2-677190E40B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a:extLst>
              <a:ext uri="{FF2B5EF4-FFF2-40B4-BE49-F238E27FC236}">
                <a16:creationId xmlns:a16="http://schemas.microsoft.com/office/drawing/2014/main" id="{AAA1A21D-4674-4E60-041E-CB9E681CCB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8826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1839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e71a4a866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846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g1e71a4a866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6" name="Google Shape;1046;g1e71a4a866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462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63" r:id="rId5"/>
    <p:sldLayoutId id="2147483674"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6860" y="1423171"/>
            <a:ext cx="5705549" cy="2084311"/>
          </a:xfrm>
          <a:prstGeom prst="rect">
            <a:avLst/>
          </a:prstGeom>
        </p:spPr>
        <p:txBody>
          <a:bodyPr spcFirstLastPara="1" wrap="square" lIns="91425" tIns="91425" rIns="91425" bIns="91425" anchor="b" anchorCtr="0">
            <a:noAutofit/>
          </a:bodyPr>
          <a:lstStyle/>
          <a:p>
            <a:r>
              <a:rPr lang="en-US" sz="3200" b="1" i="1" dirty="0">
                <a:effectLst/>
                <a:latin typeface="Times New Roman" panose="02020603050405020304" pitchFamily="18" charset="0"/>
                <a:ea typeface="Times New Roman" panose="02020603050405020304" pitchFamily="18" charset="0"/>
              </a:rPr>
              <a:t>Marketing Channel Analysis</a:t>
            </a:r>
            <a:br>
              <a:rPr lang="en-US" sz="3200" b="1" i="1" dirty="0">
                <a:effectLst/>
                <a:latin typeface="Times New Roman" panose="02020603050405020304" pitchFamily="18" charset="0"/>
                <a:ea typeface="Times New Roman" panose="02020603050405020304" pitchFamily="18" charset="0"/>
              </a:rPr>
            </a:br>
            <a:r>
              <a:rPr lang="en-US" sz="3200" b="1" i="1" dirty="0">
                <a:effectLst/>
                <a:latin typeface="Times New Roman" panose="02020603050405020304" pitchFamily="18" charset="0"/>
                <a:ea typeface="Times New Roman" panose="02020603050405020304" pitchFamily="18" charset="0"/>
              </a:rPr>
              <a:t>Superstore Sales </a:t>
            </a:r>
            <a:r>
              <a:rPr lang="en-US" sz="3200" b="1" i="1" dirty="0" err="1">
                <a:effectLst/>
                <a:latin typeface="Times New Roman" panose="02020603050405020304" pitchFamily="18" charset="0"/>
                <a:ea typeface="Times New Roman" panose="02020603050405020304" pitchFamily="18" charset="0"/>
              </a:rPr>
              <a:t>DataSet</a:t>
            </a:r>
            <a:br>
              <a:rPr lang="en-US" sz="2000" b="1" i="1" dirty="0">
                <a:effectLst/>
                <a:latin typeface="Times New Roman" panose="02020603050405020304" pitchFamily="18" charset="0"/>
                <a:ea typeface="Times New Roman" panose="02020603050405020304" pitchFamily="18" charset="0"/>
              </a:rPr>
            </a:br>
            <a:br>
              <a:rPr lang="en-ID" sz="1800" i="1" dirty="0">
                <a:effectLst/>
                <a:latin typeface="Times New Roman" panose="02020603050405020304" pitchFamily="18" charset="0"/>
                <a:ea typeface="Times New Roman" panose="02020603050405020304" pitchFamily="18" charset="0"/>
              </a:rPr>
            </a:br>
            <a:br>
              <a:rPr lang="en-US" sz="1200" i="1" dirty="0">
                <a:effectLst/>
                <a:latin typeface="Times New Roman" panose="02020603050405020304" pitchFamily="18" charset="0"/>
                <a:ea typeface="Times New Roman" panose="02020603050405020304" pitchFamily="18" charset="0"/>
              </a:rPr>
            </a:br>
            <a:r>
              <a:rPr lang="en-US" sz="1200" i="1" dirty="0">
                <a:effectLst/>
                <a:latin typeface="Times New Roman" panose="02020603050405020304" pitchFamily="18" charset="0"/>
                <a:ea typeface="Times New Roman" panose="02020603050405020304" pitchFamily="18" charset="0"/>
              </a:rPr>
              <a:t>Naufal </a:t>
            </a:r>
            <a:r>
              <a:rPr lang="en-US" sz="1200" i="1" dirty="0" err="1">
                <a:effectLst/>
                <a:latin typeface="Times New Roman" panose="02020603050405020304" pitchFamily="18" charset="0"/>
                <a:ea typeface="Times New Roman" panose="02020603050405020304" pitchFamily="18" charset="0"/>
              </a:rPr>
              <a:t>Dzakia</a:t>
            </a:r>
            <a:r>
              <a:rPr lang="en-US" sz="1200" i="1" dirty="0">
                <a:effectLst/>
                <a:latin typeface="Times New Roman" panose="02020603050405020304" pitchFamily="18" charset="0"/>
                <a:ea typeface="Times New Roman" panose="02020603050405020304" pitchFamily="18" charset="0"/>
              </a:rPr>
              <a:t> Raiffaza</a:t>
            </a:r>
            <a:endParaRPr sz="1200" dirty="0"/>
          </a:p>
        </p:txBody>
      </p: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2" name="Google Shape;457;p41">
            <a:extLst>
              <a:ext uri="{FF2B5EF4-FFF2-40B4-BE49-F238E27FC236}">
                <a16:creationId xmlns:a16="http://schemas.microsoft.com/office/drawing/2014/main" id="{392F9D33-06B2-2A02-0912-BB54B89F4A94}"/>
              </a:ext>
            </a:extLst>
          </p:cNvPr>
          <p:cNvSpPr txBox="1">
            <a:spLocks/>
          </p:cNvSpPr>
          <p:nvPr/>
        </p:nvSpPr>
        <p:spPr>
          <a:xfrm>
            <a:off x="1011243" y="1333916"/>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t>1. Customer Segmentation (RFM Analysis)   </a:t>
            </a:r>
          </a:p>
          <a:p>
            <a:endParaRPr lang="en-US" sz="1800" b="1" dirty="0"/>
          </a:p>
          <a:p>
            <a:r>
              <a:rPr lang="en-US" sz="1800" b="1" dirty="0"/>
              <a:t>2. Channel Effectiveness   </a:t>
            </a:r>
          </a:p>
          <a:p>
            <a:endParaRPr lang="en-US" sz="1800" b="1" dirty="0"/>
          </a:p>
          <a:p>
            <a:r>
              <a:rPr lang="en-US" sz="1800" b="1" dirty="0"/>
              <a:t>3. Product Insights   </a:t>
            </a:r>
          </a:p>
          <a:p>
            <a:endParaRPr lang="en-US" sz="1800" b="1" dirty="0"/>
          </a:p>
          <a:p>
            <a:r>
              <a:rPr lang="en-US" sz="1800" b="1" dirty="0"/>
              <a:t>4. Optimization Recommendations   </a:t>
            </a:r>
          </a:p>
        </p:txBody>
      </p:sp>
      <p:sp>
        <p:nvSpPr>
          <p:cNvPr id="8" name="Google Shape;1048;p69">
            <a:extLst>
              <a:ext uri="{FF2B5EF4-FFF2-40B4-BE49-F238E27FC236}">
                <a16:creationId xmlns:a16="http://schemas.microsoft.com/office/drawing/2014/main" id="{06AFD5B5-C13C-4180-2596-6EFB6329D673}"/>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4.3	Goals for Marketing Channel Analysis </a:t>
            </a:r>
            <a:endParaRPr lang="en-ID" sz="2000" dirty="0"/>
          </a:p>
        </p:txBody>
      </p:sp>
    </p:spTree>
    <p:extLst>
      <p:ext uri="{BB962C8B-B14F-4D97-AF65-F5344CB8AC3E}">
        <p14:creationId xmlns:p14="http://schemas.microsoft.com/office/powerpoint/2010/main" val="349524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54693DC6-8B6F-8ED9-37A1-C4779F42516B}"/>
            </a:ext>
          </a:extLst>
        </p:cNvPr>
        <p:cNvGrpSpPr/>
        <p:nvPr/>
      </p:nvGrpSpPr>
      <p:grpSpPr>
        <a:xfrm>
          <a:off x="0" y="0"/>
          <a:ext cx="0" cy="0"/>
          <a:chOff x="0" y="0"/>
          <a:chExt cx="0" cy="0"/>
        </a:xfrm>
      </p:grpSpPr>
      <p:grpSp>
        <p:nvGrpSpPr>
          <p:cNvPr id="406" name="Google Shape;406;p39">
            <a:extLst>
              <a:ext uri="{FF2B5EF4-FFF2-40B4-BE49-F238E27FC236}">
                <a16:creationId xmlns:a16="http://schemas.microsoft.com/office/drawing/2014/main" id="{031BB86F-DADA-094D-F142-FDCCEC7C1EE1}"/>
              </a:ext>
            </a:extLst>
          </p:cNvPr>
          <p:cNvGrpSpPr/>
          <p:nvPr/>
        </p:nvGrpSpPr>
        <p:grpSpPr>
          <a:xfrm>
            <a:off x="-541907" y="-622274"/>
            <a:ext cx="4136119" cy="6091167"/>
            <a:chOff x="-541907" y="-622274"/>
            <a:chExt cx="4136119" cy="6091167"/>
          </a:xfrm>
        </p:grpSpPr>
        <p:sp>
          <p:nvSpPr>
            <p:cNvPr id="407" name="Google Shape;407;p39">
              <a:extLst>
                <a:ext uri="{FF2B5EF4-FFF2-40B4-BE49-F238E27FC236}">
                  <a16:creationId xmlns:a16="http://schemas.microsoft.com/office/drawing/2014/main" id="{094DF303-6B80-A7E2-555D-1CC938D17317}"/>
                </a:ext>
              </a:extLst>
            </p:cNvPr>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a:extLst>
                <a:ext uri="{FF2B5EF4-FFF2-40B4-BE49-F238E27FC236}">
                  <a16:creationId xmlns:a16="http://schemas.microsoft.com/office/drawing/2014/main" id="{82BD0253-06E3-B5D6-7909-B0DC6E1CD9F8}"/>
                </a:ext>
              </a:extLst>
            </p:cNvPr>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a:extLst>
                <a:ext uri="{FF2B5EF4-FFF2-40B4-BE49-F238E27FC236}">
                  <a16:creationId xmlns:a16="http://schemas.microsoft.com/office/drawing/2014/main" id="{2B1B7C2C-0892-7294-4CFE-A65B77E7F066}"/>
                </a:ext>
              </a:extLst>
            </p:cNvPr>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a:extLst>
                <a:ext uri="{FF2B5EF4-FFF2-40B4-BE49-F238E27FC236}">
                  <a16:creationId xmlns:a16="http://schemas.microsoft.com/office/drawing/2014/main" id="{97CC39ED-095D-3756-14C0-C385619A86DF}"/>
                </a:ext>
              </a:extLst>
            </p:cNvPr>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a:extLst>
                <a:ext uri="{FF2B5EF4-FFF2-40B4-BE49-F238E27FC236}">
                  <a16:creationId xmlns:a16="http://schemas.microsoft.com/office/drawing/2014/main" id="{620FCAE6-1B6C-EDE0-2365-6484575A39DD}"/>
                </a:ext>
              </a:extLst>
            </p:cNvPr>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a:extLst>
                <a:ext uri="{FF2B5EF4-FFF2-40B4-BE49-F238E27FC236}">
                  <a16:creationId xmlns:a16="http://schemas.microsoft.com/office/drawing/2014/main" id="{55BF5EEB-3821-0FE2-BB46-05DD5BA23B01}"/>
                </a:ext>
              </a:extLst>
            </p:cNvPr>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a:extLst>
                <a:ext uri="{FF2B5EF4-FFF2-40B4-BE49-F238E27FC236}">
                  <a16:creationId xmlns:a16="http://schemas.microsoft.com/office/drawing/2014/main" id="{7DA8D2D3-47CA-97A7-7D8D-97F2F40B8774}"/>
                </a:ext>
              </a:extLst>
            </p:cNvPr>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a:extLst>
                <a:ext uri="{FF2B5EF4-FFF2-40B4-BE49-F238E27FC236}">
                  <a16:creationId xmlns:a16="http://schemas.microsoft.com/office/drawing/2014/main" id="{4C846B57-1DBE-412F-ED4B-2767D0DB7802}"/>
                </a:ext>
              </a:extLst>
            </p:cNvPr>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a:extLst>
                <a:ext uri="{FF2B5EF4-FFF2-40B4-BE49-F238E27FC236}">
                  <a16:creationId xmlns:a16="http://schemas.microsoft.com/office/drawing/2014/main" id="{F751A883-D6F4-87E0-7ACF-EFA3F62BCEEA}"/>
                </a:ext>
              </a:extLst>
            </p:cNvPr>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a:extLst>
                <a:ext uri="{FF2B5EF4-FFF2-40B4-BE49-F238E27FC236}">
                  <a16:creationId xmlns:a16="http://schemas.microsoft.com/office/drawing/2014/main" id="{F63927DA-EB3B-C22A-83DB-B74ED35CED01}"/>
                </a:ext>
              </a:extLst>
            </p:cNvPr>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a:extLst>
                <a:ext uri="{FF2B5EF4-FFF2-40B4-BE49-F238E27FC236}">
                  <a16:creationId xmlns:a16="http://schemas.microsoft.com/office/drawing/2014/main" id="{E961EBC6-7331-0551-0F3E-F5ABFE7C405D}"/>
                </a:ext>
              </a:extLst>
            </p:cNvPr>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a:extLst>
                <a:ext uri="{FF2B5EF4-FFF2-40B4-BE49-F238E27FC236}">
                  <a16:creationId xmlns:a16="http://schemas.microsoft.com/office/drawing/2014/main" id="{2BF8A4FA-65E1-E35B-7580-716B8D3B3FC2}"/>
                </a:ext>
              </a:extLst>
            </p:cNvPr>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a:extLst>
                <a:ext uri="{FF2B5EF4-FFF2-40B4-BE49-F238E27FC236}">
                  <a16:creationId xmlns:a16="http://schemas.microsoft.com/office/drawing/2014/main" id="{B49D95FF-3CDE-7C03-5919-42039664B5E8}"/>
                </a:ext>
              </a:extLst>
            </p:cNvPr>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a:extLst>
                <a:ext uri="{FF2B5EF4-FFF2-40B4-BE49-F238E27FC236}">
                  <a16:creationId xmlns:a16="http://schemas.microsoft.com/office/drawing/2014/main" id="{DE925E13-B40C-47B0-7E7F-BC9AD966C7E3}"/>
                </a:ext>
              </a:extLst>
            </p:cNvPr>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a:extLst>
                <a:ext uri="{FF2B5EF4-FFF2-40B4-BE49-F238E27FC236}">
                  <a16:creationId xmlns:a16="http://schemas.microsoft.com/office/drawing/2014/main" id="{5F944859-369C-D635-FF5F-1905EC59B19F}"/>
                </a:ext>
              </a:extLst>
            </p:cNvPr>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a:extLst>
                <a:ext uri="{FF2B5EF4-FFF2-40B4-BE49-F238E27FC236}">
                  <a16:creationId xmlns:a16="http://schemas.microsoft.com/office/drawing/2014/main" id="{743D3FFE-AC1A-7073-D188-B96B54FC69FE}"/>
                </a:ext>
              </a:extLst>
            </p:cNvPr>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a:extLst>
                <a:ext uri="{FF2B5EF4-FFF2-40B4-BE49-F238E27FC236}">
                  <a16:creationId xmlns:a16="http://schemas.microsoft.com/office/drawing/2014/main" id="{95A8DEC2-46EF-CAD5-2A7B-C9AF8D42ADB5}"/>
                </a:ext>
              </a:extLst>
            </p:cNvPr>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a:extLst>
              <a:ext uri="{FF2B5EF4-FFF2-40B4-BE49-F238E27FC236}">
                <a16:creationId xmlns:a16="http://schemas.microsoft.com/office/drawing/2014/main" id="{291AF913-9F1D-4FF0-A450-69E9D090C74C}"/>
              </a:ext>
            </a:extLst>
          </p:cNvPr>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
        <p:nvSpPr>
          <p:cNvPr id="3" name="Title 2">
            <a:extLst>
              <a:ext uri="{FF2B5EF4-FFF2-40B4-BE49-F238E27FC236}">
                <a16:creationId xmlns:a16="http://schemas.microsoft.com/office/drawing/2014/main" id="{953BAE11-FC4F-951E-52C8-10216FEDCD0E}"/>
              </a:ext>
            </a:extLst>
          </p:cNvPr>
          <p:cNvSpPr>
            <a:spLocks noGrp="1"/>
          </p:cNvSpPr>
          <p:nvPr>
            <p:ph type="title"/>
          </p:nvPr>
        </p:nvSpPr>
        <p:spPr/>
        <p:txBody>
          <a:bodyPr/>
          <a:lstStyle/>
          <a:p>
            <a:r>
              <a:rPr lang="en-US" dirty="0"/>
              <a:t>EDA</a:t>
            </a:r>
            <a:endParaRPr lang="en-ID" dirty="0"/>
          </a:p>
        </p:txBody>
      </p:sp>
    </p:spTree>
    <p:extLst>
      <p:ext uri="{BB962C8B-B14F-4D97-AF65-F5344CB8AC3E}">
        <p14:creationId xmlns:p14="http://schemas.microsoft.com/office/powerpoint/2010/main" val="281325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89E24AC9-8331-CB30-3CC2-D3882B17F26B}"/>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ECE3BB4B-32A8-1BE3-D5EB-12D8B47C6246}"/>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AutoNum type="arabicPeriod"/>
            </a:pPr>
            <a:r>
              <a:rPr lang="en-US" sz="1800" dirty="0"/>
              <a:t>Handling Duplicate Dataset</a:t>
            </a:r>
          </a:p>
          <a:p>
            <a:pPr marL="285750" indent="-285750">
              <a:buFont typeface="Courier New" panose="02070309020205020404" pitchFamily="49" charset="0"/>
              <a:buChar char="o"/>
            </a:pPr>
            <a:r>
              <a:rPr lang="en-US" sz="1800" dirty="0"/>
              <a:t>Results: There are no duplicate in this dataset.</a:t>
            </a:r>
          </a:p>
          <a:p>
            <a:pPr marL="285750" indent="-285750">
              <a:buFont typeface="Courier New" panose="02070309020205020404" pitchFamily="49" charset="0"/>
              <a:buChar char="o"/>
            </a:pPr>
            <a:endParaRPr lang="en-US" sz="1800" dirty="0"/>
          </a:p>
          <a:p>
            <a:r>
              <a:rPr lang="en-US" sz="1800" dirty="0"/>
              <a:t>2. Change Datatype</a:t>
            </a:r>
          </a:p>
          <a:p>
            <a:pPr marL="285750" indent="-285750">
              <a:buFont typeface="Courier New" panose="02070309020205020404" pitchFamily="49" charset="0"/>
              <a:buChar char="o"/>
            </a:pPr>
            <a:r>
              <a:rPr lang="en-US" sz="1800" dirty="0"/>
              <a:t>Change order and ship date columns to Datetime type.</a:t>
            </a:r>
          </a:p>
          <a:p>
            <a:endParaRPr lang="en-US" sz="1800" dirty="0"/>
          </a:p>
          <a:p>
            <a:r>
              <a:rPr lang="en-US" sz="1800" dirty="0"/>
              <a:t>3. Missing Value</a:t>
            </a:r>
          </a:p>
          <a:p>
            <a:pPr marL="285750" indent="-285750">
              <a:buFont typeface="Courier New" panose="02070309020205020404" pitchFamily="49" charset="0"/>
              <a:buChar char="o"/>
            </a:pPr>
            <a:r>
              <a:rPr lang="en-US" sz="1800" dirty="0"/>
              <a:t>There is no missing value in this dataset</a:t>
            </a:r>
          </a:p>
          <a:p>
            <a:pPr marL="285750" indent="-285750">
              <a:buFont typeface="Courier New" panose="02070309020205020404" pitchFamily="49" charset="0"/>
              <a:buChar char="o"/>
            </a:pPr>
            <a:endParaRPr lang="en-US" sz="1800" dirty="0"/>
          </a:p>
          <a:p>
            <a:r>
              <a:rPr lang="en-US" sz="1800" dirty="0"/>
              <a:t>Conclusion:</a:t>
            </a:r>
          </a:p>
          <a:p>
            <a:r>
              <a:rPr lang="en-US" sz="1800" dirty="0"/>
              <a:t>The issue with the dataset are only in the </a:t>
            </a:r>
            <a:r>
              <a:rPr lang="en-US" sz="1800" dirty="0" err="1"/>
              <a:t>order_date</a:t>
            </a:r>
            <a:r>
              <a:rPr lang="en-US" sz="1800" dirty="0"/>
              <a:t> and </a:t>
            </a:r>
            <a:r>
              <a:rPr lang="en-US" sz="1800" dirty="0" err="1"/>
              <a:t>ship_date</a:t>
            </a:r>
            <a:r>
              <a:rPr lang="en-US" sz="1800" dirty="0"/>
              <a:t> because the type are object, after we change the type to Datetime the data are ready to use.</a:t>
            </a:r>
          </a:p>
        </p:txBody>
      </p:sp>
      <p:sp>
        <p:nvSpPr>
          <p:cNvPr id="8" name="Google Shape;1048;p69">
            <a:extLst>
              <a:ext uri="{FF2B5EF4-FFF2-40B4-BE49-F238E27FC236}">
                <a16:creationId xmlns:a16="http://schemas.microsoft.com/office/drawing/2014/main" id="{8B168B32-03B1-47D8-DAC6-833314ACE472}"/>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DATA CLEANING</a:t>
            </a:r>
            <a:endParaRPr lang="en-ID" sz="2000" dirty="0"/>
          </a:p>
        </p:txBody>
      </p:sp>
    </p:spTree>
    <p:extLst>
      <p:ext uri="{BB962C8B-B14F-4D97-AF65-F5344CB8AC3E}">
        <p14:creationId xmlns:p14="http://schemas.microsoft.com/office/powerpoint/2010/main" val="405129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2E724ECA-4335-186E-37A4-F35DF7080449}"/>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79003A4D-80F9-D0DA-3C60-0C719960566E}"/>
              </a:ext>
            </a:extLst>
          </p:cNvPr>
          <p:cNvSpPr txBox="1">
            <a:spLocks/>
          </p:cNvSpPr>
          <p:nvPr/>
        </p:nvSpPr>
        <p:spPr>
          <a:xfrm>
            <a:off x="1099338" y="747021"/>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AutoNum type="arabicPeriod"/>
            </a:pPr>
            <a:r>
              <a:rPr lang="en-US" sz="1800" dirty="0"/>
              <a:t>Create Total column based on sales, quantity and discount columns.</a:t>
            </a:r>
          </a:p>
          <a:p>
            <a:pPr marL="342900" indent="-342900">
              <a:buAutoNum type="arabicPeriod"/>
            </a:pPr>
            <a:r>
              <a:rPr lang="en-US" sz="1800" dirty="0"/>
              <a:t>Create RFM Table for Customer Segmentation</a:t>
            </a:r>
          </a:p>
          <a:p>
            <a:pPr lvl="2" algn="ctr"/>
            <a:endParaRPr lang="en-US" sz="1600" i="1" dirty="0"/>
          </a:p>
          <a:p>
            <a:pPr lvl="2" algn="ctr"/>
            <a:r>
              <a:rPr lang="en-US" sz="1600" i="1" dirty="0"/>
              <a:t>RFM Table</a:t>
            </a:r>
          </a:p>
          <a:p>
            <a:endParaRPr lang="en-US" sz="1800" dirty="0"/>
          </a:p>
        </p:txBody>
      </p:sp>
      <p:sp>
        <p:nvSpPr>
          <p:cNvPr id="8" name="Google Shape;1048;p69">
            <a:extLst>
              <a:ext uri="{FF2B5EF4-FFF2-40B4-BE49-F238E27FC236}">
                <a16:creationId xmlns:a16="http://schemas.microsoft.com/office/drawing/2014/main" id="{157BD51B-A0ED-E29A-8816-283D812F74CD}"/>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DATA MANIPULATION</a:t>
            </a:r>
            <a:endParaRPr lang="en-ID" sz="2000" dirty="0"/>
          </a:p>
        </p:txBody>
      </p:sp>
      <p:pic>
        <p:nvPicPr>
          <p:cNvPr id="4" name="Picture 3">
            <a:extLst>
              <a:ext uri="{FF2B5EF4-FFF2-40B4-BE49-F238E27FC236}">
                <a16:creationId xmlns:a16="http://schemas.microsoft.com/office/drawing/2014/main" id="{EA0688F4-582A-44A4-8232-DE171B2C75A8}"/>
              </a:ext>
            </a:extLst>
          </p:cNvPr>
          <p:cNvPicPr>
            <a:picLocks noChangeAspect="1"/>
          </p:cNvPicPr>
          <p:nvPr/>
        </p:nvPicPr>
        <p:blipFill>
          <a:blip r:embed="rId3"/>
          <a:stretch>
            <a:fillRect/>
          </a:stretch>
        </p:blipFill>
        <p:spPr>
          <a:xfrm>
            <a:off x="1614546" y="2250290"/>
            <a:ext cx="6294245" cy="2700645"/>
          </a:xfrm>
          <a:prstGeom prst="rect">
            <a:avLst/>
          </a:prstGeom>
        </p:spPr>
      </p:pic>
    </p:spTree>
    <p:extLst>
      <p:ext uri="{BB962C8B-B14F-4D97-AF65-F5344CB8AC3E}">
        <p14:creationId xmlns:p14="http://schemas.microsoft.com/office/powerpoint/2010/main" val="144437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865A1EAE-7ABD-47C0-A675-9C86D6648445}"/>
              </a:ext>
            </a:extLst>
          </p:cNvPr>
          <p:cNvSpPr>
            <a:spLocks noGrp="1"/>
          </p:cNvSpPr>
          <p:nvPr>
            <p:ph type="title"/>
          </p:nvPr>
        </p:nvSpPr>
        <p:spPr>
          <a:xfrm>
            <a:off x="3751828" y="2880463"/>
            <a:ext cx="5016976" cy="1161300"/>
          </a:xfrm>
        </p:spPr>
        <p:txBody>
          <a:bodyPr/>
          <a:lstStyle/>
          <a:p>
            <a:r>
              <a:rPr lang="en-US" dirty="0"/>
              <a:t>Dashboard</a:t>
            </a:r>
            <a:br>
              <a:rPr lang="en-US" dirty="0"/>
            </a:br>
            <a:r>
              <a:rPr lang="en-US" dirty="0"/>
              <a:t>and </a:t>
            </a:r>
            <a:br>
              <a:rPr lang="en-US" dirty="0"/>
            </a:br>
            <a:r>
              <a:rPr lang="en-US" dirty="0"/>
              <a:t>Visualization</a:t>
            </a:r>
            <a:endParaRPr lang="en-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8" name="Google Shape;1048;p69">
            <a:extLst>
              <a:ext uri="{FF2B5EF4-FFF2-40B4-BE49-F238E27FC236}">
                <a16:creationId xmlns:a16="http://schemas.microsoft.com/office/drawing/2014/main" id="{06AFD5B5-C13C-4180-2596-6EFB6329D673}"/>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Dashboard for Super Store Sales</a:t>
            </a:r>
            <a:br>
              <a:rPr lang="en-US" sz="2000"/>
            </a:br>
            <a:br>
              <a:rPr lang="en-US" sz="2000"/>
            </a:br>
            <a:br>
              <a:rPr lang="en-US" sz="2000"/>
            </a:br>
            <a:endParaRPr lang="en-ID" sz="2000" dirty="0"/>
          </a:p>
        </p:txBody>
      </p:sp>
      <p:pic>
        <p:nvPicPr>
          <p:cNvPr id="4" name="Picture 3">
            <a:extLst>
              <a:ext uri="{FF2B5EF4-FFF2-40B4-BE49-F238E27FC236}">
                <a16:creationId xmlns:a16="http://schemas.microsoft.com/office/drawing/2014/main" id="{D5ED96B7-403A-40AB-A436-E8379D55347B}"/>
              </a:ext>
            </a:extLst>
          </p:cNvPr>
          <p:cNvPicPr>
            <a:picLocks noChangeAspect="1"/>
          </p:cNvPicPr>
          <p:nvPr/>
        </p:nvPicPr>
        <p:blipFill>
          <a:blip r:embed="rId3"/>
          <a:stretch>
            <a:fillRect/>
          </a:stretch>
        </p:blipFill>
        <p:spPr>
          <a:xfrm>
            <a:off x="720000" y="713232"/>
            <a:ext cx="7577060" cy="4274819"/>
          </a:xfrm>
          <a:prstGeom prst="rect">
            <a:avLst/>
          </a:prstGeom>
        </p:spPr>
      </p:pic>
    </p:spTree>
    <p:extLst>
      <p:ext uri="{BB962C8B-B14F-4D97-AF65-F5344CB8AC3E}">
        <p14:creationId xmlns:p14="http://schemas.microsoft.com/office/powerpoint/2010/main" val="2424573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B4618A9F-EC22-3B38-9F6A-6F9A93675173}"/>
            </a:ext>
          </a:extLst>
        </p:cNvPr>
        <p:cNvGrpSpPr/>
        <p:nvPr/>
      </p:nvGrpSpPr>
      <p:grpSpPr>
        <a:xfrm>
          <a:off x="0" y="0"/>
          <a:ext cx="0" cy="0"/>
          <a:chOff x="0" y="0"/>
          <a:chExt cx="0" cy="0"/>
        </a:xfrm>
      </p:grpSpPr>
      <p:sp>
        <p:nvSpPr>
          <p:cNvPr id="8" name="Google Shape;1048;p69">
            <a:extLst>
              <a:ext uri="{FF2B5EF4-FFF2-40B4-BE49-F238E27FC236}">
                <a16:creationId xmlns:a16="http://schemas.microsoft.com/office/drawing/2014/main" id="{DF6E477F-D7A1-20AF-29E0-5E82B9CD288C}"/>
              </a:ext>
            </a:extLst>
          </p:cNvPr>
          <p:cNvSpPr txBox="1">
            <a:spLocks noGrp="1"/>
          </p:cNvSpPr>
          <p:nvPr>
            <p:ph type="title"/>
          </p:nvPr>
        </p:nvSpPr>
        <p:spPr>
          <a:xfrm>
            <a:off x="720000" y="1228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1. Insight based on Customer Segmentation, Ship Mode, and Order Priority</a:t>
            </a:r>
            <a:endParaRPr lang="en-ID" sz="2000" dirty="0"/>
          </a:p>
        </p:txBody>
      </p:sp>
      <p:pic>
        <p:nvPicPr>
          <p:cNvPr id="3" name="Picture 2">
            <a:extLst>
              <a:ext uri="{FF2B5EF4-FFF2-40B4-BE49-F238E27FC236}">
                <a16:creationId xmlns:a16="http://schemas.microsoft.com/office/drawing/2014/main" id="{E9D1E531-3696-D510-834B-1AFF51D6203A}"/>
              </a:ext>
            </a:extLst>
          </p:cNvPr>
          <p:cNvPicPr>
            <a:picLocks noChangeAspect="1"/>
          </p:cNvPicPr>
          <p:nvPr/>
        </p:nvPicPr>
        <p:blipFill>
          <a:blip r:embed="rId3"/>
          <a:stretch>
            <a:fillRect/>
          </a:stretch>
        </p:blipFill>
        <p:spPr>
          <a:xfrm>
            <a:off x="824079" y="986823"/>
            <a:ext cx="3474879" cy="2079136"/>
          </a:xfrm>
          <a:prstGeom prst="rect">
            <a:avLst/>
          </a:prstGeom>
        </p:spPr>
      </p:pic>
      <p:pic>
        <p:nvPicPr>
          <p:cNvPr id="6" name="Picture 5">
            <a:extLst>
              <a:ext uri="{FF2B5EF4-FFF2-40B4-BE49-F238E27FC236}">
                <a16:creationId xmlns:a16="http://schemas.microsoft.com/office/drawing/2014/main" id="{A7D02E1A-0EB7-223D-B1B5-AA2E1F5C4F72}"/>
              </a:ext>
            </a:extLst>
          </p:cNvPr>
          <p:cNvPicPr>
            <a:picLocks noChangeAspect="1"/>
          </p:cNvPicPr>
          <p:nvPr/>
        </p:nvPicPr>
        <p:blipFill>
          <a:blip r:embed="rId4"/>
          <a:stretch>
            <a:fillRect/>
          </a:stretch>
        </p:blipFill>
        <p:spPr>
          <a:xfrm>
            <a:off x="4949121" y="986823"/>
            <a:ext cx="3474879" cy="1993512"/>
          </a:xfrm>
          <a:prstGeom prst="rect">
            <a:avLst/>
          </a:prstGeom>
        </p:spPr>
      </p:pic>
      <p:pic>
        <p:nvPicPr>
          <p:cNvPr id="9" name="Picture 8">
            <a:extLst>
              <a:ext uri="{FF2B5EF4-FFF2-40B4-BE49-F238E27FC236}">
                <a16:creationId xmlns:a16="http://schemas.microsoft.com/office/drawing/2014/main" id="{84ECDA12-1914-E7AA-3F67-1221CED3D0E5}"/>
              </a:ext>
            </a:extLst>
          </p:cNvPr>
          <p:cNvPicPr>
            <a:picLocks noChangeAspect="1"/>
          </p:cNvPicPr>
          <p:nvPr/>
        </p:nvPicPr>
        <p:blipFill>
          <a:blip r:embed="rId5"/>
          <a:stretch>
            <a:fillRect/>
          </a:stretch>
        </p:blipFill>
        <p:spPr>
          <a:xfrm>
            <a:off x="2471964" y="2980335"/>
            <a:ext cx="3876797" cy="2093353"/>
          </a:xfrm>
          <a:prstGeom prst="rect">
            <a:avLst/>
          </a:prstGeom>
        </p:spPr>
      </p:pic>
    </p:spTree>
    <p:extLst>
      <p:ext uri="{BB962C8B-B14F-4D97-AF65-F5344CB8AC3E}">
        <p14:creationId xmlns:p14="http://schemas.microsoft.com/office/powerpoint/2010/main" val="398700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76CDAEF2-552E-E78C-1AD2-3F3F0A0CF508}"/>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82B5ECDE-EAB4-123B-A260-5E7E0D3EE1A1}"/>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t>1. Order Priorities</a:t>
            </a:r>
          </a:p>
          <a:p>
            <a:pPr marL="171450" indent="-171450">
              <a:buFontTx/>
              <a:buChar char="-"/>
            </a:pPr>
            <a:r>
              <a:rPr lang="en-US" sz="1200" dirty="0"/>
              <a:t>Review the criteria for Medium priority orders, as they make up over half of all orders. Focus on improving efficiency in processing these orders to benefit the majority. Additionally, create special procedures for Critical orders to ensure they are fulfilled on time, even though they are a smaller percentage.</a:t>
            </a:r>
          </a:p>
          <a:p>
            <a:endParaRPr lang="en-US" sz="1200" dirty="0"/>
          </a:p>
          <a:p>
            <a:r>
              <a:rPr lang="en-US" sz="1200" b="1" dirty="0"/>
              <a:t>2. Shipping Modes</a:t>
            </a:r>
          </a:p>
          <a:p>
            <a:pPr marL="171450" indent="-171450">
              <a:buFontTx/>
              <a:buChar char="-"/>
            </a:pPr>
            <a:r>
              <a:rPr lang="en-US" sz="1200" dirty="0"/>
              <a:t>Streamline Standard Class shipping to handle the majority of orders more efficiently. Promote Same Day shipping with special offers to boost its use, and adjust First Class pricing to make it more appealing if higher margins are needed.</a:t>
            </a:r>
          </a:p>
          <a:p>
            <a:pPr marL="171450" indent="-171450">
              <a:buFontTx/>
              <a:buChar char="-"/>
            </a:pPr>
            <a:endParaRPr lang="en-US" sz="1200" dirty="0"/>
          </a:p>
          <a:p>
            <a:r>
              <a:rPr lang="en-US" sz="1200" b="1" dirty="0"/>
              <a:t>3. Customer Segmentation</a:t>
            </a:r>
          </a:p>
          <a:p>
            <a:r>
              <a:rPr lang="en-US" sz="1200" dirty="0"/>
              <a:t>- Design campaigns to re-engage "About To Sleep" customers and prevent them from leaving. Introduce loyalty programs to turn "Potential Loyalists" into "Loyal" customers. Offer special perks and recognition to "Champions" to encourage their advocacy, even though they are a smaller group.</a:t>
            </a:r>
          </a:p>
        </p:txBody>
      </p:sp>
      <p:sp>
        <p:nvSpPr>
          <p:cNvPr id="8" name="Google Shape;1048;p69">
            <a:extLst>
              <a:ext uri="{FF2B5EF4-FFF2-40B4-BE49-F238E27FC236}">
                <a16:creationId xmlns:a16="http://schemas.microsoft.com/office/drawing/2014/main" id="{8A0ED589-254C-64C3-4223-8CF72E2AF4FC}"/>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Recommendation</a:t>
            </a:r>
            <a:endParaRPr lang="en-ID" sz="2000" dirty="0"/>
          </a:p>
        </p:txBody>
      </p:sp>
    </p:spTree>
    <p:extLst>
      <p:ext uri="{BB962C8B-B14F-4D97-AF65-F5344CB8AC3E}">
        <p14:creationId xmlns:p14="http://schemas.microsoft.com/office/powerpoint/2010/main" val="1687775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CC3F9348-0002-7C2F-1B82-A2F258655E03}"/>
            </a:ext>
          </a:extLst>
        </p:cNvPr>
        <p:cNvGrpSpPr/>
        <p:nvPr/>
      </p:nvGrpSpPr>
      <p:grpSpPr>
        <a:xfrm>
          <a:off x="0" y="0"/>
          <a:ext cx="0" cy="0"/>
          <a:chOff x="0" y="0"/>
          <a:chExt cx="0" cy="0"/>
        </a:xfrm>
      </p:grpSpPr>
      <p:sp>
        <p:nvSpPr>
          <p:cNvPr id="8" name="Google Shape;1048;p69">
            <a:extLst>
              <a:ext uri="{FF2B5EF4-FFF2-40B4-BE49-F238E27FC236}">
                <a16:creationId xmlns:a16="http://schemas.microsoft.com/office/drawing/2014/main" id="{997DD8F6-FBF2-4F54-4665-44E1D34D0BA8}"/>
              </a:ext>
            </a:extLst>
          </p:cNvPr>
          <p:cNvSpPr txBox="1">
            <a:spLocks noGrp="1"/>
          </p:cNvSpPr>
          <p:nvPr>
            <p:ph type="title"/>
          </p:nvPr>
        </p:nvSpPr>
        <p:spPr>
          <a:xfrm>
            <a:off x="720000" y="1228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2. Insight based on Category, Sub-Category, and Market</a:t>
            </a:r>
            <a:endParaRPr lang="en-ID" sz="2000" dirty="0"/>
          </a:p>
        </p:txBody>
      </p:sp>
      <p:pic>
        <p:nvPicPr>
          <p:cNvPr id="11" name="Picture 10">
            <a:extLst>
              <a:ext uri="{FF2B5EF4-FFF2-40B4-BE49-F238E27FC236}">
                <a16:creationId xmlns:a16="http://schemas.microsoft.com/office/drawing/2014/main" id="{0FBC7F49-8EC0-098E-1223-CE52CCC5B030}"/>
              </a:ext>
            </a:extLst>
          </p:cNvPr>
          <p:cNvPicPr>
            <a:picLocks noChangeAspect="1"/>
          </p:cNvPicPr>
          <p:nvPr/>
        </p:nvPicPr>
        <p:blipFill>
          <a:blip r:embed="rId3"/>
          <a:stretch>
            <a:fillRect/>
          </a:stretch>
        </p:blipFill>
        <p:spPr>
          <a:xfrm>
            <a:off x="2976310" y="3002770"/>
            <a:ext cx="3191379" cy="2105957"/>
          </a:xfrm>
          <a:prstGeom prst="rect">
            <a:avLst/>
          </a:prstGeom>
        </p:spPr>
      </p:pic>
      <p:pic>
        <p:nvPicPr>
          <p:cNvPr id="13" name="Picture 12">
            <a:extLst>
              <a:ext uri="{FF2B5EF4-FFF2-40B4-BE49-F238E27FC236}">
                <a16:creationId xmlns:a16="http://schemas.microsoft.com/office/drawing/2014/main" id="{DB1DBD48-E9B1-AA02-2C46-71704FD2B731}"/>
              </a:ext>
            </a:extLst>
          </p:cNvPr>
          <p:cNvPicPr>
            <a:picLocks noChangeAspect="1"/>
          </p:cNvPicPr>
          <p:nvPr/>
        </p:nvPicPr>
        <p:blipFill>
          <a:blip r:embed="rId4"/>
          <a:stretch>
            <a:fillRect/>
          </a:stretch>
        </p:blipFill>
        <p:spPr>
          <a:xfrm>
            <a:off x="4983084" y="896812"/>
            <a:ext cx="3298556" cy="2105957"/>
          </a:xfrm>
          <a:prstGeom prst="rect">
            <a:avLst/>
          </a:prstGeom>
        </p:spPr>
      </p:pic>
      <p:pic>
        <p:nvPicPr>
          <p:cNvPr id="19" name="Picture 18">
            <a:extLst>
              <a:ext uri="{FF2B5EF4-FFF2-40B4-BE49-F238E27FC236}">
                <a16:creationId xmlns:a16="http://schemas.microsoft.com/office/drawing/2014/main" id="{E44C11BC-C4D3-B495-BEB6-1041041EB2A1}"/>
              </a:ext>
            </a:extLst>
          </p:cNvPr>
          <p:cNvPicPr>
            <a:picLocks noChangeAspect="1"/>
          </p:cNvPicPr>
          <p:nvPr/>
        </p:nvPicPr>
        <p:blipFill>
          <a:blip r:embed="rId5"/>
          <a:stretch>
            <a:fillRect/>
          </a:stretch>
        </p:blipFill>
        <p:spPr>
          <a:xfrm>
            <a:off x="773606" y="896812"/>
            <a:ext cx="3387311" cy="2105957"/>
          </a:xfrm>
          <a:prstGeom prst="rect">
            <a:avLst/>
          </a:prstGeom>
        </p:spPr>
      </p:pic>
    </p:spTree>
    <p:extLst>
      <p:ext uri="{BB962C8B-B14F-4D97-AF65-F5344CB8AC3E}">
        <p14:creationId xmlns:p14="http://schemas.microsoft.com/office/powerpoint/2010/main" val="3581235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DEDCC84E-7870-9E8F-F81C-895BD9E41F88}"/>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AE957D90-175B-989F-6C69-301A89230B83}"/>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t>1. Category Distribution</a:t>
            </a:r>
          </a:p>
          <a:p>
            <a:pPr marL="171450" indent="-171450">
              <a:buFontTx/>
              <a:buChar char="-"/>
            </a:pPr>
            <a:r>
              <a:rPr lang="en-US" sz="1200" dirty="0"/>
              <a:t>Expand product variety and offer bundle deals for Office Supplies to build on its strong performance. Launch targeted marketing campaigns to grow sales of Technology and Furniture, aiming for a more balanced distribution.</a:t>
            </a:r>
          </a:p>
          <a:p>
            <a:pPr marL="171450" indent="-171450">
              <a:buFontTx/>
              <a:buChar char="-"/>
            </a:pPr>
            <a:endParaRPr lang="en-US" sz="1200" dirty="0"/>
          </a:p>
          <a:p>
            <a:r>
              <a:rPr lang="en-US" sz="1200" b="1" dirty="0"/>
              <a:t>2. Sub – Category Distribution</a:t>
            </a:r>
          </a:p>
          <a:p>
            <a:pPr marL="171450" indent="-171450">
              <a:buFontTx/>
              <a:buChar char="-"/>
            </a:pPr>
            <a:r>
              <a:rPr lang="en-US" sz="1200" dirty="0"/>
              <a:t>Optimize inventory for Binders to meet demand. Cross-sell Binders with Art supplies to boost sales. Improve product selection or run promotions for Paper and Chairs to increase their order volumes.</a:t>
            </a:r>
          </a:p>
          <a:p>
            <a:pPr marL="171450" indent="-171450">
              <a:buFontTx/>
              <a:buChar char="-"/>
            </a:pPr>
            <a:endParaRPr lang="en-US" sz="1200" dirty="0"/>
          </a:p>
          <a:p>
            <a:r>
              <a:rPr lang="en-US" sz="1200" b="1" dirty="0"/>
              <a:t>3. Market Distribution.</a:t>
            </a:r>
          </a:p>
          <a:p>
            <a:r>
              <a:rPr lang="en-US" sz="1200" dirty="0"/>
              <a:t>- Focus on maintaining LATAM’s strong performance. Explore growth opportunities in Canada through localized marketing and product offerings. Introduce region-specific promotions in EMEA to increase order volumes closer to top markets.</a:t>
            </a:r>
          </a:p>
        </p:txBody>
      </p:sp>
      <p:sp>
        <p:nvSpPr>
          <p:cNvPr id="8" name="Google Shape;1048;p69">
            <a:extLst>
              <a:ext uri="{FF2B5EF4-FFF2-40B4-BE49-F238E27FC236}">
                <a16:creationId xmlns:a16="http://schemas.microsoft.com/office/drawing/2014/main" id="{216D17CF-9E81-5DAE-3FBC-332E48DDCA8B}"/>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Recommendation</a:t>
            </a:r>
            <a:endParaRPr lang="en-ID" sz="2000" dirty="0"/>
          </a:p>
        </p:txBody>
      </p:sp>
    </p:spTree>
    <p:extLst>
      <p:ext uri="{BB962C8B-B14F-4D97-AF65-F5344CB8AC3E}">
        <p14:creationId xmlns:p14="http://schemas.microsoft.com/office/powerpoint/2010/main" val="43482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629903"/>
            <a:ext cx="5274034"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4000"/>
              <a:t>PROJECT BACKGROUND</a:t>
            </a:r>
            <a:endParaRPr sz="400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374EEE38-B752-6AD8-A42D-9132F44190F0}"/>
            </a:ext>
          </a:extLst>
        </p:cNvPr>
        <p:cNvGrpSpPr/>
        <p:nvPr/>
      </p:nvGrpSpPr>
      <p:grpSpPr>
        <a:xfrm>
          <a:off x="0" y="0"/>
          <a:ext cx="0" cy="0"/>
          <a:chOff x="0" y="0"/>
          <a:chExt cx="0" cy="0"/>
        </a:xfrm>
      </p:grpSpPr>
      <p:sp>
        <p:nvSpPr>
          <p:cNvPr id="8" name="Google Shape;1048;p69">
            <a:extLst>
              <a:ext uri="{FF2B5EF4-FFF2-40B4-BE49-F238E27FC236}">
                <a16:creationId xmlns:a16="http://schemas.microsoft.com/office/drawing/2014/main" id="{4157696C-FF50-082D-97D0-8049D808FDED}"/>
              </a:ext>
            </a:extLst>
          </p:cNvPr>
          <p:cNvSpPr txBox="1">
            <a:spLocks noGrp="1"/>
          </p:cNvSpPr>
          <p:nvPr>
            <p:ph type="title"/>
          </p:nvPr>
        </p:nvSpPr>
        <p:spPr>
          <a:xfrm>
            <a:off x="720000" y="12282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3. Insight based on Region, Country, and City</a:t>
            </a:r>
            <a:endParaRPr lang="en-ID" sz="2000" dirty="0"/>
          </a:p>
        </p:txBody>
      </p:sp>
      <p:pic>
        <p:nvPicPr>
          <p:cNvPr id="14" name="Picture 13">
            <a:extLst>
              <a:ext uri="{FF2B5EF4-FFF2-40B4-BE49-F238E27FC236}">
                <a16:creationId xmlns:a16="http://schemas.microsoft.com/office/drawing/2014/main" id="{1869909B-CC4E-1DFB-B841-163D677637C7}"/>
              </a:ext>
            </a:extLst>
          </p:cNvPr>
          <p:cNvPicPr>
            <a:picLocks noChangeAspect="1"/>
          </p:cNvPicPr>
          <p:nvPr/>
        </p:nvPicPr>
        <p:blipFill>
          <a:blip r:embed="rId3"/>
          <a:stretch>
            <a:fillRect/>
          </a:stretch>
        </p:blipFill>
        <p:spPr>
          <a:xfrm>
            <a:off x="884023" y="695526"/>
            <a:ext cx="3242400" cy="1977073"/>
          </a:xfrm>
          <a:prstGeom prst="rect">
            <a:avLst/>
          </a:prstGeom>
        </p:spPr>
      </p:pic>
      <p:pic>
        <p:nvPicPr>
          <p:cNvPr id="16" name="Picture 15">
            <a:extLst>
              <a:ext uri="{FF2B5EF4-FFF2-40B4-BE49-F238E27FC236}">
                <a16:creationId xmlns:a16="http://schemas.microsoft.com/office/drawing/2014/main" id="{A5C817B7-5CC3-CA29-3CA1-B4AB05CF9437}"/>
              </a:ext>
            </a:extLst>
          </p:cNvPr>
          <p:cNvPicPr>
            <a:picLocks noChangeAspect="1"/>
          </p:cNvPicPr>
          <p:nvPr/>
        </p:nvPicPr>
        <p:blipFill>
          <a:blip r:embed="rId4"/>
          <a:stretch>
            <a:fillRect/>
          </a:stretch>
        </p:blipFill>
        <p:spPr>
          <a:xfrm>
            <a:off x="5017578" y="695526"/>
            <a:ext cx="3292940" cy="1977073"/>
          </a:xfrm>
          <a:prstGeom prst="rect">
            <a:avLst/>
          </a:prstGeom>
        </p:spPr>
      </p:pic>
      <p:pic>
        <p:nvPicPr>
          <p:cNvPr id="18" name="Picture 17">
            <a:extLst>
              <a:ext uri="{FF2B5EF4-FFF2-40B4-BE49-F238E27FC236}">
                <a16:creationId xmlns:a16="http://schemas.microsoft.com/office/drawing/2014/main" id="{811538BC-71EE-ED2A-2B63-CD7A2C18D4E1}"/>
              </a:ext>
            </a:extLst>
          </p:cNvPr>
          <p:cNvPicPr>
            <a:picLocks noChangeAspect="1"/>
          </p:cNvPicPr>
          <p:nvPr/>
        </p:nvPicPr>
        <p:blipFill>
          <a:blip r:embed="rId5"/>
          <a:stretch>
            <a:fillRect/>
          </a:stretch>
        </p:blipFill>
        <p:spPr>
          <a:xfrm>
            <a:off x="2862755" y="2851456"/>
            <a:ext cx="3418490" cy="1942324"/>
          </a:xfrm>
          <a:prstGeom prst="rect">
            <a:avLst/>
          </a:prstGeom>
        </p:spPr>
      </p:pic>
    </p:spTree>
    <p:extLst>
      <p:ext uri="{BB962C8B-B14F-4D97-AF65-F5344CB8AC3E}">
        <p14:creationId xmlns:p14="http://schemas.microsoft.com/office/powerpoint/2010/main" val="404678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38B7F7BF-D79A-B5D4-E00F-851D6E30C038}"/>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4F7E9083-F748-0A8A-0F49-ECC0D55A6F6B}"/>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t>1. Profit by City</a:t>
            </a:r>
          </a:p>
          <a:p>
            <a:pPr marL="171450" indent="-171450">
              <a:buFontTx/>
              <a:buChar char="-"/>
            </a:pPr>
            <a:r>
              <a:rPr lang="en-US" sz="1200" dirty="0"/>
              <a:t>Study what makes California successful and apply those strategies to lower-performing cities like Texas and Ile-de-France. Launch city-specific marketing and tailor product offerings to local preferences to boost performance in these areas.</a:t>
            </a:r>
          </a:p>
          <a:p>
            <a:pPr marL="171450" indent="-171450">
              <a:buFontTx/>
              <a:buChar char="-"/>
            </a:pPr>
            <a:endParaRPr lang="en-US" sz="1200" dirty="0"/>
          </a:p>
          <a:p>
            <a:r>
              <a:rPr lang="en-US" sz="1200" b="1" dirty="0"/>
              <a:t>2. Profit by Country</a:t>
            </a:r>
          </a:p>
          <a:p>
            <a:pPr marL="171450" indent="-171450">
              <a:buFontTx/>
              <a:buChar char="-"/>
            </a:pPr>
            <a:r>
              <a:rPr lang="en-US" sz="1200" dirty="0"/>
              <a:t>Keep focusing on the U.S. market while exploring ways to grow Germany’s performance through targeted marketing and tailored products. Create country-specific strategies for Australia, Mexico, and France to increase their order volumes and close the gap with the U.S.</a:t>
            </a:r>
          </a:p>
          <a:p>
            <a:pPr marL="171450" indent="-171450">
              <a:buFontTx/>
              <a:buChar char="-"/>
            </a:pPr>
            <a:endParaRPr lang="en-US" sz="1200" dirty="0"/>
          </a:p>
          <a:p>
            <a:r>
              <a:rPr lang="en-US" sz="1200" b="1" dirty="0"/>
              <a:t>3. Total Orders by Region.</a:t>
            </a:r>
          </a:p>
          <a:p>
            <a:r>
              <a:rPr lang="en-US" sz="1200" dirty="0"/>
              <a:t>- Identify what drives the South region’s success and apply those strategies to North Asia, which has the lowest order count. Launch region-specific promotions for Southeast Asia, West, and Oceania to boost their performance closer to the South’s level.</a:t>
            </a:r>
          </a:p>
        </p:txBody>
      </p:sp>
      <p:sp>
        <p:nvSpPr>
          <p:cNvPr id="8" name="Google Shape;1048;p69">
            <a:extLst>
              <a:ext uri="{FF2B5EF4-FFF2-40B4-BE49-F238E27FC236}">
                <a16:creationId xmlns:a16="http://schemas.microsoft.com/office/drawing/2014/main" id="{7EC190F6-27B4-C9E9-C75C-6CF35C151C3E}"/>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Recommendation</a:t>
            </a:r>
            <a:endParaRPr lang="en-ID" sz="2000" dirty="0"/>
          </a:p>
        </p:txBody>
      </p:sp>
    </p:spTree>
    <p:extLst>
      <p:ext uri="{BB962C8B-B14F-4D97-AF65-F5344CB8AC3E}">
        <p14:creationId xmlns:p14="http://schemas.microsoft.com/office/powerpoint/2010/main" val="31577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4573133F-C622-6061-E839-DB3BFB4CBD68}"/>
            </a:ext>
          </a:extLst>
        </p:cNvPr>
        <p:cNvGrpSpPr/>
        <p:nvPr/>
      </p:nvGrpSpPr>
      <p:grpSpPr>
        <a:xfrm>
          <a:off x="0" y="0"/>
          <a:ext cx="0" cy="0"/>
          <a:chOff x="0" y="0"/>
          <a:chExt cx="0" cy="0"/>
        </a:xfrm>
      </p:grpSpPr>
      <p:grpSp>
        <p:nvGrpSpPr>
          <p:cNvPr id="406" name="Google Shape;406;p39">
            <a:extLst>
              <a:ext uri="{FF2B5EF4-FFF2-40B4-BE49-F238E27FC236}">
                <a16:creationId xmlns:a16="http://schemas.microsoft.com/office/drawing/2014/main" id="{5F17CF54-50EA-7C87-9A37-E065DE56636F}"/>
              </a:ext>
            </a:extLst>
          </p:cNvPr>
          <p:cNvGrpSpPr/>
          <p:nvPr/>
        </p:nvGrpSpPr>
        <p:grpSpPr>
          <a:xfrm>
            <a:off x="-541907" y="-622274"/>
            <a:ext cx="4136119" cy="6091167"/>
            <a:chOff x="-541907" y="-622274"/>
            <a:chExt cx="4136119" cy="6091167"/>
          </a:xfrm>
        </p:grpSpPr>
        <p:sp>
          <p:nvSpPr>
            <p:cNvPr id="407" name="Google Shape;407;p39">
              <a:extLst>
                <a:ext uri="{FF2B5EF4-FFF2-40B4-BE49-F238E27FC236}">
                  <a16:creationId xmlns:a16="http://schemas.microsoft.com/office/drawing/2014/main" id="{6E7F5580-F79E-24E6-AE22-31CCF1AA7176}"/>
                </a:ext>
              </a:extLst>
            </p:cNvPr>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a:extLst>
                <a:ext uri="{FF2B5EF4-FFF2-40B4-BE49-F238E27FC236}">
                  <a16:creationId xmlns:a16="http://schemas.microsoft.com/office/drawing/2014/main" id="{1D3757C8-3301-FE7A-3A0E-8B4048190A52}"/>
                </a:ext>
              </a:extLst>
            </p:cNvPr>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a:extLst>
                <a:ext uri="{FF2B5EF4-FFF2-40B4-BE49-F238E27FC236}">
                  <a16:creationId xmlns:a16="http://schemas.microsoft.com/office/drawing/2014/main" id="{C28F0576-0C2A-7B14-4325-637692DA0F0B}"/>
                </a:ext>
              </a:extLst>
            </p:cNvPr>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a:extLst>
                <a:ext uri="{FF2B5EF4-FFF2-40B4-BE49-F238E27FC236}">
                  <a16:creationId xmlns:a16="http://schemas.microsoft.com/office/drawing/2014/main" id="{4E5B7455-E864-CE67-1AD0-6AB2828D8B24}"/>
                </a:ext>
              </a:extLst>
            </p:cNvPr>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a:extLst>
                <a:ext uri="{FF2B5EF4-FFF2-40B4-BE49-F238E27FC236}">
                  <a16:creationId xmlns:a16="http://schemas.microsoft.com/office/drawing/2014/main" id="{1A5CC645-E55E-D45C-DEA0-744706A0AF24}"/>
                </a:ext>
              </a:extLst>
            </p:cNvPr>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a:extLst>
                <a:ext uri="{FF2B5EF4-FFF2-40B4-BE49-F238E27FC236}">
                  <a16:creationId xmlns:a16="http://schemas.microsoft.com/office/drawing/2014/main" id="{BF328E6D-3C1F-807D-445F-3CBBBE3580CA}"/>
                </a:ext>
              </a:extLst>
            </p:cNvPr>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a:extLst>
                <a:ext uri="{FF2B5EF4-FFF2-40B4-BE49-F238E27FC236}">
                  <a16:creationId xmlns:a16="http://schemas.microsoft.com/office/drawing/2014/main" id="{BC23BF02-C15B-C81B-46D9-671BE495D27D}"/>
                </a:ext>
              </a:extLst>
            </p:cNvPr>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a:extLst>
                <a:ext uri="{FF2B5EF4-FFF2-40B4-BE49-F238E27FC236}">
                  <a16:creationId xmlns:a16="http://schemas.microsoft.com/office/drawing/2014/main" id="{78FB228E-701E-EB05-3D9F-36629F63F9F3}"/>
                </a:ext>
              </a:extLst>
            </p:cNvPr>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a:extLst>
                <a:ext uri="{FF2B5EF4-FFF2-40B4-BE49-F238E27FC236}">
                  <a16:creationId xmlns:a16="http://schemas.microsoft.com/office/drawing/2014/main" id="{17FA8334-021D-D2AC-315C-528B5C4C0C3F}"/>
                </a:ext>
              </a:extLst>
            </p:cNvPr>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a:extLst>
                <a:ext uri="{FF2B5EF4-FFF2-40B4-BE49-F238E27FC236}">
                  <a16:creationId xmlns:a16="http://schemas.microsoft.com/office/drawing/2014/main" id="{68086C40-57B0-B880-107E-63291ABA4E97}"/>
                </a:ext>
              </a:extLst>
            </p:cNvPr>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a:extLst>
                <a:ext uri="{FF2B5EF4-FFF2-40B4-BE49-F238E27FC236}">
                  <a16:creationId xmlns:a16="http://schemas.microsoft.com/office/drawing/2014/main" id="{07FC5C33-5BAF-20BE-DF08-825C935FD2CF}"/>
                </a:ext>
              </a:extLst>
            </p:cNvPr>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a:extLst>
                <a:ext uri="{FF2B5EF4-FFF2-40B4-BE49-F238E27FC236}">
                  <a16:creationId xmlns:a16="http://schemas.microsoft.com/office/drawing/2014/main" id="{73F8F658-EC4D-C3D3-1B4C-FDCA167D75DD}"/>
                </a:ext>
              </a:extLst>
            </p:cNvPr>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a:extLst>
                <a:ext uri="{FF2B5EF4-FFF2-40B4-BE49-F238E27FC236}">
                  <a16:creationId xmlns:a16="http://schemas.microsoft.com/office/drawing/2014/main" id="{43EFC43D-760C-89C0-3750-406D812E855B}"/>
                </a:ext>
              </a:extLst>
            </p:cNvPr>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a:extLst>
                <a:ext uri="{FF2B5EF4-FFF2-40B4-BE49-F238E27FC236}">
                  <a16:creationId xmlns:a16="http://schemas.microsoft.com/office/drawing/2014/main" id="{DA7C4C90-B203-C4B0-2518-0675458C7723}"/>
                </a:ext>
              </a:extLst>
            </p:cNvPr>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a:extLst>
                <a:ext uri="{FF2B5EF4-FFF2-40B4-BE49-F238E27FC236}">
                  <a16:creationId xmlns:a16="http://schemas.microsoft.com/office/drawing/2014/main" id="{C2341BFA-C853-5D0F-6AD8-DE3503B891AF}"/>
                </a:ext>
              </a:extLst>
            </p:cNvPr>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a:extLst>
                <a:ext uri="{FF2B5EF4-FFF2-40B4-BE49-F238E27FC236}">
                  <a16:creationId xmlns:a16="http://schemas.microsoft.com/office/drawing/2014/main" id="{508EDCED-4D8C-BA0E-D599-0127D9230FFF}"/>
                </a:ext>
              </a:extLst>
            </p:cNvPr>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a:extLst>
                <a:ext uri="{FF2B5EF4-FFF2-40B4-BE49-F238E27FC236}">
                  <a16:creationId xmlns:a16="http://schemas.microsoft.com/office/drawing/2014/main" id="{C69A2653-8E5C-2FF1-C107-1A21993A1167}"/>
                </a:ext>
              </a:extLst>
            </p:cNvPr>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8609E387-3DA4-0D76-DA6D-EF3B6F77E7F8}"/>
              </a:ext>
            </a:extLst>
          </p:cNvPr>
          <p:cNvSpPr>
            <a:spLocks noGrp="1"/>
          </p:cNvSpPr>
          <p:nvPr>
            <p:ph type="title"/>
          </p:nvPr>
        </p:nvSpPr>
        <p:spPr>
          <a:xfrm>
            <a:off x="3594212" y="1682263"/>
            <a:ext cx="5016976" cy="1161300"/>
          </a:xfrm>
        </p:spPr>
        <p:txBody>
          <a:bodyPr/>
          <a:lstStyle/>
          <a:p>
            <a:r>
              <a:rPr lang="en-US" dirty="0"/>
              <a:t>Conclusion</a:t>
            </a:r>
            <a:endParaRPr lang="en-ID" dirty="0"/>
          </a:p>
        </p:txBody>
      </p:sp>
    </p:spTree>
    <p:extLst>
      <p:ext uri="{BB962C8B-B14F-4D97-AF65-F5344CB8AC3E}">
        <p14:creationId xmlns:p14="http://schemas.microsoft.com/office/powerpoint/2010/main" val="2612180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061A4076-D7FF-D47F-7259-7115BC3A7F4C}"/>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5422E2BB-DB96-273C-2FD6-E1F29F153A94}"/>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dirty="0"/>
              <a:t>This project identified actionable insights to optimize </a:t>
            </a:r>
            <a:r>
              <a:rPr lang="en-US" dirty="0" err="1"/>
              <a:t>SuperStore’s</a:t>
            </a:r>
            <a:r>
              <a:rPr lang="en-US" dirty="0"/>
              <a:t> operations and marketing strategies. By segmenting customers through RFM analysis, we uncovered opportunities to retain high-value "Champions" and re-engage at-risk "About to Sleep" customers. Regional analysis revealed untapped growth potential in markets like Canada and EMEA, while product-level insights highlighted the dominance of Office Supplies and Binders.</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Key recommendations include streamlining Standard Class shipping (68% of orders), refining order priority workflows, and launching targeted promotions in underperforming regions. Implementing these strategies will enhance customer loyalty, reduce operational costs, and drive a projected 15–20% increase in profitability through data-driven decision-making.</a:t>
            </a:r>
          </a:p>
        </p:txBody>
      </p:sp>
      <p:sp>
        <p:nvSpPr>
          <p:cNvPr id="8" name="Google Shape;1048;p69">
            <a:extLst>
              <a:ext uri="{FF2B5EF4-FFF2-40B4-BE49-F238E27FC236}">
                <a16:creationId xmlns:a16="http://schemas.microsoft.com/office/drawing/2014/main" id="{428C58D4-E75F-1AC1-71AA-9E793CD5D5A2}"/>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Conclusion</a:t>
            </a:r>
            <a:endParaRPr lang="en-ID" sz="2000" dirty="0"/>
          </a:p>
        </p:txBody>
      </p:sp>
    </p:spTree>
    <p:extLst>
      <p:ext uri="{BB962C8B-B14F-4D97-AF65-F5344CB8AC3E}">
        <p14:creationId xmlns:p14="http://schemas.microsoft.com/office/powerpoint/2010/main" val="424107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294200" y="1734248"/>
            <a:ext cx="4515693" cy="9717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grpSp>
        <p:nvGrpSpPr>
          <p:cNvPr id="406" name="Google Shape;406;p39"/>
          <p:cNvGrpSpPr/>
          <p:nvPr/>
        </p:nvGrpSpPr>
        <p:grpSpPr>
          <a:xfrm>
            <a:off x="5007881" y="-666878"/>
            <a:ext cx="4054343" cy="5751834"/>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458395" y="1629986"/>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33965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B0156C44-5812-0CA6-7867-455547B87E35}"/>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B34A89DA-FF69-E7F2-09B0-E9D5E7E0A362}"/>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sz="1600" b="0" i="0" dirty="0" err="1">
                <a:effectLst/>
                <a:latin typeface="Times New Roman" panose="02020603050405020304" pitchFamily="18" charset="0"/>
                <a:cs typeface="Times New Roman" panose="02020603050405020304" pitchFamily="18" charset="0"/>
              </a:rPr>
              <a:t>SuperStore</a:t>
            </a:r>
            <a:r>
              <a:rPr lang="en-US" sz="1600" b="0" i="0" dirty="0">
                <a:effectLst/>
                <a:latin typeface="Times New Roman" panose="02020603050405020304" pitchFamily="18" charset="0"/>
                <a:cs typeface="Times New Roman" panose="02020603050405020304" pitchFamily="18" charset="0"/>
              </a:rPr>
              <a:t>, a global retailer of office supplies, furniture, and technology, seeks to leverage its extensive transactional data to address operational and marketing inefficiencies. Despite collecting customer, geographic, product, and financial metrics, the company struggles to identify trends for informed decision-making. </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b="0" i="0" dirty="0">
                <a:effectLst/>
                <a:latin typeface="Times New Roman" panose="02020603050405020304" pitchFamily="18" charset="0"/>
                <a:cs typeface="Times New Roman" panose="02020603050405020304" pitchFamily="18" charset="0"/>
              </a:rPr>
              <a:t>As the data analyst, my role involves analyzing this dataset to uncover customer behavior patterns, optimize marketing strategies, and improve logistics. Key stakeholders—including marketing, sales, executives, and logistics teams—will use these insights to drive growth, enhance customer retention, and streamline operations.</a:t>
            </a:r>
            <a:endParaRPr lang="en-US" sz="1600" dirty="0">
              <a:latin typeface="Times New Roman" panose="02020603050405020304" pitchFamily="18" charset="0"/>
              <a:cs typeface="Times New Roman" panose="02020603050405020304" pitchFamily="18" charset="0"/>
            </a:endParaRPr>
          </a:p>
        </p:txBody>
      </p:sp>
      <p:sp>
        <p:nvSpPr>
          <p:cNvPr id="8" name="Google Shape;1048;p69">
            <a:extLst>
              <a:ext uri="{FF2B5EF4-FFF2-40B4-BE49-F238E27FC236}">
                <a16:creationId xmlns:a16="http://schemas.microsoft.com/office/drawing/2014/main" id="{495E1487-F054-0EA5-CFA6-CDD7818C0A33}"/>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Project Background</a:t>
            </a:r>
            <a:endParaRPr lang="en-ID" sz="2000" dirty="0"/>
          </a:p>
        </p:txBody>
      </p:sp>
    </p:spTree>
    <p:extLst>
      <p:ext uri="{BB962C8B-B14F-4D97-AF65-F5344CB8AC3E}">
        <p14:creationId xmlns:p14="http://schemas.microsoft.com/office/powerpoint/2010/main" val="190739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629903"/>
            <a:ext cx="5274034"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sz="4000"/>
              <a:t>BUSINESS PROBLEM</a:t>
            </a:r>
            <a:endParaRPr sz="400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7639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7">
          <a:extLst>
            <a:ext uri="{FF2B5EF4-FFF2-40B4-BE49-F238E27FC236}">
              <a16:creationId xmlns:a16="http://schemas.microsoft.com/office/drawing/2014/main" id="{0068265D-F54D-74F3-CA52-0937AE6F124F}"/>
            </a:ext>
          </a:extLst>
        </p:cNvPr>
        <p:cNvGrpSpPr/>
        <p:nvPr/>
      </p:nvGrpSpPr>
      <p:grpSpPr>
        <a:xfrm>
          <a:off x="0" y="0"/>
          <a:ext cx="0" cy="0"/>
          <a:chOff x="0" y="0"/>
          <a:chExt cx="0" cy="0"/>
        </a:xfrm>
      </p:grpSpPr>
      <p:sp>
        <p:nvSpPr>
          <p:cNvPr id="2" name="Google Shape;457;p41">
            <a:extLst>
              <a:ext uri="{FF2B5EF4-FFF2-40B4-BE49-F238E27FC236}">
                <a16:creationId xmlns:a16="http://schemas.microsoft.com/office/drawing/2014/main" id="{E0CCE22D-A167-5786-D813-15121254EB47}"/>
              </a:ext>
            </a:extLst>
          </p:cNvPr>
          <p:cNvSpPr txBox="1">
            <a:spLocks/>
          </p:cNvSpPr>
          <p:nvPr/>
        </p:nvSpPr>
        <p:spPr>
          <a:xfrm>
            <a:off x="1003809"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Courier New" panose="02070309020205020404" pitchFamily="49" charset="0"/>
              <a:buChar char="o"/>
            </a:pPr>
            <a:r>
              <a:rPr lang="en-US" sz="1600" b="0" i="0" dirty="0" err="1">
                <a:effectLst/>
                <a:latin typeface="Times New Roman" panose="02020603050405020304" pitchFamily="18" charset="0"/>
                <a:cs typeface="Times New Roman" panose="02020603050405020304" pitchFamily="18" charset="0"/>
              </a:rPr>
              <a:t>SuperStore</a:t>
            </a:r>
            <a:r>
              <a:rPr lang="en-US" sz="1600" b="0" i="0" dirty="0">
                <a:effectLst/>
                <a:latin typeface="Times New Roman" panose="02020603050405020304" pitchFamily="18" charset="0"/>
                <a:cs typeface="Times New Roman" panose="02020603050405020304" pitchFamily="18" charset="0"/>
              </a:rPr>
              <a:t> faces challenges in customer segmentation, marketing channel evaluation, and shipping strategy optimization. The lack of RFM (Recency, Frequency, Monetary) analysis hinders targeted campaigns, while unassessed marketing channels lead to budget inefficiencies. </a:t>
            </a:r>
          </a:p>
          <a:p>
            <a:endParaRPr lang="en-US" sz="1600" b="0" i="0" dirty="0">
              <a:effectLst/>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b="0" i="0" dirty="0">
                <a:effectLst/>
                <a:latin typeface="Times New Roman" panose="02020603050405020304" pitchFamily="18" charset="0"/>
                <a:cs typeface="Times New Roman" panose="02020603050405020304" pitchFamily="18" charset="0"/>
              </a:rPr>
              <a:t>Additionally, unclear customer preferences for shipping methods impact satisfaction and costs. This project aims to segment customers via RFM analysis, evaluate channel performance regionally, optimize shipping strategies, and provide data-driven recommendations to boost sales and operational efficiency</a:t>
            </a:r>
            <a:endParaRPr lang="en-US" sz="1600" dirty="0">
              <a:latin typeface="Times New Roman" panose="02020603050405020304" pitchFamily="18" charset="0"/>
              <a:cs typeface="Times New Roman" panose="02020603050405020304" pitchFamily="18" charset="0"/>
            </a:endParaRPr>
          </a:p>
        </p:txBody>
      </p:sp>
      <p:sp>
        <p:nvSpPr>
          <p:cNvPr id="8" name="Google Shape;1048;p69">
            <a:extLst>
              <a:ext uri="{FF2B5EF4-FFF2-40B4-BE49-F238E27FC236}">
                <a16:creationId xmlns:a16="http://schemas.microsoft.com/office/drawing/2014/main" id="{B9300648-2294-1AD5-09C9-2ACA3762D671}"/>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Business Problem</a:t>
            </a:r>
            <a:endParaRPr lang="en-ID" sz="2000" dirty="0"/>
          </a:p>
        </p:txBody>
      </p:sp>
    </p:spTree>
    <p:extLst>
      <p:ext uri="{BB962C8B-B14F-4D97-AF65-F5344CB8AC3E}">
        <p14:creationId xmlns:p14="http://schemas.microsoft.com/office/powerpoint/2010/main" val="1317946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74" name="Google Shape;574;p46"/>
          <p:cNvSpPr txBox="1">
            <a:spLocks noGrp="1"/>
          </p:cNvSpPr>
          <p:nvPr>
            <p:ph type="subTitle" idx="7"/>
          </p:nvPr>
        </p:nvSpPr>
        <p:spPr>
          <a:xfrm>
            <a:off x="1107978" y="2245152"/>
            <a:ext cx="4831664"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a:t>Optimizing Marketing Spending.</a:t>
            </a:r>
            <a:endParaRPr lang="en-ID" dirty="0"/>
          </a:p>
        </p:txBody>
      </p:sp>
      <p:sp>
        <p:nvSpPr>
          <p:cNvPr id="576" name="Google Shape;576;p46"/>
          <p:cNvSpPr txBox="1">
            <a:spLocks noGrp="1"/>
          </p:cNvSpPr>
          <p:nvPr>
            <p:ph type="subTitle" idx="9"/>
          </p:nvPr>
        </p:nvSpPr>
        <p:spPr>
          <a:xfrm>
            <a:off x="1011751" y="3128008"/>
            <a:ext cx="7120498"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Operational Efficiency in Logistics and Shipping.</a:t>
            </a:r>
            <a:endParaRPr lang="en-ID" dirty="0"/>
          </a:p>
        </p:txBody>
      </p:sp>
      <p:sp>
        <p:nvSpPr>
          <p:cNvPr id="579" name="Google Shape;579;p46"/>
          <p:cNvSpPr txBox="1">
            <a:spLocks noGrp="1"/>
          </p:cNvSpPr>
          <p:nvPr>
            <p:ph type="subTitle" idx="15"/>
          </p:nvPr>
        </p:nvSpPr>
        <p:spPr>
          <a:xfrm>
            <a:off x="721998" y="1213729"/>
            <a:ext cx="7120498"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Increased Customer Retention and Loyalty.</a:t>
            </a:r>
            <a:endParaRPr lang="en-ID" dirty="0"/>
          </a:p>
        </p:txBody>
      </p:sp>
      <p:grpSp>
        <p:nvGrpSpPr>
          <p:cNvPr id="588" name="Google Shape;588;p46"/>
          <p:cNvGrpSpPr/>
          <p:nvPr/>
        </p:nvGrpSpPr>
        <p:grpSpPr>
          <a:xfrm>
            <a:off x="858399" y="1220789"/>
            <a:ext cx="392133" cy="392155"/>
            <a:chOff x="6727565" y="2635120"/>
            <a:chExt cx="392133" cy="392155"/>
          </a:xfrm>
        </p:grpSpPr>
        <p:sp>
          <p:nvSpPr>
            <p:cNvPr id="589" name="Google Shape;589;p46"/>
            <p:cNvSpPr/>
            <p:nvPr/>
          </p:nvSpPr>
          <p:spPr>
            <a:xfrm>
              <a:off x="6727565" y="2635120"/>
              <a:ext cx="306705" cy="307812"/>
            </a:xfrm>
            <a:custGeom>
              <a:avLst/>
              <a:gdLst/>
              <a:ahLst/>
              <a:cxnLst/>
              <a:rect l="l" t="t" r="r" b="b"/>
              <a:pathLst>
                <a:path w="13571" h="13620" extrusionOk="0">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6"/>
            <p:cNvSpPr/>
            <p:nvPr/>
          </p:nvSpPr>
          <p:spPr>
            <a:xfrm>
              <a:off x="6911575" y="2816937"/>
              <a:ext cx="208123" cy="210338"/>
            </a:xfrm>
            <a:custGeom>
              <a:avLst/>
              <a:gdLst/>
              <a:ahLst/>
              <a:cxnLst/>
              <a:rect l="l" t="t" r="r" b="b"/>
              <a:pathLst>
                <a:path w="9209" h="9307" extrusionOk="0">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6"/>
            <p:cNvSpPr/>
            <p:nvPr/>
          </p:nvSpPr>
          <p:spPr>
            <a:xfrm>
              <a:off x="6981680" y="2888149"/>
              <a:ext cx="69020" cy="67913"/>
            </a:xfrm>
            <a:custGeom>
              <a:avLst/>
              <a:gdLst/>
              <a:ahLst/>
              <a:cxnLst/>
              <a:rect l="l" t="t" r="r" b="b"/>
              <a:pathLst>
                <a:path w="3054" h="3005" extrusionOk="0">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46"/>
          <p:cNvGrpSpPr/>
          <p:nvPr/>
        </p:nvGrpSpPr>
        <p:grpSpPr>
          <a:xfrm>
            <a:off x="858226" y="3128008"/>
            <a:ext cx="392133" cy="392155"/>
            <a:chOff x="7408842" y="2635120"/>
            <a:chExt cx="392133" cy="392155"/>
          </a:xfrm>
        </p:grpSpPr>
        <p:sp>
          <p:nvSpPr>
            <p:cNvPr id="593" name="Google Shape;593;p46"/>
            <p:cNvSpPr/>
            <p:nvPr/>
          </p:nvSpPr>
          <p:spPr>
            <a:xfrm>
              <a:off x="7408842" y="2773138"/>
              <a:ext cx="392133" cy="254137"/>
            </a:xfrm>
            <a:custGeom>
              <a:avLst/>
              <a:gdLst/>
              <a:ahLst/>
              <a:cxnLst/>
              <a:rect l="l" t="t" r="r" b="b"/>
              <a:pathLst>
                <a:path w="17351" h="11245" extrusionOk="0">
                  <a:moveTo>
                    <a:pt x="14298" y="9160"/>
                  </a:moveTo>
                  <a:lnTo>
                    <a:pt x="14298" y="10226"/>
                  </a:lnTo>
                  <a:lnTo>
                    <a:pt x="3054" y="10226"/>
                  </a:lnTo>
                  <a:lnTo>
                    <a:pt x="3054" y="9160"/>
                  </a:lnTo>
                  <a:close/>
                  <a:moveTo>
                    <a:pt x="15655" y="1018"/>
                  </a:moveTo>
                  <a:lnTo>
                    <a:pt x="15897" y="1066"/>
                  </a:lnTo>
                  <a:lnTo>
                    <a:pt x="16139" y="1212"/>
                  </a:lnTo>
                  <a:lnTo>
                    <a:pt x="16285" y="1406"/>
                  </a:lnTo>
                  <a:lnTo>
                    <a:pt x="16333" y="1696"/>
                  </a:lnTo>
                  <a:lnTo>
                    <a:pt x="16333" y="10226"/>
                  </a:lnTo>
                  <a:lnTo>
                    <a:pt x="15315" y="10226"/>
                  </a:lnTo>
                  <a:lnTo>
                    <a:pt x="15315" y="8675"/>
                  </a:lnTo>
                  <a:lnTo>
                    <a:pt x="15267" y="8482"/>
                  </a:lnTo>
                  <a:lnTo>
                    <a:pt x="15170" y="8288"/>
                  </a:lnTo>
                  <a:lnTo>
                    <a:pt x="15025" y="8191"/>
                  </a:lnTo>
                  <a:lnTo>
                    <a:pt x="14831" y="8142"/>
                  </a:lnTo>
                  <a:lnTo>
                    <a:pt x="2569" y="8142"/>
                  </a:lnTo>
                  <a:lnTo>
                    <a:pt x="2327" y="8191"/>
                  </a:lnTo>
                  <a:lnTo>
                    <a:pt x="2181" y="8288"/>
                  </a:lnTo>
                  <a:lnTo>
                    <a:pt x="2085" y="8482"/>
                  </a:lnTo>
                  <a:lnTo>
                    <a:pt x="2036" y="8675"/>
                  </a:lnTo>
                  <a:lnTo>
                    <a:pt x="2036" y="10226"/>
                  </a:lnTo>
                  <a:lnTo>
                    <a:pt x="1018" y="10226"/>
                  </a:lnTo>
                  <a:lnTo>
                    <a:pt x="1018" y="1696"/>
                  </a:lnTo>
                  <a:lnTo>
                    <a:pt x="1067" y="1406"/>
                  </a:lnTo>
                  <a:lnTo>
                    <a:pt x="1212" y="1212"/>
                  </a:lnTo>
                  <a:lnTo>
                    <a:pt x="1454" y="1066"/>
                  </a:lnTo>
                  <a:lnTo>
                    <a:pt x="1697" y="1018"/>
                  </a:lnTo>
                  <a:close/>
                  <a:moveTo>
                    <a:pt x="1697" y="0"/>
                  </a:moveTo>
                  <a:lnTo>
                    <a:pt x="1358" y="49"/>
                  </a:lnTo>
                  <a:lnTo>
                    <a:pt x="1018" y="146"/>
                  </a:lnTo>
                  <a:lnTo>
                    <a:pt x="776" y="291"/>
                  </a:lnTo>
                  <a:lnTo>
                    <a:pt x="485" y="485"/>
                  </a:lnTo>
                  <a:lnTo>
                    <a:pt x="291" y="727"/>
                  </a:lnTo>
                  <a:lnTo>
                    <a:pt x="146" y="1018"/>
                  </a:lnTo>
                  <a:lnTo>
                    <a:pt x="49" y="1357"/>
                  </a:lnTo>
                  <a:lnTo>
                    <a:pt x="1" y="1696"/>
                  </a:lnTo>
                  <a:lnTo>
                    <a:pt x="1" y="10711"/>
                  </a:lnTo>
                  <a:lnTo>
                    <a:pt x="49" y="10905"/>
                  </a:lnTo>
                  <a:lnTo>
                    <a:pt x="146" y="11099"/>
                  </a:lnTo>
                  <a:lnTo>
                    <a:pt x="340" y="11196"/>
                  </a:lnTo>
                  <a:lnTo>
                    <a:pt x="534" y="11244"/>
                  </a:lnTo>
                  <a:lnTo>
                    <a:pt x="16818" y="11244"/>
                  </a:lnTo>
                  <a:lnTo>
                    <a:pt x="17012" y="11196"/>
                  </a:lnTo>
                  <a:lnTo>
                    <a:pt x="17206" y="11099"/>
                  </a:lnTo>
                  <a:lnTo>
                    <a:pt x="17303" y="10905"/>
                  </a:lnTo>
                  <a:lnTo>
                    <a:pt x="17351" y="10711"/>
                  </a:lnTo>
                  <a:lnTo>
                    <a:pt x="17351" y="1696"/>
                  </a:lnTo>
                  <a:lnTo>
                    <a:pt x="17303" y="1357"/>
                  </a:lnTo>
                  <a:lnTo>
                    <a:pt x="17206" y="1018"/>
                  </a:lnTo>
                  <a:lnTo>
                    <a:pt x="17060" y="727"/>
                  </a:lnTo>
                  <a:lnTo>
                    <a:pt x="16866" y="485"/>
                  </a:lnTo>
                  <a:lnTo>
                    <a:pt x="16576" y="291"/>
                  </a:lnTo>
                  <a:lnTo>
                    <a:pt x="16333" y="146"/>
                  </a:lnTo>
                  <a:lnTo>
                    <a:pt x="15994" y="49"/>
                  </a:lnTo>
                  <a:lnTo>
                    <a:pt x="156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6"/>
            <p:cNvSpPr/>
            <p:nvPr/>
          </p:nvSpPr>
          <p:spPr>
            <a:xfrm>
              <a:off x="7685964" y="2819129"/>
              <a:ext cx="23007" cy="23029"/>
            </a:xfrm>
            <a:custGeom>
              <a:avLst/>
              <a:gdLst/>
              <a:ahLst/>
              <a:cxnLst/>
              <a:rect l="l" t="t" r="r" b="b"/>
              <a:pathLst>
                <a:path w="1018" h="1019" extrusionOk="0">
                  <a:moveTo>
                    <a:pt x="291" y="1"/>
                  </a:moveTo>
                  <a:lnTo>
                    <a:pt x="146" y="146"/>
                  </a:lnTo>
                  <a:lnTo>
                    <a:pt x="49" y="292"/>
                  </a:lnTo>
                  <a:lnTo>
                    <a:pt x="0" y="485"/>
                  </a:lnTo>
                  <a:lnTo>
                    <a:pt x="49" y="679"/>
                  </a:lnTo>
                  <a:lnTo>
                    <a:pt x="146" y="873"/>
                  </a:lnTo>
                  <a:lnTo>
                    <a:pt x="291" y="970"/>
                  </a:lnTo>
                  <a:lnTo>
                    <a:pt x="533" y="1018"/>
                  </a:lnTo>
                  <a:lnTo>
                    <a:pt x="727" y="970"/>
                  </a:lnTo>
                  <a:lnTo>
                    <a:pt x="873" y="873"/>
                  </a:lnTo>
                  <a:lnTo>
                    <a:pt x="969" y="679"/>
                  </a:lnTo>
                  <a:lnTo>
                    <a:pt x="1018" y="485"/>
                  </a:lnTo>
                  <a:lnTo>
                    <a:pt x="969" y="292"/>
                  </a:lnTo>
                  <a:lnTo>
                    <a:pt x="873" y="146"/>
                  </a:lnTo>
                  <a:lnTo>
                    <a:pt x="7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6"/>
            <p:cNvSpPr/>
            <p:nvPr/>
          </p:nvSpPr>
          <p:spPr>
            <a:xfrm>
              <a:off x="7454856" y="2819129"/>
              <a:ext cx="104073" cy="23029"/>
            </a:xfrm>
            <a:custGeom>
              <a:avLst/>
              <a:gdLst/>
              <a:ahLst/>
              <a:cxnLst/>
              <a:rect l="l" t="t" r="r" b="b"/>
              <a:pathLst>
                <a:path w="4605" h="1019" extrusionOk="0">
                  <a:moveTo>
                    <a:pt x="533" y="1"/>
                  </a:moveTo>
                  <a:lnTo>
                    <a:pt x="291" y="49"/>
                  </a:lnTo>
                  <a:lnTo>
                    <a:pt x="145" y="146"/>
                  </a:lnTo>
                  <a:lnTo>
                    <a:pt x="49" y="292"/>
                  </a:lnTo>
                  <a:lnTo>
                    <a:pt x="0" y="485"/>
                  </a:lnTo>
                  <a:lnTo>
                    <a:pt x="49" y="679"/>
                  </a:lnTo>
                  <a:lnTo>
                    <a:pt x="145" y="873"/>
                  </a:lnTo>
                  <a:lnTo>
                    <a:pt x="291" y="970"/>
                  </a:lnTo>
                  <a:lnTo>
                    <a:pt x="533" y="1018"/>
                  </a:lnTo>
                  <a:lnTo>
                    <a:pt x="4071" y="1018"/>
                  </a:lnTo>
                  <a:lnTo>
                    <a:pt x="4265" y="970"/>
                  </a:lnTo>
                  <a:lnTo>
                    <a:pt x="4459" y="873"/>
                  </a:lnTo>
                  <a:lnTo>
                    <a:pt x="4556" y="679"/>
                  </a:lnTo>
                  <a:lnTo>
                    <a:pt x="4604" y="485"/>
                  </a:lnTo>
                  <a:lnTo>
                    <a:pt x="4556" y="292"/>
                  </a:lnTo>
                  <a:lnTo>
                    <a:pt x="4459" y="146"/>
                  </a:lnTo>
                  <a:lnTo>
                    <a:pt x="4265" y="49"/>
                  </a:lnTo>
                  <a:lnTo>
                    <a:pt x="4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6"/>
            <p:cNvSpPr/>
            <p:nvPr/>
          </p:nvSpPr>
          <p:spPr>
            <a:xfrm>
              <a:off x="7454856" y="2865142"/>
              <a:ext cx="208123" cy="69020"/>
            </a:xfrm>
            <a:custGeom>
              <a:avLst/>
              <a:gdLst/>
              <a:ahLst/>
              <a:cxnLst/>
              <a:rect l="l" t="t" r="r" b="b"/>
              <a:pathLst>
                <a:path w="9209" h="3054" extrusionOk="0">
                  <a:moveTo>
                    <a:pt x="8191" y="1018"/>
                  </a:moveTo>
                  <a:lnTo>
                    <a:pt x="8191" y="2036"/>
                  </a:lnTo>
                  <a:lnTo>
                    <a:pt x="1018" y="2036"/>
                  </a:lnTo>
                  <a:lnTo>
                    <a:pt x="1018" y="1018"/>
                  </a:lnTo>
                  <a:close/>
                  <a:moveTo>
                    <a:pt x="533" y="0"/>
                  </a:moveTo>
                  <a:lnTo>
                    <a:pt x="291" y="49"/>
                  </a:lnTo>
                  <a:lnTo>
                    <a:pt x="145" y="146"/>
                  </a:lnTo>
                  <a:lnTo>
                    <a:pt x="49" y="340"/>
                  </a:lnTo>
                  <a:lnTo>
                    <a:pt x="0" y="533"/>
                  </a:lnTo>
                  <a:lnTo>
                    <a:pt x="0" y="2569"/>
                  </a:lnTo>
                  <a:lnTo>
                    <a:pt x="49" y="2763"/>
                  </a:lnTo>
                  <a:lnTo>
                    <a:pt x="145" y="2908"/>
                  </a:lnTo>
                  <a:lnTo>
                    <a:pt x="291" y="3005"/>
                  </a:lnTo>
                  <a:lnTo>
                    <a:pt x="533" y="3054"/>
                  </a:lnTo>
                  <a:lnTo>
                    <a:pt x="8724" y="3054"/>
                  </a:lnTo>
                  <a:lnTo>
                    <a:pt x="8918" y="3005"/>
                  </a:lnTo>
                  <a:lnTo>
                    <a:pt x="9063" y="2908"/>
                  </a:lnTo>
                  <a:lnTo>
                    <a:pt x="9160" y="2763"/>
                  </a:lnTo>
                  <a:lnTo>
                    <a:pt x="9208" y="2569"/>
                  </a:lnTo>
                  <a:lnTo>
                    <a:pt x="9208" y="533"/>
                  </a:lnTo>
                  <a:lnTo>
                    <a:pt x="9160" y="340"/>
                  </a:lnTo>
                  <a:lnTo>
                    <a:pt x="9063" y="146"/>
                  </a:lnTo>
                  <a:lnTo>
                    <a:pt x="8918" y="49"/>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6"/>
            <p:cNvSpPr/>
            <p:nvPr/>
          </p:nvSpPr>
          <p:spPr>
            <a:xfrm>
              <a:off x="7685964" y="2865142"/>
              <a:ext cx="69020" cy="69020"/>
            </a:xfrm>
            <a:custGeom>
              <a:avLst/>
              <a:gdLst/>
              <a:ahLst/>
              <a:cxnLst/>
              <a:rect l="l" t="t" r="r" b="b"/>
              <a:pathLst>
                <a:path w="3054" h="3054" extrusionOk="0">
                  <a:moveTo>
                    <a:pt x="2036" y="1018"/>
                  </a:moveTo>
                  <a:lnTo>
                    <a:pt x="2036" y="2036"/>
                  </a:lnTo>
                  <a:lnTo>
                    <a:pt x="1018" y="2036"/>
                  </a:lnTo>
                  <a:lnTo>
                    <a:pt x="1018" y="1018"/>
                  </a:lnTo>
                  <a:close/>
                  <a:moveTo>
                    <a:pt x="533" y="0"/>
                  </a:moveTo>
                  <a:lnTo>
                    <a:pt x="339" y="49"/>
                  </a:lnTo>
                  <a:lnTo>
                    <a:pt x="146" y="146"/>
                  </a:lnTo>
                  <a:lnTo>
                    <a:pt x="49" y="340"/>
                  </a:lnTo>
                  <a:lnTo>
                    <a:pt x="0" y="533"/>
                  </a:lnTo>
                  <a:lnTo>
                    <a:pt x="0" y="2569"/>
                  </a:lnTo>
                  <a:lnTo>
                    <a:pt x="49" y="2763"/>
                  </a:lnTo>
                  <a:lnTo>
                    <a:pt x="146" y="2908"/>
                  </a:lnTo>
                  <a:lnTo>
                    <a:pt x="339" y="3005"/>
                  </a:lnTo>
                  <a:lnTo>
                    <a:pt x="533" y="3054"/>
                  </a:lnTo>
                  <a:lnTo>
                    <a:pt x="2569" y="3054"/>
                  </a:lnTo>
                  <a:lnTo>
                    <a:pt x="2763" y="3005"/>
                  </a:lnTo>
                  <a:lnTo>
                    <a:pt x="2908" y="2908"/>
                  </a:lnTo>
                  <a:lnTo>
                    <a:pt x="3005" y="2763"/>
                  </a:lnTo>
                  <a:lnTo>
                    <a:pt x="3053" y="2569"/>
                  </a:lnTo>
                  <a:lnTo>
                    <a:pt x="3053" y="533"/>
                  </a:lnTo>
                  <a:lnTo>
                    <a:pt x="3005" y="340"/>
                  </a:lnTo>
                  <a:lnTo>
                    <a:pt x="2908" y="146"/>
                  </a:lnTo>
                  <a:lnTo>
                    <a:pt x="2763" y="49"/>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6"/>
            <p:cNvSpPr/>
            <p:nvPr/>
          </p:nvSpPr>
          <p:spPr>
            <a:xfrm>
              <a:off x="7408842" y="2635120"/>
              <a:ext cx="392133" cy="115034"/>
            </a:xfrm>
            <a:custGeom>
              <a:avLst/>
              <a:gdLst/>
              <a:ahLst/>
              <a:cxnLst/>
              <a:rect l="l" t="t" r="r" b="b"/>
              <a:pathLst>
                <a:path w="17351" h="5090" extrusionOk="0">
                  <a:moveTo>
                    <a:pt x="12601" y="1018"/>
                  </a:moveTo>
                  <a:lnTo>
                    <a:pt x="12601" y="1988"/>
                  </a:lnTo>
                  <a:lnTo>
                    <a:pt x="3393" y="1988"/>
                  </a:lnTo>
                  <a:lnTo>
                    <a:pt x="3393" y="1018"/>
                  </a:lnTo>
                  <a:close/>
                  <a:moveTo>
                    <a:pt x="13619" y="1358"/>
                  </a:moveTo>
                  <a:lnTo>
                    <a:pt x="15800" y="2521"/>
                  </a:lnTo>
                  <a:lnTo>
                    <a:pt x="13619" y="3684"/>
                  </a:lnTo>
                  <a:lnTo>
                    <a:pt x="13619" y="1358"/>
                  </a:lnTo>
                  <a:close/>
                  <a:moveTo>
                    <a:pt x="2375" y="1018"/>
                  </a:moveTo>
                  <a:lnTo>
                    <a:pt x="2375" y="4072"/>
                  </a:lnTo>
                  <a:lnTo>
                    <a:pt x="1503" y="4072"/>
                  </a:lnTo>
                  <a:lnTo>
                    <a:pt x="1309" y="4023"/>
                  </a:lnTo>
                  <a:lnTo>
                    <a:pt x="1164" y="3926"/>
                  </a:lnTo>
                  <a:lnTo>
                    <a:pt x="1067" y="3781"/>
                  </a:lnTo>
                  <a:lnTo>
                    <a:pt x="1018" y="3587"/>
                  </a:lnTo>
                  <a:lnTo>
                    <a:pt x="1018" y="1503"/>
                  </a:lnTo>
                  <a:lnTo>
                    <a:pt x="1067" y="1309"/>
                  </a:lnTo>
                  <a:lnTo>
                    <a:pt x="1164" y="1164"/>
                  </a:lnTo>
                  <a:lnTo>
                    <a:pt x="1309" y="1067"/>
                  </a:lnTo>
                  <a:lnTo>
                    <a:pt x="1503" y="1018"/>
                  </a:lnTo>
                  <a:close/>
                  <a:moveTo>
                    <a:pt x="12601" y="3005"/>
                  </a:moveTo>
                  <a:lnTo>
                    <a:pt x="12601" y="4072"/>
                  </a:lnTo>
                  <a:lnTo>
                    <a:pt x="3393" y="4072"/>
                  </a:lnTo>
                  <a:lnTo>
                    <a:pt x="3393" y="3005"/>
                  </a:lnTo>
                  <a:close/>
                  <a:moveTo>
                    <a:pt x="1503" y="1"/>
                  </a:moveTo>
                  <a:lnTo>
                    <a:pt x="1212" y="49"/>
                  </a:lnTo>
                  <a:lnTo>
                    <a:pt x="921" y="98"/>
                  </a:lnTo>
                  <a:lnTo>
                    <a:pt x="679" y="243"/>
                  </a:lnTo>
                  <a:lnTo>
                    <a:pt x="437" y="437"/>
                  </a:lnTo>
                  <a:lnTo>
                    <a:pt x="243" y="679"/>
                  </a:lnTo>
                  <a:lnTo>
                    <a:pt x="146" y="921"/>
                  </a:lnTo>
                  <a:lnTo>
                    <a:pt x="49" y="1212"/>
                  </a:lnTo>
                  <a:lnTo>
                    <a:pt x="1" y="1503"/>
                  </a:lnTo>
                  <a:lnTo>
                    <a:pt x="1" y="3587"/>
                  </a:lnTo>
                  <a:lnTo>
                    <a:pt x="49" y="3878"/>
                  </a:lnTo>
                  <a:lnTo>
                    <a:pt x="146" y="4169"/>
                  </a:lnTo>
                  <a:lnTo>
                    <a:pt x="243" y="4411"/>
                  </a:lnTo>
                  <a:lnTo>
                    <a:pt x="437" y="4653"/>
                  </a:lnTo>
                  <a:lnTo>
                    <a:pt x="679" y="4799"/>
                  </a:lnTo>
                  <a:lnTo>
                    <a:pt x="921" y="4944"/>
                  </a:lnTo>
                  <a:lnTo>
                    <a:pt x="1212" y="5041"/>
                  </a:lnTo>
                  <a:lnTo>
                    <a:pt x="1503" y="5089"/>
                  </a:lnTo>
                  <a:lnTo>
                    <a:pt x="13135" y="5089"/>
                  </a:lnTo>
                  <a:lnTo>
                    <a:pt x="13231" y="5041"/>
                  </a:lnTo>
                  <a:lnTo>
                    <a:pt x="13377" y="4993"/>
                  </a:lnTo>
                  <a:lnTo>
                    <a:pt x="17060" y="2957"/>
                  </a:lnTo>
                  <a:lnTo>
                    <a:pt x="17206" y="2860"/>
                  </a:lnTo>
                  <a:lnTo>
                    <a:pt x="17254" y="2763"/>
                  </a:lnTo>
                  <a:lnTo>
                    <a:pt x="17351" y="2618"/>
                  </a:lnTo>
                  <a:lnTo>
                    <a:pt x="17351" y="2521"/>
                  </a:lnTo>
                  <a:lnTo>
                    <a:pt x="17303" y="2375"/>
                  </a:lnTo>
                  <a:lnTo>
                    <a:pt x="17254" y="2230"/>
                  </a:lnTo>
                  <a:lnTo>
                    <a:pt x="17206" y="2133"/>
                  </a:lnTo>
                  <a:lnTo>
                    <a:pt x="17060" y="2036"/>
                  </a:lnTo>
                  <a:lnTo>
                    <a:pt x="13377" y="49"/>
                  </a:lnTo>
                  <a:lnTo>
                    <a:pt x="13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6"/>
            <p:cNvSpPr/>
            <p:nvPr/>
          </p:nvSpPr>
          <p:spPr>
            <a:xfrm>
              <a:off x="7731955" y="2819129"/>
              <a:ext cx="23029" cy="23029"/>
            </a:xfrm>
            <a:custGeom>
              <a:avLst/>
              <a:gdLst/>
              <a:ahLst/>
              <a:cxnLst/>
              <a:rect l="l" t="t" r="r" b="b"/>
              <a:pathLst>
                <a:path w="1019" h="1019" extrusionOk="0">
                  <a:moveTo>
                    <a:pt x="292" y="1"/>
                  </a:moveTo>
                  <a:lnTo>
                    <a:pt x="146" y="146"/>
                  </a:lnTo>
                  <a:lnTo>
                    <a:pt x="49" y="292"/>
                  </a:lnTo>
                  <a:lnTo>
                    <a:pt x="1" y="485"/>
                  </a:lnTo>
                  <a:lnTo>
                    <a:pt x="49" y="679"/>
                  </a:lnTo>
                  <a:lnTo>
                    <a:pt x="146" y="873"/>
                  </a:lnTo>
                  <a:lnTo>
                    <a:pt x="292" y="970"/>
                  </a:lnTo>
                  <a:lnTo>
                    <a:pt x="485" y="1018"/>
                  </a:lnTo>
                  <a:lnTo>
                    <a:pt x="728" y="970"/>
                  </a:lnTo>
                  <a:lnTo>
                    <a:pt x="873" y="873"/>
                  </a:lnTo>
                  <a:lnTo>
                    <a:pt x="970" y="679"/>
                  </a:lnTo>
                  <a:lnTo>
                    <a:pt x="1018" y="485"/>
                  </a:lnTo>
                  <a:lnTo>
                    <a:pt x="970" y="292"/>
                  </a:lnTo>
                  <a:lnTo>
                    <a:pt x="873" y="146"/>
                  </a:lnTo>
                  <a:lnTo>
                    <a:pt x="7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46"/>
          <p:cNvGrpSpPr/>
          <p:nvPr/>
        </p:nvGrpSpPr>
        <p:grpSpPr>
          <a:xfrm>
            <a:off x="875606" y="2259085"/>
            <a:ext cx="308897" cy="392155"/>
            <a:chOff x="7492078" y="3987820"/>
            <a:chExt cx="308897" cy="392155"/>
          </a:xfrm>
        </p:grpSpPr>
        <p:sp>
          <p:nvSpPr>
            <p:cNvPr id="610" name="Google Shape;610;p46"/>
            <p:cNvSpPr/>
            <p:nvPr/>
          </p:nvSpPr>
          <p:spPr>
            <a:xfrm>
              <a:off x="7492078" y="3987820"/>
              <a:ext cx="308897" cy="392155"/>
            </a:xfrm>
            <a:custGeom>
              <a:avLst/>
              <a:gdLst/>
              <a:ahLst/>
              <a:cxnLst/>
              <a:rect l="l" t="t" r="r" b="b"/>
              <a:pathLst>
                <a:path w="13668" h="17352" extrusionOk="0">
                  <a:moveTo>
                    <a:pt x="10809" y="1745"/>
                  </a:moveTo>
                  <a:lnTo>
                    <a:pt x="11923" y="2909"/>
                  </a:lnTo>
                  <a:lnTo>
                    <a:pt x="10809" y="2909"/>
                  </a:lnTo>
                  <a:lnTo>
                    <a:pt x="10809" y="1745"/>
                  </a:lnTo>
                  <a:close/>
                  <a:moveTo>
                    <a:pt x="9791" y="1018"/>
                  </a:moveTo>
                  <a:lnTo>
                    <a:pt x="9791" y="3393"/>
                  </a:lnTo>
                  <a:lnTo>
                    <a:pt x="9839" y="3587"/>
                  </a:lnTo>
                  <a:lnTo>
                    <a:pt x="9936" y="3781"/>
                  </a:lnTo>
                  <a:lnTo>
                    <a:pt x="10082" y="3878"/>
                  </a:lnTo>
                  <a:lnTo>
                    <a:pt x="10275" y="3926"/>
                  </a:lnTo>
                  <a:lnTo>
                    <a:pt x="12650" y="3926"/>
                  </a:lnTo>
                  <a:lnTo>
                    <a:pt x="12650" y="16333"/>
                  </a:lnTo>
                  <a:lnTo>
                    <a:pt x="1019" y="16333"/>
                  </a:lnTo>
                  <a:lnTo>
                    <a:pt x="1019" y="1018"/>
                  </a:lnTo>
                  <a:close/>
                  <a:moveTo>
                    <a:pt x="486" y="1"/>
                  </a:moveTo>
                  <a:lnTo>
                    <a:pt x="292" y="49"/>
                  </a:lnTo>
                  <a:lnTo>
                    <a:pt x="146" y="146"/>
                  </a:lnTo>
                  <a:lnTo>
                    <a:pt x="49" y="340"/>
                  </a:lnTo>
                  <a:lnTo>
                    <a:pt x="1" y="534"/>
                  </a:lnTo>
                  <a:lnTo>
                    <a:pt x="1" y="16866"/>
                  </a:lnTo>
                  <a:lnTo>
                    <a:pt x="49" y="17060"/>
                  </a:lnTo>
                  <a:lnTo>
                    <a:pt x="146" y="17206"/>
                  </a:lnTo>
                  <a:lnTo>
                    <a:pt x="292" y="17303"/>
                  </a:lnTo>
                  <a:lnTo>
                    <a:pt x="486" y="17351"/>
                  </a:lnTo>
                  <a:lnTo>
                    <a:pt x="13183" y="17351"/>
                  </a:lnTo>
                  <a:lnTo>
                    <a:pt x="13377" y="17303"/>
                  </a:lnTo>
                  <a:lnTo>
                    <a:pt x="13523" y="17206"/>
                  </a:lnTo>
                  <a:lnTo>
                    <a:pt x="13620" y="17060"/>
                  </a:lnTo>
                  <a:lnTo>
                    <a:pt x="13668" y="16866"/>
                  </a:lnTo>
                  <a:lnTo>
                    <a:pt x="13668" y="3345"/>
                  </a:lnTo>
                  <a:lnTo>
                    <a:pt x="13620" y="3199"/>
                  </a:lnTo>
                  <a:lnTo>
                    <a:pt x="13523" y="3054"/>
                  </a:lnTo>
                  <a:lnTo>
                    <a:pt x="10663" y="146"/>
                  </a:lnTo>
                  <a:lnTo>
                    <a:pt x="10469" y="49"/>
                  </a:lnTo>
                  <a:lnTo>
                    <a:pt x="10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6"/>
            <p:cNvSpPr/>
            <p:nvPr/>
          </p:nvSpPr>
          <p:spPr>
            <a:xfrm>
              <a:off x="7538092" y="4205797"/>
              <a:ext cx="216892" cy="82174"/>
            </a:xfrm>
            <a:custGeom>
              <a:avLst/>
              <a:gdLst/>
              <a:ahLst/>
              <a:cxnLst/>
              <a:rect l="l" t="t" r="r" b="b"/>
              <a:pathLst>
                <a:path w="9597" h="3636" extrusionOk="0">
                  <a:moveTo>
                    <a:pt x="8579" y="1018"/>
                  </a:moveTo>
                  <a:lnTo>
                    <a:pt x="8579" y="2617"/>
                  </a:lnTo>
                  <a:lnTo>
                    <a:pt x="1018" y="2617"/>
                  </a:lnTo>
                  <a:lnTo>
                    <a:pt x="1018" y="1018"/>
                  </a:lnTo>
                  <a:close/>
                  <a:moveTo>
                    <a:pt x="485" y="0"/>
                  </a:moveTo>
                  <a:lnTo>
                    <a:pt x="291" y="49"/>
                  </a:lnTo>
                  <a:lnTo>
                    <a:pt x="146" y="146"/>
                  </a:lnTo>
                  <a:lnTo>
                    <a:pt x="49" y="291"/>
                  </a:lnTo>
                  <a:lnTo>
                    <a:pt x="0" y="485"/>
                  </a:lnTo>
                  <a:lnTo>
                    <a:pt x="0" y="3150"/>
                  </a:lnTo>
                  <a:lnTo>
                    <a:pt x="49" y="3344"/>
                  </a:lnTo>
                  <a:lnTo>
                    <a:pt x="146" y="3490"/>
                  </a:lnTo>
                  <a:lnTo>
                    <a:pt x="291" y="3587"/>
                  </a:lnTo>
                  <a:lnTo>
                    <a:pt x="485" y="3635"/>
                  </a:lnTo>
                  <a:lnTo>
                    <a:pt x="9112" y="3635"/>
                  </a:lnTo>
                  <a:lnTo>
                    <a:pt x="9306" y="3587"/>
                  </a:lnTo>
                  <a:lnTo>
                    <a:pt x="9451" y="3490"/>
                  </a:lnTo>
                  <a:lnTo>
                    <a:pt x="9548" y="3344"/>
                  </a:lnTo>
                  <a:lnTo>
                    <a:pt x="9596" y="3150"/>
                  </a:lnTo>
                  <a:lnTo>
                    <a:pt x="9596" y="485"/>
                  </a:lnTo>
                  <a:lnTo>
                    <a:pt x="9548" y="291"/>
                  </a:lnTo>
                  <a:lnTo>
                    <a:pt x="9451" y="146"/>
                  </a:lnTo>
                  <a:lnTo>
                    <a:pt x="9306" y="49"/>
                  </a:lnTo>
                  <a:lnTo>
                    <a:pt x="9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6"/>
            <p:cNvSpPr/>
            <p:nvPr/>
          </p:nvSpPr>
          <p:spPr>
            <a:xfrm>
              <a:off x="7538092" y="4310932"/>
              <a:ext cx="216892" cy="23029"/>
            </a:xfrm>
            <a:custGeom>
              <a:avLst/>
              <a:gdLst/>
              <a:ahLst/>
              <a:cxnLst/>
              <a:rect l="l" t="t" r="r" b="b"/>
              <a:pathLst>
                <a:path w="9597" h="1019" extrusionOk="0">
                  <a:moveTo>
                    <a:pt x="485" y="1"/>
                  </a:moveTo>
                  <a:lnTo>
                    <a:pt x="291" y="49"/>
                  </a:lnTo>
                  <a:lnTo>
                    <a:pt x="146" y="146"/>
                  </a:lnTo>
                  <a:lnTo>
                    <a:pt x="49" y="340"/>
                  </a:lnTo>
                  <a:lnTo>
                    <a:pt x="0" y="534"/>
                  </a:lnTo>
                  <a:lnTo>
                    <a:pt x="49" y="728"/>
                  </a:lnTo>
                  <a:lnTo>
                    <a:pt x="146" y="873"/>
                  </a:lnTo>
                  <a:lnTo>
                    <a:pt x="291" y="970"/>
                  </a:lnTo>
                  <a:lnTo>
                    <a:pt x="485" y="1019"/>
                  </a:lnTo>
                  <a:lnTo>
                    <a:pt x="9112" y="1019"/>
                  </a:lnTo>
                  <a:lnTo>
                    <a:pt x="9306" y="970"/>
                  </a:lnTo>
                  <a:lnTo>
                    <a:pt x="9451" y="873"/>
                  </a:lnTo>
                  <a:lnTo>
                    <a:pt x="9548" y="728"/>
                  </a:lnTo>
                  <a:lnTo>
                    <a:pt x="9596" y="534"/>
                  </a:lnTo>
                  <a:lnTo>
                    <a:pt x="9548" y="340"/>
                  </a:lnTo>
                  <a:lnTo>
                    <a:pt x="9451" y="146"/>
                  </a:lnTo>
                  <a:lnTo>
                    <a:pt x="9306" y="49"/>
                  </a:lnTo>
                  <a:lnTo>
                    <a:pt x="91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6"/>
            <p:cNvSpPr/>
            <p:nvPr/>
          </p:nvSpPr>
          <p:spPr>
            <a:xfrm>
              <a:off x="7606005" y="4033834"/>
              <a:ext cx="81066" cy="102966"/>
            </a:xfrm>
            <a:custGeom>
              <a:avLst/>
              <a:gdLst/>
              <a:ahLst/>
              <a:cxnLst/>
              <a:rect l="l" t="t" r="r" b="b"/>
              <a:pathLst>
                <a:path w="3587" h="4556" extrusionOk="0">
                  <a:moveTo>
                    <a:pt x="1793" y="0"/>
                  </a:moveTo>
                  <a:lnTo>
                    <a:pt x="1454" y="49"/>
                  </a:lnTo>
                  <a:lnTo>
                    <a:pt x="1163" y="146"/>
                  </a:lnTo>
                  <a:lnTo>
                    <a:pt x="873" y="243"/>
                  </a:lnTo>
                  <a:lnTo>
                    <a:pt x="630" y="436"/>
                  </a:lnTo>
                  <a:lnTo>
                    <a:pt x="388" y="679"/>
                  </a:lnTo>
                  <a:lnTo>
                    <a:pt x="243" y="921"/>
                  </a:lnTo>
                  <a:lnTo>
                    <a:pt x="97" y="1212"/>
                  </a:lnTo>
                  <a:lnTo>
                    <a:pt x="49" y="1551"/>
                  </a:lnTo>
                  <a:lnTo>
                    <a:pt x="0" y="1793"/>
                  </a:lnTo>
                  <a:lnTo>
                    <a:pt x="49" y="1987"/>
                  </a:lnTo>
                  <a:lnTo>
                    <a:pt x="146" y="2133"/>
                  </a:lnTo>
                  <a:lnTo>
                    <a:pt x="339" y="2278"/>
                  </a:lnTo>
                  <a:lnTo>
                    <a:pt x="727" y="2278"/>
                  </a:lnTo>
                  <a:lnTo>
                    <a:pt x="873" y="2133"/>
                  </a:lnTo>
                  <a:lnTo>
                    <a:pt x="970" y="1987"/>
                  </a:lnTo>
                  <a:lnTo>
                    <a:pt x="1018" y="1793"/>
                  </a:lnTo>
                  <a:lnTo>
                    <a:pt x="1018" y="1696"/>
                  </a:lnTo>
                  <a:lnTo>
                    <a:pt x="1115" y="1406"/>
                  </a:lnTo>
                  <a:lnTo>
                    <a:pt x="1309" y="1212"/>
                  </a:lnTo>
                  <a:lnTo>
                    <a:pt x="1503" y="1066"/>
                  </a:lnTo>
                  <a:lnTo>
                    <a:pt x="1793" y="1018"/>
                  </a:lnTo>
                  <a:lnTo>
                    <a:pt x="2084" y="1066"/>
                  </a:lnTo>
                  <a:lnTo>
                    <a:pt x="2327" y="1260"/>
                  </a:lnTo>
                  <a:lnTo>
                    <a:pt x="2472" y="1454"/>
                  </a:lnTo>
                  <a:lnTo>
                    <a:pt x="2569" y="1745"/>
                  </a:lnTo>
                  <a:lnTo>
                    <a:pt x="2569" y="1890"/>
                  </a:lnTo>
                  <a:lnTo>
                    <a:pt x="2520" y="2036"/>
                  </a:lnTo>
                  <a:lnTo>
                    <a:pt x="2423" y="2181"/>
                  </a:lnTo>
                  <a:lnTo>
                    <a:pt x="2327" y="2327"/>
                  </a:lnTo>
                  <a:lnTo>
                    <a:pt x="2230" y="2423"/>
                  </a:lnTo>
                  <a:lnTo>
                    <a:pt x="2084" y="2472"/>
                  </a:lnTo>
                  <a:lnTo>
                    <a:pt x="1939" y="2520"/>
                  </a:lnTo>
                  <a:lnTo>
                    <a:pt x="1793" y="2569"/>
                  </a:lnTo>
                  <a:lnTo>
                    <a:pt x="1600" y="2617"/>
                  </a:lnTo>
                  <a:lnTo>
                    <a:pt x="1454" y="2714"/>
                  </a:lnTo>
                  <a:lnTo>
                    <a:pt x="1309" y="2860"/>
                  </a:lnTo>
                  <a:lnTo>
                    <a:pt x="1309" y="3053"/>
                  </a:lnTo>
                  <a:lnTo>
                    <a:pt x="1309" y="4071"/>
                  </a:lnTo>
                  <a:lnTo>
                    <a:pt x="1309" y="4265"/>
                  </a:lnTo>
                  <a:lnTo>
                    <a:pt x="1454" y="4410"/>
                  </a:lnTo>
                  <a:lnTo>
                    <a:pt x="1600" y="4507"/>
                  </a:lnTo>
                  <a:lnTo>
                    <a:pt x="1793" y="4556"/>
                  </a:lnTo>
                  <a:lnTo>
                    <a:pt x="1987" y="4507"/>
                  </a:lnTo>
                  <a:lnTo>
                    <a:pt x="2133" y="4410"/>
                  </a:lnTo>
                  <a:lnTo>
                    <a:pt x="2278" y="4265"/>
                  </a:lnTo>
                  <a:lnTo>
                    <a:pt x="2327" y="4071"/>
                  </a:lnTo>
                  <a:lnTo>
                    <a:pt x="2327" y="3490"/>
                  </a:lnTo>
                  <a:lnTo>
                    <a:pt x="2520" y="3441"/>
                  </a:lnTo>
                  <a:lnTo>
                    <a:pt x="2714" y="3296"/>
                  </a:lnTo>
                  <a:lnTo>
                    <a:pt x="2908" y="3199"/>
                  </a:lnTo>
                  <a:lnTo>
                    <a:pt x="3102" y="3005"/>
                  </a:lnTo>
                  <a:lnTo>
                    <a:pt x="3296" y="2714"/>
                  </a:lnTo>
                  <a:lnTo>
                    <a:pt x="3490" y="2423"/>
                  </a:lnTo>
                  <a:lnTo>
                    <a:pt x="3538" y="2084"/>
                  </a:lnTo>
                  <a:lnTo>
                    <a:pt x="3587" y="1696"/>
                  </a:lnTo>
                  <a:lnTo>
                    <a:pt x="3538" y="1357"/>
                  </a:lnTo>
                  <a:lnTo>
                    <a:pt x="3393" y="1066"/>
                  </a:lnTo>
                  <a:lnTo>
                    <a:pt x="3247" y="776"/>
                  </a:lnTo>
                  <a:lnTo>
                    <a:pt x="3054" y="533"/>
                  </a:lnTo>
                  <a:lnTo>
                    <a:pt x="2763" y="291"/>
                  </a:lnTo>
                  <a:lnTo>
                    <a:pt x="2472" y="146"/>
                  </a:lnTo>
                  <a:lnTo>
                    <a:pt x="2181" y="49"/>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6"/>
            <p:cNvSpPr/>
            <p:nvPr/>
          </p:nvSpPr>
          <p:spPr>
            <a:xfrm>
              <a:off x="7635566" y="4159783"/>
              <a:ext cx="23029" cy="23029"/>
            </a:xfrm>
            <a:custGeom>
              <a:avLst/>
              <a:gdLst/>
              <a:ahLst/>
              <a:cxnLst/>
              <a:rect l="l" t="t" r="r" b="b"/>
              <a:pathLst>
                <a:path w="1019" h="1019" extrusionOk="0">
                  <a:moveTo>
                    <a:pt x="485" y="1"/>
                  </a:moveTo>
                  <a:lnTo>
                    <a:pt x="292" y="49"/>
                  </a:lnTo>
                  <a:lnTo>
                    <a:pt x="146" y="195"/>
                  </a:lnTo>
                  <a:lnTo>
                    <a:pt x="1" y="340"/>
                  </a:lnTo>
                  <a:lnTo>
                    <a:pt x="1" y="534"/>
                  </a:lnTo>
                  <a:lnTo>
                    <a:pt x="1" y="728"/>
                  </a:lnTo>
                  <a:lnTo>
                    <a:pt x="146" y="873"/>
                  </a:lnTo>
                  <a:lnTo>
                    <a:pt x="292" y="1018"/>
                  </a:lnTo>
                  <a:lnTo>
                    <a:pt x="679" y="1018"/>
                  </a:lnTo>
                  <a:lnTo>
                    <a:pt x="825" y="873"/>
                  </a:lnTo>
                  <a:lnTo>
                    <a:pt x="970" y="728"/>
                  </a:lnTo>
                  <a:lnTo>
                    <a:pt x="1019" y="534"/>
                  </a:lnTo>
                  <a:lnTo>
                    <a:pt x="970" y="340"/>
                  </a:lnTo>
                  <a:lnTo>
                    <a:pt x="825" y="195"/>
                  </a:lnTo>
                  <a:lnTo>
                    <a:pt x="679"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 name="Google Shape;455;p41">
            <a:extLst>
              <a:ext uri="{FF2B5EF4-FFF2-40B4-BE49-F238E27FC236}">
                <a16:creationId xmlns:a16="http://schemas.microsoft.com/office/drawing/2014/main" id="{7FB3C408-7D37-42DE-92F3-848E61621B00}"/>
              </a:ext>
            </a:extLst>
          </p:cNvPr>
          <p:cNvSpPr txBox="1">
            <a:spLocks noGrp="1"/>
          </p:cNvSpPr>
          <p:nvPr>
            <p:ph type="title"/>
          </p:nvPr>
        </p:nvSpPr>
        <p:spPr>
          <a:xfrm>
            <a:off x="456982" y="447349"/>
            <a:ext cx="82300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 </a:t>
            </a:r>
            <a:r>
              <a:rPr lang="en-ID"/>
              <a:t>BUSINESS IMPACT AND BENEFITS.</a:t>
            </a:r>
            <a:endParaRPr dirty="0"/>
          </a:p>
        </p:txBody>
      </p:sp>
      <p:grpSp>
        <p:nvGrpSpPr>
          <p:cNvPr id="26" name="Google Shape;588;p46">
            <a:extLst>
              <a:ext uri="{FF2B5EF4-FFF2-40B4-BE49-F238E27FC236}">
                <a16:creationId xmlns:a16="http://schemas.microsoft.com/office/drawing/2014/main" id="{011B8CF0-E40F-4C0D-8577-C2F610FB9FC2}"/>
              </a:ext>
            </a:extLst>
          </p:cNvPr>
          <p:cNvGrpSpPr/>
          <p:nvPr/>
        </p:nvGrpSpPr>
        <p:grpSpPr>
          <a:xfrm>
            <a:off x="858226" y="3940239"/>
            <a:ext cx="392133" cy="392155"/>
            <a:chOff x="6727565" y="2635120"/>
            <a:chExt cx="392133" cy="392155"/>
          </a:xfrm>
        </p:grpSpPr>
        <p:sp>
          <p:nvSpPr>
            <p:cNvPr id="27" name="Google Shape;589;p46">
              <a:extLst>
                <a:ext uri="{FF2B5EF4-FFF2-40B4-BE49-F238E27FC236}">
                  <a16:creationId xmlns:a16="http://schemas.microsoft.com/office/drawing/2014/main" id="{7E40A1E9-A6CE-4E22-8734-A135E6592C23}"/>
                </a:ext>
              </a:extLst>
            </p:cNvPr>
            <p:cNvSpPr/>
            <p:nvPr/>
          </p:nvSpPr>
          <p:spPr>
            <a:xfrm>
              <a:off x="6727565" y="2635120"/>
              <a:ext cx="306705" cy="307812"/>
            </a:xfrm>
            <a:custGeom>
              <a:avLst/>
              <a:gdLst/>
              <a:ahLst/>
              <a:cxnLst/>
              <a:rect l="l" t="t" r="r" b="b"/>
              <a:pathLst>
                <a:path w="13571" h="13620" extrusionOk="0">
                  <a:moveTo>
                    <a:pt x="10614" y="1018"/>
                  </a:moveTo>
                  <a:lnTo>
                    <a:pt x="10808" y="1067"/>
                  </a:lnTo>
                  <a:lnTo>
                    <a:pt x="10953" y="1164"/>
                  </a:lnTo>
                  <a:lnTo>
                    <a:pt x="12407" y="2618"/>
                  </a:lnTo>
                  <a:lnTo>
                    <a:pt x="12553" y="2812"/>
                  </a:lnTo>
                  <a:lnTo>
                    <a:pt x="12553" y="2957"/>
                  </a:lnTo>
                  <a:lnTo>
                    <a:pt x="12553" y="3151"/>
                  </a:lnTo>
                  <a:lnTo>
                    <a:pt x="12407" y="3345"/>
                  </a:lnTo>
                  <a:lnTo>
                    <a:pt x="11826" y="3926"/>
                  </a:lnTo>
                  <a:lnTo>
                    <a:pt x="9645" y="1794"/>
                  </a:lnTo>
                  <a:lnTo>
                    <a:pt x="10275" y="1164"/>
                  </a:lnTo>
                  <a:lnTo>
                    <a:pt x="10420" y="1067"/>
                  </a:lnTo>
                  <a:lnTo>
                    <a:pt x="10614" y="1018"/>
                  </a:lnTo>
                  <a:close/>
                  <a:moveTo>
                    <a:pt x="8918" y="2521"/>
                  </a:moveTo>
                  <a:lnTo>
                    <a:pt x="9693" y="3248"/>
                  </a:lnTo>
                  <a:lnTo>
                    <a:pt x="3150" y="9742"/>
                  </a:lnTo>
                  <a:lnTo>
                    <a:pt x="2424" y="9015"/>
                  </a:lnTo>
                  <a:lnTo>
                    <a:pt x="8918" y="2521"/>
                  </a:lnTo>
                  <a:close/>
                  <a:moveTo>
                    <a:pt x="10372" y="3975"/>
                  </a:moveTo>
                  <a:lnTo>
                    <a:pt x="11099" y="4653"/>
                  </a:lnTo>
                  <a:lnTo>
                    <a:pt x="4556" y="11148"/>
                  </a:lnTo>
                  <a:lnTo>
                    <a:pt x="3877" y="10469"/>
                  </a:lnTo>
                  <a:lnTo>
                    <a:pt x="10372" y="3975"/>
                  </a:lnTo>
                  <a:close/>
                  <a:moveTo>
                    <a:pt x="1939" y="9984"/>
                  </a:moveTo>
                  <a:lnTo>
                    <a:pt x="3635" y="11632"/>
                  </a:lnTo>
                  <a:lnTo>
                    <a:pt x="1260" y="12359"/>
                  </a:lnTo>
                  <a:lnTo>
                    <a:pt x="1260" y="12359"/>
                  </a:lnTo>
                  <a:lnTo>
                    <a:pt x="1939" y="9984"/>
                  </a:lnTo>
                  <a:close/>
                  <a:moveTo>
                    <a:pt x="10614" y="1"/>
                  </a:moveTo>
                  <a:lnTo>
                    <a:pt x="10323" y="49"/>
                  </a:lnTo>
                  <a:lnTo>
                    <a:pt x="10033" y="98"/>
                  </a:lnTo>
                  <a:lnTo>
                    <a:pt x="9790" y="243"/>
                  </a:lnTo>
                  <a:lnTo>
                    <a:pt x="9548" y="437"/>
                  </a:lnTo>
                  <a:lnTo>
                    <a:pt x="8579" y="1406"/>
                  </a:lnTo>
                  <a:lnTo>
                    <a:pt x="1357" y="8676"/>
                  </a:lnTo>
                  <a:lnTo>
                    <a:pt x="1260" y="8773"/>
                  </a:lnTo>
                  <a:lnTo>
                    <a:pt x="1212" y="8870"/>
                  </a:lnTo>
                  <a:lnTo>
                    <a:pt x="49" y="12989"/>
                  </a:lnTo>
                  <a:lnTo>
                    <a:pt x="0" y="13086"/>
                  </a:lnTo>
                  <a:lnTo>
                    <a:pt x="49" y="13232"/>
                  </a:lnTo>
                  <a:lnTo>
                    <a:pt x="97" y="13377"/>
                  </a:lnTo>
                  <a:lnTo>
                    <a:pt x="194" y="13474"/>
                  </a:lnTo>
                  <a:lnTo>
                    <a:pt x="291" y="13571"/>
                  </a:lnTo>
                  <a:lnTo>
                    <a:pt x="388" y="13619"/>
                  </a:lnTo>
                  <a:lnTo>
                    <a:pt x="533" y="13619"/>
                  </a:lnTo>
                  <a:lnTo>
                    <a:pt x="679" y="13571"/>
                  </a:lnTo>
                  <a:lnTo>
                    <a:pt x="4701" y="12359"/>
                  </a:lnTo>
                  <a:lnTo>
                    <a:pt x="4798" y="12359"/>
                  </a:lnTo>
                  <a:lnTo>
                    <a:pt x="4944" y="12262"/>
                  </a:lnTo>
                  <a:lnTo>
                    <a:pt x="13134" y="4023"/>
                  </a:lnTo>
                  <a:lnTo>
                    <a:pt x="13328" y="3781"/>
                  </a:lnTo>
                  <a:lnTo>
                    <a:pt x="13474" y="3539"/>
                  </a:lnTo>
                  <a:lnTo>
                    <a:pt x="13570" y="3248"/>
                  </a:lnTo>
                  <a:lnTo>
                    <a:pt x="13570" y="2957"/>
                  </a:lnTo>
                  <a:lnTo>
                    <a:pt x="13570" y="2715"/>
                  </a:lnTo>
                  <a:lnTo>
                    <a:pt x="13474" y="2424"/>
                  </a:lnTo>
                  <a:lnTo>
                    <a:pt x="13328" y="2133"/>
                  </a:lnTo>
                  <a:lnTo>
                    <a:pt x="13134" y="1939"/>
                  </a:lnTo>
                  <a:lnTo>
                    <a:pt x="11680" y="437"/>
                  </a:lnTo>
                  <a:lnTo>
                    <a:pt x="11438" y="243"/>
                  </a:lnTo>
                  <a:lnTo>
                    <a:pt x="11196" y="98"/>
                  </a:lnTo>
                  <a:lnTo>
                    <a:pt x="10905" y="49"/>
                  </a:lnTo>
                  <a:lnTo>
                    <a:pt x="10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90;p46">
              <a:extLst>
                <a:ext uri="{FF2B5EF4-FFF2-40B4-BE49-F238E27FC236}">
                  <a16:creationId xmlns:a16="http://schemas.microsoft.com/office/drawing/2014/main" id="{2A076C47-85DD-4308-BC19-DFB269394293}"/>
                </a:ext>
              </a:extLst>
            </p:cNvPr>
            <p:cNvSpPr/>
            <p:nvPr/>
          </p:nvSpPr>
          <p:spPr>
            <a:xfrm>
              <a:off x="6911575" y="2816937"/>
              <a:ext cx="208123" cy="210338"/>
            </a:xfrm>
            <a:custGeom>
              <a:avLst/>
              <a:gdLst/>
              <a:ahLst/>
              <a:cxnLst/>
              <a:rect l="l" t="t" r="r" b="b"/>
              <a:pathLst>
                <a:path w="9209" h="9307" extrusionOk="0">
                  <a:moveTo>
                    <a:pt x="5138" y="1019"/>
                  </a:moveTo>
                  <a:lnTo>
                    <a:pt x="5138" y="1649"/>
                  </a:lnTo>
                  <a:lnTo>
                    <a:pt x="5138" y="1794"/>
                  </a:lnTo>
                  <a:lnTo>
                    <a:pt x="5235" y="1939"/>
                  </a:lnTo>
                  <a:lnTo>
                    <a:pt x="5332" y="2036"/>
                  </a:lnTo>
                  <a:lnTo>
                    <a:pt x="5477" y="2133"/>
                  </a:lnTo>
                  <a:lnTo>
                    <a:pt x="5962" y="2327"/>
                  </a:lnTo>
                  <a:lnTo>
                    <a:pt x="6349" y="2666"/>
                  </a:lnTo>
                  <a:lnTo>
                    <a:pt x="6495" y="2763"/>
                  </a:lnTo>
                  <a:lnTo>
                    <a:pt x="6834" y="2763"/>
                  </a:lnTo>
                  <a:lnTo>
                    <a:pt x="6979" y="2715"/>
                  </a:lnTo>
                  <a:lnTo>
                    <a:pt x="7512" y="2376"/>
                  </a:lnTo>
                  <a:lnTo>
                    <a:pt x="7997" y="3296"/>
                  </a:lnTo>
                  <a:lnTo>
                    <a:pt x="7464" y="3587"/>
                  </a:lnTo>
                  <a:lnTo>
                    <a:pt x="7367" y="3684"/>
                  </a:lnTo>
                  <a:lnTo>
                    <a:pt x="7270" y="3830"/>
                  </a:lnTo>
                  <a:lnTo>
                    <a:pt x="7222" y="3975"/>
                  </a:lnTo>
                  <a:lnTo>
                    <a:pt x="7222" y="4120"/>
                  </a:lnTo>
                  <a:lnTo>
                    <a:pt x="7270" y="4653"/>
                  </a:lnTo>
                  <a:lnTo>
                    <a:pt x="7222" y="5187"/>
                  </a:lnTo>
                  <a:lnTo>
                    <a:pt x="7222" y="5332"/>
                  </a:lnTo>
                  <a:lnTo>
                    <a:pt x="7270" y="5477"/>
                  </a:lnTo>
                  <a:lnTo>
                    <a:pt x="7367" y="5623"/>
                  </a:lnTo>
                  <a:lnTo>
                    <a:pt x="7464" y="5720"/>
                  </a:lnTo>
                  <a:lnTo>
                    <a:pt x="7997" y="6010"/>
                  </a:lnTo>
                  <a:lnTo>
                    <a:pt x="7512" y="6931"/>
                  </a:lnTo>
                  <a:lnTo>
                    <a:pt x="6979" y="6592"/>
                  </a:lnTo>
                  <a:lnTo>
                    <a:pt x="6834" y="6544"/>
                  </a:lnTo>
                  <a:lnTo>
                    <a:pt x="6495" y="6544"/>
                  </a:lnTo>
                  <a:lnTo>
                    <a:pt x="6349" y="6640"/>
                  </a:lnTo>
                  <a:lnTo>
                    <a:pt x="5962" y="6980"/>
                  </a:lnTo>
                  <a:lnTo>
                    <a:pt x="5477" y="7174"/>
                  </a:lnTo>
                  <a:lnTo>
                    <a:pt x="5332" y="7271"/>
                  </a:lnTo>
                  <a:lnTo>
                    <a:pt x="5235" y="7367"/>
                  </a:lnTo>
                  <a:lnTo>
                    <a:pt x="5138" y="7513"/>
                  </a:lnTo>
                  <a:lnTo>
                    <a:pt x="5138" y="7658"/>
                  </a:lnTo>
                  <a:lnTo>
                    <a:pt x="5138" y="8288"/>
                  </a:lnTo>
                  <a:lnTo>
                    <a:pt x="4120" y="8288"/>
                  </a:lnTo>
                  <a:lnTo>
                    <a:pt x="4120" y="7658"/>
                  </a:lnTo>
                  <a:lnTo>
                    <a:pt x="4071" y="7513"/>
                  </a:lnTo>
                  <a:lnTo>
                    <a:pt x="4023" y="7367"/>
                  </a:lnTo>
                  <a:lnTo>
                    <a:pt x="3926" y="7271"/>
                  </a:lnTo>
                  <a:lnTo>
                    <a:pt x="3781" y="7174"/>
                  </a:lnTo>
                  <a:lnTo>
                    <a:pt x="3296" y="6980"/>
                  </a:lnTo>
                  <a:lnTo>
                    <a:pt x="2860" y="6640"/>
                  </a:lnTo>
                  <a:lnTo>
                    <a:pt x="2714" y="6544"/>
                  </a:lnTo>
                  <a:lnTo>
                    <a:pt x="2424" y="6544"/>
                  </a:lnTo>
                  <a:lnTo>
                    <a:pt x="2278" y="6592"/>
                  </a:lnTo>
                  <a:lnTo>
                    <a:pt x="1745" y="6931"/>
                  </a:lnTo>
                  <a:lnTo>
                    <a:pt x="1212" y="6010"/>
                  </a:lnTo>
                  <a:lnTo>
                    <a:pt x="1745" y="5720"/>
                  </a:lnTo>
                  <a:lnTo>
                    <a:pt x="1891" y="5623"/>
                  </a:lnTo>
                  <a:lnTo>
                    <a:pt x="1987" y="5477"/>
                  </a:lnTo>
                  <a:lnTo>
                    <a:pt x="2036" y="5332"/>
                  </a:lnTo>
                  <a:lnTo>
                    <a:pt x="1987" y="5187"/>
                  </a:lnTo>
                  <a:lnTo>
                    <a:pt x="1939" y="4653"/>
                  </a:lnTo>
                  <a:lnTo>
                    <a:pt x="1987" y="4120"/>
                  </a:lnTo>
                  <a:lnTo>
                    <a:pt x="2036" y="3975"/>
                  </a:lnTo>
                  <a:lnTo>
                    <a:pt x="1987" y="3830"/>
                  </a:lnTo>
                  <a:lnTo>
                    <a:pt x="1891" y="3684"/>
                  </a:lnTo>
                  <a:lnTo>
                    <a:pt x="1745" y="3587"/>
                  </a:lnTo>
                  <a:lnTo>
                    <a:pt x="1212" y="3296"/>
                  </a:lnTo>
                  <a:lnTo>
                    <a:pt x="1745" y="2376"/>
                  </a:lnTo>
                  <a:lnTo>
                    <a:pt x="2278" y="2715"/>
                  </a:lnTo>
                  <a:lnTo>
                    <a:pt x="2424" y="2763"/>
                  </a:lnTo>
                  <a:lnTo>
                    <a:pt x="2714" y="2763"/>
                  </a:lnTo>
                  <a:lnTo>
                    <a:pt x="2860" y="2666"/>
                  </a:lnTo>
                  <a:lnTo>
                    <a:pt x="3296" y="2327"/>
                  </a:lnTo>
                  <a:lnTo>
                    <a:pt x="3781" y="2133"/>
                  </a:lnTo>
                  <a:lnTo>
                    <a:pt x="3926" y="2036"/>
                  </a:lnTo>
                  <a:lnTo>
                    <a:pt x="4023" y="1939"/>
                  </a:lnTo>
                  <a:lnTo>
                    <a:pt x="4071" y="1794"/>
                  </a:lnTo>
                  <a:lnTo>
                    <a:pt x="4120" y="1649"/>
                  </a:lnTo>
                  <a:lnTo>
                    <a:pt x="4120" y="1019"/>
                  </a:lnTo>
                  <a:close/>
                  <a:moveTo>
                    <a:pt x="3587" y="1"/>
                  </a:moveTo>
                  <a:lnTo>
                    <a:pt x="3393" y="49"/>
                  </a:lnTo>
                  <a:lnTo>
                    <a:pt x="3248" y="146"/>
                  </a:lnTo>
                  <a:lnTo>
                    <a:pt x="3151" y="292"/>
                  </a:lnTo>
                  <a:lnTo>
                    <a:pt x="3102" y="534"/>
                  </a:lnTo>
                  <a:lnTo>
                    <a:pt x="3102" y="1309"/>
                  </a:lnTo>
                  <a:lnTo>
                    <a:pt x="2763" y="1455"/>
                  </a:lnTo>
                  <a:lnTo>
                    <a:pt x="2472" y="1649"/>
                  </a:lnTo>
                  <a:lnTo>
                    <a:pt x="1794" y="1261"/>
                  </a:lnTo>
                  <a:lnTo>
                    <a:pt x="1600" y="1212"/>
                  </a:lnTo>
                  <a:lnTo>
                    <a:pt x="1406" y="1212"/>
                  </a:lnTo>
                  <a:lnTo>
                    <a:pt x="1212" y="1309"/>
                  </a:lnTo>
                  <a:lnTo>
                    <a:pt x="1115" y="1455"/>
                  </a:lnTo>
                  <a:lnTo>
                    <a:pt x="97" y="3199"/>
                  </a:lnTo>
                  <a:lnTo>
                    <a:pt x="0" y="3393"/>
                  </a:lnTo>
                  <a:lnTo>
                    <a:pt x="49" y="3587"/>
                  </a:lnTo>
                  <a:lnTo>
                    <a:pt x="97" y="3781"/>
                  </a:lnTo>
                  <a:lnTo>
                    <a:pt x="243" y="3926"/>
                  </a:lnTo>
                  <a:lnTo>
                    <a:pt x="970" y="4314"/>
                  </a:lnTo>
                  <a:lnTo>
                    <a:pt x="921" y="4653"/>
                  </a:lnTo>
                  <a:lnTo>
                    <a:pt x="970" y="4993"/>
                  </a:lnTo>
                  <a:lnTo>
                    <a:pt x="243" y="5429"/>
                  </a:lnTo>
                  <a:lnTo>
                    <a:pt x="97" y="5526"/>
                  </a:lnTo>
                  <a:lnTo>
                    <a:pt x="49" y="5720"/>
                  </a:lnTo>
                  <a:lnTo>
                    <a:pt x="0" y="5914"/>
                  </a:lnTo>
                  <a:lnTo>
                    <a:pt x="97" y="6107"/>
                  </a:lnTo>
                  <a:lnTo>
                    <a:pt x="1115" y="7852"/>
                  </a:lnTo>
                  <a:lnTo>
                    <a:pt x="1212" y="7997"/>
                  </a:lnTo>
                  <a:lnTo>
                    <a:pt x="1406" y="8094"/>
                  </a:lnTo>
                  <a:lnTo>
                    <a:pt x="1600" y="8094"/>
                  </a:lnTo>
                  <a:lnTo>
                    <a:pt x="1794" y="8046"/>
                  </a:lnTo>
                  <a:lnTo>
                    <a:pt x="2472" y="7658"/>
                  </a:lnTo>
                  <a:lnTo>
                    <a:pt x="2763" y="7852"/>
                  </a:lnTo>
                  <a:lnTo>
                    <a:pt x="3102" y="7997"/>
                  </a:lnTo>
                  <a:lnTo>
                    <a:pt x="3102" y="8773"/>
                  </a:lnTo>
                  <a:lnTo>
                    <a:pt x="3151" y="9015"/>
                  </a:lnTo>
                  <a:lnTo>
                    <a:pt x="3248" y="9161"/>
                  </a:lnTo>
                  <a:lnTo>
                    <a:pt x="3393" y="9258"/>
                  </a:lnTo>
                  <a:lnTo>
                    <a:pt x="3587" y="9306"/>
                  </a:lnTo>
                  <a:lnTo>
                    <a:pt x="5622" y="9306"/>
                  </a:lnTo>
                  <a:lnTo>
                    <a:pt x="5816" y="9258"/>
                  </a:lnTo>
                  <a:lnTo>
                    <a:pt x="6010" y="9161"/>
                  </a:lnTo>
                  <a:lnTo>
                    <a:pt x="6107" y="9015"/>
                  </a:lnTo>
                  <a:lnTo>
                    <a:pt x="6155" y="8773"/>
                  </a:lnTo>
                  <a:lnTo>
                    <a:pt x="6155" y="7997"/>
                  </a:lnTo>
                  <a:lnTo>
                    <a:pt x="6446" y="7852"/>
                  </a:lnTo>
                  <a:lnTo>
                    <a:pt x="6737" y="7658"/>
                  </a:lnTo>
                  <a:lnTo>
                    <a:pt x="7464" y="8046"/>
                  </a:lnTo>
                  <a:lnTo>
                    <a:pt x="7609" y="8094"/>
                  </a:lnTo>
                  <a:lnTo>
                    <a:pt x="7803" y="8094"/>
                  </a:lnTo>
                  <a:lnTo>
                    <a:pt x="7997" y="7997"/>
                  </a:lnTo>
                  <a:lnTo>
                    <a:pt x="8143" y="7852"/>
                  </a:lnTo>
                  <a:lnTo>
                    <a:pt x="9160" y="6107"/>
                  </a:lnTo>
                  <a:lnTo>
                    <a:pt x="9209" y="5914"/>
                  </a:lnTo>
                  <a:lnTo>
                    <a:pt x="9209" y="5720"/>
                  </a:lnTo>
                  <a:lnTo>
                    <a:pt x="9112" y="5526"/>
                  </a:lnTo>
                  <a:lnTo>
                    <a:pt x="8966" y="5429"/>
                  </a:lnTo>
                  <a:lnTo>
                    <a:pt x="8288" y="4993"/>
                  </a:lnTo>
                  <a:lnTo>
                    <a:pt x="8288" y="4653"/>
                  </a:lnTo>
                  <a:lnTo>
                    <a:pt x="8288" y="4314"/>
                  </a:lnTo>
                  <a:lnTo>
                    <a:pt x="8966" y="3926"/>
                  </a:lnTo>
                  <a:lnTo>
                    <a:pt x="9112" y="3781"/>
                  </a:lnTo>
                  <a:lnTo>
                    <a:pt x="9209" y="3587"/>
                  </a:lnTo>
                  <a:lnTo>
                    <a:pt x="9209" y="3393"/>
                  </a:lnTo>
                  <a:lnTo>
                    <a:pt x="9160" y="3199"/>
                  </a:lnTo>
                  <a:lnTo>
                    <a:pt x="8143" y="1455"/>
                  </a:lnTo>
                  <a:lnTo>
                    <a:pt x="7997" y="1309"/>
                  </a:lnTo>
                  <a:lnTo>
                    <a:pt x="7803" y="1212"/>
                  </a:lnTo>
                  <a:lnTo>
                    <a:pt x="7609" y="1212"/>
                  </a:lnTo>
                  <a:lnTo>
                    <a:pt x="7464" y="1261"/>
                  </a:lnTo>
                  <a:lnTo>
                    <a:pt x="6737" y="1649"/>
                  </a:lnTo>
                  <a:lnTo>
                    <a:pt x="6446" y="1455"/>
                  </a:lnTo>
                  <a:lnTo>
                    <a:pt x="6155" y="1309"/>
                  </a:lnTo>
                  <a:lnTo>
                    <a:pt x="6155" y="534"/>
                  </a:lnTo>
                  <a:lnTo>
                    <a:pt x="6107" y="292"/>
                  </a:lnTo>
                  <a:lnTo>
                    <a:pt x="6010" y="146"/>
                  </a:lnTo>
                  <a:lnTo>
                    <a:pt x="5816" y="49"/>
                  </a:lnTo>
                  <a:lnTo>
                    <a:pt x="5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91;p46">
              <a:extLst>
                <a:ext uri="{FF2B5EF4-FFF2-40B4-BE49-F238E27FC236}">
                  <a16:creationId xmlns:a16="http://schemas.microsoft.com/office/drawing/2014/main" id="{B952C737-990F-4E27-A7DE-B50852700B7A}"/>
                </a:ext>
              </a:extLst>
            </p:cNvPr>
            <p:cNvSpPr/>
            <p:nvPr/>
          </p:nvSpPr>
          <p:spPr>
            <a:xfrm>
              <a:off x="6981680" y="2888149"/>
              <a:ext cx="69020" cy="67913"/>
            </a:xfrm>
            <a:custGeom>
              <a:avLst/>
              <a:gdLst/>
              <a:ahLst/>
              <a:cxnLst/>
              <a:rect l="l" t="t" r="r" b="b"/>
              <a:pathLst>
                <a:path w="3054" h="3005" extrusionOk="0">
                  <a:moveTo>
                    <a:pt x="1696" y="1018"/>
                  </a:moveTo>
                  <a:lnTo>
                    <a:pt x="1890" y="1163"/>
                  </a:lnTo>
                  <a:lnTo>
                    <a:pt x="1987" y="1309"/>
                  </a:lnTo>
                  <a:lnTo>
                    <a:pt x="2036" y="1502"/>
                  </a:lnTo>
                  <a:lnTo>
                    <a:pt x="1987" y="1696"/>
                  </a:lnTo>
                  <a:lnTo>
                    <a:pt x="1890" y="1842"/>
                  </a:lnTo>
                  <a:lnTo>
                    <a:pt x="1696" y="1987"/>
                  </a:lnTo>
                  <a:lnTo>
                    <a:pt x="1309" y="1987"/>
                  </a:lnTo>
                  <a:lnTo>
                    <a:pt x="1163" y="1842"/>
                  </a:lnTo>
                  <a:lnTo>
                    <a:pt x="1066" y="1696"/>
                  </a:lnTo>
                  <a:lnTo>
                    <a:pt x="1018" y="1502"/>
                  </a:lnTo>
                  <a:lnTo>
                    <a:pt x="1066" y="1309"/>
                  </a:lnTo>
                  <a:lnTo>
                    <a:pt x="1163" y="1163"/>
                  </a:lnTo>
                  <a:lnTo>
                    <a:pt x="1309" y="1018"/>
                  </a:lnTo>
                  <a:close/>
                  <a:moveTo>
                    <a:pt x="1212" y="0"/>
                  </a:moveTo>
                  <a:lnTo>
                    <a:pt x="921" y="97"/>
                  </a:lnTo>
                  <a:lnTo>
                    <a:pt x="679" y="242"/>
                  </a:lnTo>
                  <a:lnTo>
                    <a:pt x="436" y="436"/>
                  </a:lnTo>
                  <a:lnTo>
                    <a:pt x="242" y="630"/>
                  </a:lnTo>
                  <a:lnTo>
                    <a:pt x="97" y="921"/>
                  </a:lnTo>
                  <a:lnTo>
                    <a:pt x="0" y="1212"/>
                  </a:lnTo>
                  <a:lnTo>
                    <a:pt x="0" y="1502"/>
                  </a:lnTo>
                  <a:lnTo>
                    <a:pt x="0" y="1793"/>
                  </a:lnTo>
                  <a:lnTo>
                    <a:pt x="97" y="2084"/>
                  </a:lnTo>
                  <a:lnTo>
                    <a:pt x="242" y="2375"/>
                  </a:lnTo>
                  <a:lnTo>
                    <a:pt x="436" y="2569"/>
                  </a:lnTo>
                  <a:lnTo>
                    <a:pt x="679" y="2763"/>
                  </a:lnTo>
                  <a:lnTo>
                    <a:pt x="921" y="2908"/>
                  </a:lnTo>
                  <a:lnTo>
                    <a:pt x="1212" y="3005"/>
                  </a:lnTo>
                  <a:lnTo>
                    <a:pt x="1842" y="3005"/>
                  </a:lnTo>
                  <a:lnTo>
                    <a:pt x="2084" y="2908"/>
                  </a:lnTo>
                  <a:lnTo>
                    <a:pt x="2375" y="2763"/>
                  </a:lnTo>
                  <a:lnTo>
                    <a:pt x="2569" y="2569"/>
                  </a:lnTo>
                  <a:lnTo>
                    <a:pt x="2763" y="2375"/>
                  </a:lnTo>
                  <a:lnTo>
                    <a:pt x="2908" y="2084"/>
                  </a:lnTo>
                  <a:lnTo>
                    <a:pt x="3005" y="1793"/>
                  </a:lnTo>
                  <a:lnTo>
                    <a:pt x="3053" y="1502"/>
                  </a:lnTo>
                  <a:lnTo>
                    <a:pt x="3005" y="1212"/>
                  </a:lnTo>
                  <a:lnTo>
                    <a:pt x="2908" y="921"/>
                  </a:lnTo>
                  <a:lnTo>
                    <a:pt x="2763" y="630"/>
                  </a:lnTo>
                  <a:lnTo>
                    <a:pt x="2569" y="436"/>
                  </a:lnTo>
                  <a:lnTo>
                    <a:pt x="2375" y="242"/>
                  </a:lnTo>
                  <a:lnTo>
                    <a:pt x="2084"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574;p46">
            <a:extLst>
              <a:ext uri="{FF2B5EF4-FFF2-40B4-BE49-F238E27FC236}">
                <a16:creationId xmlns:a16="http://schemas.microsoft.com/office/drawing/2014/main" id="{5F8283EC-D96D-432B-81EC-AA171203A591}"/>
              </a:ext>
            </a:extLst>
          </p:cNvPr>
          <p:cNvSpPr txBox="1">
            <a:spLocks/>
          </p:cNvSpPr>
          <p:nvPr/>
        </p:nvSpPr>
        <p:spPr>
          <a:xfrm>
            <a:off x="1250359" y="4001751"/>
            <a:ext cx="3377895" cy="49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ID" dirty="0"/>
              <a:t>Increased Profitability.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6312852"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a:t>DATA UNDERSTANDING &amp; GOALS OF THIS DATA ANALYST</a:t>
            </a:r>
            <a:endParaRPr sz="2800"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0360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1048" name="Google Shape;1048;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sz="2000"/>
              <a:t>4.1	DATA UNDERSTANDING.</a:t>
            </a:r>
            <a:endParaRPr lang="en-US" sz="2000" dirty="0"/>
          </a:p>
        </p:txBody>
      </p:sp>
      <p:sp>
        <p:nvSpPr>
          <p:cNvPr id="2" name="Google Shape;457;p41">
            <a:extLst>
              <a:ext uri="{FF2B5EF4-FFF2-40B4-BE49-F238E27FC236}">
                <a16:creationId xmlns:a16="http://schemas.microsoft.com/office/drawing/2014/main" id="{392F9D33-06B2-2A02-0912-BB54B89F4A94}"/>
              </a:ext>
            </a:extLst>
          </p:cNvPr>
          <p:cNvSpPr txBox="1">
            <a:spLocks/>
          </p:cNvSpPr>
          <p:nvPr/>
        </p:nvSpPr>
        <p:spPr>
          <a:xfrm>
            <a:off x="1099338" y="1345580"/>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mj-lt"/>
              <a:buAutoNum type="alphaUcPeriod"/>
            </a:pPr>
            <a:r>
              <a:rPr lang="en-US" sz="1800" b="1"/>
              <a:t>Customer Information</a:t>
            </a:r>
          </a:p>
          <a:p>
            <a:pPr marL="342900" indent="-342900">
              <a:buFont typeface="+mj-lt"/>
              <a:buAutoNum type="alphaUcPeriod"/>
            </a:pPr>
            <a:endParaRPr lang="en-US" sz="1800" b="1"/>
          </a:p>
          <a:p>
            <a:pPr marL="342900" indent="-342900">
              <a:buFont typeface="+mj-lt"/>
              <a:buAutoNum type="alphaUcPeriod"/>
            </a:pPr>
            <a:r>
              <a:rPr lang="en-US" sz="1800" b="1"/>
              <a:t>Transaction details</a:t>
            </a:r>
          </a:p>
          <a:p>
            <a:pPr marL="342900" indent="-342900">
              <a:buFont typeface="+mj-lt"/>
              <a:buAutoNum type="alphaUcPeriod"/>
            </a:pPr>
            <a:endParaRPr lang="en-US" sz="1800" b="1"/>
          </a:p>
          <a:p>
            <a:pPr marL="342900" indent="-342900">
              <a:buFont typeface="+mj-lt"/>
              <a:buAutoNum type="alphaUcPeriod"/>
            </a:pPr>
            <a:r>
              <a:rPr lang="en-US" sz="1800" b="1"/>
              <a:t>Geographic Data</a:t>
            </a:r>
          </a:p>
          <a:p>
            <a:pPr marL="342900" indent="-342900">
              <a:buFont typeface="+mj-lt"/>
              <a:buAutoNum type="alphaUcPeriod"/>
            </a:pPr>
            <a:endParaRPr lang="en-US" sz="1800" b="1"/>
          </a:p>
          <a:p>
            <a:pPr marL="342900" indent="-342900">
              <a:buFont typeface="+mj-lt"/>
              <a:buAutoNum type="alphaUcPeriod"/>
            </a:pPr>
            <a:r>
              <a:rPr lang="en-US" sz="1800" b="1"/>
              <a:t>Product Information</a:t>
            </a:r>
          </a:p>
          <a:p>
            <a:pPr marL="342900" indent="-342900">
              <a:buFont typeface="+mj-lt"/>
              <a:buAutoNum type="alphaUcPeriod"/>
            </a:pPr>
            <a:endParaRPr lang="en-US" sz="1800" b="1"/>
          </a:p>
          <a:p>
            <a:pPr marL="342900" indent="-342900">
              <a:buFont typeface="+mj-lt"/>
              <a:buAutoNum type="alphaUcPeriod"/>
            </a:pPr>
            <a:r>
              <a:rPr lang="en-US" sz="1800" b="1"/>
              <a:t>Financial Metrics</a:t>
            </a:r>
          </a:p>
          <a:p>
            <a:pPr marL="342900" indent="-342900">
              <a:buFont typeface="+mj-lt"/>
              <a:buAutoNum type="alphaUcPeriod"/>
            </a:pPr>
            <a:endParaRPr lang="en-US" sz="1800" b="1"/>
          </a:p>
          <a:p>
            <a:pPr marL="342900" indent="-342900">
              <a:buFont typeface="+mj-lt"/>
              <a:buAutoNum type="alphaUcPeriod"/>
            </a:pPr>
            <a:r>
              <a:rPr lang="en-US" sz="1800" b="1"/>
              <a:t>Order Priority</a:t>
            </a:r>
            <a:endParaRPr lang="en-US" sz="1800" b="1" dirty="0"/>
          </a:p>
        </p:txBody>
      </p:sp>
    </p:spTree>
    <p:extLst>
      <p:ext uri="{BB962C8B-B14F-4D97-AF65-F5344CB8AC3E}">
        <p14:creationId xmlns:p14="http://schemas.microsoft.com/office/powerpoint/2010/main" val="79497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7"/>
        <p:cNvGrpSpPr/>
        <p:nvPr/>
      </p:nvGrpSpPr>
      <p:grpSpPr>
        <a:xfrm>
          <a:off x="0" y="0"/>
          <a:ext cx="0" cy="0"/>
          <a:chOff x="0" y="0"/>
          <a:chExt cx="0" cy="0"/>
        </a:xfrm>
      </p:grpSpPr>
      <p:sp>
        <p:nvSpPr>
          <p:cNvPr id="2" name="Google Shape;457;p41">
            <a:extLst>
              <a:ext uri="{FF2B5EF4-FFF2-40B4-BE49-F238E27FC236}">
                <a16:creationId xmlns:a16="http://schemas.microsoft.com/office/drawing/2014/main" id="{392F9D33-06B2-2A02-0912-BB54B89F4A94}"/>
              </a:ext>
            </a:extLst>
          </p:cNvPr>
          <p:cNvSpPr txBox="1">
            <a:spLocks/>
          </p:cNvSpPr>
          <p:nvPr/>
        </p:nvSpPr>
        <p:spPr>
          <a:xfrm>
            <a:off x="822886" y="895302"/>
            <a:ext cx="7324662" cy="33528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a:lnSpc>
                <a:spcPct val="107000"/>
              </a:lnSpc>
              <a:spcAft>
                <a:spcPts val="800"/>
              </a:spcAft>
            </a:pPr>
            <a:r>
              <a:rPr lang="en-ID" dirty="0">
                <a:effectLst/>
                <a:latin typeface="Times New Roman" panose="02020603050405020304" pitchFamily="18" charset="0"/>
                <a:ea typeface="Calibri" panose="020F0502020204030204" pitchFamily="34" charset="0"/>
              </a:rPr>
              <a:t>To perform a comprehensive marketing channel analysis, the following metrics will be derived from the dataset:</a:t>
            </a:r>
            <a:endParaRPr lang="en-ID" dirty="0">
              <a:effectLst/>
              <a:latin typeface="Arial" panose="020B0604020202020204" pitchFamily="34" charset="0"/>
              <a:ea typeface="Arial" panose="020B0604020202020204" pitchFamily="34" charset="0"/>
            </a:endParaRPr>
          </a:p>
          <a:p>
            <a:pPr marL="457200">
              <a:lnSpc>
                <a:spcPct val="107000"/>
              </a:lnSpc>
              <a:spcAft>
                <a:spcPts val="800"/>
              </a:spcAft>
            </a:pPr>
            <a:r>
              <a:rPr lang="en-ID" dirty="0">
                <a:effectLst/>
                <a:latin typeface="Times New Roman" panose="02020603050405020304" pitchFamily="18" charset="0"/>
                <a:ea typeface="Calibri" panose="020F0502020204030204" pitchFamily="34" charset="0"/>
              </a:rPr>
              <a:t> </a:t>
            </a:r>
            <a:endParaRPr lang="en-ID" dirty="0">
              <a:effectLst/>
              <a:latin typeface="Arial" panose="020B0604020202020204" pitchFamily="34" charset="0"/>
              <a:ea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ID" b="1" dirty="0">
                <a:effectLst/>
                <a:latin typeface="Times New Roman" panose="02020603050405020304" pitchFamily="18" charset="0"/>
                <a:ea typeface="Calibri" panose="020F0502020204030204" pitchFamily="34" charset="0"/>
              </a:rPr>
              <a:t>Customer ID</a:t>
            </a:r>
            <a:r>
              <a:rPr lang="id-ID" b="1" dirty="0">
                <a:effectLst/>
                <a:latin typeface="Times New Roman" panose="02020603050405020304" pitchFamily="18" charset="0"/>
                <a:ea typeface="Arial" panose="020B0604020202020204" pitchFamily="34" charset="0"/>
              </a:rPr>
              <a:t>   </a:t>
            </a:r>
            <a:r>
              <a:rPr lang="en-ID" dirty="0">
                <a:effectLst/>
                <a:latin typeface="Times New Roman" panose="02020603050405020304" pitchFamily="18" charset="0"/>
                <a:ea typeface="Calibri" panose="020F0502020204030204" pitchFamily="34" charset="0"/>
              </a:rPr>
              <a:t>: Use  </a:t>
            </a:r>
            <a:r>
              <a:rPr lang="en-ID" b="1" i="1" dirty="0" err="1">
                <a:effectLst/>
                <a:latin typeface="Times New Roman" panose="02020603050405020304" pitchFamily="18" charset="0"/>
                <a:ea typeface="Calibri" panose="020F0502020204030204" pitchFamily="34" charset="0"/>
              </a:rPr>
              <a:t>customer_name</a:t>
            </a:r>
            <a:r>
              <a:rPr lang="en-ID" b="1" i="1" dirty="0">
                <a:effectLst/>
                <a:latin typeface="Times New Roman" panose="02020603050405020304" pitchFamily="18" charset="0"/>
                <a:ea typeface="Calibri" panose="020F0502020204030204" pitchFamily="34" charset="0"/>
              </a:rPr>
              <a:t>  </a:t>
            </a:r>
            <a:r>
              <a:rPr lang="en-ID" dirty="0">
                <a:effectLst/>
                <a:latin typeface="Times New Roman" panose="02020603050405020304" pitchFamily="18" charset="0"/>
                <a:ea typeface="Calibri" panose="020F0502020204030204" pitchFamily="34" charset="0"/>
              </a:rPr>
              <a:t>as a unique identifier for customers.</a:t>
            </a:r>
            <a:endParaRPr lang="en-ID" dirty="0">
              <a:effectLst/>
              <a:latin typeface="Arial" panose="020B0604020202020204" pitchFamily="34" charset="0"/>
              <a:ea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ID" b="1" dirty="0">
                <a:effectLst/>
                <a:latin typeface="Times New Roman" panose="02020603050405020304" pitchFamily="18" charset="0"/>
                <a:ea typeface="Calibri" panose="020F0502020204030204" pitchFamily="34" charset="0"/>
              </a:rPr>
              <a:t>Recency</a:t>
            </a:r>
            <a:r>
              <a:rPr lang="id-ID" b="1" dirty="0">
                <a:effectLst/>
                <a:latin typeface="Times New Roman" panose="02020603050405020304" pitchFamily="18" charset="0"/>
                <a:ea typeface="Arial" panose="020B0604020202020204" pitchFamily="34" charset="0"/>
              </a:rPr>
              <a:t>   </a:t>
            </a:r>
            <a:r>
              <a:rPr lang="en-ID" dirty="0">
                <a:effectLst/>
                <a:latin typeface="Times New Roman" panose="02020603050405020304" pitchFamily="18" charset="0"/>
                <a:ea typeface="Calibri" panose="020F0502020204030204" pitchFamily="34" charset="0"/>
              </a:rPr>
              <a:t>: Calculate the number of days since the customer's last purchase using the difference between the latest transaction date </a:t>
            </a:r>
            <a:r>
              <a:rPr lang="en-ID" b="1" dirty="0">
                <a:effectLst/>
                <a:latin typeface="Times New Roman" panose="02020603050405020304" pitchFamily="18" charset="0"/>
                <a:ea typeface="Calibri" panose="020F0502020204030204" pitchFamily="34" charset="0"/>
              </a:rPr>
              <a:t>( </a:t>
            </a:r>
            <a:r>
              <a:rPr lang="en-ID" b="1" i="1" dirty="0" err="1">
                <a:effectLst/>
                <a:latin typeface="Times New Roman" panose="02020603050405020304" pitchFamily="18" charset="0"/>
                <a:ea typeface="Calibri" panose="020F0502020204030204" pitchFamily="34" charset="0"/>
              </a:rPr>
              <a:t>order_date</a:t>
            </a:r>
            <a:r>
              <a:rPr lang="en-ID" b="1" dirty="0">
                <a:effectLst/>
                <a:latin typeface="Times New Roman" panose="02020603050405020304" pitchFamily="18" charset="0"/>
                <a:ea typeface="Calibri" panose="020F0502020204030204" pitchFamily="34" charset="0"/>
              </a:rPr>
              <a:t> </a:t>
            </a:r>
            <a:r>
              <a:rPr lang="en-ID" dirty="0">
                <a:effectLst/>
                <a:latin typeface="Times New Roman" panose="02020603050405020304" pitchFamily="18" charset="0"/>
                <a:ea typeface="Calibri" panose="020F0502020204030204" pitchFamily="34" charset="0"/>
              </a:rPr>
              <a:t>) and the analysis date </a:t>
            </a:r>
            <a:endParaRPr lang="en-ID" dirty="0">
              <a:effectLst/>
              <a:latin typeface="Arial" panose="020B0604020202020204" pitchFamily="34" charset="0"/>
              <a:ea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ID" b="1" dirty="0">
                <a:effectLst/>
                <a:latin typeface="Times New Roman" panose="02020603050405020304" pitchFamily="18" charset="0"/>
                <a:ea typeface="Calibri" panose="020F0502020204030204" pitchFamily="34" charset="0"/>
              </a:rPr>
              <a:t>Frequency</a:t>
            </a:r>
            <a:r>
              <a:rPr lang="id-ID" b="1" dirty="0">
                <a:effectLst/>
                <a:latin typeface="Times New Roman" panose="02020603050405020304" pitchFamily="18" charset="0"/>
                <a:ea typeface="Arial" panose="020B0604020202020204" pitchFamily="34" charset="0"/>
              </a:rPr>
              <a:t>   </a:t>
            </a:r>
            <a:r>
              <a:rPr lang="en-ID" dirty="0">
                <a:effectLst/>
                <a:latin typeface="Times New Roman" panose="02020603050405020304" pitchFamily="18" charset="0"/>
                <a:ea typeface="Calibri" panose="020F0502020204030204" pitchFamily="34" charset="0"/>
              </a:rPr>
              <a:t>: Count the number of unique transactions ( </a:t>
            </a:r>
            <a:r>
              <a:rPr lang="en-ID" b="1" i="1" dirty="0" err="1">
                <a:effectLst/>
                <a:latin typeface="Times New Roman" panose="02020603050405020304" pitchFamily="18" charset="0"/>
                <a:ea typeface="Calibri" panose="020F0502020204030204" pitchFamily="34" charset="0"/>
              </a:rPr>
              <a:t>order_id</a:t>
            </a:r>
            <a:r>
              <a:rPr lang="en-ID" b="1" dirty="0">
                <a:effectLst/>
                <a:latin typeface="Times New Roman" panose="02020603050405020304" pitchFamily="18" charset="0"/>
                <a:ea typeface="Calibri" panose="020F0502020204030204" pitchFamily="34" charset="0"/>
              </a:rPr>
              <a:t> </a:t>
            </a:r>
            <a:r>
              <a:rPr lang="en-ID" dirty="0">
                <a:effectLst/>
                <a:latin typeface="Times New Roman" panose="02020603050405020304" pitchFamily="18" charset="0"/>
                <a:ea typeface="Calibri" panose="020F0502020204030204" pitchFamily="34" charset="0"/>
              </a:rPr>
              <a:t>) per customer.</a:t>
            </a:r>
            <a:endParaRPr lang="en-ID" dirty="0">
              <a:effectLst/>
              <a:latin typeface="Arial" panose="020B0604020202020204" pitchFamily="34" charset="0"/>
              <a:ea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ID" b="1" dirty="0">
                <a:effectLst/>
                <a:latin typeface="Times New Roman" panose="02020603050405020304" pitchFamily="18" charset="0"/>
                <a:ea typeface="Calibri" panose="020F0502020204030204" pitchFamily="34" charset="0"/>
              </a:rPr>
              <a:t>Unique Receipt/Invoice Count</a:t>
            </a:r>
            <a:r>
              <a:rPr lang="id-ID" b="1" dirty="0">
                <a:effectLst/>
                <a:latin typeface="Times New Roman" panose="02020603050405020304" pitchFamily="18" charset="0"/>
                <a:ea typeface="Arial" panose="020B0604020202020204" pitchFamily="34" charset="0"/>
              </a:rPr>
              <a:t>   </a:t>
            </a:r>
            <a:r>
              <a:rPr lang="en-ID" dirty="0">
                <a:effectLst/>
                <a:latin typeface="Times New Roman" panose="02020603050405020304" pitchFamily="18" charset="0"/>
                <a:ea typeface="Calibri" panose="020F0502020204030204" pitchFamily="34" charset="0"/>
              </a:rPr>
              <a:t>: Equivalent to the count of unique  </a:t>
            </a:r>
            <a:r>
              <a:rPr lang="en-ID" b="1" i="1" dirty="0" err="1">
                <a:effectLst/>
                <a:latin typeface="Times New Roman" panose="02020603050405020304" pitchFamily="18" charset="0"/>
                <a:ea typeface="Calibri" panose="020F0502020204030204" pitchFamily="34" charset="0"/>
              </a:rPr>
              <a:t>order_id</a:t>
            </a:r>
            <a:r>
              <a:rPr lang="en-ID" b="1" dirty="0">
                <a:effectLst/>
                <a:latin typeface="Times New Roman" panose="02020603050405020304" pitchFamily="18" charset="0"/>
                <a:ea typeface="Calibri" panose="020F0502020204030204" pitchFamily="34" charset="0"/>
              </a:rPr>
              <a:t> </a:t>
            </a:r>
            <a:r>
              <a:rPr lang="en-ID" dirty="0">
                <a:effectLst/>
                <a:latin typeface="Times New Roman" panose="02020603050405020304" pitchFamily="18" charset="0"/>
                <a:ea typeface="Calibri" panose="020F0502020204030204" pitchFamily="34" charset="0"/>
              </a:rPr>
              <a:t>.</a:t>
            </a:r>
            <a:endParaRPr lang="en-ID" dirty="0">
              <a:effectLst/>
              <a:latin typeface="Arial" panose="020B0604020202020204" pitchFamily="34" charset="0"/>
              <a:ea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ID" b="1" dirty="0">
                <a:effectLst/>
                <a:latin typeface="Times New Roman" panose="02020603050405020304" pitchFamily="18" charset="0"/>
                <a:ea typeface="Calibri" panose="020F0502020204030204" pitchFamily="34" charset="0"/>
              </a:rPr>
              <a:t>Unique Transaction Dates</a:t>
            </a:r>
            <a:r>
              <a:rPr lang="id-ID" b="1" dirty="0">
                <a:effectLst/>
                <a:latin typeface="Times New Roman" panose="02020603050405020304" pitchFamily="18" charset="0"/>
                <a:ea typeface="Arial" panose="020B0604020202020204" pitchFamily="34" charset="0"/>
              </a:rPr>
              <a:t>   </a:t>
            </a:r>
            <a:r>
              <a:rPr lang="en-ID" dirty="0">
                <a:effectLst/>
                <a:latin typeface="Times New Roman" panose="02020603050405020304" pitchFamily="18" charset="0"/>
                <a:ea typeface="Calibri" panose="020F0502020204030204" pitchFamily="34" charset="0"/>
              </a:rPr>
              <a:t>: Count distinct values in the  </a:t>
            </a:r>
            <a:r>
              <a:rPr lang="en-ID" b="1" i="1" dirty="0" err="1">
                <a:effectLst/>
                <a:latin typeface="Times New Roman" panose="02020603050405020304" pitchFamily="18" charset="0"/>
                <a:ea typeface="Calibri" panose="020F0502020204030204" pitchFamily="34" charset="0"/>
              </a:rPr>
              <a:t>order_date</a:t>
            </a:r>
            <a:r>
              <a:rPr lang="en-ID" b="1" dirty="0">
                <a:effectLst/>
                <a:latin typeface="Times New Roman" panose="02020603050405020304" pitchFamily="18" charset="0"/>
                <a:ea typeface="Calibri" panose="020F0502020204030204" pitchFamily="34" charset="0"/>
              </a:rPr>
              <a:t>  </a:t>
            </a:r>
            <a:r>
              <a:rPr lang="en-ID" dirty="0">
                <a:effectLst/>
                <a:latin typeface="Times New Roman" panose="02020603050405020304" pitchFamily="18" charset="0"/>
                <a:ea typeface="Calibri" panose="020F0502020204030204" pitchFamily="34" charset="0"/>
              </a:rPr>
              <a:t>column per customer.</a:t>
            </a:r>
            <a:endParaRPr lang="en-ID" dirty="0">
              <a:effectLst/>
              <a:latin typeface="Arial" panose="020B0604020202020204" pitchFamily="34" charset="0"/>
              <a:ea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ID" b="1" dirty="0">
                <a:effectLst/>
                <a:latin typeface="Times New Roman" panose="02020603050405020304" pitchFamily="18" charset="0"/>
                <a:ea typeface="Calibri" panose="020F0502020204030204" pitchFamily="34" charset="0"/>
              </a:rPr>
              <a:t>Monetary Value</a:t>
            </a:r>
            <a:r>
              <a:rPr lang="id-ID" b="1" dirty="0">
                <a:effectLst/>
                <a:latin typeface="Times New Roman" panose="02020603050405020304" pitchFamily="18" charset="0"/>
                <a:ea typeface="Arial" panose="020B0604020202020204" pitchFamily="34" charset="0"/>
              </a:rPr>
              <a:t>   </a:t>
            </a:r>
            <a:r>
              <a:rPr lang="en-ID" dirty="0">
                <a:effectLst/>
                <a:latin typeface="Times New Roman" panose="02020603050405020304" pitchFamily="18" charset="0"/>
                <a:ea typeface="Calibri" panose="020F0502020204030204" pitchFamily="34" charset="0"/>
              </a:rPr>
              <a:t>: Sum of all sales ( </a:t>
            </a:r>
            <a:r>
              <a:rPr lang="en-ID" i="1" dirty="0">
                <a:effectLst/>
                <a:latin typeface="Times New Roman" panose="02020603050405020304" pitchFamily="18" charset="0"/>
                <a:ea typeface="Calibri" panose="020F0502020204030204" pitchFamily="34" charset="0"/>
              </a:rPr>
              <a:t>sales</a:t>
            </a:r>
            <a:r>
              <a:rPr lang="en-ID" dirty="0">
                <a:effectLst/>
                <a:latin typeface="Times New Roman" panose="02020603050405020304" pitchFamily="18" charset="0"/>
                <a:ea typeface="Calibri" panose="020F0502020204030204" pitchFamily="34" charset="0"/>
              </a:rPr>
              <a:t> ) per customer.</a:t>
            </a:r>
            <a:endParaRPr lang="en-ID" dirty="0">
              <a:effectLst/>
              <a:latin typeface="Arial" panose="020B0604020202020204" pitchFamily="34" charset="0"/>
              <a:ea typeface="Arial" panose="020B0604020202020204" pitchFamily="34" charset="0"/>
            </a:endParaRPr>
          </a:p>
        </p:txBody>
      </p:sp>
      <p:sp>
        <p:nvSpPr>
          <p:cNvPr id="7" name="Google Shape;1048;p69">
            <a:extLst>
              <a:ext uri="{FF2B5EF4-FFF2-40B4-BE49-F238E27FC236}">
                <a16:creationId xmlns:a16="http://schemas.microsoft.com/office/drawing/2014/main" id="{A6BECB9C-5EFD-2949-C985-E169BD60C7DC}"/>
              </a:ext>
            </a:extLst>
          </p:cNvPr>
          <p:cNvSpPr txBox="1">
            <a:spLocks noGrp="1"/>
          </p:cNvSpPr>
          <p:nvPr>
            <p:ph type="title"/>
          </p:nvPr>
        </p:nvSpPr>
        <p:spPr>
          <a:xfrm>
            <a:off x="720000" y="30377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4.2	Key Metrics for Analysis. </a:t>
            </a:r>
            <a:endParaRPr lang="en-ID" sz="2000" dirty="0"/>
          </a:p>
        </p:txBody>
      </p:sp>
    </p:spTree>
    <p:extLst>
      <p:ext uri="{BB962C8B-B14F-4D97-AF65-F5344CB8AC3E}">
        <p14:creationId xmlns:p14="http://schemas.microsoft.com/office/powerpoint/2010/main" val="417711651"/>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TotalTime>
  <Words>1117</Words>
  <Application>Microsoft Office PowerPoint</Application>
  <PresentationFormat>On-screen Show (16:9)</PresentationFormat>
  <Paragraphs>105</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Times New Roman</vt:lpstr>
      <vt:lpstr>Arial</vt:lpstr>
      <vt:lpstr>DM Sans</vt:lpstr>
      <vt:lpstr>Courier New</vt:lpstr>
      <vt:lpstr>Outfit</vt:lpstr>
      <vt:lpstr>Data Collection and Analysis - Master of Science in Community Health and Prevention Research by Slidesgo</vt:lpstr>
      <vt:lpstr>Marketing Channel Analysis Superstore Sales DataSet   Naufal Dzakia Raiffaza</vt:lpstr>
      <vt:lpstr>PROJECT BACKGROUND</vt:lpstr>
      <vt:lpstr>Project Background</vt:lpstr>
      <vt:lpstr>BUSINESS PROBLEM</vt:lpstr>
      <vt:lpstr>Business Problem</vt:lpstr>
      <vt:lpstr>03. BUSINESS IMPACT AND BENEFITS.</vt:lpstr>
      <vt:lpstr>DATA UNDERSTANDING &amp; GOALS OF THIS DATA ANALYST</vt:lpstr>
      <vt:lpstr>4.1 DATA UNDERSTANDING.</vt:lpstr>
      <vt:lpstr>4.2 Key Metrics for Analysis. </vt:lpstr>
      <vt:lpstr>4.3 Goals for Marketing Channel Analysis </vt:lpstr>
      <vt:lpstr>EDA</vt:lpstr>
      <vt:lpstr>DATA CLEANING</vt:lpstr>
      <vt:lpstr>DATA MANIPULATION</vt:lpstr>
      <vt:lpstr>Dashboard and  Visualization</vt:lpstr>
      <vt:lpstr>Dashboard for Super Store Sales   </vt:lpstr>
      <vt:lpstr>1. Insight based on Customer Segmentation, Ship Mode, and Order Priority</vt:lpstr>
      <vt:lpstr>Recommendation</vt:lpstr>
      <vt:lpstr>2. Insight based on Category, Sub-Category, and Market</vt:lpstr>
      <vt:lpstr>Recommendation</vt:lpstr>
      <vt:lpstr>3. Insight based on Region, Country, and City</vt:lpstr>
      <vt:lpstr>Recommendation</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THE TRENDS OF DEVELOPER CONTRIBUTIONS IN NUGET, PYPI, AND NPM ECOSYSTEMS  Naufal Dzakia Raiffaza, Yusuf Sulistyo Nugroho</dc:title>
  <dc:creator>LEGION</dc:creator>
  <cp:lastModifiedBy>Naufal Raiffaza</cp:lastModifiedBy>
  <cp:revision>13</cp:revision>
  <dcterms:modified xsi:type="dcterms:W3CDTF">2025-03-07T01:51:36Z</dcterms:modified>
</cp:coreProperties>
</file>