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Merriweather"/>
      <p:regular r:id="rId29"/>
      <p:bold r:id="rId30"/>
      <p:italic r:id="rId31"/>
      <p:boldItalic r:id="rId32"/>
    </p:embeddedFont>
    <p:embeddedFont>
      <p:font typeface="Poppins Extra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33" Type="http://schemas.openxmlformats.org/officeDocument/2006/relationships/font" Target="fonts/Poppins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35" Type="http://schemas.openxmlformats.org/officeDocument/2006/relationships/font" Target="fonts/PoppinsExtraLight-italic.fntdata"/><Relationship Id="rId12" Type="http://schemas.openxmlformats.org/officeDocument/2006/relationships/slide" Target="slides/slide7.xml"/><Relationship Id="rId34" Type="http://schemas.openxmlformats.org/officeDocument/2006/relationships/font" Target="fonts/PoppinsExtra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PoppinsExtra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309cf16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309cf16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3adc314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3adc314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adc3147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adc3147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3adc31471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3adc3147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3adc31471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3adc31471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3adc31471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3adc31471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309cf1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309cf1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09cf16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09cf16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3adc3147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3adc3147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3adc31471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3adc31471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309cf16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309cf16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309cf16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309cf16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9cf164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309cf164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309cf16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309cf16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jOWvbiFFTotCY5Cm6XZXf4AU8v0BJgTG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tylerx/melbourne-airbnb-open-data/dat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Financial - Model Explainability Practicum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Ajay Raigaga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Keren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Rohaan Raheja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Dashboard Outputs &amp; Interpretability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Classification probability display with confidence score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Token-level contribution charts (positive vs. negative influence)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SHAP plots to explain feature influence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PDP plots to show interaction between input features and predictions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Solution Walkthrough – Explainable AI for Airbnb Pricing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572000" y="3500125"/>
            <a:ext cx="43908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8770" lvl="0" marL="4572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" sz="1420">
                <a:solidFill>
                  <a:schemeClr val="dk1"/>
                </a:solidFill>
              </a:rPr>
              <a:t>Deep learning model combining tabular and text features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" sz="1420">
                <a:solidFill>
                  <a:schemeClr val="dk1"/>
                </a:solidFill>
              </a:rPr>
              <a:t>Built using Streamlit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" sz="1420">
                <a:solidFill>
                  <a:schemeClr val="dk1"/>
                </a:solidFill>
              </a:rPr>
              <a:t>Fully interactive UI with model explainability (SHAP, LIME, PDP)</a:t>
            </a:r>
            <a:endParaRPr sz="184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pic>
        <p:nvPicPr>
          <p:cNvPr id="142" name="Google Shape;142;p23" title="Desktop 2025.05.02 - 09.44.31.0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188" y="304800"/>
            <a:ext cx="4260433" cy="31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Challenges &amp; Learnings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535400" y="207700"/>
            <a:ext cx="4390800" cy="4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No Access to Country Financial’s Internal Subrogation Model or Training Data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This significantly shaped our approach. Since we couldn’t use their real system, we simulated a parallel high-cost classification task using public Airbnb data.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High-Dimensional Input (311 features)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Combining tabular and text features led to shape mismatches in some explainability modules (e.g., SHAP and PDP) → solved by decoupling components and selectively using explainers per feature type.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Model Compatibility for Explainability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PDP could not work directly with the Keras model → resolved with a Random Forest surrogate trained on tabular features only.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Agile Iteration &amp; Prioritization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Requirements evolved mid-project → team reprioritized explainability and reduced scope on some initial ML experiments.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Clear Technical Communication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Translating deep learning behavior into business-relevant insights required visual storytelling, not just code or metrics.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&amp; Recommendations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Steps: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the Airbnb dataset with CF’s real multimodal subrogation data for higher business relevance.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model training and explanation generation to reduce runtime in Streamlit.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an LLM into the explainability techniques to create a textual explanation of what each visual tells us.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Recommendations: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claims staff and business leaders to interpret know how to interpret explainability results for review and oversight.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internal tooling around this app framework to support additional use cases (e.g., fraud detection, underwriting risk).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Airbnb 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https://www.kaggle.com/datasets/tylerx/melbourne-airbnb-open-data/data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neural network with dense and dropout layers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for binary classification with sigmoid output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Tabular: Missing value imputation, numeric scaling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 Combined fields, TF-IDF vectorization (300 features)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Explainability Techniques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SHAP: Feature-level impact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LIME: Token-level impact on text predictions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PDP: Visualizes average feature effect on prediction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Visuals in Streamlit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SHAP force plot, beeswarm plot, SHAP word importance vs frequency bar plot, SHAP observation importance bar plot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LIME bar chart + token saliency map for observation-level word importance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1D and 2D PDPs for tabular interactions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448100" y="83965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+ 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&amp; Project 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307100"/>
            <a:ext cx="4166400" cy="4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Country Financial: </a:t>
            </a:r>
            <a:r>
              <a:rPr lang="en"/>
              <a:t> US-based company that provides insurance (auto, home, life) and financial services (retirement, investment) to individuals and families.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Subrogation: </a:t>
            </a:r>
            <a:r>
              <a:rPr lang="en"/>
              <a:t>the legal right of an insurance company to request reimbursement from the at-fault party after it has paid a covered claim.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Country Financial uses a </a:t>
            </a:r>
            <a:r>
              <a:rPr b="1" lang="en"/>
              <a:t>Multimodal (text + tabular) Deep Learning model </a:t>
            </a:r>
            <a:r>
              <a:rPr lang="en"/>
              <a:t>to help predict whether they should pursue subrogation on a claim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Scope</a:t>
            </a:r>
            <a:r>
              <a:rPr lang="en"/>
              <a:t>: to build explainability techniques into their deep learning model to help explain </a:t>
            </a:r>
            <a:r>
              <a:rPr b="1" lang="en"/>
              <a:t>how the model came to its prediction</a:t>
            </a:r>
            <a:r>
              <a:rPr lang="en"/>
              <a:t>. Output results in Streamlit.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Strategic Impact: </a:t>
            </a:r>
            <a:r>
              <a:rPr lang="en"/>
              <a:t>Improves subrogation decision-making by highlighting key prediction drivers, enabling more data-driven recoveries and enhancing transparency &amp; trust in AI for less technically skilled business leaders.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00" y="2060180"/>
            <a:ext cx="3540137" cy="9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Business Problem &amp; Its Importance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Core Business Problem: </a:t>
            </a:r>
            <a:r>
              <a:rPr lang="en"/>
              <a:t>While precise, neural networks are inherently difficult to interpret (black box), making it hard for non-technical stakeholders to understand </a:t>
            </a:r>
            <a:r>
              <a:rPr b="1" lang="en"/>
              <a:t>why </a:t>
            </a:r>
            <a:r>
              <a:rPr lang="en"/>
              <a:t>a claim is flagged for subrogation.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Why It Matters: </a:t>
            </a:r>
            <a:r>
              <a:rPr lang="en"/>
              <a:t>As the insurance industry relies more and more heavily on AI, CF needs explainable AI to build trust, enable oversight, and support decision-making among business leaders who rely on these models but don’t understand what goes on “under the hood.”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50" y="1869238"/>
            <a:ext cx="3969576" cy="23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Objectives</a:t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1266826" y="1972100"/>
            <a:ext cx="7220124" cy="2006474"/>
            <a:chOff x="962026" y="1667300"/>
            <a:chExt cx="7220124" cy="2006474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967750" y="2442274"/>
              <a:ext cx="16104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rgbClr val="3019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Enable clear, accessible explanations of model outputs for internal stakeholders</a:t>
              </a:r>
              <a:endParaRPr sz="10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967750" y="1672738"/>
              <a:ext cx="1610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301900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01</a:t>
              </a:r>
              <a:endParaRPr sz="5000">
                <a:solidFill>
                  <a:srgbClr val="301900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835765" y="2442250"/>
              <a:ext cx="16104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rgbClr val="3019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Maintain model fidelity while improving transparency</a:t>
              </a:r>
              <a:endParaRPr sz="10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4703733" y="2442274"/>
              <a:ext cx="16104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rgbClr val="3019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Support faster, more confident subrogation reviews by surfacing key drivers</a:t>
              </a:r>
              <a:endParaRPr sz="10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571725" y="2442274"/>
              <a:ext cx="16104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000">
                  <a:solidFill>
                    <a:srgbClr val="3019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Improve business adoption and oversight of AI tools through explainability</a:t>
              </a:r>
              <a:endParaRPr sz="10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2835737" y="1672738"/>
              <a:ext cx="1610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301900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02</a:t>
              </a:r>
              <a:endParaRPr sz="5000">
                <a:solidFill>
                  <a:srgbClr val="301900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4703750" y="1672738"/>
              <a:ext cx="1610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301900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03</a:t>
              </a:r>
              <a:endParaRPr sz="5000">
                <a:solidFill>
                  <a:srgbClr val="301900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6571750" y="1672738"/>
              <a:ext cx="1610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301900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04</a:t>
              </a:r>
              <a:endParaRPr sz="5000">
                <a:solidFill>
                  <a:srgbClr val="301900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cxnSp>
          <p:nvCxnSpPr>
            <p:cNvPr id="95" name="Google Shape;95;p16"/>
            <p:cNvCxnSpPr/>
            <p:nvPr/>
          </p:nvCxnSpPr>
          <p:spPr>
            <a:xfrm>
              <a:off x="962026" y="1667300"/>
              <a:ext cx="7220100" cy="0"/>
            </a:xfrm>
            <a:prstGeom prst="straightConnector1">
              <a:avLst/>
            </a:prstGeom>
            <a:noFill/>
            <a:ln cap="flat" cmpd="sng" w="9525">
              <a:solidFill>
                <a:srgbClr val="301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Challenges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505700"/>
            <a:ext cx="3999900" cy="18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Issue: 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CF was not able to give us access to their internal subrogation model or their training data</a:t>
            </a:r>
            <a:endParaRPr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832400" y="1505700"/>
            <a:ext cx="3999900" cy="21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Solution: Create our 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own 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MMDL model on a mock dataset of </a:t>
            </a: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Airbnb listings</a:t>
            </a:r>
            <a:r>
              <a:rPr lang="en" sz="2000">
                <a:latin typeface="Merriweather"/>
                <a:ea typeface="Merriweather"/>
                <a:cs typeface="Merriweather"/>
                <a:sym typeface="Merriweather"/>
              </a:rPr>
              <a:t> that uses the same text + tabular data architecture as CF’s model.</a:t>
            </a:r>
            <a:endParaRPr sz="2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36250" y="3829675"/>
            <a:ext cx="80715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Same Multimodal Deep Learning Model Architecture, but instead of predicting whether or not to pursue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subrogation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our model predicts whether a certain airbnb listing costs &gt;$100 per night or not.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Country Financial will adapt our model to their use case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967650" y="2021600"/>
            <a:ext cx="747300" cy="32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-39425" y="3745950"/>
            <a:ext cx="921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Technical Problem Statement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421525" y="81025"/>
            <a:ext cx="4410900" cy="4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We aimed to build an explainable machine learning dashboard to classify Airbnb listings as either </a:t>
            </a:r>
            <a:r>
              <a:rPr i="1" lang="en" sz="5600">
                <a:solidFill>
                  <a:schemeClr val="dk1"/>
                </a:solidFill>
              </a:rPr>
              <a:t>“Affordable”</a:t>
            </a:r>
            <a:r>
              <a:rPr lang="en" sz="5600">
                <a:solidFill>
                  <a:schemeClr val="dk1"/>
                </a:solidFill>
              </a:rPr>
              <a:t> (≤ $100) or </a:t>
            </a:r>
            <a:r>
              <a:rPr i="1" lang="en" sz="5600">
                <a:solidFill>
                  <a:schemeClr val="dk1"/>
                </a:solidFill>
              </a:rPr>
              <a:t>“Expensive”</a:t>
            </a:r>
            <a:r>
              <a:rPr lang="en" sz="5600">
                <a:solidFill>
                  <a:schemeClr val="dk1"/>
                </a:solidFill>
              </a:rPr>
              <a:t> (&gt; $100). The objective wasn’t just accurate prediction, but also transparency — helping end-users and stakeholders understand why a listing was categorized a certain way.</a:t>
            </a:r>
            <a:endParaRPr b="1"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This required handling both structured inputs (e.g., number of beds, reviews, bathrooms) and unstructured inputs (e.g., listing name and description).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We framed the problem as a </a:t>
            </a:r>
            <a:r>
              <a:rPr b="1" lang="en" sz="5600">
                <a:solidFill>
                  <a:schemeClr val="dk1"/>
                </a:solidFill>
              </a:rPr>
              <a:t>binary classification task</a:t>
            </a:r>
            <a:r>
              <a:rPr lang="en" sz="5600">
                <a:solidFill>
                  <a:schemeClr val="dk1"/>
                </a:solidFill>
              </a:rPr>
              <a:t>, with a focus on ensuring the model was both effective and interpretable.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Success criteria included: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High classification accuracy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Clear explanations for each prediction using SHAP, LIME, and PDPs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An intuitive dashboard experience for non-technical users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Overview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Dataset: Public Melbourne Airbnb dataset (mock stand-in for client data)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Total observations: ~10,000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Text features: Listing Name, Description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Tabular features: Beds, Bathrooms, Number of Reviews, Latitude, etc.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Affordability label: Binary based on price threshold ($100)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25" y="500925"/>
            <a:ext cx="39942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Development Stack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Streamlit: Dashboard interface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Python (scikit-learn, TensorFlow): Modeling and preprocessing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SHAP &amp; LIME: Explainable AI techniques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TF-IDF: Text vectorization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Combined model: Tabular + Text processed via deep learning layers (128 → 64 → 1)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Model Architecture Overview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Input Layer: Text (TF-IDF vectorized) + Tabular features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Hidden Layers: Dense (128, ReLU) → Dense (64, ReLU)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Output Layer: Sigmoid for binary classification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Explanation Layer: SHAP &amp; LIME show top contributing tokens &amp; features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