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gapolitan.kompas.com/read/2023/02/18/01450021/rute-transjabodetabek-s21-csw-ciputat?utm_source=chatgpt.com" TargetMode="External"/><Relationship Id="rId3" Type="http://schemas.openxmlformats.org/officeDocument/2006/relationships/hyperlink" Target="https://megapolitan.kompas.com/read/2023/09/10/19574381/enggan-tambah-rute-pt-transjakarta-mendidik-penumpang-untuk-transit?utm_source=chatgpt.com" TargetMode="External"/><Relationship Id="rId4" Type="http://schemas.openxmlformats.org/officeDocument/2006/relationships/hyperlink" Target="https://tangsel.jawapos.com/tangsel-update/2505147482/rute-perjalanan-transjakarta-s21-jurusan-ciputat-csw-kejakgung-lengkap-dengan-harga-dan-31-halte-pemberhentiannya?utm_source=chatgpt.com" TargetMode="External"/><Relationship Id="rId5" Type="http://schemas.openxmlformats.org/officeDocument/2006/relationships/hyperlink" Target="https://megapolitan.kompas.com/read/2023/02/18/01450021/rute-transjabodetabek-s21-csw-ciputat?utm_source=chatgpt.co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092e7efb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092e7efb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092e7efb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092e7efb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1. Menghubungkan Kawasan Permukiman dan Pusat Aktivitas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Rute ini menghubungkan Ciputat di Tangerang Selatan—kawasan padat penduduk dan permukiman—dengan CSW (Cakra Selaras Wahana) di Jakarta Selatan, yang merupakan pusat integrasi transportasi dan dekat dengan area perkantoran seperti Blok M dan Pondok Indah. Hal ini menjadikan rute ini sangat diminati oleh para pekerja dan mahasiswa yang beraktivitas di Jakarta. ​</a:t>
            </a:r>
            <a:r>
              <a:rPr lang="en" u="sng">
                <a:solidFill>
                  <a:schemeClr val="hlink"/>
                </a:solidFill>
                <a:hlinkClick r:id="rId2"/>
              </a:rPr>
              <a:t>KOMPAS.com+3KOMPAS.com+3Berita Jakarta+3</a:t>
            </a:r>
            <a:endParaRPr u="sng">
              <a:solidFill>
                <a:schemeClr val="hlink"/>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2. Akses ke Halte Integrasi CSW</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Halte CSW berfungsi sebagai titik transit penting yang terintegrasi dengan Stasiun MRT ASEAN dan berbagai koridor Transjakarta lainnya. Keberadaan halte ini memudahkan penumpang untuk berpindah moda transportasi, menjadikannya simpul mobilitas utama di Jakarta Selatan. ​</a:t>
            </a:r>
            <a:r>
              <a:rPr lang="en" u="sng">
                <a:solidFill>
                  <a:schemeClr val="hlink"/>
                </a:solidFill>
                <a:hlinkClick r:id="rId3"/>
              </a:rPr>
              <a:t>KOMPAS.com+1tangsel.jawapos.com+1</a:t>
            </a:r>
            <a:endParaRPr u="sng">
              <a:solidFill>
                <a:schemeClr val="hlink"/>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3. Jumlah Pemberhentian yang Banyak</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Rute S21 memiliki total 31 halte pemberhentian, termasuk 4 halte BRT dan 27 halte non-BRT. Banyaknya titik naik-turun penumpang ini mencakup area-area strategis seperti Kampus UIN, Lebak Bulus, dan Pondok Indah, sehingga menjangkau lebih banyak pengguna potensial. ​</a:t>
            </a:r>
            <a:r>
              <a:rPr lang="en" u="sng">
                <a:solidFill>
                  <a:schemeClr val="hlink"/>
                </a:solidFill>
                <a:hlinkClick r:id="rId4"/>
              </a:rPr>
              <a:t>kumparan+2tangsel.jawapos.com+2KOMPAS.com+2</a:t>
            </a:r>
            <a:endParaRPr u="sng">
              <a:solidFill>
                <a:schemeClr val="hlink"/>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4. Operasional Setiap Hari dengan Tarif Terjangkau</a:t>
            </a:r>
            <a:endParaRPr b="1" sz="1300">
              <a:solidFill>
                <a:schemeClr val="dk1"/>
              </a:solidFill>
            </a:endParaRPr>
          </a:p>
          <a:p>
            <a:pPr indent="0" lvl="0" marL="0" rtl="0" algn="l">
              <a:lnSpc>
                <a:spcPct val="115000"/>
              </a:lnSpc>
              <a:spcBef>
                <a:spcPts val="1200"/>
              </a:spcBef>
              <a:spcAft>
                <a:spcPts val="1200"/>
              </a:spcAft>
              <a:buNone/>
            </a:pPr>
            <a:r>
              <a:rPr lang="en">
                <a:solidFill>
                  <a:schemeClr val="dk1"/>
                </a:solidFill>
              </a:rPr>
              <a:t>Sejak September 2022, rute ini beroperasi setiap hari dari pukul 05.00 hingga 22.00 WIB dengan tarif tetap sebesar Rp 3.500. Jadwal operasional yang panjang dan tarif yang terjangkau meningkatkan daya tarik rute ini bagi masyarakat. ​</a:t>
            </a:r>
            <a:r>
              <a:rPr lang="en" u="sng">
                <a:solidFill>
                  <a:schemeClr val="hlink"/>
                </a:solidFill>
                <a:hlinkClick r:id="rId5"/>
              </a:rPr>
              <a:t>KOMPAS.com+3KOMPAS.com+3matain.id+3</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092e7efb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092e7efb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092e7efb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092e7efb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092e7efb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092e7efb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098533a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098533a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Tokyo, Jepang</a:t>
            </a:r>
            <a:br>
              <a:rPr b="1" lang="en">
                <a:solidFill>
                  <a:schemeClr val="dk1"/>
                </a:solidFill>
              </a:rPr>
            </a:br>
            <a:r>
              <a:rPr lang="en">
                <a:solidFill>
                  <a:schemeClr val="dk1"/>
                </a:solidFill>
              </a:rPr>
              <a:t> Banyak stasiun besar seperti Shinjuku, Shibuya, hingga stasiun-stasiun kecil di pinggiran kota punya kafe, bakery, bahkan convenience store </a:t>
            </a:r>
            <a:r>
              <a:rPr i="1" lang="en">
                <a:solidFill>
                  <a:schemeClr val="dk1"/>
                </a:solidFill>
              </a:rPr>
              <a:t>langsung di dalam</a:t>
            </a:r>
            <a:r>
              <a:rPr lang="en">
                <a:solidFill>
                  <a:schemeClr val="dk1"/>
                </a:solidFill>
              </a:rPr>
              <a:t> area stasiun. Jadi, sambil nunggu kereta, orang bisa minum kopi atau sarapan.</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Seoul, Korea Selatan</a:t>
            </a:r>
            <a:br>
              <a:rPr b="1" lang="en">
                <a:solidFill>
                  <a:schemeClr val="dk1"/>
                </a:solidFill>
              </a:rPr>
            </a:br>
            <a:r>
              <a:rPr lang="en">
                <a:solidFill>
                  <a:schemeClr val="dk1"/>
                </a:solidFill>
              </a:rPr>
              <a:t> Di stasiun subway besar seperti Gangnam atau Hongdae, ada jaringan kafe (misal Starbucks, Ediya Coffee) di dalam stasiun atau terintegrasi dengan jalur keluar-masuk. Ini membantu mengurai lonjakan penumpang saat jam sibuk.</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Paris, Prancis</a:t>
            </a:r>
            <a:br>
              <a:rPr b="1" lang="en">
                <a:solidFill>
                  <a:schemeClr val="dk1"/>
                </a:solidFill>
              </a:rPr>
            </a:br>
            <a:r>
              <a:rPr lang="en">
                <a:solidFill>
                  <a:schemeClr val="dk1"/>
                </a:solidFill>
              </a:rPr>
              <a:t> Di stasiun metro besar seperti Gare du Nord dan Châtelet, banyak kafe kecil atau bar kopi di dekat peron. Orang Paris bahkan punya budaya </a:t>
            </a:r>
            <a:r>
              <a:rPr b="1" lang="en">
                <a:solidFill>
                  <a:schemeClr val="dk1"/>
                </a:solidFill>
              </a:rPr>
              <a:t>"café wait"</a:t>
            </a:r>
            <a:r>
              <a:rPr lang="en">
                <a:solidFill>
                  <a:schemeClr val="dk1"/>
                </a:solidFill>
              </a:rPr>
              <a:t> — nongkrong di cafe sebelum naik metro.</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New York City, Amerika Serikat</a:t>
            </a:r>
            <a:br>
              <a:rPr b="1" lang="en">
                <a:solidFill>
                  <a:schemeClr val="dk1"/>
                </a:solidFill>
              </a:rPr>
            </a:br>
            <a:r>
              <a:rPr lang="en">
                <a:solidFill>
                  <a:schemeClr val="dk1"/>
                </a:solidFill>
              </a:rPr>
              <a:t> Di terminal besar seperti Grand Central Station, kamu bisa menemukan banyak coffee shop — dari kios kecil sampai cafe premium. Ini mengubah stasiun jadi tempat orang </a:t>
            </a:r>
            <a:r>
              <a:rPr i="1" lang="en">
                <a:solidFill>
                  <a:schemeClr val="dk1"/>
                </a:solidFill>
              </a:rPr>
              <a:t>menunggu sambil tetap produktif</a:t>
            </a:r>
            <a:r>
              <a:rPr lang="en">
                <a:solidFill>
                  <a:schemeClr val="dk1"/>
                </a:solidFill>
              </a:rPr>
              <a:t>.</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Singapore</a:t>
            </a:r>
            <a:br>
              <a:rPr b="1" lang="en">
                <a:solidFill>
                  <a:schemeClr val="dk1"/>
                </a:solidFill>
              </a:rPr>
            </a:br>
            <a:r>
              <a:rPr lang="en">
                <a:solidFill>
                  <a:schemeClr val="dk1"/>
                </a:solidFill>
              </a:rPr>
              <a:t> Stasiun MRT seperti Dhoby Ghaut, Bugis, atau Outram Park punya mall kecil atau area retail yang isinya kafe dan restoran. Ini bukan sekadar tempat transit, tapi juga tempat meeting, kerja santai, atau sekadar rehat.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098533a2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098533a2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156fc3a4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156fc3a4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156fc3a4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156fc3a4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Kepadatan penumpang di TransJakarta seringkali bervariasi antar koridor dan waktu, dipengaruhi oleh berbagai faktor seperti:</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Jumlah penumpang per hari</a:t>
            </a:r>
            <a:r>
              <a:rPr lang="en">
                <a:solidFill>
                  <a:schemeClr val="dk1"/>
                </a:solidFill>
              </a:rPr>
              <a:t>: Penumpang yang menggunakan layanan TransJakarta cenderung mengalami lonjakan pada jam-jam sibuk, yang berakibat pada peningkatan kepadatan di beberapa koridor tertentu.</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Waktu perjalanan</a:t>
            </a:r>
            <a:r>
              <a:rPr lang="en">
                <a:solidFill>
                  <a:schemeClr val="dk1"/>
                </a:solidFill>
              </a:rPr>
              <a:t>: Kepadatan dapat lebih tinggi pada jam pagi dan sore hari, ketika orang-orang pergi dan kembali dari pekerjaan, yang menyebabkan ketidakseimbangan dalam distribusi penumpang antar waktu.</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Koridor-koridor tertentu</a:t>
            </a:r>
            <a:r>
              <a:rPr lang="en">
                <a:solidFill>
                  <a:schemeClr val="dk1"/>
                </a:solidFill>
              </a:rPr>
              <a:t>: Beberapa koridor mungkin lebih padat daripada yang lain, karena lebih banyak digunakan oleh penumpang atau lebih efisien menghubungkan pusat-pusat kegiatan kota.</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Sumber daya dan infrastruktur</a:t>
            </a:r>
            <a:r>
              <a:rPr lang="en">
                <a:solidFill>
                  <a:schemeClr val="dk1"/>
                </a:solidFill>
              </a:rPr>
              <a:t>: Keterbatasan jumlah bus atau armada yang tersedia untuk melayani koridor tertentu dapat memengaruhi kepadatan penumpang.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156fc3a4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156fc3a4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Tujuan Analisis: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Analisis kepadatan penumpang pada layanan TransJakarta bertujuan untuk:</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Memetakan pola kepadatan</a:t>
            </a:r>
            <a:r>
              <a:rPr lang="en">
                <a:solidFill>
                  <a:schemeClr val="dk1"/>
                </a:solidFill>
              </a:rPr>
              <a:t>: Mengetahui tingkat kepadatan penumpang di setiap koridor berdasarkan waktu tertentu (misalnya jam sibuk pagi dan sore).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Identifikasi masalah</a:t>
            </a:r>
            <a:r>
              <a:rPr lang="en">
                <a:solidFill>
                  <a:schemeClr val="dk1"/>
                </a:solidFill>
              </a:rPr>
              <a:t>: Mengidentifikasi koridor-koridor dengan tingkat kepadatan tinggi, terutama yang melibatkan penumpukan penumpang yang dapat mengganggu kenyamanan.</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Optimalisasi armada</a:t>
            </a:r>
            <a:r>
              <a:rPr lang="en">
                <a:solidFill>
                  <a:schemeClr val="dk1"/>
                </a:solidFill>
              </a:rPr>
              <a:t>: Menyusun rekomendasi untuk pengaturan jadwal bus atau penambahan armada di koridor dengan kepadatan tinggi, untuk meningkatkan kenyamanan dan mengurangi waktu tunggu penumpang.</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Perencanaan dan kebijakan transportasi</a:t>
            </a:r>
            <a:r>
              <a:rPr lang="en">
                <a:solidFill>
                  <a:schemeClr val="dk1"/>
                </a:solidFill>
              </a:rPr>
              <a:t>: Memberikan data yang dapat digunakan untuk perencanaan dan kebijakan pengelolaan transportasi publik yang lebih baik, seperti pembangunan infrastruktur tambahan atau peningkatan layanan di koridor tertentu.</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156fc3a4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156fc3a4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092e7e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092e7e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156fc3a4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156fc3a4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156fc3a4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156fc3a4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092e7ef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092e7ef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Analisa Kepadatan Penumpang Transjakarta</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Raihan Alifianto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4572000" y="1274625"/>
            <a:ext cx="4260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Ciputat - CSW</a:t>
            </a:r>
            <a:endParaRPr/>
          </a:p>
        </p:txBody>
      </p:sp>
      <p:sp>
        <p:nvSpPr>
          <p:cNvPr id="113" name="Google Shape;113;p22"/>
          <p:cNvSpPr txBox="1"/>
          <p:nvPr>
            <p:ph idx="1" type="body"/>
          </p:nvPr>
        </p:nvSpPr>
        <p:spPr>
          <a:xfrm>
            <a:off x="4572000" y="2011450"/>
            <a:ext cx="4260300" cy="2557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Jalur ini merupakan jalur dengan jumlah volume penumpang yang tinggi, terutama pada jam-jam sibuk pagi dan sore hari.</a:t>
            </a:r>
            <a:endParaRPr/>
          </a:p>
        </p:txBody>
      </p:sp>
      <p:pic>
        <p:nvPicPr>
          <p:cNvPr id="114" name="Google Shape;114;p22" title="63eb34deb8021.jpg"/>
          <p:cNvPicPr preferRelativeResize="0"/>
          <p:nvPr/>
        </p:nvPicPr>
        <p:blipFill rotWithShape="1">
          <a:blip r:embed="rId3">
            <a:alphaModFix/>
          </a:blip>
          <a:srcRect b="7790" l="0" r="0" t="11810"/>
          <a:stretch/>
        </p:blipFill>
        <p:spPr>
          <a:xfrm>
            <a:off x="973900" y="135275"/>
            <a:ext cx="2317551" cy="4659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750900" y="1198050"/>
            <a:ext cx="5081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Faktor-Faktor Penyebab</a:t>
            </a:r>
            <a:endParaRPr/>
          </a:p>
        </p:txBody>
      </p:sp>
      <p:sp>
        <p:nvSpPr>
          <p:cNvPr id="120" name="Google Shape;120;p23"/>
          <p:cNvSpPr txBox="1"/>
          <p:nvPr>
            <p:ph idx="1" type="body"/>
          </p:nvPr>
        </p:nvSpPr>
        <p:spPr>
          <a:xfrm>
            <a:off x="3750900" y="2075275"/>
            <a:ext cx="5081400" cy="2493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Menghubungkan Kawasan Permukiman dengan Pusat Aktivitas</a:t>
            </a:r>
            <a:endParaRPr/>
          </a:p>
          <a:p>
            <a:pPr indent="-342900" lvl="0" marL="457200" rtl="0" algn="l">
              <a:spcBef>
                <a:spcPts val="0"/>
              </a:spcBef>
              <a:spcAft>
                <a:spcPts val="0"/>
              </a:spcAft>
              <a:buSzPts val="1800"/>
              <a:buAutoNum type="arabicPeriod"/>
            </a:pPr>
            <a:r>
              <a:rPr lang="en"/>
              <a:t>Akses ke Halte Integrasi CSW</a:t>
            </a:r>
            <a:endParaRPr/>
          </a:p>
          <a:p>
            <a:pPr indent="-342900" lvl="0" marL="457200" rtl="0" algn="l">
              <a:spcBef>
                <a:spcPts val="0"/>
              </a:spcBef>
              <a:spcAft>
                <a:spcPts val="0"/>
              </a:spcAft>
              <a:buSzPts val="1800"/>
              <a:buAutoNum type="arabicPeriod"/>
            </a:pPr>
            <a:r>
              <a:rPr lang="en"/>
              <a:t>Jumlah </a:t>
            </a:r>
            <a:r>
              <a:rPr lang="en"/>
              <a:t>Pemberhentian</a:t>
            </a:r>
            <a:r>
              <a:rPr lang="en"/>
              <a:t> yang Banyak</a:t>
            </a:r>
            <a:endParaRPr/>
          </a:p>
          <a:p>
            <a:pPr indent="-342900" lvl="0" marL="457200" rtl="0" algn="l">
              <a:spcBef>
                <a:spcPts val="0"/>
              </a:spcBef>
              <a:spcAft>
                <a:spcPts val="0"/>
              </a:spcAft>
              <a:buSzPts val="1800"/>
              <a:buAutoNum type="arabicPeriod"/>
            </a:pPr>
            <a:r>
              <a:rPr lang="en"/>
              <a:t>Operasional Setiap Hari dengan Tarif Terjangkau</a:t>
            </a:r>
            <a:endParaRPr/>
          </a:p>
        </p:txBody>
      </p:sp>
      <p:pic>
        <p:nvPicPr>
          <p:cNvPr id="121" name="Google Shape;121;p23" title="63eb34deb8021.jpg"/>
          <p:cNvPicPr preferRelativeResize="0"/>
          <p:nvPr/>
        </p:nvPicPr>
        <p:blipFill rotWithShape="1">
          <a:blip r:embed="rId3">
            <a:alphaModFix/>
          </a:blip>
          <a:srcRect b="7790" l="0" r="0" t="11810"/>
          <a:stretch/>
        </p:blipFill>
        <p:spPr>
          <a:xfrm>
            <a:off x="973900" y="135275"/>
            <a:ext cx="2317551" cy="4659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Recommendation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idx="1" type="body"/>
          </p:nvPr>
        </p:nvSpPr>
        <p:spPr>
          <a:xfrm>
            <a:off x="311700" y="285600"/>
            <a:ext cx="8520600" cy="1375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Dari data yang kami dapatkan sebelumnya, terdapat beberapa rekomendasi baik untuk Transjakarta dan Stakeholder terkait yang dapat dilakukan untuk mengurangi kepadatan penumpang Transjakarta terutama jalur Ciputat - CSW pada jam-jam sibuk.</a:t>
            </a:r>
            <a:endParaRPr/>
          </a:p>
        </p:txBody>
      </p:sp>
      <p:pic>
        <p:nvPicPr>
          <p:cNvPr id="132" name="Google Shape;132;p25" title="pngtree-transjakarta-png-image_9047973.png"/>
          <p:cNvPicPr preferRelativeResize="0"/>
          <p:nvPr/>
        </p:nvPicPr>
        <p:blipFill>
          <a:blip r:embed="rId3">
            <a:alphaModFix/>
          </a:blip>
          <a:stretch>
            <a:fillRect/>
          </a:stretch>
        </p:blipFill>
        <p:spPr>
          <a:xfrm>
            <a:off x="985625" y="1660800"/>
            <a:ext cx="3177900" cy="3177900"/>
          </a:xfrm>
          <a:prstGeom prst="rect">
            <a:avLst/>
          </a:prstGeom>
          <a:noFill/>
          <a:ln>
            <a:noFill/>
          </a:ln>
        </p:spPr>
      </p:pic>
      <p:pic>
        <p:nvPicPr>
          <p:cNvPr id="133" name="Google Shape;133;p25" title="pngtree-coffee-shop-building-vector-isolated-picture-image_8479829.png"/>
          <p:cNvPicPr preferRelativeResize="0"/>
          <p:nvPr/>
        </p:nvPicPr>
        <p:blipFill>
          <a:blip r:embed="rId4">
            <a:alphaModFix/>
          </a:blip>
          <a:stretch>
            <a:fillRect/>
          </a:stretch>
        </p:blipFill>
        <p:spPr>
          <a:xfrm>
            <a:off x="5143938" y="2001400"/>
            <a:ext cx="2828076" cy="2377951"/>
          </a:xfrm>
          <a:prstGeom prst="rect">
            <a:avLst/>
          </a:prstGeom>
          <a:noFill/>
          <a:ln>
            <a:noFill/>
          </a:ln>
        </p:spPr>
      </p:pic>
      <p:sp>
        <p:nvSpPr>
          <p:cNvPr id="134" name="Google Shape;134;p25"/>
          <p:cNvSpPr txBox="1"/>
          <p:nvPr>
            <p:ph type="title"/>
          </p:nvPr>
        </p:nvSpPr>
        <p:spPr>
          <a:xfrm>
            <a:off x="734225" y="1763851"/>
            <a:ext cx="36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20"/>
              <a:t>Pengadaan “Bus Premium”</a:t>
            </a:r>
            <a:endParaRPr b="1" sz="1920"/>
          </a:p>
        </p:txBody>
      </p:sp>
      <p:sp>
        <p:nvSpPr>
          <p:cNvPr id="135" name="Google Shape;135;p25"/>
          <p:cNvSpPr txBox="1"/>
          <p:nvPr>
            <p:ph type="title"/>
          </p:nvPr>
        </p:nvSpPr>
        <p:spPr>
          <a:xfrm>
            <a:off x="4717613" y="1621176"/>
            <a:ext cx="36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1920"/>
              <a:t>Penambahan Tempat Tunggu Proporsional</a:t>
            </a:r>
            <a:endParaRPr b="1" sz="19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Pengadaan Bus Premium</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Terinspirasi dari penggunaan Kereta Api Bandara dengan pemberhentian yang lebih sedikit membuat munculnya </a:t>
            </a:r>
            <a:r>
              <a:rPr i="1" lang="en"/>
              <a:t>insight </a:t>
            </a:r>
            <a:r>
              <a:rPr lang="en"/>
              <a:t>baru untuk Transjakarta dengan konsep yang sama. Berikut adalah pengembangannya:</a:t>
            </a:r>
            <a:endParaRPr/>
          </a:p>
          <a:p>
            <a:pPr indent="-342900" lvl="0" marL="457200" rtl="0" algn="l">
              <a:spcBef>
                <a:spcPts val="1200"/>
              </a:spcBef>
              <a:spcAft>
                <a:spcPts val="0"/>
              </a:spcAft>
              <a:buSzPts val="1800"/>
              <a:buChar char="-"/>
            </a:pPr>
            <a:r>
              <a:rPr lang="en"/>
              <a:t>Penyediaan bus premium dengan harga yang </a:t>
            </a:r>
            <a:r>
              <a:rPr b="1" lang="en"/>
              <a:t>lebih tinggi</a:t>
            </a:r>
            <a:r>
              <a:rPr lang="en"/>
              <a:t> dari Transjakarta pada umumnya.</a:t>
            </a:r>
            <a:endParaRPr/>
          </a:p>
          <a:p>
            <a:pPr indent="-342900" lvl="0" marL="457200" rtl="0" algn="l">
              <a:spcBef>
                <a:spcPts val="0"/>
              </a:spcBef>
              <a:spcAft>
                <a:spcPts val="0"/>
              </a:spcAft>
              <a:buSzPts val="1800"/>
              <a:buChar char="-"/>
            </a:pPr>
            <a:r>
              <a:rPr lang="en"/>
              <a:t>Pemberhentian</a:t>
            </a:r>
            <a:r>
              <a:rPr lang="en"/>
              <a:t> yang </a:t>
            </a:r>
            <a:r>
              <a:rPr b="1" lang="en"/>
              <a:t>lebih sedikit</a:t>
            </a:r>
            <a:r>
              <a:rPr lang="en"/>
              <a:t> dibandingkan Transjakarta pada umumnya yang mencakup daerah-daerah strategis (permukiman dan perkantoran).</a:t>
            </a:r>
            <a:endParaRPr/>
          </a:p>
          <a:p>
            <a:pPr indent="-342900" lvl="0" marL="457200" rtl="0" algn="l">
              <a:spcBef>
                <a:spcPts val="0"/>
              </a:spcBef>
              <a:spcAft>
                <a:spcPts val="0"/>
              </a:spcAft>
              <a:buSzPts val="1800"/>
              <a:buChar char="-"/>
            </a:pPr>
            <a:r>
              <a:rPr lang="en"/>
              <a:t>Hipotesisnya</a:t>
            </a:r>
            <a:r>
              <a:rPr lang="en"/>
              <a:t>, hal ini </a:t>
            </a:r>
            <a:r>
              <a:rPr b="1" lang="en"/>
              <a:t>dapat mengurangi beban bus reguler</a:t>
            </a:r>
            <a:r>
              <a:rPr lang="en"/>
              <a:t> karena sebagian penumpang premium beralih.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Penambahan Tempat Tunggu Proporsional</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Penyediaan kafe atau </a:t>
            </a:r>
            <a:r>
              <a:rPr i="1" lang="en"/>
              <a:t>coffee shop </a:t>
            </a:r>
            <a:r>
              <a:rPr lang="en"/>
              <a:t>di sekitar halte dapat mengurangi beban bus Transjakarta dengan cara menunda pemberangkatan penumpang di jam-jam sibuk terutama pulang kerja.</a:t>
            </a:r>
            <a:endParaRPr/>
          </a:p>
          <a:p>
            <a:pPr indent="0" lvl="0" marL="0" rtl="0" algn="l">
              <a:spcBef>
                <a:spcPts val="1200"/>
              </a:spcBef>
              <a:spcAft>
                <a:spcPts val="0"/>
              </a:spcAft>
              <a:buNone/>
            </a:pPr>
            <a:r>
              <a:rPr lang="en"/>
              <a:t>Hal ini sudah efektif dipergunakan di kota atau negara lain contoh:</a:t>
            </a:r>
            <a:endParaRPr/>
          </a:p>
          <a:p>
            <a:pPr indent="-342900" lvl="0" marL="457200" rtl="0" algn="l">
              <a:spcBef>
                <a:spcPts val="1200"/>
              </a:spcBef>
              <a:spcAft>
                <a:spcPts val="0"/>
              </a:spcAft>
              <a:buSzPts val="1800"/>
              <a:buChar char="-"/>
            </a:pPr>
            <a:r>
              <a:rPr lang="en"/>
              <a:t>Tokyo, Jepang</a:t>
            </a:r>
            <a:endParaRPr/>
          </a:p>
          <a:p>
            <a:pPr indent="-342900" lvl="0" marL="457200" rtl="0" algn="l">
              <a:spcBef>
                <a:spcPts val="0"/>
              </a:spcBef>
              <a:spcAft>
                <a:spcPts val="0"/>
              </a:spcAft>
              <a:buSzPts val="1800"/>
              <a:buChar char="-"/>
            </a:pPr>
            <a:r>
              <a:rPr lang="en"/>
              <a:t>Seoul, Korea Selatan</a:t>
            </a:r>
            <a:endParaRPr/>
          </a:p>
          <a:p>
            <a:pPr indent="-342900" lvl="0" marL="457200" rtl="0" algn="l">
              <a:spcBef>
                <a:spcPts val="0"/>
              </a:spcBef>
              <a:spcAft>
                <a:spcPts val="0"/>
              </a:spcAft>
              <a:buSzPts val="1800"/>
              <a:buChar char="-"/>
            </a:pPr>
            <a:r>
              <a:rPr lang="en"/>
              <a:t>Paris, Prancis</a:t>
            </a:r>
            <a:endParaRPr/>
          </a:p>
          <a:p>
            <a:pPr indent="-342900" lvl="0" marL="457200" rtl="0" algn="l">
              <a:spcBef>
                <a:spcPts val="0"/>
              </a:spcBef>
              <a:spcAft>
                <a:spcPts val="0"/>
              </a:spcAft>
              <a:buSzPts val="1800"/>
              <a:buChar char="-"/>
            </a:pPr>
            <a:r>
              <a:rPr lang="en"/>
              <a:t>New York City, Amerika Serikat</a:t>
            </a:r>
            <a:endParaRPr/>
          </a:p>
          <a:p>
            <a:pPr indent="-342900" lvl="0" marL="457200" rtl="0" algn="l">
              <a:spcBef>
                <a:spcPts val="0"/>
              </a:spcBef>
              <a:spcAft>
                <a:spcPts val="0"/>
              </a:spcAft>
              <a:buSzPts val="1800"/>
              <a:buChar char="-"/>
            </a:pPr>
            <a:r>
              <a:rPr lang="en"/>
              <a:t>Singapore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Finding the Problem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Latar Belakang Masalah</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Saya sebagai tim pengembangan khusus Transjakarta berinisiatif untuk melakukan analisis terhadap kepadatan penumpang pengguna Transjakarta. Kepadatan penumpang di Transjakarta seringkali bervariasi antar koridor dan waktu dipengaruhi oleh:</a:t>
            </a:r>
            <a:endParaRPr/>
          </a:p>
          <a:p>
            <a:pPr indent="-342900" lvl="0" marL="457200" rtl="0" algn="l">
              <a:spcBef>
                <a:spcPts val="1200"/>
              </a:spcBef>
              <a:spcAft>
                <a:spcPts val="0"/>
              </a:spcAft>
              <a:buSzPts val="1800"/>
              <a:buChar char="-"/>
            </a:pPr>
            <a:r>
              <a:rPr lang="en"/>
              <a:t>Jumlah penumpang per hari</a:t>
            </a:r>
            <a:endParaRPr/>
          </a:p>
          <a:p>
            <a:pPr indent="-342900" lvl="0" marL="457200" rtl="0" algn="l">
              <a:spcBef>
                <a:spcPts val="0"/>
              </a:spcBef>
              <a:spcAft>
                <a:spcPts val="0"/>
              </a:spcAft>
              <a:buSzPts val="1800"/>
              <a:buChar char="-"/>
            </a:pPr>
            <a:r>
              <a:rPr lang="en"/>
              <a:t>Waktu perjalanan</a:t>
            </a:r>
            <a:endParaRPr/>
          </a:p>
          <a:p>
            <a:pPr indent="-342900" lvl="0" marL="457200" rtl="0" algn="l">
              <a:spcBef>
                <a:spcPts val="0"/>
              </a:spcBef>
              <a:spcAft>
                <a:spcPts val="0"/>
              </a:spcAft>
              <a:buSzPts val="1800"/>
              <a:buChar char="-"/>
            </a:pPr>
            <a:r>
              <a:rPr lang="en"/>
              <a:t>Koridor-koridor tertentu</a:t>
            </a:r>
            <a:endParaRPr/>
          </a:p>
          <a:p>
            <a:pPr indent="-342900" lvl="0" marL="457200" rtl="0" algn="l">
              <a:spcBef>
                <a:spcPts val="0"/>
              </a:spcBef>
              <a:spcAft>
                <a:spcPts val="0"/>
              </a:spcAft>
              <a:buSzPts val="1800"/>
              <a:buChar char="-"/>
            </a:pPr>
            <a:r>
              <a:rPr lang="en"/>
              <a:t>Sumber daya dan Infrastruktur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Tujuan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Analisis kepadatan penumpang di Transjakarta bertujuan untuk: </a:t>
            </a:r>
            <a:endParaRPr/>
          </a:p>
          <a:p>
            <a:pPr indent="-342900" lvl="0" marL="457200" rtl="0" algn="l">
              <a:spcBef>
                <a:spcPts val="1200"/>
              </a:spcBef>
              <a:spcAft>
                <a:spcPts val="0"/>
              </a:spcAft>
              <a:buSzPts val="1800"/>
              <a:buChar char="-"/>
            </a:pPr>
            <a:r>
              <a:rPr lang="en"/>
              <a:t>Mengetahui titik-titik kepadatan penumpang dan penyebab kepadatan itu sendiri</a:t>
            </a:r>
            <a:endParaRPr/>
          </a:p>
          <a:p>
            <a:pPr indent="-342900" lvl="0" marL="457200" rtl="0" algn="l">
              <a:spcBef>
                <a:spcPts val="0"/>
              </a:spcBef>
              <a:spcAft>
                <a:spcPts val="0"/>
              </a:spcAft>
              <a:buSzPts val="1800"/>
              <a:buChar char="-"/>
            </a:pPr>
            <a:r>
              <a:rPr lang="en"/>
              <a:t>Mencari dan menawarkan solusi terbaik untuk mengatasi kepadatan penumpang Transjakarta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Explanation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Kepadatan Penumpang Berdasarkan Waktunya</a:t>
            </a:r>
            <a:endParaRPr/>
          </a:p>
        </p:txBody>
      </p:sp>
      <p:sp>
        <p:nvSpPr>
          <p:cNvPr id="88" name="Google Shape;88;p18"/>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Waktu masyarakat berangkat kerja </a:t>
            </a:r>
            <a:r>
              <a:rPr b="1" lang="en"/>
              <a:t>(pukul 6)</a:t>
            </a:r>
            <a:r>
              <a:rPr lang="en"/>
              <a:t> dan pulang kerja </a:t>
            </a:r>
            <a:r>
              <a:rPr b="1" lang="en"/>
              <a:t>(pukul 18)</a:t>
            </a:r>
            <a:r>
              <a:rPr lang="en"/>
              <a:t> menjadi waktu yang paling padat di dalam transportasi Transjakarta.  </a:t>
            </a:r>
            <a:endParaRPr/>
          </a:p>
        </p:txBody>
      </p:sp>
      <p:pic>
        <p:nvPicPr>
          <p:cNvPr id="89" name="Google Shape;89;p18" title="output-1.png"/>
          <p:cNvPicPr preferRelativeResize="0"/>
          <p:nvPr/>
        </p:nvPicPr>
        <p:blipFill>
          <a:blip r:embed="rId3">
            <a:alphaModFix/>
          </a:blip>
          <a:stretch>
            <a:fillRect/>
          </a:stretch>
        </p:blipFill>
        <p:spPr>
          <a:xfrm>
            <a:off x="228975" y="1152475"/>
            <a:ext cx="4267201" cy="34823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Kepadatan Penumpang berdasarkan Koridornya</a:t>
            </a:r>
            <a:endParaRPr/>
          </a:p>
        </p:txBody>
      </p:sp>
      <p:pic>
        <p:nvPicPr>
          <p:cNvPr id="95" name="Google Shape;95;p19"/>
          <p:cNvPicPr preferRelativeResize="0"/>
          <p:nvPr/>
        </p:nvPicPr>
        <p:blipFill>
          <a:blip r:embed="rId3">
            <a:alphaModFix/>
          </a:blip>
          <a:stretch>
            <a:fillRect/>
          </a:stretch>
        </p:blipFill>
        <p:spPr>
          <a:xfrm>
            <a:off x="407650" y="1017725"/>
            <a:ext cx="8282550" cy="3551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Koridor dengan Kepadatan Penumpang Tertinggi</a:t>
            </a:r>
            <a:endParaRPr/>
          </a:p>
        </p:txBody>
      </p:sp>
      <p:pic>
        <p:nvPicPr>
          <p:cNvPr id="101" name="Google Shape;101;p20" title="output.png"/>
          <p:cNvPicPr preferRelativeResize="0"/>
          <p:nvPr/>
        </p:nvPicPr>
        <p:blipFill>
          <a:blip r:embed="rId3">
            <a:alphaModFix/>
          </a:blip>
          <a:stretch>
            <a:fillRect/>
          </a:stretch>
        </p:blipFill>
        <p:spPr>
          <a:xfrm>
            <a:off x="311700" y="1017725"/>
            <a:ext cx="4472452" cy="3820974"/>
          </a:xfrm>
          <a:prstGeom prst="rect">
            <a:avLst/>
          </a:prstGeom>
          <a:noFill/>
          <a:ln>
            <a:noFill/>
          </a:ln>
        </p:spPr>
      </p:pic>
      <p:sp>
        <p:nvSpPr>
          <p:cNvPr id="102" name="Google Shape;102;p20"/>
          <p:cNvSpPr txBox="1"/>
          <p:nvPr>
            <p:ph idx="1" type="body"/>
          </p:nvPr>
        </p:nvSpPr>
        <p:spPr>
          <a:xfrm>
            <a:off x="4963400" y="1152475"/>
            <a:ext cx="386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Dari data sebelumnya dan dirinci dengan bar chart di samping ini, </a:t>
            </a:r>
            <a:r>
              <a:rPr b="1" lang="en"/>
              <a:t>Ciputat - CSW </a:t>
            </a:r>
            <a:r>
              <a:rPr lang="en"/>
              <a:t>menjadi koridor dengan jumlah penumpang terpadat di seluruh koridor yang ada yang dilalui Transjakarta.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do I need to do?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