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72" r:id="rId3"/>
    <p:sldId id="370" r:id="rId4"/>
    <p:sldId id="367" r:id="rId5"/>
    <p:sldId id="369" r:id="rId6"/>
    <p:sldId id="353" r:id="rId7"/>
    <p:sldId id="361" r:id="rId8"/>
    <p:sldId id="362" r:id="rId9"/>
    <p:sldId id="356" r:id="rId10"/>
    <p:sldId id="363" r:id="rId11"/>
    <p:sldId id="359" r:id="rId12"/>
    <p:sldId id="365" r:id="rId13"/>
    <p:sldId id="355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C140-2BC7-3814-944F-F3AF2007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E1A4B-9654-3D6E-F02B-B0DEBC29E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6141-456A-4162-1F93-CD47804E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10FE-7F07-1CC4-D8D0-25490014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63E-994F-4796-3018-C726D73C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68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67C5-51A4-0EEA-9611-5840298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1077-4A98-E962-4033-452D827B7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1AB6-15B0-B1A8-323A-0728091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827A-B539-1FF2-399F-C8299E6B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5FAC-55C6-98A1-B2F5-DBADE048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37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47940-B2FA-5085-6F74-89242908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E75D4-9523-BF75-018D-0651BCDA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767C-FC3F-E7A6-BE3B-42C6A1E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ED31-FBAC-CBB1-3984-2E8E5A24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DD3C-C0CF-D110-4E40-0FD2397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2DB6-DEF1-486B-94DB-A3A8CFF3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81CB-D2FA-0D37-F822-A805848A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F289-ACED-7756-D68E-779820BA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3F54-2F3B-8D7B-7EAB-75CFD22B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9D55-C179-2867-3481-2D4CD41D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32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9AD7-F5CA-628E-BCC2-F902150A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973D-EB6F-34B4-58C3-832B8D0C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B68-EFDD-E227-6082-466042A5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500E-2905-0D63-3134-7421BB55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C7D0-F9EF-2607-B75E-2CC57A09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0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4875-E47E-7050-DDEE-F57F8DD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FC8F-DC11-5BE8-95D6-4AF48C2D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14D7-1BC4-0471-9243-DBC52A67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89F2-D4BE-2B2C-E153-B3E4725F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F443-2C46-E7E5-E4B5-D67DA182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3BE9-56DF-A28E-6436-6F784BB2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8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E9C3-6ECA-0D94-9E8B-FCB8F737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4FC7-786D-7378-0F22-FEF4744A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FFE5-70B4-1781-0FFC-7FC0F006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4230D-C3BD-25AB-9BFD-CEB4BE1CD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3D307-855F-7CC3-FCBD-9B9E1E5A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5774-BECF-ECFC-2A0B-702633AE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D82A-1263-1CCB-4E8C-3283DABD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AE7E5-EB90-74D0-19AE-771EEEEC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3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72F0-33FB-FFF7-A968-D58408C6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F588C-E52F-F716-049C-BDB51F8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2131F-251A-A0C2-C65A-13C4B8E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960D0-6D68-98D6-E85B-75595759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4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560C7-EB8E-70C7-BFAF-B899513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67116-739C-6C5A-9868-12BB8C8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EBAD3-8BD0-C7B6-276E-0F99218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21B7-5AAE-CBAC-C176-B46DF41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1CCE-BF5D-801A-7A54-51F5EC24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5DD69-C771-0B9D-1F7B-C1413CB9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2287-6386-EAC2-814C-EADAC50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F6A05-B9CC-F3E7-6A15-2C587F4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5EA8-1B56-B532-2F7C-6E5D8F1D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824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3830-2E2B-00B7-DC72-4141C47B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4EE45-29EE-31EA-FA42-B705EA758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0AA68-F16A-9111-CCCA-D6E7652E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519E-7572-C95F-B475-ECFA9C05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18CD-A9F4-0A08-D3B6-01F92E3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DF49-C618-9606-D390-D7937C7B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9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59D75-3FF9-3AF6-36EE-F9C9D7DD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4ADB-87A1-CEE9-EFE3-D94D69FF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1E83-17B1-36BB-7B41-894A8B938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4B39-5F76-4746-9114-5A60B12BCC57}" type="datetimeFigureOut">
              <a:rPr lang="en-ID" smtClean="0"/>
              <a:t>07/03/2024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711C-947D-26D3-2444-EDC1D9427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A7F8-04B1-A202-3290-9B0521C0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E3B8-B8DD-42AE-8A13-0BAA52FE9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6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-5724"/>
            <a:ext cx="12229465" cy="69945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71243" y="-5090"/>
            <a:ext cx="5542915" cy="6993255"/>
          </a:xfrm>
          <a:prstGeom prst="rect">
            <a:avLst/>
          </a:prstGeom>
          <a:gradFill>
            <a:gsLst>
              <a:gs pos="100000">
                <a:srgbClr val="007BD3">
                  <a:alpha val="71000"/>
                  <a:lumMod val="56000"/>
                  <a:lumOff val="44000"/>
                </a:srgbClr>
              </a:gs>
              <a:gs pos="23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" y="123825"/>
            <a:ext cx="3203575" cy="643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30" y="-33020"/>
            <a:ext cx="1926590" cy="989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344" y="5107879"/>
            <a:ext cx="4477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Owner : GLG</a:t>
            </a:r>
            <a:br>
              <a:rPr lang="en-US" b="1" dirty="0"/>
            </a:br>
            <a:r>
              <a:rPr lang="en-US" b="1" dirty="0"/>
              <a:t>- Sabam S.	- Fathoni A.</a:t>
            </a:r>
          </a:p>
          <a:p>
            <a:r>
              <a:rPr lang="en-US" b="1" dirty="0"/>
              <a:t>- </a:t>
            </a:r>
            <a:r>
              <a:rPr lang="en-US" b="1" dirty="0" err="1"/>
              <a:t>Irianto</a:t>
            </a:r>
            <a:r>
              <a:rPr lang="en-US" b="1" dirty="0"/>
              <a:t> J.	- Clara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3A1AF-C587-EE40-42AE-10C5ED71D409}"/>
              </a:ext>
            </a:extLst>
          </p:cNvPr>
          <p:cNvSpPr txBox="1"/>
          <p:nvPr/>
        </p:nvSpPr>
        <p:spPr>
          <a:xfrm>
            <a:off x="330077" y="6372035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DAD FAI : Hansen 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F032C-9B97-769F-791B-03E899A625D1}"/>
              </a:ext>
            </a:extLst>
          </p:cNvPr>
          <p:cNvSpPr txBox="1"/>
          <p:nvPr/>
        </p:nvSpPr>
        <p:spPr>
          <a:xfrm>
            <a:off x="-115814" y="1646101"/>
            <a:ext cx="5587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FRD </a:t>
            </a:r>
            <a:r>
              <a:rPr lang="en-US" sz="4800" b="1" dirty="0"/>
              <a:t>Dashboard Compliance</a:t>
            </a:r>
            <a:endParaRPr lang="id-ID" sz="4800" b="1" dirty="0">
              <a:solidFill>
                <a:schemeClr val="tx1"/>
              </a:solidFill>
            </a:endParaRPr>
          </a:p>
        </p:txBody>
      </p:sp>
      <p:pic>
        <p:nvPicPr>
          <p:cNvPr id="1032" name="Picture 8" descr="Compliance Icons &amp; Symbols">
            <a:extLst>
              <a:ext uri="{FF2B5EF4-FFF2-40B4-BE49-F238E27FC236}">
                <a16:creationId xmlns:a16="http://schemas.microsoft.com/office/drawing/2014/main" id="{89C5918A-8DA6-61D8-85C8-EDCA641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8" y="3306986"/>
            <a:ext cx="1500431" cy="1500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donesia - Free maps and location icons">
            <a:extLst>
              <a:ext uri="{FF2B5EF4-FFF2-40B4-BE49-F238E27FC236}">
                <a16:creationId xmlns:a16="http://schemas.microsoft.com/office/drawing/2014/main" id="{1F98EFA3-3C2B-0224-2DDB-D7AA7EFB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81" y="3306986"/>
            <a:ext cx="1500432" cy="1500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E716-9D2B-A291-6066-967C9CC1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6904BD-F483-2C27-E504-CDA749E81CD6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278DE-FF9D-924A-28AC-2DF6686DFCD6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682AB9-ED3F-E996-0569-67FD79E48BFC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F0099-9B4C-B78E-F969-EDDD0D40EBF1}"/>
              </a:ext>
            </a:extLst>
          </p:cNvPr>
          <p:cNvSpPr txBox="1"/>
          <p:nvPr/>
        </p:nvSpPr>
        <p:spPr>
          <a:xfrm>
            <a:off x="1228157" y="909985"/>
            <a:ext cx="357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Template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Upload</a:t>
            </a:r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ECF7-AE02-82E4-B8F3-745BAFEE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" y="1340612"/>
            <a:ext cx="11697002" cy="21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2949-19BB-26E1-CEE5-CCC48D56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5E65AD-C2FD-20EF-0D9C-5C5E86A34EF9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Reminder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4FEC17-A42A-EA82-9C74-E4CB48A03F61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4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43AA0-80C4-D964-B34B-8D5EEF92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6" y="1180426"/>
            <a:ext cx="10017390" cy="4374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079B1-A5A1-947C-A91D-51DAC4DBCC3A}"/>
              </a:ext>
            </a:extLst>
          </p:cNvPr>
          <p:cNvSpPr txBox="1"/>
          <p:nvPr/>
        </p:nvSpPr>
        <p:spPr>
          <a:xfrm>
            <a:off x="1058112" y="787135"/>
            <a:ext cx="604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 enhancement, only use the existing system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refer to excel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76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62E9D-75D9-DAD0-E4DF-232628F4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AB35742-0BFA-7FE3-7AA3-B16E0A7C4D6A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Master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773B5-4C73-D22F-E26F-52D5CE007F54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4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8C2B0-22FF-09B4-849D-2712CBE18D63}"/>
              </a:ext>
            </a:extLst>
          </p:cNvPr>
          <p:cNvSpPr txBox="1"/>
          <p:nvPr/>
        </p:nvSpPr>
        <p:spPr>
          <a:xfrm>
            <a:off x="1058112" y="787135"/>
            <a:ext cx="604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Refer to Excel file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237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5A1F09C-2EA5-436B-1309-B1C9CB90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1" y="830677"/>
            <a:ext cx="9880912" cy="59401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5F83C4D-7BE3-22D3-3BE4-80010089DEE6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998C5-31CF-5E98-4157-5499863DEF56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3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64C100B0-4E0B-CB5D-BD14-7176613FE812}"/>
              </a:ext>
            </a:extLst>
          </p:cNvPr>
          <p:cNvSpPr/>
          <p:nvPr/>
        </p:nvSpPr>
        <p:spPr>
          <a:xfrm>
            <a:off x="6380544" y="1504817"/>
            <a:ext cx="1070234" cy="236898"/>
          </a:xfrm>
          <a:prstGeom prst="borderCallout1">
            <a:avLst>
              <a:gd name="adj1" fmla="val 21337"/>
              <a:gd name="adj2" fmla="val 432"/>
              <a:gd name="adj3" fmla="val 43351"/>
              <a:gd name="adj4" fmla="val -128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err="1"/>
              <a:t>Umum</a:t>
            </a:r>
            <a:r>
              <a:rPr lang="en-US" sz="1200" b="1" dirty="0"/>
              <a:t>/EHS</a:t>
            </a:r>
            <a:endParaRPr lang="en-US" sz="1200" dirty="0"/>
          </a:p>
        </p:txBody>
      </p:sp>
      <p:sp>
        <p:nvSpPr>
          <p:cNvPr id="24" name="Line Callout 1 16">
            <a:extLst>
              <a:ext uri="{FF2B5EF4-FFF2-40B4-BE49-F238E27FC236}">
                <a16:creationId xmlns:a16="http://schemas.microsoft.com/office/drawing/2014/main" id="{FF96CF33-FCDA-7B6D-543A-B8D8BF46D7D3}"/>
              </a:ext>
            </a:extLst>
          </p:cNvPr>
          <p:cNvSpPr/>
          <p:nvPr/>
        </p:nvSpPr>
        <p:spPr>
          <a:xfrm>
            <a:off x="1662282" y="1623266"/>
            <a:ext cx="1070234" cy="236898"/>
          </a:xfrm>
          <a:prstGeom prst="borderCallout1">
            <a:avLst>
              <a:gd name="adj1" fmla="val 27464"/>
              <a:gd name="adj2" fmla="val 100789"/>
              <a:gd name="adj3" fmla="val 463"/>
              <a:gd name="adj4" fmla="val 11594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/>
              <a:t>ADR - UPG</a:t>
            </a:r>
            <a:endParaRPr lang="en-US" sz="1200" dirty="0"/>
          </a:p>
        </p:txBody>
      </p:sp>
      <p:sp>
        <p:nvSpPr>
          <p:cNvPr id="25" name="Line Callout 1 16">
            <a:extLst>
              <a:ext uri="{FF2B5EF4-FFF2-40B4-BE49-F238E27FC236}">
                <a16:creationId xmlns:a16="http://schemas.microsoft.com/office/drawing/2014/main" id="{1BA279F1-4869-2EBD-8C5E-8A497F7C9227}"/>
              </a:ext>
            </a:extLst>
          </p:cNvPr>
          <p:cNvSpPr/>
          <p:nvPr/>
        </p:nvSpPr>
        <p:spPr>
          <a:xfrm>
            <a:off x="9494469" y="1741715"/>
            <a:ext cx="2100631" cy="423501"/>
          </a:xfrm>
          <a:prstGeom prst="borderCallout1">
            <a:avLst>
              <a:gd name="adj1" fmla="val 88732"/>
              <a:gd name="adj2" fmla="val 5856"/>
              <a:gd name="adj3" fmla="val 147506"/>
              <a:gd name="adj4" fmla="val -3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Good, Average, Poor, Bad</a:t>
            </a:r>
          </a:p>
          <a:p>
            <a:pPr algn="ctr"/>
            <a:r>
              <a:rPr lang="en-US" sz="1200" b="1" dirty="0"/>
              <a:t>(To be defined -&gt; day range)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61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0069"/>
          <a:stretch>
            <a:fillRect/>
          </a:stretch>
        </p:blipFill>
        <p:spPr>
          <a:xfrm>
            <a:off x="-31115" y="0"/>
            <a:ext cx="12223115" cy="640524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61096"/>
            <a:ext cx="12192000" cy="615104"/>
            <a:chOff x="0" y="6361096"/>
            <a:chExt cx="12192000" cy="615104"/>
          </a:xfrm>
        </p:grpSpPr>
        <p:sp>
          <p:nvSpPr>
            <p:cNvPr id="15" name="Rectangle 14"/>
            <p:cNvSpPr/>
            <p:nvPr/>
          </p:nvSpPr>
          <p:spPr>
            <a:xfrm>
              <a:off x="0" y="6400852"/>
              <a:ext cx="12192000" cy="4874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14" y="6361096"/>
              <a:ext cx="1196323" cy="6151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157" y="6457982"/>
              <a:ext cx="1727062" cy="346699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027940" y="2989210"/>
            <a:ext cx="4308191" cy="6950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5400" dirty="0">
                <a:solidFill>
                  <a:srgbClr val="FFFF00"/>
                </a:solidFill>
              </a:rPr>
              <a:t>Thank You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BAA5-C66C-CCE2-02DF-DC3B0C83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78598A-FFE8-4FE0-9EA7-52639C471198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B9132-6DEA-3A27-7FEC-85D08B43272D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0DCD71-104F-F99C-FB67-EFD0B65A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135F66-8B7E-15E9-5FA9-768C4740AAE3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022C1B-C726-4429-1ADA-D8FDE52DA33D}"/>
              </a:ext>
            </a:extLst>
          </p:cNvPr>
          <p:cNvSpPr/>
          <p:nvPr/>
        </p:nvSpPr>
        <p:spPr>
          <a:xfrm>
            <a:off x="424207" y="1503851"/>
            <a:ext cx="1475263" cy="461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012E28-EA02-0DE2-2BF9-AD0BCD0F6238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License Report</a:t>
            </a:r>
            <a:endParaRPr lang="en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C3F4BE-42C9-C6C9-2B28-7DC3AB0B349D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B9F6B-B8C0-B62B-122F-1A8575A6200D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</a:t>
            </a:r>
            <a:endParaRPr lang="en-ID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E93C3-FCB5-D0BA-246A-E60EFFC0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56" y="1645388"/>
            <a:ext cx="4886259" cy="4472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1F1B-5166-107F-B465-13AFB9808C0C}"/>
              </a:ext>
            </a:extLst>
          </p:cNvPr>
          <p:cNvCxnSpPr/>
          <p:nvPr/>
        </p:nvCxnSpPr>
        <p:spPr>
          <a:xfrm>
            <a:off x="7507456" y="2248023"/>
            <a:ext cx="0" cy="401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5B6F3E-999F-C532-1ECA-61D50F937AE7}"/>
              </a:ext>
            </a:extLst>
          </p:cNvPr>
          <p:cNvSpPr/>
          <p:nvPr/>
        </p:nvSpPr>
        <p:spPr>
          <a:xfrm>
            <a:off x="7507456" y="2223041"/>
            <a:ext cx="4116674" cy="1322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C4667-DE66-3DB6-9B7E-1BE5EDA6AE93}"/>
              </a:ext>
            </a:extLst>
          </p:cNvPr>
          <p:cNvSpPr/>
          <p:nvPr/>
        </p:nvSpPr>
        <p:spPr>
          <a:xfrm>
            <a:off x="7507456" y="3551196"/>
            <a:ext cx="4116674" cy="1322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4E8AE-27FA-BE97-323F-5DE0AD50790B}"/>
              </a:ext>
            </a:extLst>
          </p:cNvPr>
          <p:cNvSpPr/>
          <p:nvPr/>
        </p:nvSpPr>
        <p:spPr>
          <a:xfrm>
            <a:off x="7507456" y="4869846"/>
            <a:ext cx="4116674" cy="1322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clock&quot; Icon - Download for free – Iconduck">
            <a:extLst>
              <a:ext uri="{FF2B5EF4-FFF2-40B4-BE49-F238E27FC236}">
                <a16:creationId xmlns:a16="http://schemas.microsoft.com/office/drawing/2014/main" id="{39A3D45F-09F3-ED24-0087-DC869D32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854" y="3291868"/>
            <a:ext cx="131433" cy="1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2113E6-0DAA-3393-0810-E4F9D1E1DC59}"/>
              </a:ext>
            </a:extLst>
          </p:cNvPr>
          <p:cNvSpPr txBox="1"/>
          <p:nvPr/>
        </p:nvSpPr>
        <p:spPr>
          <a:xfrm>
            <a:off x="10774323" y="3205364"/>
            <a:ext cx="779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07.30</a:t>
            </a:r>
            <a:endParaRPr lang="en-ID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EBCE8C-CB80-8174-0CBD-A388C05C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32" y="2307198"/>
            <a:ext cx="444578" cy="5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449104-33DB-D137-CE25-2B4BC984A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3471" y="2241407"/>
            <a:ext cx="154675" cy="39415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6C6BCF-4C9C-FD64-3C75-F95F541A6739}"/>
              </a:ext>
            </a:extLst>
          </p:cNvPr>
          <p:cNvSpPr txBox="1"/>
          <p:nvPr/>
        </p:nvSpPr>
        <p:spPr>
          <a:xfrm>
            <a:off x="8188327" y="3205364"/>
            <a:ext cx="197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Irianto</a:t>
            </a:r>
            <a:r>
              <a:rPr lang="en-US" sz="1200" dirty="0"/>
              <a:t> </a:t>
            </a:r>
            <a:r>
              <a:rPr lang="en-US" sz="1200" dirty="0" err="1"/>
              <a:t>Justisilvawan</a:t>
            </a:r>
            <a:endParaRPr lang="en-ID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75773C-9F34-BBD4-933B-59B3A8328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340" y="3268661"/>
            <a:ext cx="140986" cy="1434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E9F9A5-7274-22C2-2ED6-A8FCA6121990}"/>
              </a:ext>
            </a:extLst>
          </p:cNvPr>
          <p:cNvSpPr txBox="1"/>
          <p:nvPr/>
        </p:nvSpPr>
        <p:spPr>
          <a:xfrm>
            <a:off x="8343072" y="2307198"/>
            <a:ext cx="310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PP_Nomor_88_Tahun_2019 Tentang Kesehat..</a:t>
            </a:r>
            <a:endParaRPr lang="en-ID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E8DF4-FE36-885A-5C48-8362405CA0D2}"/>
              </a:ext>
            </a:extLst>
          </p:cNvPr>
          <p:cNvSpPr txBox="1"/>
          <p:nvPr/>
        </p:nvSpPr>
        <p:spPr>
          <a:xfrm>
            <a:off x="8356879" y="2548717"/>
            <a:ext cx="309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Akibat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tak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terpisahkan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dan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dirty="0">
                <a:solidFill>
                  <a:srgbClr val="4D5156"/>
                </a:solidFill>
                <a:latin typeface="arial" panose="020B0604020202020204" pitchFamily="34" charset="0"/>
              </a:rPr>
              <a:t>…</a:t>
            </a:r>
            <a:endParaRPr lang="en-ID" sz="1200" dirty="0"/>
          </a:p>
        </p:txBody>
      </p:sp>
      <p:pic>
        <p:nvPicPr>
          <p:cNvPr id="26" name="Picture 2" descr="clock&quot; Icon - Download for free – Iconduck">
            <a:extLst>
              <a:ext uri="{FF2B5EF4-FFF2-40B4-BE49-F238E27FC236}">
                <a16:creationId xmlns:a16="http://schemas.microsoft.com/office/drawing/2014/main" id="{1EE6575F-44EA-333D-BCC5-D3F3A621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854" y="4604698"/>
            <a:ext cx="131433" cy="1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E5E4F8-ABFE-D625-E1DC-537661CB3CB0}"/>
              </a:ext>
            </a:extLst>
          </p:cNvPr>
          <p:cNvSpPr txBox="1"/>
          <p:nvPr/>
        </p:nvSpPr>
        <p:spPr>
          <a:xfrm>
            <a:off x="10774323" y="4518194"/>
            <a:ext cx="779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07.30</a:t>
            </a:r>
            <a:endParaRPr lang="en-ID" sz="1200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11305056-C2C8-5A07-22E2-E86C8C35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32" y="3620028"/>
            <a:ext cx="444578" cy="5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F12AD8-57A8-9531-E554-1C0FD1D9CCD0}"/>
              </a:ext>
            </a:extLst>
          </p:cNvPr>
          <p:cNvSpPr txBox="1"/>
          <p:nvPr/>
        </p:nvSpPr>
        <p:spPr>
          <a:xfrm>
            <a:off x="8188327" y="4518194"/>
            <a:ext cx="197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Andi Muslim</a:t>
            </a:r>
            <a:endParaRPr lang="en-ID" sz="12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EA1D1D-48CB-DD99-4A0C-AA7AF9908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340" y="4581491"/>
            <a:ext cx="140986" cy="1434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BCA604-2721-B122-97F6-86FAAA5AAA1B}"/>
              </a:ext>
            </a:extLst>
          </p:cNvPr>
          <p:cNvSpPr txBox="1"/>
          <p:nvPr/>
        </p:nvSpPr>
        <p:spPr>
          <a:xfrm>
            <a:off x="8343072" y="3620028"/>
            <a:ext cx="341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PP_Nomor_88_Tahun_2019 Tentang Kesehat..</a:t>
            </a:r>
            <a:endParaRPr lang="en-ID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62127-C653-62EE-0112-6BA6DECEE769}"/>
              </a:ext>
            </a:extLst>
          </p:cNvPr>
          <p:cNvSpPr txBox="1"/>
          <p:nvPr/>
        </p:nvSpPr>
        <p:spPr>
          <a:xfrm>
            <a:off x="8356879" y="3861547"/>
            <a:ext cx="309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Akibat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tak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terpisahkan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dan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dirty="0">
                <a:solidFill>
                  <a:srgbClr val="4D5156"/>
                </a:solidFill>
                <a:latin typeface="arial" panose="020B0604020202020204" pitchFamily="34" charset="0"/>
              </a:rPr>
              <a:t>…</a:t>
            </a:r>
            <a:endParaRPr lang="en-ID" sz="1200" dirty="0"/>
          </a:p>
        </p:txBody>
      </p:sp>
      <p:pic>
        <p:nvPicPr>
          <p:cNvPr id="44" name="Picture 2" descr="clock&quot; Icon - Download for free – Iconduck">
            <a:extLst>
              <a:ext uri="{FF2B5EF4-FFF2-40B4-BE49-F238E27FC236}">
                <a16:creationId xmlns:a16="http://schemas.microsoft.com/office/drawing/2014/main" id="{3C073F6B-F2AE-C9C4-2FE4-380F4AC2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143" y="5931091"/>
            <a:ext cx="131433" cy="1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80F21E6-18AE-2449-C70E-CBACBCDFCAA0}"/>
              </a:ext>
            </a:extLst>
          </p:cNvPr>
          <p:cNvSpPr txBox="1"/>
          <p:nvPr/>
        </p:nvSpPr>
        <p:spPr>
          <a:xfrm>
            <a:off x="10809612" y="5844587"/>
            <a:ext cx="779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07.30</a:t>
            </a:r>
            <a:endParaRPr lang="en-ID" sz="1200" dirty="0"/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9AE07335-DACD-9209-02D6-C6049D6A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21" y="4946421"/>
            <a:ext cx="444578" cy="5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C3B3D02-35AE-8C75-AC74-22469AFEFDB9}"/>
              </a:ext>
            </a:extLst>
          </p:cNvPr>
          <p:cNvSpPr txBox="1"/>
          <p:nvPr/>
        </p:nvSpPr>
        <p:spPr>
          <a:xfrm>
            <a:off x="8223616" y="5844587"/>
            <a:ext cx="197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Irianto</a:t>
            </a:r>
            <a:r>
              <a:rPr lang="en-US" sz="1200" dirty="0"/>
              <a:t> </a:t>
            </a:r>
            <a:r>
              <a:rPr lang="en-US" sz="1200" dirty="0" err="1"/>
              <a:t>Justisilvawan</a:t>
            </a:r>
            <a:endParaRPr lang="en-ID" sz="12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88412FD-7664-9E7B-45A5-81192081F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29" y="5907884"/>
            <a:ext cx="140986" cy="14348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EFE457C-0EA4-BB13-3A43-580C28D055AE}"/>
              </a:ext>
            </a:extLst>
          </p:cNvPr>
          <p:cNvSpPr txBox="1"/>
          <p:nvPr/>
        </p:nvSpPr>
        <p:spPr>
          <a:xfrm>
            <a:off x="8378360" y="4946421"/>
            <a:ext cx="3245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PP_Nomor_88_Tahun_2019 Tentang Kesehat..</a:t>
            </a:r>
            <a:endParaRPr lang="en-ID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8E0E64-235B-458B-98BE-32B0E83A0B1B}"/>
              </a:ext>
            </a:extLst>
          </p:cNvPr>
          <p:cNvSpPr txBox="1"/>
          <p:nvPr/>
        </p:nvSpPr>
        <p:spPr>
          <a:xfrm>
            <a:off x="8392168" y="5187940"/>
            <a:ext cx="309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Akibat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tak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terpisahkan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ID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dan </a:t>
            </a:r>
            <a:r>
              <a:rPr lang="en-ID" sz="1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Kesehatan </a:t>
            </a:r>
            <a:r>
              <a:rPr lang="en-ID" sz="12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sz="1200" dirty="0">
                <a:solidFill>
                  <a:srgbClr val="4D5156"/>
                </a:solidFill>
                <a:latin typeface="arial" panose="020B0604020202020204" pitchFamily="34" charset="0"/>
              </a:rPr>
              <a:t>…</a:t>
            </a:r>
            <a:endParaRPr lang="en-ID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44D136-72D6-CC81-585F-68C7543C7A47}"/>
              </a:ext>
            </a:extLst>
          </p:cNvPr>
          <p:cNvSpPr/>
          <p:nvPr/>
        </p:nvSpPr>
        <p:spPr>
          <a:xfrm flipV="1">
            <a:off x="7507456" y="1730976"/>
            <a:ext cx="4116674" cy="4910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306479E-2AEF-1E7D-162B-9BABDFDA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3634" y="1895679"/>
            <a:ext cx="698494" cy="189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9A6F2FB-5905-68E4-4802-D8A15F5E2D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1124" y="1783758"/>
            <a:ext cx="1718842" cy="413518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E273B95-3A80-D235-C73C-A03BE2E96334}"/>
              </a:ext>
            </a:extLst>
          </p:cNvPr>
          <p:cNvSpPr/>
          <p:nvPr/>
        </p:nvSpPr>
        <p:spPr>
          <a:xfrm>
            <a:off x="10151478" y="1841688"/>
            <a:ext cx="1087572" cy="30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50 Results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86D1C3B2-C7D8-32A9-EF4C-9DA7D12AB137}"/>
              </a:ext>
            </a:extLst>
          </p:cNvPr>
          <p:cNvSpPr/>
          <p:nvPr/>
        </p:nvSpPr>
        <p:spPr>
          <a:xfrm>
            <a:off x="11321340" y="1842308"/>
            <a:ext cx="153594" cy="2895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26F1F44-A012-449F-71AC-D9758F2868FF}"/>
              </a:ext>
            </a:extLst>
          </p:cNvPr>
          <p:cNvSpPr/>
          <p:nvPr/>
        </p:nvSpPr>
        <p:spPr>
          <a:xfrm flipV="1">
            <a:off x="10972796" y="1957100"/>
            <a:ext cx="189475" cy="1003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1D1F9A-FC8E-521D-472C-091CA5EE6A76}"/>
              </a:ext>
            </a:extLst>
          </p:cNvPr>
          <p:cNvSpPr/>
          <p:nvPr/>
        </p:nvSpPr>
        <p:spPr>
          <a:xfrm>
            <a:off x="7696932" y="2939080"/>
            <a:ext cx="646139" cy="184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/>
              <a:t>Summary</a:t>
            </a:r>
            <a:endParaRPr lang="en-ID" sz="800" dirty="0"/>
          </a:p>
        </p:txBody>
      </p:sp>
      <p:pic>
        <p:nvPicPr>
          <p:cNvPr id="1032" name="Picture 8" descr="Download - Download free icons">
            <a:extLst>
              <a:ext uri="{FF2B5EF4-FFF2-40B4-BE49-F238E27FC236}">
                <a16:creationId xmlns:a16="http://schemas.microsoft.com/office/drawing/2014/main" id="{05F412C5-E198-ADF4-745A-3DE9A4BD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87" y="2976428"/>
            <a:ext cx="113908" cy="1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4C60F47-C09D-EEAD-6A50-44B6DD48E382}"/>
              </a:ext>
            </a:extLst>
          </p:cNvPr>
          <p:cNvSpPr/>
          <p:nvPr/>
        </p:nvSpPr>
        <p:spPr>
          <a:xfrm>
            <a:off x="7672641" y="4242124"/>
            <a:ext cx="646139" cy="184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/>
              <a:t>Summary</a:t>
            </a:r>
            <a:endParaRPr lang="en-ID" sz="800" dirty="0"/>
          </a:p>
        </p:txBody>
      </p:sp>
      <p:pic>
        <p:nvPicPr>
          <p:cNvPr id="61" name="Picture 8" descr="Download - Download free icons">
            <a:extLst>
              <a:ext uri="{FF2B5EF4-FFF2-40B4-BE49-F238E27FC236}">
                <a16:creationId xmlns:a16="http://schemas.microsoft.com/office/drawing/2014/main" id="{560FB5FC-234E-3673-C82C-3F96DB36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96" y="4279472"/>
            <a:ext cx="113908" cy="1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8BF23B0-5B4C-9B9A-9BBB-756AE6714EC9}"/>
              </a:ext>
            </a:extLst>
          </p:cNvPr>
          <p:cNvSpPr/>
          <p:nvPr/>
        </p:nvSpPr>
        <p:spPr>
          <a:xfrm>
            <a:off x="7693676" y="5567126"/>
            <a:ext cx="646139" cy="184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/>
              <a:t>Summary</a:t>
            </a:r>
            <a:endParaRPr lang="en-ID" sz="800" dirty="0"/>
          </a:p>
        </p:txBody>
      </p:sp>
      <p:pic>
        <p:nvPicPr>
          <p:cNvPr id="63" name="Picture 8" descr="Download - Download free icons">
            <a:extLst>
              <a:ext uri="{FF2B5EF4-FFF2-40B4-BE49-F238E27FC236}">
                <a16:creationId xmlns:a16="http://schemas.microsoft.com/office/drawing/2014/main" id="{B818F68F-1F9B-9FAB-C5FC-41E247D3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31" y="5604474"/>
            <a:ext cx="113908" cy="1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 descr="Edit - Free ui icons">
            <a:extLst>
              <a:ext uri="{FF2B5EF4-FFF2-40B4-BE49-F238E27FC236}">
                <a16:creationId xmlns:a16="http://schemas.microsoft.com/office/drawing/2014/main" id="{11713F9F-8C60-F924-E1FC-028D1B75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83" y="3253703"/>
            <a:ext cx="165430" cy="154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8E76-221A-C768-BBFD-267C3205A2E9}"/>
              </a:ext>
            </a:extLst>
          </p:cNvPr>
          <p:cNvSpPr txBox="1"/>
          <p:nvPr/>
        </p:nvSpPr>
        <p:spPr>
          <a:xfrm>
            <a:off x="7489393" y="3223022"/>
            <a:ext cx="63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Umum</a:t>
            </a:r>
            <a:endParaRPr lang="en-ID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3F871-D608-9D67-37BB-2123EA9A9B76}"/>
              </a:ext>
            </a:extLst>
          </p:cNvPr>
          <p:cNvSpPr txBox="1"/>
          <p:nvPr/>
        </p:nvSpPr>
        <p:spPr>
          <a:xfrm>
            <a:off x="7508742" y="4557080"/>
            <a:ext cx="6306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Environment</a:t>
            </a:r>
            <a:endParaRPr lang="en-ID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05F61-6323-04CA-D551-EC5AABB7CDC8}"/>
              </a:ext>
            </a:extLst>
          </p:cNvPr>
          <p:cNvSpPr txBox="1"/>
          <p:nvPr/>
        </p:nvSpPr>
        <p:spPr>
          <a:xfrm>
            <a:off x="7507390" y="5850199"/>
            <a:ext cx="63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Safety</a:t>
            </a:r>
            <a:endParaRPr lang="en-ID" sz="10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0B3319A-8A48-4FC0-EA45-AF4E1A056475}"/>
              </a:ext>
            </a:extLst>
          </p:cNvPr>
          <p:cNvSpPr/>
          <p:nvPr/>
        </p:nvSpPr>
        <p:spPr>
          <a:xfrm>
            <a:off x="9593730" y="3294758"/>
            <a:ext cx="163285" cy="104032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D" sz="110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F6C072-E099-E678-6FAE-8E3DDB1603F8}"/>
              </a:ext>
            </a:extLst>
          </p:cNvPr>
          <p:cNvSpPr/>
          <p:nvPr/>
        </p:nvSpPr>
        <p:spPr>
          <a:xfrm>
            <a:off x="9743732" y="4613408"/>
            <a:ext cx="163285" cy="104032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D" sz="110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8F696A4-1D5B-7C84-0EAC-421C43645B23}"/>
              </a:ext>
            </a:extLst>
          </p:cNvPr>
          <p:cNvSpPr/>
          <p:nvPr/>
        </p:nvSpPr>
        <p:spPr>
          <a:xfrm>
            <a:off x="9734012" y="5967986"/>
            <a:ext cx="163285" cy="104032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D" sz="1100"/>
          </a:p>
        </p:txBody>
      </p:sp>
      <p:pic>
        <p:nvPicPr>
          <p:cNvPr id="20" name="Picture 19" descr="Edit - Free ui icons">
            <a:extLst>
              <a:ext uri="{FF2B5EF4-FFF2-40B4-BE49-F238E27FC236}">
                <a16:creationId xmlns:a16="http://schemas.microsoft.com/office/drawing/2014/main" id="{53B51A72-D101-8CFF-A449-52F90D9C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25" y="4632324"/>
            <a:ext cx="165430" cy="154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Edit - Free ui icons">
            <a:extLst>
              <a:ext uri="{FF2B5EF4-FFF2-40B4-BE49-F238E27FC236}">
                <a16:creationId xmlns:a16="http://schemas.microsoft.com/office/drawing/2014/main" id="{3F51C2F8-B2E4-FFFC-8506-69F7C1F1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287" y="5890753"/>
            <a:ext cx="165430" cy="154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FBED17-58CC-B96B-682A-46D556468CEF}"/>
              </a:ext>
            </a:extLst>
          </p:cNvPr>
          <p:cNvSpPr txBox="1"/>
          <p:nvPr/>
        </p:nvSpPr>
        <p:spPr>
          <a:xfrm>
            <a:off x="9737558" y="3227487"/>
            <a:ext cx="336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(2)</a:t>
            </a:r>
            <a:endParaRPr lang="en-ID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6A9610-E92D-6473-0FF9-E54A872E1B5E}"/>
              </a:ext>
            </a:extLst>
          </p:cNvPr>
          <p:cNvSpPr txBox="1"/>
          <p:nvPr/>
        </p:nvSpPr>
        <p:spPr>
          <a:xfrm>
            <a:off x="9883514" y="4553799"/>
            <a:ext cx="336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(2)</a:t>
            </a:r>
            <a:endParaRPr lang="en-ID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813A7-20DB-8BA0-2EC6-F34CC83E18C4}"/>
              </a:ext>
            </a:extLst>
          </p:cNvPr>
          <p:cNvSpPr txBox="1"/>
          <p:nvPr/>
        </p:nvSpPr>
        <p:spPr>
          <a:xfrm>
            <a:off x="9874880" y="5886995"/>
            <a:ext cx="336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(2)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39628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EDE487-FDD2-E5DF-35A0-0FC3A358A3FE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965E4-5C53-BE61-90B3-59AE3E700115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BB01-CD64-9193-BFD6-224F798A498C}"/>
              </a:ext>
            </a:extLst>
          </p:cNvPr>
          <p:cNvSpPr txBox="1"/>
          <p:nvPr/>
        </p:nvSpPr>
        <p:spPr>
          <a:xfrm>
            <a:off x="1228157" y="909985"/>
            <a:ext cx="357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Bell Notification</a:t>
            </a: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D28C9-483A-DAEF-CC7A-171C9473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57" y="1340612"/>
            <a:ext cx="4886624" cy="50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0061A-EC54-D167-8222-550B2FA3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3A1D6A-CCCC-6F5F-A742-9F36D21B274F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62811-8684-75A0-BE14-B6AF553E4523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AB8FE2-AC02-C978-CC75-96AC5ACF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C91DB7-DD40-FAA2-9B92-69033D938255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B3C17-A09D-E3E9-6432-A80A608B207A}"/>
              </a:ext>
            </a:extLst>
          </p:cNvPr>
          <p:cNvSpPr/>
          <p:nvPr/>
        </p:nvSpPr>
        <p:spPr>
          <a:xfrm>
            <a:off x="424207" y="1503851"/>
            <a:ext cx="1475263" cy="461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843864-961A-8003-F261-77C6B9AB7653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License Report</a:t>
            </a:r>
            <a:endParaRPr lang="en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B59610-DA93-10B9-FFB7-17E59198F802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E2E6A-1BE1-68FA-831B-311782220B67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</a:t>
            </a:r>
            <a:endParaRPr lang="en-ID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49B1-7E83-FB26-18C7-24090AAB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1" y="1936867"/>
            <a:ext cx="4408353" cy="1512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DA824-2E76-E2BE-6009-0BF5DD95222C}"/>
              </a:ext>
            </a:extLst>
          </p:cNvPr>
          <p:cNvSpPr txBox="1"/>
          <p:nvPr/>
        </p:nvSpPr>
        <p:spPr>
          <a:xfrm>
            <a:off x="3160731" y="1924583"/>
            <a:ext cx="5628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Title : </a:t>
            </a:r>
            <a:r>
              <a:rPr lang="nb-NO" sz="1800" b="1" dirty="0"/>
              <a:t>PP_Nomor_88_Tahun_2019 – Kesehatan Kerja</a:t>
            </a:r>
            <a:endParaRPr lang="en-ID" sz="1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36AC7-05A2-6F3D-9690-AE2B448A3596}"/>
              </a:ext>
            </a:extLst>
          </p:cNvPr>
          <p:cNvSpPr/>
          <p:nvPr/>
        </p:nvSpPr>
        <p:spPr>
          <a:xfrm>
            <a:off x="3255398" y="4495800"/>
            <a:ext cx="5010424" cy="1345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F3B1C1-EACC-117F-B30A-53EFE6036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76" y="5955011"/>
            <a:ext cx="1714588" cy="488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72BCB2-65F9-B413-FEE0-4AAA0AA2E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64" y="1616415"/>
            <a:ext cx="476274" cy="50167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F16DE-999C-078A-618B-F10754CD19BF}"/>
              </a:ext>
            </a:extLst>
          </p:cNvPr>
          <p:cNvSpPr/>
          <p:nvPr/>
        </p:nvSpPr>
        <p:spPr>
          <a:xfrm>
            <a:off x="2448939" y="1503851"/>
            <a:ext cx="6623343" cy="50967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DBEB-C30A-F7AD-A89F-4C87677774EC}"/>
              </a:ext>
            </a:extLst>
          </p:cNvPr>
          <p:cNvSpPr txBox="1"/>
          <p:nvPr/>
        </p:nvSpPr>
        <p:spPr>
          <a:xfrm>
            <a:off x="9228399" y="1776706"/>
            <a:ext cx="2765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Message : </a:t>
            </a:r>
          </a:p>
          <a:p>
            <a:r>
              <a:rPr lang="en-US" sz="1200" dirty="0"/>
              <a:t>- Upload Successful</a:t>
            </a:r>
          </a:p>
          <a:p>
            <a:r>
              <a:rPr lang="en-US" sz="1200" dirty="0"/>
              <a:t>- Upload failed, no file please check</a:t>
            </a:r>
          </a:p>
          <a:p>
            <a:r>
              <a:rPr lang="en-US" sz="1200" dirty="0"/>
              <a:t>- Please fill summary</a:t>
            </a:r>
          </a:p>
          <a:p>
            <a:r>
              <a:rPr lang="en-US" sz="1200" dirty="0"/>
              <a:t>- Please fill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6476AE-B663-B791-6041-9FA7FCF89514}"/>
              </a:ext>
            </a:extLst>
          </p:cNvPr>
          <p:cNvSpPr/>
          <p:nvPr/>
        </p:nvSpPr>
        <p:spPr>
          <a:xfrm>
            <a:off x="3255398" y="3429000"/>
            <a:ext cx="1045669" cy="216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Subcategory: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05E06-A29B-54A7-341F-3E9914178720}"/>
              </a:ext>
            </a:extLst>
          </p:cNvPr>
          <p:cNvSpPr/>
          <p:nvPr/>
        </p:nvSpPr>
        <p:spPr>
          <a:xfrm>
            <a:off x="3281892" y="3645932"/>
            <a:ext cx="1019175" cy="179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Umum</a:t>
            </a:r>
            <a:endParaRPr lang="en-ID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40984-A045-B748-B636-4FA1EEBDB9B3}"/>
              </a:ext>
            </a:extLst>
          </p:cNvPr>
          <p:cNvSpPr/>
          <p:nvPr/>
        </p:nvSpPr>
        <p:spPr>
          <a:xfrm>
            <a:off x="3281892" y="4009147"/>
            <a:ext cx="1019175" cy="179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</a:t>
            </a:r>
            <a:endParaRPr lang="en-ID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F9A99-2C9D-740F-D383-444F604DE2BF}"/>
              </a:ext>
            </a:extLst>
          </p:cNvPr>
          <p:cNvSpPr/>
          <p:nvPr/>
        </p:nvSpPr>
        <p:spPr>
          <a:xfrm>
            <a:off x="3281892" y="4188404"/>
            <a:ext cx="1019175" cy="179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Safety</a:t>
            </a:r>
            <a:endParaRPr lang="en-ID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7C29FE-6264-8658-A324-5729F1D9F3E7}"/>
              </a:ext>
            </a:extLst>
          </p:cNvPr>
          <p:cNvSpPr/>
          <p:nvPr/>
        </p:nvSpPr>
        <p:spPr>
          <a:xfrm>
            <a:off x="3281892" y="3831591"/>
            <a:ext cx="1019175" cy="179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Environment</a:t>
            </a:r>
            <a:endParaRPr lang="en-ID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2E0404-5F45-02A3-41F3-CEC71B782C4D}"/>
              </a:ext>
            </a:extLst>
          </p:cNvPr>
          <p:cNvSpPr/>
          <p:nvPr/>
        </p:nvSpPr>
        <p:spPr>
          <a:xfrm>
            <a:off x="4844742" y="5969005"/>
            <a:ext cx="1396224" cy="488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845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E7A7-F0E9-BB12-4B80-19E83990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5C6DB4-F560-C5B6-0FCB-789C4B587780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EFB4F-CDE5-436E-0E0B-EE0AE970A596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44D2B9-8CF6-182C-E497-2A66FD5F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1284D31-17C0-CAFA-ECD3-6207149571E3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F98E6-7C24-C8AB-2C92-A037A421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94" y="1573360"/>
            <a:ext cx="5169005" cy="48238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5E0F6D-A4E8-9C99-E584-21607BC4E285}"/>
              </a:ext>
            </a:extLst>
          </p:cNvPr>
          <p:cNvSpPr/>
          <p:nvPr/>
        </p:nvSpPr>
        <p:spPr>
          <a:xfrm>
            <a:off x="2878924" y="1665909"/>
            <a:ext cx="1664200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6AF08-928E-B02D-F751-36F2BF186C89}"/>
              </a:ext>
            </a:extLst>
          </p:cNvPr>
          <p:cNvSpPr/>
          <p:nvPr/>
        </p:nvSpPr>
        <p:spPr>
          <a:xfrm>
            <a:off x="2963947" y="2867463"/>
            <a:ext cx="1664200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3EB221-AEF5-C74B-2F7A-5F0DE95F2DA9}"/>
              </a:ext>
            </a:extLst>
          </p:cNvPr>
          <p:cNvSpPr/>
          <p:nvPr/>
        </p:nvSpPr>
        <p:spPr>
          <a:xfrm>
            <a:off x="2963947" y="5707903"/>
            <a:ext cx="3321350" cy="596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 comment/push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notif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99409-B4AD-89A4-94CC-953A976EDD40}"/>
              </a:ext>
            </a:extLst>
          </p:cNvPr>
          <p:cNvSpPr/>
          <p:nvPr/>
        </p:nvSpPr>
        <p:spPr>
          <a:xfrm>
            <a:off x="6304547" y="5707903"/>
            <a:ext cx="760396" cy="59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6" name="Picture 4" descr="Attention sign or icon Stock Vector by ©Sergt 119373518">
            <a:extLst>
              <a:ext uri="{FF2B5EF4-FFF2-40B4-BE49-F238E27FC236}">
                <a16:creationId xmlns:a16="http://schemas.microsoft.com/office/drawing/2014/main" id="{C423E38D-A69C-FA18-7BD6-1BBF5C18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12" y="5751212"/>
            <a:ext cx="510025" cy="5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llout: Line 14">
            <a:extLst>
              <a:ext uri="{FF2B5EF4-FFF2-40B4-BE49-F238E27FC236}">
                <a16:creationId xmlns:a16="http://schemas.microsoft.com/office/drawing/2014/main" id="{EC1E1398-1D20-8B26-F811-E4C65D3D4005}"/>
              </a:ext>
            </a:extLst>
          </p:cNvPr>
          <p:cNvSpPr/>
          <p:nvPr/>
        </p:nvSpPr>
        <p:spPr>
          <a:xfrm>
            <a:off x="7289265" y="6437939"/>
            <a:ext cx="2441876" cy="270869"/>
          </a:xfrm>
          <a:prstGeom prst="borderCallout1">
            <a:avLst>
              <a:gd name="adj1" fmla="val 48717"/>
              <a:gd name="adj2" fmla="val 2846"/>
              <a:gd name="adj3" fmla="val -124974"/>
              <a:gd name="adj4" fmla="val -2040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On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push </a:t>
            </a:r>
            <a:r>
              <a:rPr lang="en-US" sz="1200" dirty="0" err="1"/>
              <a:t>notif</a:t>
            </a:r>
            <a:r>
              <a:rPr lang="en-US" sz="1200" dirty="0"/>
              <a:t>.</a:t>
            </a:r>
            <a:endParaRPr lang="en-ID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74189-CFC7-422B-31CA-248CBCDAEEAB}"/>
              </a:ext>
            </a:extLst>
          </p:cNvPr>
          <p:cNvSpPr txBox="1"/>
          <p:nvPr/>
        </p:nvSpPr>
        <p:spPr>
          <a:xfrm>
            <a:off x="3014989" y="1710533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HO 1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AB05F-8627-066D-F7FD-A0EE39EBE1BB}"/>
              </a:ext>
            </a:extLst>
          </p:cNvPr>
          <p:cNvSpPr txBox="1"/>
          <p:nvPr/>
        </p:nvSpPr>
        <p:spPr>
          <a:xfrm>
            <a:off x="2948368" y="2945729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HO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72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FAF198-56D7-7B6D-CA19-DE944FC6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0" y="2887549"/>
            <a:ext cx="10130137" cy="11215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B2E8B7-10A1-B832-D2E0-355A49EE44C6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1F3E3-C9DD-139D-758F-784EE517BCB4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FE1492-9F41-6F9B-A5F9-6EF64872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71" y="4111849"/>
            <a:ext cx="10130137" cy="1015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99D860-BF6D-9B22-E244-8856C959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A06B40-58D8-DADA-84F0-803CD405DBA4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B5A9C7-4817-AF17-0655-5D068CE3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71" y="5127654"/>
            <a:ext cx="1477318" cy="99017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2D6FBDB-5839-C2FE-6848-71AC4C01F0B0}"/>
              </a:ext>
            </a:extLst>
          </p:cNvPr>
          <p:cNvSpPr/>
          <p:nvPr/>
        </p:nvSpPr>
        <p:spPr>
          <a:xfrm>
            <a:off x="424207" y="1503851"/>
            <a:ext cx="1475263" cy="461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B03949-AFC7-FC89-289D-3541470D69E4}"/>
              </a:ext>
            </a:extLst>
          </p:cNvPr>
          <p:cNvSpPr/>
          <p:nvPr/>
        </p:nvSpPr>
        <p:spPr>
          <a:xfrm>
            <a:off x="8950103" y="1957058"/>
            <a:ext cx="1502934" cy="2769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New License</a:t>
            </a:r>
            <a:endParaRPr lang="en-ID" sz="1400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1AE441-B46B-691C-61A5-BDA365803993}"/>
              </a:ext>
            </a:extLst>
          </p:cNvPr>
          <p:cNvSpPr/>
          <p:nvPr/>
        </p:nvSpPr>
        <p:spPr>
          <a:xfrm>
            <a:off x="10543231" y="1957057"/>
            <a:ext cx="1502934" cy="2769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Edit License</a:t>
            </a:r>
            <a:endParaRPr lang="en-ID" sz="1400" b="1" dirty="0"/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9FD5C45E-1DCC-EAA3-83BD-04131EB34A79}"/>
              </a:ext>
            </a:extLst>
          </p:cNvPr>
          <p:cNvSpPr/>
          <p:nvPr/>
        </p:nvSpPr>
        <p:spPr>
          <a:xfrm>
            <a:off x="6850973" y="2386017"/>
            <a:ext cx="1900669" cy="428090"/>
          </a:xfrm>
          <a:prstGeom prst="borderCallout1">
            <a:avLst>
              <a:gd name="adj1" fmla="val 48717"/>
              <a:gd name="adj2" fmla="val 2846"/>
              <a:gd name="adj3" fmla="val 153279"/>
              <a:gd name="adj4" fmla="val -112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Search, dan Sort</a:t>
            </a:r>
            <a:endParaRPr lang="en-ID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49644-8E33-4F9B-D3A1-47F572754EA1}"/>
              </a:ext>
            </a:extLst>
          </p:cNvPr>
          <p:cNvSpPr/>
          <p:nvPr/>
        </p:nvSpPr>
        <p:spPr>
          <a:xfrm>
            <a:off x="8950103" y="2251100"/>
            <a:ext cx="1502934" cy="199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</a:t>
            </a:r>
            <a:endParaRPr lang="en-ID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81EC7-B9F9-6396-15A0-060BA3F67942}"/>
              </a:ext>
            </a:extLst>
          </p:cNvPr>
          <p:cNvSpPr/>
          <p:nvPr/>
        </p:nvSpPr>
        <p:spPr>
          <a:xfrm>
            <a:off x="8950103" y="2459459"/>
            <a:ext cx="1502934" cy="199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0227DE-A421-D789-FEE1-883DF30FD739}"/>
              </a:ext>
            </a:extLst>
          </p:cNvPr>
          <p:cNvSpPr txBox="1"/>
          <p:nvPr/>
        </p:nvSpPr>
        <p:spPr>
          <a:xfrm>
            <a:off x="3907857" y="6237171"/>
            <a:ext cx="357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 : Select feature only for edit</a:t>
            </a:r>
            <a:endParaRPr lang="en-ID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20966-4009-86E3-B245-DE1A9D0E76E6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License Report</a:t>
            </a:r>
            <a:endParaRPr lang="en-ID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F788E-711E-2CE2-24AF-A147A91F7CD6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24EB9-6A7F-E412-DB51-6129DB94EA60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  <a:endParaRPr lang="en-ID" sz="1200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BC87284-1AFE-4D26-ABEF-85A6E205D9D9}"/>
              </a:ext>
            </a:extLst>
          </p:cNvPr>
          <p:cNvSpPr/>
          <p:nvPr/>
        </p:nvSpPr>
        <p:spPr>
          <a:xfrm>
            <a:off x="2362048" y="2163858"/>
            <a:ext cx="796020" cy="428090"/>
          </a:xfrm>
          <a:prstGeom prst="borderCallout1">
            <a:avLst>
              <a:gd name="adj1" fmla="val 48717"/>
              <a:gd name="adj2" fmla="val 2846"/>
              <a:gd name="adj3" fmla="val 220524"/>
              <a:gd name="adj4" fmla="val -3746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</a:t>
            </a:r>
            <a:r>
              <a:rPr lang="en-US" sz="1200" dirty="0"/>
              <a:t> Select All</a:t>
            </a:r>
            <a:endParaRPr lang="en-ID" sz="1200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E1DFFA1-A058-1ACF-5A2E-E5B22F203CAB}"/>
              </a:ext>
            </a:extLst>
          </p:cNvPr>
          <p:cNvSpPr/>
          <p:nvPr/>
        </p:nvSpPr>
        <p:spPr>
          <a:xfrm>
            <a:off x="4122553" y="2650036"/>
            <a:ext cx="1599062" cy="199782"/>
          </a:xfrm>
          <a:prstGeom prst="borderCallout1">
            <a:avLst>
              <a:gd name="adj1" fmla="val 48717"/>
              <a:gd name="adj2" fmla="val 2846"/>
              <a:gd name="adj3" fmla="val 312122"/>
              <a:gd name="adj4" fmla="val -255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Freeze Panes Header</a:t>
            </a:r>
            <a:endParaRPr lang="en-ID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C00AC5-561F-68EF-D7D7-3113A70844D2}"/>
              </a:ext>
            </a:extLst>
          </p:cNvPr>
          <p:cNvSpPr/>
          <p:nvPr/>
        </p:nvSpPr>
        <p:spPr>
          <a:xfrm>
            <a:off x="3679613" y="3249453"/>
            <a:ext cx="76200" cy="631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9A66A-D7E7-DABD-B0DB-63ABAA138513}"/>
              </a:ext>
            </a:extLst>
          </p:cNvPr>
          <p:cNvSpPr/>
          <p:nvPr/>
        </p:nvSpPr>
        <p:spPr>
          <a:xfrm>
            <a:off x="10543231" y="2241221"/>
            <a:ext cx="1502934" cy="199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Line Item</a:t>
            </a:r>
            <a:endParaRPr lang="en-ID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28E31-CCC6-81CC-5E14-9733FD52641C}"/>
              </a:ext>
            </a:extLst>
          </p:cNvPr>
          <p:cNvSpPr/>
          <p:nvPr/>
        </p:nvSpPr>
        <p:spPr>
          <a:xfrm>
            <a:off x="10543231" y="2449580"/>
            <a:ext cx="1502934" cy="199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8242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3501D-36AF-97A7-140F-A324508E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263951-E804-0E80-0777-6E4332BBDE0C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D6830-A098-5C6B-E632-DF40C087F8D7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55B040-5AF8-B9C9-59F5-68483B71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59B378-C748-DBB7-601B-AC7990A7E125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F2D73-560C-3CAF-5935-BE83375277CD}"/>
              </a:ext>
            </a:extLst>
          </p:cNvPr>
          <p:cNvSpPr/>
          <p:nvPr/>
        </p:nvSpPr>
        <p:spPr>
          <a:xfrm>
            <a:off x="424207" y="1503851"/>
            <a:ext cx="1475263" cy="4337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0434F-3B35-B166-BE31-0711D59F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70" y="1616415"/>
            <a:ext cx="4915242" cy="4224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53A10-8DB8-405E-5D77-CEAFDE789BE0}"/>
              </a:ext>
            </a:extLst>
          </p:cNvPr>
          <p:cNvSpPr txBox="1"/>
          <p:nvPr/>
        </p:nvSpPr>
        <p:spPr>
          <a:xfrm>
            <a:off x="1314684" y="5863876"/>
            <a:ext cx="792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 : </a:t>
            </a:r>
          </a:p>
          <a:p>
            <a:r>
              <a:rPr lang="en-US" sz="1400" dirty="0"/>
              <a:t>- Successfully created/edited License No. 1000000000111, 1000000000112, 1000000000113, and 8 Others</a:t>
            </a:r>
          </a:p>
          <a:p>
            <a:r>
              <a:rPr lang="en-US" sz="1400" dirty="0"/>
              <a:t>- Input error, please revise</a:t>
            </a:r>
            <a:endParaRPr lang="en-ID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20204-3C15-FAC5-3426-EC9CAB476CFF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License Report</a:t>
            </a:r>
            <a:endParaRPr lang="en-ID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BB822-FE87-7EDA-B55B-0D5CA846A8EE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A6858-0F44-5039-E35D-20F43C38C563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A0D36-EC99-0537-BE00-4180B21459D4}"/>
              </a:ext>
            </a:extLst>
          </p:cNvPr>
          <p:cNvSpPr txBox="1"/>
          <p:nvPr/>
        </p:nvSpPr>
        <p:spPr>
          <a:xfrm>
            <a:off x="2504780" y="1770080"/>
            <a:ext cx="1959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/ [11xx*]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77201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4199C-4DC5-0620-5CF7-4B03AE80B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38B6D1-8BE7-69DE-C1BF-9A38FF17A01E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License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73F73-A854-6462-D34A-118FB77F4ED6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1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315BD0-7030-38CC-653C-7058D1F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4" y="961379"/>
            <a:ext cx="10704165" cy="599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CCD5D9-3C9D-A4BC-C15C-532CABF4F36E}"/>
              </a:ext>
            </a:extLst>
          </p:cNvPr>
          <p:cNvSpPr/>
          <p:nvPr/>
        </p:nvSpPr>
        <p:spPr>
          <a:xfrm>
            <a:off x="2638130" y="1017134"/>
            <a:ext cx="6434152" cy="40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CDBEA-927F-1501-BB62-87C039A33A05}"/>
              </a:ext>
            </a:extLst>
          </p:cNvPr>
          <p:cNvSpPr/>
          <p:nvPr/>
        </p:nvSpPr>
        <p:spPr>
          <a:xfrm>
            <a:off x="424207" y="1503851"/>
            <a:ext cx="1475263" cy="461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F95B1-DC75-B2F7-358D-184C2AB1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34" y="1735267"/>
            <a:ext cx="4483166" cy="4161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CA5D6-8636-9510-BC70-2C2052BF198A}"/>
              </a:ext>
            </a:extLst>
          </p:cNvPr>
          <p:cNvSpPr txBox="1"/>
          <p:nvPr/>
        </p:nvSpPr>
        <p:spPr>
          <a:xfrm>
            <a:off x="7097803" y="1817377"/>
            <a:ext cx="4321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 : </a:t>
            </a:r>
          </a:p>
          <a:p>
            <a:r>
              <a:rPr lang="en-US" sz="1400" dirty="0"/>
              <a:t>- Please select one only: Replace or Add Row</a:t>
            </a:r>
          </a:p>
          <a:p>
            <a:r>
              <a:rPr lang="en-US" sz="1400" dirty="0"/>
              <a:t>- Upload Successful</a:t>
            </a:r>
          </a:p>
          <a:p>
            <a:r>
              <a:rPr lang="en-US" sz="1400" dirty="0"/>
              <a:t>- Upload failed, wrong template</a:t>
            </a:r>
          </a:p>
          <a:p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8DA32-6BFD-87A4-34B5-B55920CAB006}"/>
              </a:ext>
            </a:extLst>
          </p:cNvPr>
          <p:cNvSpPr txBox="1"/>
          <p:nvPr/>
        </p:nvSpPr>
        <p:spPr>
          <a:xfrm>
            <a:off x="2209734" y="2151410"/>
            <a:ext cx="2286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Replace</a:t>
            </a:r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9735B-2071-16D4-44B2-A93F1BDCEB2C}"/>
              </a:ext>
            </a:extLst>
          </p:cNvPr>
          <p:cNvSpPr txBox="1"/>
          <p:nvPr/>
        </p:nvSpPr>
        <p:spPr>
          <a:xfrm>
            <a:off x="2243198" y="3783891"/>
            <a:ext cx="2286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Add Row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0F2EC-CE08-5956-D559-A4B83A8F2944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License Report</a:t>
            </a:r>
            <a:endParaRPr lang="en-ID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E52B-F548-44D8-1233-D44BBBF243C8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E30AE-1F9D-6577-F478-CA995CCBB7A1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6705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6107-2201-1180-7FD6-E43F21E7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3D75B-2F2D-4DC1-459F-D4475078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80" y="1110033"/>
            <a:ext cx="8359278" cy="556011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84C563-8ADF-2077-3B7E-7152E668DDA0}"/>
              </a:ext>
            </a:extLst>
          </p:cNvPr>
          <p:cNvSpPr txBox="1">
            <a:spLocks/>
          </p:cNvSpPr>
          <p:nvPr/>
        </p:nvSpPr>
        <p:spPr>
          <a:xfrm>
            <a:off x="1058113" y="187853"/>
            <a:ext cx="3160034" cy="59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Web 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512ECD-6522-5539-75C4-6296F6C8D50E}"/>
              </a:ext>
            </a:extLst>
          </p:cNvPr>
          <p:cNvSpPr/>
          <p:nvPr/>
        </p:nvSpPr>
        <p:spPr>
          <a:xfrm>
            <a:off x="274139" y="187853"/>
            <a:ext cx="592959" cy="599282"/>
          </a:xfrm>
          <a:prstGeom prst="rect">
            <a:avLst/>
          </a:prstGeom>
          <a:noFill/>
          <a:ln w="349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erstadt" panose="020B0004020202020204" pitchFamily="34" charset="0"/>
              </a:rPr>
              <a:t>4</a:t>
            </a:r>
            <a:endParaRPr lang="en-ID" sz="28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Line Callout 1 16">
            <a:extLst>
              <a:ext uri="{FF2B5EF4-FFF2-40B4-BE49-F238E27FC236}">
                <a16:creationId xmlns:a16="http://schemas.microsoft.com/office/drawing/2014/main" id="{6878E2D7-8917-0F95-F2A5-A4185B941442}"/>
              </a:ext>
            </a:extLst>
          </p:cNvPr>
          <p:cNvSpPr/>
          <p:nvPr/>
        </p:nvSpPr>
        <p:spPr>
          <a:xfrm>
            <a:off x="3110082" y="1626697"/>
            <a:ext cx="1070234" cy="236898"/>
          </a:xfrm>
          <a:prstGeom prst="borderCallout1">
            <a:avLst>
              <a:gd name="adj1" fmla="val 27464"/>
              <a:gd name="adj2" fmla="val 100789"/>
              <a:gd name="adj3" fmla="val 58725"/>
              <a:gd name="adj4" fmla="val 12481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/>
              <a:t>ADR - UPG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AB781-72AC-A3FD-3FD5-2764AEBE1FFE}"/>
              </a:ext>
            </a:extLst>
          </p:cNvPr>
          <p:cNvSpPr txBox="1"/>
          <p:nvPr/>
        </p:nvSpPr>
        <p:spPr>
          <a:xfrm>
            <a:off x="10502302" y="2229029"/>
            <a:ext cx="10869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IS : 96% -100%</a:t>
            </a:r>
          </a:p>
          <a:p>
            <a:r>
              <a:rPr lang="en-US" sz="1050" dirty="0"/>
              <a:t>BS : 80% -95%</a:t>
            </a:r>
          </a:p>
          <a:p>
            <a:r>
              <a:rPr lang="en-US" sz="1050" dirty="0"/>
              <a:t>B : 70% -79%</a:t>
            </a:r>
          </a:p>
          <a:p>
            <a:r>
              <a:rPr lang="en-US" sz="1050" dirty="0"/>
              <a:t>C : 51% -69%</a:t>
            </a:r>
          </a:p>
          <a:p>
            <a:r>
              <a:rPr lang="en-US" sz="1050" dirty="0"/>
              <a:t>K : &lt;= 50%</a:t>
            </a:r>
            <a:endParaRPr lang="en-ID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B1DE9-8A06-CB10-B27B-5AE2C953DA14}"/>
              </a:ext>
            </a:extLst>
          </p:cNvPr>
          <p:cNvSpPr/>
          <p:nvPr/>
        </p:nvSpPr>
        <p:spPr>
          <a:xfrm>
            <a:off x="10502302" y="2065127"/>
            <a:ext cx="1406105" cy="163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Good Bad indicator</a:t>
            </a:r>
            <a:endParaRPr lang="en-ID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3C63B-B930-CE09-BEBD-4ED300B4382E}"/>
              </a:ext>
            </a:extLst>
          </p:cNvPr>
          <p:cNvSpPr/>
          <p:nvPr/>
        </p:nvSpPr>
        <p:spPr>
          <a:xfrm>
            <a:off x="375761" y="1122012"/>
            <a:ext cx="1475263" cy="461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87A15-4CAC-90FB-CDF3-17CEFB92C38A}"/>
              </a:ext>
            </a:extLst>
          </p:cNvPr>
          <p:cNvSpPr txBox="1"/>
          <p:nvPr/>
        </p:nvSpPr>
        <p:spPr>
          <a:xfrm>
            <a:off x="567870" y="2456183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License Report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61339-8A1A-1E48-B2DF-03E24F9CDD1A}"/>
              </a:ext>
            </a:extLst>
          </p:cNvPr>
          <p:cNvSpPr txBox="1"/>
          <p:nvPr/>
        </p:nvSpPr>
        <p:spPr>
          <a:xfrm>
            <a:off x="567870" y="2927219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  <a:endParaRPr lang="en-ID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5C86B-7596-AEB0-F1DB-DA98634D83AB}"/>
              </a:ext>
            </a:extLst>
          </p:cNvPr>
          <p:cNvSpPr txBox="1"/>
          <p:nvPr/>
        </p:nvSpPr>
        <p:spPr>
          <a:xfrm>
            <a:off x="567870" y="1946042"/>
            <a:ext cx="128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03099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429</Words>
  <Application>Microsoft Office PowerPoint</Application>
  <PresentationFormat>Widescreen</PresentationFormat>
  <Paragraphs>122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Bierstadt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Solihin - DAD</dc:creator>
  <cp:lastModifiedBy>Andi Muslim Amirullah - CGS</cp:lastModifiedBy>
  <cp:revision>56</cp:revision>
  <dcterms:created xsi:type="dcterms:W3CDTF">2023-11-08T00:58:26Z</dcterms:created>
  <dcterms:modified xsi:type="dcterms:W3CDTF">2024-03-07T02:23:01Z</dcterms:modified>
</cp:coreProperties>
</file>