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8.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35"/>
  </p:notesMasterIdLst>
  <p:handoutMasterIdLst>
    <p:handoutMasterId r:id="rId36"/>
  </p:handoutMasterIdLst>
  <p:sldIdLst>
    <p:sldId id="257" r:id="rId10"/>
    <p:sldId id="258" r:id="rId11"/>
    <p:sldId id="259" r:id="rId12"/>
    <p:sldId id="271" r:id="rId13"/>
    <p:sldId id="272" r:id="rId14"/>
    <p:sldId id="273" r:id="rId15"/>
    <p:sldId id="274" r:id="rId16"/>
    <p:sldId id="275" r:id="rId17"/>
    <p:sldId id="276" r:id="rId18"/>
    <p:sldId id="277" r:id="rId19"/>
    <p:sldId id="278" r:id="rId20"/>
    <p:sldId id="270" r:id="rId21"/>
    <p:sldId id="260" r:id="rId22"/>
    <p:sldId id="279" r:id="rId23"/>
    <p:sldId id="261" r:id="rId24"/>
    <p:sldId id="281" r:id="rId25"/>
    <p:sldId id="282" r:id="rId26"/>
    <p:sldId id="283" r:id="rId27"/>
    <p:sldId id="284" r:id="rId28"/>
    <p:sldId id="262" r:id="rId29"/>
    <p:sldId id="263" r:id="rId30"/>
    <p:sldId id="285" r:id="rId31"/>
    <p:sldId id="264" r:id="rId32"/>
    <p:sldId id="266" r:id="rId33"/>
    <p:sldId id="2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a:srgbClr val="A60A1B"/>
    <a:srgbClr val="006200"/>
    <a:srgbClr val="2B5B4D"/>
    <a:srgbClr val="00518B"/>
    <a:srgbClr val="3946A4"/>
    <a:srgbClr val="32946A"/>
    <a:srgbClr val="00CC99"/>
    <a:srgbClr val="00664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1" autoAdjust="0"/>
    <p:restoredTop sz="93237" autoAdjust="0"/>
  </p:normalViewPr>
  <p:slideViewPr>
    <p:cSldViewPr>
      <p:cViewPr varScale="1">
        <p:scale>
          <a:sx n="82" d="100"/>
          <a:sy n="82" d="100"/>
        </p:scale>
        <p:origin x="1694" y="48"/>
      </p:cViewPr>
      <p:guideLst>
        <p:guide orient="horz" pos="3408"/>
        <p:guide orient="horz" pos="3600"/>
        <p:guide orient="horz" pos="912"/>
        <p:guide orient="horz" pos="3360"/>
        <p:guide pos="5616"/>
        <p:guide pos="4320"/>
      </p:guideLst>
    </p:cSldViewPr>
  </p:slideViewPr>
  <p:outlineViewPr>
    <p:cViewPr>
      <p:scale>
        <a:sx n="33" d="100"/>
        <a:sy n="33" d="100"/>
      </p:scale>
      <p:origin x="0" y="2101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pPr/>
              <a:t>1/13/2022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pPr/>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pPr/>
              <a:t>1/13/2022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pPr/>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003D02-7E89-4EBF-B123-9C334E1BFEF7}" type="slidenum">
              <a:rPr lang="en-US" smtClean="0"/>
              <a:pPr/>
              <a:t>1</a:t>
            </a:fld>
            <a:endParaRPr lang="en-US"/>
          </a:p>
        </p:txBody>
      </p:sp>
    </p:spTree>
    <p:extLst>
      <p:ext uri="{BB962C8B-B14F-4D97-AF65-F5344CB8AC3E}">
        <p14:creationId xmlns:p14="http://schemas.microsoft.com/office/powerpoint/2010/main" val="3418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rgbClr val="000000">
              <a:alpha val="56863"/>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latin typeface="+mj-lt"/>
                <a:cs typeface="Arial" panose="020B0604020202020204" pitchFamily="34" charset="0"/>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457200" y="4191000"/>
            <a:ext cx="5105400" cy="685800"/>
          </a:xfrm>
          <a:prstGeom prst="rect">
            <a:avLst/>
          </a:prstGeom>
        </p:spPr>
        <p:txBody>
          <a:bodyPr anchor="b"/>
          <a:lstStyle>
            <a:lvl1pPr marL="0" indent="0">
              <a:buNone/>
              <a:defRPr sz="2000" b="1">
                <a:solidFill>
                  <a:schemeClr val="bg1"/>
                </a:solidFill>
                <a:latin typeface="ArumSans Bd" pitchFamily="34" charset="0"/>
                <a:cs typeface="Arial" panose="020B0604020202020204" pitchFamily="34" charset="0"/>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9" name="Content Placeholder 4"/>
          <p:cNvSpPr>
            <a:spLocks noGrp="1"/>
          </p:cNvSpPr>
          <p:nvPr>
            <p:ph sz="quarter" idx="12" hasCustomPrompt="1"/>
          </p:nvPr>
        </p:nvSpPr>
        <p:spPr>
          <a:xfrm>
            <a:off x="0" y="6706639"/>
            <a:ext cx="9144000" cy="173736"/>
          </a:xfrm>
          <a:prstGeom prst="rect">
            <a:avLst/>
          </a:prstGeom>
        </p:spPr>
        <p:txBody>
          <a:bodyPr/>
          <a:lstStyle>
            <a:lvl1pPr algn="l">
              <a:defRPr sz="800">
                <a:solidFill>
                  <a:srgbClr val="585858"/>
                </a:solidFill>
              </a:defRPr>
            </a:lvl1pPr>
          </a:lstStyle>
          <a:p>
            <a:pPr lvl="0"/>
            <a:r>
              <a:rPr lang="en-US" dirty="0" smtClean="0"/>
              <a:t>Set Copyright Here</a:t>
            </a:r>
            <a:endParaRPr lang="en-US" dirty="0"/>
          </a:p>
        </p:txBody>
      </p:sp>
    </p:spTree>
    <p:extLst>
      <p:ext uri="{BB962C8B-B14F-4D97-AF65-F5344CB8AC3E}">
        <p14:creationId xmlns:p14="http://schemas.microsoft.com/office/powerpoint/2010/main" val="11560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smtClean="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5620235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11879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87407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58737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4806866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97504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49100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3266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Video Credit Here</a:t>
            </a:r>
            <a:endParaRPr lang="en-US" dirty="0"/>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264920"/>
            <a:ext cx="8229600" cy="5212080"/>
          </a:xfrm>
          <a:prstGeom prst="rect">
            <a:avLst/>
          </a:prstGeom>
        </p:spPr>
        <p:txBody>
          <a:bodyPr/>
          <a:lstStyle>
            <a:lvl1pPr>
              <a:spcAft>
                <a:spcPts val="800"/>
              </a:spcAft>
              <a:defRPr sz="2800" b="1">
                <a:latin typeface="Arial Narrow" panose="020B0606020202030204" pitchFamily="34" charset="0"/>
              </a:defRPr>
            </a:lvl1pPr>
            <a:lvl2pPr>
              <a:spcAft>
                <a:spcPts val="800"/>
              </a:spcAft>
              <a:defRPr sz="2400" b="1">
                <a:latin typeface="Arial Narrow" panose="020B0606020202030204" pitchFamily="34" charset="0"/>
              </a:defRPr>
            </a:lvl2pPr>
            <a:lvl3pPr>
              <a:spcAft>
                <a:spcPts val="800"/>
              </a:spcAft>
              <a:defRPr sz="2000" b="1">
                <a:latin typeface="Arial Narrow" panose="020B0606020202030204" pitchFamily="34" charset="0"/>
              </a:defRPr>
            </a:lvl3pPr>
            <a:lvl4pPr>
              <a:spcAft>
                <a:spcPts val="800"/>
              </a:spcAft>
              <a:defRPr sz="1800" b="1">
                <a:latin typeface="Arial Narrow" panose="020B0606020202030204" pitchFamily="34" charset="0"/>
              </a:defRPr>
            </a:lvl4pPr>
            <a:lvl5pPr>
              <a:spcAft>
                <a:spcPts val="800"/>
              </a:spcAft>
              <a:defRPr sz="1800" b="1">
                <a:latin typeface="Arial Narrow" panose="020B06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264920"/>
            <a:ext cx="8229600" cy="2392680"/>
          </a:xfrm>
          <a:prstGeom prst="rect">
            <a:avLst/>
          </a:prstGeom>
        </p:spPr>
        <p:txBody>
          <a:bodyPr/>
          <a:lstStyle>
            <a:lvl1pPr>
              <a:spcAft>
                <a:spcPts val="800"/>
              </a:spcAft>
              <a:defRPr sz="2800" b="1">
                <a:latin typeface="Arial Narrow" panose="020B0606020202030204" pitchFamily="34" charset="0"/>
              </a:defRPr>
            </a:lvl1pPr>
            <a:lvl2pPr>
              <a:spcAft>
                <a:spcPts val="800"/>
              </a:spcAft>
              <a:defRPr sz="2400" b="1">
                <a:latin typeface="Arial Narrow" panose="020B0606020202030204" pitchFamily="34" charset="0"/>
              </a:defRPr>
            </a:lvl2pPr>
            <a:lvl3pPr>
              <a:spcAft>
                <a:spcPts val="800"/>
              </a:spcAft>
              <a:defRPr sz="2000" b="1">
                <a:latin typeface="Arial Narrow" panose="020B0606020202030204" pitchFamily="34" charset="0"/>
              </a:defRPr>
            </a:lvl3pPr>
            <a:lvl4pPr>
              <a:spcAft>
                <a:spcPts val="800"/>
              </a:spcAft>
              <a:defRPr sz="1800" b="1">
                <a:latin typeface="Arial Narrow" panose="020B0606020202030204" pitchFamily="34" charset="0"/>
              </a:defRPr>
            </a:lvl4pPr>
            <a:lvl5pPr>
              <a:spcAft>
                <a:spcPts val="800"/>
              </a:spcAft>
              <a:defRPr sz="1800" b="1">
                <a:latin typeface="Arial Narrow" panose="020B06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7"/>
          </p:nvPr>
        </p:nvSpPr>
        <p:spPr>
          <a:xfrm>
            <a:off x="457200" y="3733800"/>
            <a:ext cx="8229600" cy="2392680"/>
          </a:xfrm>
          <a:prstGeom prst="rect">
            <a:avLst/>
          </a:prstGeom>
        </p:spPr>
        <p:txBody>
          <a:bodyPr/>
          <a:lstStyle>
            <a:lvl1pPr>
              <a:spcAft>
                <a:spcPts val="800"/>
              </a:spcAft>
              <a:defRPr sz="2800" b="1">
                <a:latin typeface="Arial Narrow" panose="020B0606020202030204" pitchFamily="34" charset="0"/>
              </a:defRPr>
            </a:lvl1pPr>
            <a:lvl2pPr>
              <a:spcAft>
                <a:spcPts val="800"/>
              </a:spcAft>
              <a:defRPr sz="2400" b="1">
                <a:latin typeface="Arial Narrow" panose="020B0606020202030204" pitchFamily="34" charset="0"/>
              </a:defRPr>
            </a:lvl2pPr>
            <a:lvl3pPr>
              <a:spcAft>
                <a:spcPts val="800"/>
              </a:spcAft>
              <a:defRPr sz="2000" b="1">
                <a:latin typeface="Arial Narrow" panose="020B0606020202030204" pitchFamily="34" charset="0"/>
              </a:defRPr>
            </a:lvl3pPr>
            <a:lvl4pPr>
              <a:spcAft>
                <a:spcPts val="800"/>
              </a:spcAft>
              <a:defRPr sz="1800" b="1">
                <a:latin typeface="Arial Narrow" panose="020B0606020202030204" pitchFamily="34" charset="0"/>
              </a:defRPr>
            </a:lvl4pPr>
            <a:lvl5pPr>
              <a:spcAft>
                <a:spcPts val="800"/>
              </a:spcAft>
              <a:defRPr sz="1800" b="1">
                <a:latin typeface="Arial Narrow" panose="020B06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Jump Link"/>
          <p:cNvSpPr>
            <a:spLocks noGrp="1"/>
          </p:cNvSpPr>
          <p:nvPr>
            <p:ph type="body" sz="quarter" idx="18" hasCustomPrompt="1"/>
          </p:nvPr>
        </p:nvSpPr>
        <p:spPr>
          <a:xfrm>
            <a:off x="3886200" y="6551932"/>
            <a:ext cx="1371600" cy="100584"/>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12" name="Photo Credit"/>
          <p:cNvSpPr>
            <a:spLocks noGrp="1"/>
          </p:cNvSpPr>
          <p:nvPr>
            <p:ph type="body" sz="quarter" idx="19" hasCustomPrompt="1"/>
          </p:nvPr>
        </p:nvSpPr>
        <p:spPr>
          <a:xfrm>
            <a:off x="6473952" y="6702552"/>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130997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p:cNvSpPr>
            <a:spLocks noGrp="1"/>
          </p:cNvSpPr>
          <p:nvPr>
            <p:ph sz="quarter" idx="17"/>
          </p:nvPr>
        </p:nvSpPr>
        <p:spPr>
          <a:xfrm>
            <a:off x="457200" y="12700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p:cNvSpPr>
            <a:spLocks noGrp="1"/>
          </p:cNvSpPr>
          <p:nvPr>
            <p:ph sz="quarter" idx="18"/>
          </p:nvPr>
        </p:nvSpPr>
        <p:spPr>
          <a:xfrm>
            <a:off x="457200" y="216916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p:cNvSpPr>
            <a:spLocks noGrp="1"/>
          </p:cNvSpPr>
          <p:nvPr>
            <p:ph sz="quarter" idx="19"/>
          </p:nvPr>
        </p:nvSpPr>
        <p:spPr>
          <a:xfrm>
            <a:off x="457200" y="306832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p:cNvSpPr>
            <a:spLocks noGrp="1"/>
          </p:cNvSpPr>
          <p:nvPr>
            <p:ph sz="quarter" idx="20"/>
          </p:nvPr>
        </p:nvSpPr>
        <p:spPr>
          <a:xfrm>
            <a:off x="457200" y="396748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p:cNvSpPr>
            <a:spLocks noGrp="1"/>
          </p:cNvSpPr>
          <p:nvPr>
            <p:ph sz="quarter" idx="21"/>
          </p:nvPr>
        </p:nvSpPr>
        <p:spPr>
          <a:xfrm>
            <a:off x="457200" y="486664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p:cNvSpPr>
            <a:spLocks noGrp="1"/>
          </p:cNvSpPr>
          <p:nvPr>
            <p:ph sz="quarter" idx="22"/>
          </p:nvPr>
        </p:nvSpPr>
        <p:spPr>
          <a:xfrm>
            <a:off x="457200" y="57658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4" name="Photo Credit"/>
          <p:cNvSpPr>
            <a:spLocks noGrp="1"/>
          </p:cNvSpPr>
          <p:nvPr>
            <p:ph sz="quarter" idx="23" hasCustomPrompt="1"/>
          </p:nvPr>
        </p:nvSpPr>
        <p:spPr>
          <a:xfrm>
            <a:off x="6464300" y="6702552"/>
            <a:ext cx="2670048" cy="155448"/>
          </a:xfrm>
          <a:prstGeom prst="rect">
            <a:avLst/>
          </a:prstGeom>
        </p:spPr>
        <p:txBody>
          <a:bodyPr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624449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RedBar-Six Content Placeholders">
    <p:spTree>
      <p:nvGrpSpPr>
        <p:cNvPr id="1" name=""/>
        <p:cNvGrpSpPr/>
        <p:nvPr/>
      </p:nvGrpSpPr>
      <p:grpSpPr>
        <a:xfrm>
          <a:off x="0" y="0"/>
          <a:ext cx="0" cy="0"/>
          <a:chOff x="0" y="0"/>
          <a:chExt cx="0" cy="0"/>
        </a:xfrm>
      </p:grpSpPr>
      <p:sp>
        <p:nvSpPr>
          <p:cNvPr id="10" name="Oval 9"/>
          <p:cNvSpPr/>
          <p:nvPr userDrawn="1"/>
        </p:nvSpPr>
        <p:spPr bwMode="auto">
          <a:xfrm>
            <a:off x="685800" y="5486400"/>
            <a:ext cx="7772400" cy="838200"/>
          </a:xfrm>
          <a:prstGeom prst="ellipse">
            <a:avLst/>
          </a:prstGeom>
          <a:solidFill>
            <a:srgbClr val="CC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1" name="Oval 10"/>
          <p:cNvSpPr/>
          <p:nvPr userDrawn="1"/>
        </p:nvSpPr>
        <p:spPr bwMode="auto">
          <a:xfrm>
            <a:off x="685800" y="4534644"/>
            <a:ext cx="7772400" cy="723156"/>
          </a:xfrm>
          <a:prstGeom prst="ellipse">
            <a:avLst/>
          </a:prstGeom>
          <a:solidFill>
            <a:srgbClr val="E8E56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2" name="Oval 11"/>
          <p:cNvSpPr/>
          <p:nvPr userDrawn="1"/>
        </p:nvSpPr>
        <p:spPr bwMode="auto">
          <a:xfrm>
            <a:off x="685800" y="3429000"/>
            <a:ext cx="7772400" cy="877044"/>
          </a:xfrm>
          <a:prstGeom prst="ellipse">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3" name="Oval 12"/>
          <p:cNvSpPr/>
          <p:nvPr userDrawn="1"/>
        </p:nvSpPr>
        <p:spPr bwMode="auto">
          <a:xfrm>
            <a:off x="685800" y="2362200"/>
            <a:ext cx="7772400" cy="838200"/>
          </a:xfrm>
          <a:prstGeom prst="ellipse">
            <a:avLst/>
          </a:prstGeom>
          <a:solidFill>
            <a:srgbClr val="D6D6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4" name="Oval 13"/>
          <p:cNvSpPr/>
          <p:nvPr userDrawn="1"/>
        </p:nvSpPr>
        <p:spPr bwMode="auto">
          <a:xfrm>
            <a:off x="685800" y="1295400"/>
            <a:ext cx="7772400" cy="838200"/>
          </a:xfrm>
          <a:prstGeom prst="ellipse">
            <a:avLst/>
          </a:prstGeom>
          <a:solidFill>
            <a:srgbClr val="C2FF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hidden="1"/>
          <p:cNvSpPr>
            <a:spLocks noGrp="1"/>
          </p:cNvSpPr>
          <p:nvPr>
            <p:ph sz="quarter" idx="17"/>
          </p:nvPr>
        </p:nvSpPr>
        <p:spPr>
          <a:xfrm>
            <a:off x="457200" y="12700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hidden="1"/>
          <p:cNvSpPr>
            <a:spLocks noGrp="1"/>
          </p:cNvSpPr>
          <p:nvPr>
            <p:ph sz="quarter" idx="18"/>
          </p:nvPr>
        </p:nvSpPr>
        <p:spPr>
          <a:xfrm>
            <a:off x="457200" y="216916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hidden="1"/>
          <p:cNvSpPr>
            <a:spLocks noGrp="1"/>
          </p:cNvSpPr>
          <p:nvPr>
            <p:ph sz="quarter" idx="19"/>
          </p:nvPr>
        </p:nvSpPr>
        <p:spPr>
          <a:xfrm>
            <a:off x="457200" y="306832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hidden="1"/>
          <p:cNvSpPr>
            <a:spLocks noGrp="1"/>
          </p:cNvSpPr>
          <p:nvPr>
            <p:ph sz="quarter" idx="20"/>
          </p:nvPr>
        </p:nvSpPr>
        <p:spPr>
          <a:xfrm>
            <a:off x="457200" y="396748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hidden="1"/>
          <p:cNvSpPr>
            <a:spLocks noGrp="1"/>
          </p:cNvSpPr>
          <p:nvPr>
            <p:ph sz="quarter" idx="21"/>
          </p:nvPr>
        </p:nvSpPr>
        <p:spPr>
          <a:xfrm>
            <a:off x="457200" y="486664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hidden="1"/>
          <p:cNvSpPr>
            <a:spLocks noGrp="1"/>
          </p:cNvSpPr>
          <p:nvPr>
            <p:ph sz="quarter" idx="22"/>
          </p:nvPr>
        </p:nvSpPr>
        <p:spPr>
          <a:xfrm>
            <a:off x="457200" y="57658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4" name="Photo Credit" hidden="1"/>
          <p:cNvSpPr>
            <a:spLocks noGrp="1"/>
          </p:cNvSpPr>
          <p:nvPr>
            <p:ph sz="quarter" idx="23" hasCustomPrompt="1"/>
          </p:nvPr>
        </p:nvSpPr>
        <p:spPr>
          <a:xfrm>
            <a:off x="6464300" y="6702552"/>
            <a:ext cx="2670048" cy="155448"/>
          </a:xfrm>
          <a:prstGeom prst="rect">
            <a:avLst/>
          </a:prstGeom>
        </p:spPr>
        <p:txBody>
          <a:bodyPr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8124447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p:cNvSpPr>
            <a:spLocks noGrp="1"/>
          </p:cNvSpPr>
          <p:nvPr>
            <p:ph sz="quarter" idx="17"/>
          </p:nvPr>
        </p:nvSpPr>
        <p:spPr>
          <a:xfrm>
            <a:off x="457200" y="12700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p:cNvSpPr>
            <a:spLocks noGrp="1"/>
          </p:cNvSpPr>
          <p:nvPr>
            <p:ph sz="quarter" idx="18"/>
          </p:nvPr>
        </p:nvSpPr>
        <p:spPr>
          <a:xfrm>
            <a:off x="457200" y="216916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p:cNvSpPr>
            <a:spLocks noGrp="1"/>
          </p:cNvSpPr>
          <p:nvPr>
            <p:ph sz="quarter" idx="19"/>
          </p:nvPr>
        </p:nvSpPr>
        <p:spPr>
          <a:xfrm>
            <a:off x="457200" y="306832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p:cNvSpPr>
            <a:spLocks noGrp="1"/>
          </p:cNvSpPr>
          <p:nvPr>
            <p:ph sz="quarter" idx="20"/>
          </p:nvPr>
        </p:nvSpPr>
        <p:spPr>
          <a:xfrm>
            <a:off x="457200" y="396748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p:cNvSpPr>
            <a:spLocks noGrp="1"/>
          </p:cNvSpPr>
          <p:nvPr>
            <p:ph sz="quarter" idx="21"/>
          </p:nvPr>
        </p:nvSpPr>
        <p:spPr>
          <a:xfrm>
            <a:off x="457200" y="486664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p:cNvSpPr>
            <a:spLocks noGrp="1"/>
          </p:cNvSpPr>
          <p:nvPr>
            <p:ph sz="quarter" idx="22"/>
          </p:nvPr>
        </p:nvSpPr>
        <p:spPr>
          <a:xfrm>
            <a:off x="457200" y="57658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0" name="Content Placeholder 20"/>
          <p:cNvSpPr>
            <a:spLocks noGrp="1"/>
          </p:cNvSpPr>
          <p:nvPr>
            <p:ph sz="quarter" idx="24"/>
          </p:nvPr>
        </p:nvSpPr>
        <p:spPr>
          <a:xfrm>
            <a:off x="4648200" y="1269136"/>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1" name="Content Placeholder 20"/>
          <p:cNvSpPr>
            <a:spLocks noGrp="1"/>
          </p:cNvSpPr>
          <p:nvPr>
            <p:ph sz="quarter" idx="25"/>
          </p:nvPr>
        </p:nvSpPr>
        <p:spPr>
          <a:xfrm>
            <a:off x="4648200" y="2168469"/>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2" name="Content Placeholder 20"/>
          <p:cNvSpPr>
            <a:spLocks noGrp="1"/>
          </p:cNvSpPr>
          <p:nvPr>
            <p:ph sz="quarter" idx="26"/>
          </p:nvPr>
        </p:nvSpPr>
        <p:spPr>
          <a:xfrm>
            <a:off x="4648200" y="3067802"/>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3" name="Content Placeholder 20"/>
          <p:cNvSpPr>
            <a:spLocks noGrp="1"/>
          </p:cNvSpPr>
          <p:nvPr>
            <p:ph sz="quarter" idx="27"/>
          </p:nvPr>
        </p:nvSpPr>
        <p:spPr>
          <a:xfrm>
            <a:off x="4648200" y="3967135"/>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4" name="Content Placeholder 20"/>
          <p:cNvSpPr>
            <a:spLocks noGrp="1"/>
          </p:cNvSpPr>
          <p:nvPr>
            <p:ph sz="quarter" idx="28"/>
          </p:nvPr>
        </p:nvSpPr>
        <p:spPr>
          <a:xfrm>
            <a:off x="4648200" y="4866468"/>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6" name="Content Placeholder 20"/>
          <p:cNvSpPr>
            <a:spLocks noGrp="1"/>
          </p:cNvSpPr>
          <p:nvPr>
            <p:ph sz="quarter" idx="29"/>
          </p:nvPr>
        </p:nvSpPr>
        <p:spPr>
          <a:xfrm>
            <a:off x="4648200" y="57658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4" name="Photo Credit"/>
          <p:cNvSpPr>
            <a:spLocks noGrp="1"/>
          </p:cNvSpPr>
          <p:nvPr>
            <p:ph sz="quarter" idx="30" hasCustomPrompt="1"/>
          </p:nvPr>
        </p:nvSpPr>
        <p:spPr>
          <a:xfrm>
            <a:off x="6464300" y="6702552"/>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323079012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p:cNvSpPr>
            <a:spLocks noGrp="1"/>
          </p:cNvSpPr>
          <p:nvPr>
            <p:ph sz="quarter" idx="17"/>
          </p:nvPr>
        </p:nvSpPr>
        <p:spPr>
          <a:xfrm>
            <a:off x="457200" y="12700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p:cNvSpPr>
            <a:spLocks noGrp="1"/>
          </p:cNvSpPr>
          <p:nvPr>
            <p:ph sz="quarter" idx="18"/>
          </p:nvPr>
        </p:nvSpPr>
        <p:spPr>
          <a:xfrm>
            <a:off x="457200" y="216916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p:cNvSpPr>
            <a:spLocks noGrp="1"/>
          </p:cNvSpPr>
          <p:nvPr>
            <p:ph sz="quarter" idx="19"/>
          </p:nvPr>
        </p:nvSpPr>
        <p:spPr>
          <a:xfrm>
            <a:off x="457200" y="306832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p:cNvSpPr>
            <a:spLocks noGrp="1"/>
          </p:cNvSpPr>
          <p:nvPr>
            <p:ph sz="quarter" idx="20"/>
          </p:nvPr>
        </p:nvSpPr>
        <p:spPr>
          <a:xfrm>
            <a:off x="457200" y="396748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p:cNvSpPr>
            <a:spLocks noGrp="1"/>
          </p:cNvSpPr>
          <p:nvPr>
            <p:ph sz="quarter" idx="21"/>
          </p:nvPr>
        </p:nvSpPr>
        <p:spPr>
          <a:xfrm>
            <a:off x="457200" y="486664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p:cNvSpPr>
            <a:spLocks noGrp="1"/>
          </p:cNvSpPr>
          <p:nvPr>
            <p:ph sz="quarter" idx="22"/>
          </p:nvPr>
        </p:nvSpPr>
        <p:spPr>
          <a:xfrm>
            <a:off x="457200" y="57658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0" name="Content Placeholder 20"/>
          <p:cNvSpPr>
            <a:spLocks noGrp="1"/>
          </p:cNvSpPr>
          <p:nvPr>
            <p:ph sz="quarter" idx="24"/>
          </p:nvPr>
        </p:nvSpPr>
        <p:spPr>
          <a:xfrm>
            <a:off x="4648200" y="1269136"/>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1" name="Content Placeholder 20"/>
          <p:cNvSpPr>
            <a:spLocks noGrp="1"/>
          </p:cNvSpPr>
          <p:nvPr>
            <p:ph sz="quarter" idx="25"/>
          </p:nvPr>
        </p:nvSpPr>
        <p:spPr>
          <a:xfrm>
            <a:off x="4648200" y="2168469"/>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2" name="Content Placeholder 20"/>
          <p:cNvSpPr>
            <a:spLocks noGrp="1"/>
          </p:cNvSpPr>
          <p:nvPr>
            <p:ph sz="quarter" idx="26"/>
          </p:nvPr>
        </p:nvSpPr>
        <p:spPr>
          <a:xfrm>
            <a:off x="4648200" y="3067802"/>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3" name="Content Placeholder 20"/>
          <p:cNvSpPr>
            <a:spLocks noGrp="1"/>
          </p:cNvSpPr>
          <p:nvPr>
            <p:ph sz="quarter" idx="27"/>
          </p:nvPr>
        </p:nvSpPr>
        <p:spPr>
          <a:xfrm>
            <a:off x="4648200" y="3967135"/>
            <a:ext cx="4038600" cy="528665"/>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4" name="Content Placeholder 20"/>
          <p:cNvSpPr>
            <a:spLocks noGrp="1"/>
          </p:cNvSpPr>
          <p:nvPr>
            <p:ph sz="quarter" idx="28"/>
          </p:nvPr>
        </p:nvSpPr>
        <p:spPr>
          <a:xfrm>
            <a:off x="4648200" y="4648200"/>
            <a:ext cx="4038600" cy="467532"/>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6" name="Content Placeholder 20"/>
          <p:cNvSpPr>
            <a:spLocks noGrp="1"/>
          </p:cNvSpPr>
          <p:nvPr>
            <p:ph sz="quarter" idx="29"/>
          </p:nvPr>
        </p:nvSpPr>
        <p:spPr>
          <a:xfrm>
            <a:off x="4648200" y="5257800"/>
            <a:ext cx="4038600" cy="53340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6" name="Content Placeholder 5"/>
          <p:cNvSpPr>
            <a:spLocks noGrp="1"/>
          </p:cNvSpPr>
          <p:nvPr>
            <p:ph sz="quarter" idx="31"/>
          </p:nvPr>
        </p:nvSpPr>
        <p:spPr>
          <a:xfrm>
            <a:off x="4724400" y="5943600"/>
            <a:ext cx="3962400" cy="53340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8" name="Photo Credit"/>
          <p:cNvSpPr>
            <a:spLocks noGrp="1"/>
          </p:cNvSpPr>
          <p:nvPr>
            <p:ph sz="quarter" idx="32" hasCustomPrompt="1"/>
          </p:nvPr>
        </p:nvSpPr>
        <p:spPr>
          <a:xfrm>
            <a:off x="6464300" y="6702552"/>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6758810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smtClean="0"/>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336828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sz="half" idx="1"/>
          </p:nvPr>
        </p:nvSpPr>
        <p:spPr>
          <a:xfrm>
            <a:off x="457200" y="1270000"/>
            <a:ext cx="4038600" cy="51054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sz="half" idx="2"/>
          </p:nvPr>
        </p:nvSpPr>
        <p:spPr>
          <a:xfrm>
            <a:off x="4648200" y="1270000"/>
            <a:ext cx="4038600" cy="51054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Jump Link" hidden="1"/>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1270000"/>
            <a:ext cx="4040188" cy="457200"/>
          </a:xfrm>
          <a:prstGeom prst="rect">
            <a:avLst/>
          </a:prstGeo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803400"/>
            <a:ext cx="4040188" cy="46482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1270000"/>
            <a:ext cx="4041775" cy="457200"/>
          </a:xfrm>
          <a:prstGeom prst="rect">
            <a:avLst/>
          </a:prstGeo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803400"/>
            <a:ext cx="4041775" cy="46482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Jump Link" hidden="1"/>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2"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1270000"/>
            <a:ext cx="4040188" cy="457200"/>
          </a:xfrm>
          <a:prstGeom prst="rect">
            <a:avLst/>
          </a:prstGeo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727200"/>
            <a:ext cx="4040188"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1270000"/>
            <a:ext cx="4041775" cy="457200"/>
          </a:xfrm>
          <a:prstGeom prst="rect">
            <a:avLst/>
          </a:prstGeo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727200"/>
            <a:ext cx="4041775"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Header 3"/>
          <p:cNvSpPr>
            <a:spLocks noGrp="1"/>
          </p:cNvSpPr>
          <p:nvPr>
            <p:ph type="body" sz="quarter" idx="12"/>
          </p:nvPr>
        </p:nvSpPr>
        <p:spPr>
          <a:xfrm>
            <a:off x="457200" y="3886200"/>
            <a:ext cx="4038600" cy="457200"/>
          </a:xfrm>
          <a:prstGeom prst="rect">
            <a:avLst/>
          </a:prstGeom>
        </p:spPr>
        <p:txBody>
          <a:bodyPr anchor="b"/>
          <a:lstStyle>
            <a:lvl1pPr>
              <a:defRPr lang="en-US" sz="2000" b="1" kern="1200" dirty="0">
                <a:solidFill>
                  <a:schemeClr val="tx1"/>
                </a:solidFill>
                <a:latin typeface="Arial Narrow" panose="020B0606020202030204" pitchFamily="34" charset="0"/>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4" name="Content Placeholder 3"/>
          <p:cNvSpPr>
            <a:spLocks noGrp="1"/>
          </p:cNvSpPr>
          <p:nvPr>
            <p:ph sz="half" idx="14"/>
          </p:nvPr>
        </p:nvSpPr>
        <p:spPr>
          <a:xfrm>
            <a:off x="457200" y="4343400"/>
            <a:ext cx="4040188"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Header 4"/>
          <p:cNvSpPr>
            <a:spLocks noGrp="1"/>
          </p:cNvSpPr>
          <p:nvPr>
            <p:ph type="body" sz="quarter" idx="13"/>
          </p:nvPr>
        </p:nvSpPr>
        <p:spPr>
          <a:xfrm>
            <a:off x="4648200" y="3886200"/>
            <a:ext cx="4038600" cy="457200"/>
          </a:xfrm>
          <a:prstGeom prst="rect">
            <a:avLst/>
          </a:prstGeom>
        </p:spPr>
        <p:txBody>
          <a:bodyPr anchor="b"/>
          <a:lstStyle>
            <a:lvl1pPr>
              <a:defRPr lang="en-US" sz="2000" b="1" kern="1200" dirty="0">
                <a:solidFill>
                  <a:schemeClr val="tx1"/>
                </a:solidFill>
                <a:latin typeface="Arial Narrow" panose="020B0606020202030204" pitchFamily="34" charset="0"/>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5" name="Content Placeholder 4"/>
          <p:cNvSpPr>
            <a:spLocks noGrp="1"/>
          </p:cNvSpPr>
          <p:nvPr>
            <p:ph sz="quarter" idx="15"/>
          </p:nvPr>
        </p:nvSpPr>
        <p:spPr>
          <a:xfrm>
            <a:off x="4645025" y="4343400"/>
            <a:ext cx="4041775"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Jump Link" hidden="1"/>
          <p:cNvSpPr>
            <a:spLocks noGrp="1"/>
          </p:cNvSpPr>
          <p:nvPr>
            <p:ph type="body" sz="quarter" idx="16" hasCustomPrompt="1"/>
          </p:nvPr>
        </p:nvSpPr>
        <p:spPr>
          <a:xfrm>
            <a:off x="3817620" y="655320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6"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rgbClr val="3946A4"/>
                </a:solidFill>
                <a:latin typeface="Arial Narrow" panose="020B0606020202030204" pitchFamily="34" charset="0"/>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hidden="1"/>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8"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rgbClr val="3946A4"/>
                </a:solidFill>
                <a:latin typeface="Arial Narrow" panose="020B0606020202030204" pitchFamily="34" charset="0"/>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hidden="1"/>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rgbClr val="3946A4"/>
                </a:solidFill>
                <a:latin typeface="Arial Narrow" panose="020B0606020202030204" pitchFamily="34" charset="0"/>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hidden="1"/>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rgbClr val="3946A4"/>
                </a:solidFill>
              </a:defRPr>
            </a:lvl1pPr>
          </a:lstStyle>
          <a:p>
            <a:r>
              <a:rPr lang="en-US" dirty="0" smtClean="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smtClean="0"/>
              <a:t>Click to edit Master title style</a:t>
            </a:r>
            <a:endParaRPr lang="en-US" dirty="0"/>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8335032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13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585858"/>
                </a:solidFill>
                <a:effectLst/>
                <a:uLnTx/>
                <a:uFillTx/>
                <a:latin typeface="Calibri"/>
                <a:ea typeface="+mn-ea"/>
                <a:cs typeface="+mn-cs"/>
              </a:rPr>
              <a:t>©McGraw-Hill Education. All rights reserved. Authorized </a:t>
            </a:r>
            <a:r>
              <a:rPr lang="en-US" sz="3200" kern="1200" dirty="0" smtClean="0">
                <a:solidFill>
                  <a:srgbClr val="585858"/>
                </a:solidFill>
                <a:effectLst/>
                <a:latin typeface="+mn-lt"/>
                <a:ea typeface="+mn-ea"/>
                <a:cs typeface="+mn-cs"/>
              </a:rPr>
              <a:t>only </a:t>
            </a:r>
            <a:r>
              <a:rPr kumimoji="0" lang="en-US" sz="3200" b="0" i="0" u="none" strike="noStrike" kern="1200" cap="none" spc="0" normalizeH="0" baseline="0" noProof="0" dirty="0" smtClean="0">
                <a:ln>
                  <a:noFill/>
                </a:ln>
                <a:solidFill>
                  <a:srgbClr val="585858"/>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585858"/>
              </a:solidFill>
              <a:effectLst/>
              <a:uLnTx/>
              <a:uFillTx/>
              <a:latin typeface="Calibri"/>
              <a:ea typeface="+mn-ea"/>
              <a:cs typeface="+mn-cs"/>
            </a:endParaRPr>
          </a:p>
        </p:txBody>
      </p:sp>
    </p:spTree>
    <p:extLst>
      <p:ext uri="{BB962C8B-B14F-4D97-AF65-F5344CB8AC3E}">
        <p14:creationId xmlns:p14="http://schemas.microsoft.com/office/powerpoint/2010/main" val="38599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8872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0531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94921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65626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1099747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11237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107556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307410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4" r:id="rId2"/>
    <p:sldLayoutId id="2147483952" r:id="rId3"/>
    <p:sldLayoutId id="2147483967" r:id="rId4"/>
    <p:sldLayoutId id="2147483966" r:id="rId5"/>
    <p:sldLayoutId id="2147483968"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p:nvSpPr>
        <p:spPr>
          <a:xfrm>
            <a:off x="0" y="6642556"/>
            <a:ext cx="1295400" cy="215444"/>
          </a:xfrm>
          <a:prstGeom prst="rect">
            <a:avLst/>
          </a:prstGeom>
          <a:noFill/>
        </p:spPr>
        <p:txBody>
          <a:bodyPr wrap="square" rtlCol="0">
            <a:spAutoFit/>
          </a:bodyPr>
          <a:lstStyle/>
          <a:p>
            <a:r>
              <a:rPr lang="en-US" sz="800" dirty="0" smtClean="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p:nvSpPr>
        <p:spPr>
          <a:xfrm>
            <a:off x="0" y="6629400"/>
            <a:ext cx="1828800" cy="215444"/>
          </a:xfrm>
          <a:prstGeom prst="rect">
            <a:avLst/>
          </a:prstGeom>
          <a:noFill/>
        </p:spPr>
        <p:txBody>
          <a:bodyPr wrap="square" rtlCol="0">
            <a:spAutoFit/>
          </a:bodyPr>
          <a:lstStyle/>
          <a:p>
            <a:r>
              <a:rPr lang="en-US" sz="800" dirty="0" smtClean="0">
                <a:solidFill>
                  <a:schemeClr val="bg1"/>
                </a:solidFill>
              </a:rPr>
              <a:t>©McGraw-Hill </a:t>
            </a:r>
            <a:r>
              <a:rPr lang="en-US" sz="800" dirty="0" err="1" smtClean="0">
                <a:solidFill>
                  <a:schemeClr val="bg1"/>
                </a:solidFill>
              </a:rPr>
              <a:t>EducationCopy</a:t>
            </a:r>
            <a:endParaRPr lang="en-US" sz="800" dirty="0" smtClean="0">
              <a:solidFill>
                <a:schemeClr val="bg1"/>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p:nvSpPr>
        <p:spPr>
          <a:xfrm>
            <a:off x="0" y="6629400"/>
            <a:ext cx="1828800" cy="215444"/>
          </a:xfrm>
          <a:prstGeom prst="rect">
            <a:avLst/>
          </a:prstGeom>
          <a:noFill/>
        </p:spPr>
        <p:txBody>
          <a:bodyPr wrap="square" rtlCol="0">
            <a:spAutoFit/>
          </a:bodyPr>
          <a:lstStyle/>
          <a:p>
            <a:r>
              <a:rPr lang="en-US" sz="800" dirty="0" smtClean="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A60A1B"/>
                </a:solidFill>
              </a:rPr>
              <a:t>Chapter </a:t>
            </a:r>
            <a:r>
              <a:rPr lang="en-US" dirty="0" smtClean="0">
                <a:solidFill>
                  <a:srgbClr val="A60A1B"/>
                </a:solidFill>
              </a:rPr>
              <a:t>5</a:t>
            </a:r>
            <a:endParaRPr lang="en-US" dirty="0">
              <a:solidFill>
                <a:srgbClr val="A60A1B"/>
              </a:solidFill>
            </a:endParaRPr>
          </a:p>
        </p:txBody>
      </p:sp>
      <p:sp>
        <p:nvSpPr>
          <p:cNvPr id="3" name="Subtitle 2"/>
          <p:cNvSpPr>
            <a:spLocks noGrp="1"/>
          </p:cNvSpPr>
          <p:nvPr>
            <p:ph type="subTitle" idx="1"/>
          </p:nvPr>
        </p:nvSpPr>
        <p:spPr/>
        <p:txBody>
          <a:bodyPr/>
          <a:lstStyle/>
          <a:p>
            <a:r>
              <a:rPr lang="en-US" dirty="0">
                <a:solidFill>
                  <a:srgbClr val="444444"/>
                </a:solidFill>
                <a:latin typeface="ArumSans Rg" pitchFamily="34" charset="0"/>
              </a:rPr>
              <a:t>Effects of Inflation</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5507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Considering Inflation in Engineering Economy</a:t>
            </a:r>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
        <p:nvSpPr>
          <p:cNvPr id="7" name="TextBox 6"/>
          <p:cNvSpPr txBox="1"/>
          <p:nvPr/>
        </p:nvSpPr>
        <p:spPr>
          <a:xfrm>
            <a:off x="533400" y="1143000"/>
            <a:ext cx="8305800" cy="4770537"/>
          </a:xfrm>
          <a:prstGeom prst="rect">
            <a:avLst/>
          </a:prstGeom>
          <a:noFill/>
        </p:spPr>
        <p:txBody>
          <a:bodyPr wrap="square" rtlCol="0">
            <a:spAutoFit/>
          </a:bodyPr>
          <a:lstStyle/>
          <a:p>
            <a:r>
              <a:rPr lang="en-US" sz="2800" dirty="0" smtClean="0">
                <a:solidFill>
                  <a:srgbClr val="FF0000"/>
                </a:solidFill>
              </a:rPr>
              <a:t>Actual vs Constant Dollars</a:t>
            </a:r>
          </a:p>
          <a:p>
            <a:r>
              <a:rPr lang="en-US" sz="2800" dirty="0" smtClean="0"/>
              <a:t>To </a:t>
            </a:r>
            <a:r>
              <a:rPr lang="en-US" sz="2800" dirty="0"/>
              <a:t>introduce the effect of inflation into our economic analysis, we need to define several inflation-related terms</a:t>
            </a:r>
            <a:r>
              <a:rPr lang="en-US" sz="2800" dirty="0" smtClean="0"/>
              <a:t>:</a:t>
            </a:r>
          </a:p>
          <a:p>
            <a:endParaRPr lang="en-US" sz="2400" dirty="0">
              <a:solidFill>
                <a:srgbClr val="FF0000"/>
              </a:solidFill>
            </a:endParaRPr>
          </a:p>
          <a:p>
            <a:r>
              <a:rPr lang="en-US" sz="2800" b="1" i="1" dirty="0"/>
              <a:t>Actual (current, nominal) dollars </a:t>
            </a:r>
            <a:endParaRPr lang="en-US" sz="2800" b="1" i="1" dirty="0" smtClean="0"/>
          </a:p>
          <a:p>
            <a:r>
              <a:rPr lang="en-US" sz="2800" dirty="0"/>
              <a:t>Out-of-pocket dollars paid at the time of purchasing goods and services. Actual dollars are estimates of future cash flows for year n that take into account any anticipated changes in amounts caused by </a:t>
            </a:r>
            <a:r>
              <a:rPr lang="en-US" sz="2800" dirty="0" smtClean="0"/>
              <a:t>inflationary </a:t>
            </a:r>
            <a:r>
              <a:rPr lang="en-US" sz="2800" dirty="0"/>
              <a:t>or deflationary effects. </a:t>
            </a:r>
            <a:endParaRPr lang="en-US" sz="2800" dirty="0">
              <a:solidFill>
                <a:srgbClr val="FF0000"/>
              </a:solidFill>
            </a:endParaRPr>
          </a:p>
        </p:txBody>
      </p:sp>
    </p:spTree>
    <p:extLst>
      <p:ext uri="{BB962C8B-B14F-4D97-AF65-F5344CB8AC3E}">
        <p14:creationId xmlns:p14="http://schemas.microsoft.com/office/powerpoint/2010/main" val="356940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Considering Inflation in Engineering Economy</a:t>
            </a:r>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
        <p:nvSpPr>
          <p:cNvPr id="7" name="TextBox 6"/>
          <p:cNvSpPr txBox="1"/>
          <p:nvPr/>
        </p:nvSpPr>
        <p:spPr>
          <a:xfrm>
            <a:off x="533400" y="1143000"/>
            <a:ext cx="8305800" cy="5262979"/>
          </a:xfrm>
          <a:prstGeom prst="rect">
            <a:avLst/>
          </a:prstGeom>
          <a:noFill/>
        </p:spPr>
        <p:txBody>
          <a:bodyPr wrap="square" rtlCol="0">
            <a:spAutoFit/>
          </a:bodyPr>
          <a:lstStyle/>
          <a:p>
            <a:r>
              <a:rPr lang="en-US" sz="2800" b="1" i="1" dirty="0" smtClean="0"/>
              <a:t>Constant </a:t>
            </a:r>
            <a:r>
              <a:rPr lang="en-US" sz="2800" b="1" i="1" dirty="0"/>
              <a:t>(real) dollars </a:t>
            </a:r>
          </a:p>
          <a:p>
            <a:r>
              <a:rPr lang="en-US" sz="2800" dirty="0" smtClean="0"/>
              <a:t>Dollars </a:t>
            </a:r>
            <a:r>
              <a:rPr lang="en-US" sz="2800" dirty="0"/>
              <a:t>in some base year used to adjust for the effects of inflation. </a:t>
            </a:r>
            <a:endParaRPr lang="en-US" sz="2800" dirty="0" smtClean="0"/>
          </a:p>
          <a:p>
            <a:r>
              <a:rPr lang="en-US" sz="2800" dirty="0" smtClean="0"/>
              <a:t>Constant </a:t>
            </a:r>
            <a:r>
              <a:rPr lang="en-US" sz="2800" dirty="0"/>
              <a:t>dollars represent constant purchasing power that is independent of the passage of time. </a:t>
            </a:r>
            <a:endParaRPr lang="en-US" sz="2800" dirty="0" smtClean="0"/>
          </a:p>
          <a:p>
            <a:r>
              <a:rPr lang="en-US" sz="2800" dirty="0"/>
              <a:t> </a:t>
            </a:r>
            <a:r>
              <a:rPr lang="en-US" sz="2800" dirty="0" smtClean="0"/>
              <a:t>In </a:t>
            </a:r>
            <a:r>
              <a:rPr lang="en-US" sz="2800" dirty="0"/>
              <a:t>situations where inflationary effects were assumed when cash flows were estimated, the estimates obtained can be converted to constant dollars (base-year dollars) by adjustment with some readily accepted general inflation rate. </a:t>
            </a:r>
            <a:endParaRPr lang="en-US" sz="2800" dirty="0" smtClean="0"/>
          </a:p>
          <a:p>
            <a:r>
              <a:rPr lang="en-US" sz="2800" dirty="0" smtClean="0"/>
              <a:t>We </a:t>
            </a:r>
            <a:r>
              <a:rPr lang="en-US" sz="2800" dirty="0"/>
              <a:t>will assume that the base year is always time 0, unless we specify otherwise.</a:t>
            </a:r>
            <a:endParaRPr lang="en-US" sz="2800" dirty="0">
              <a:solidFill>
                <a:srgbClr val="FF0000"/>
              </a:solidFill>
            </a:endParaRPr>
          </a:p>
        </p:txBody>
      </p:sp>
    </p:spTree>
    <p:extLst>
      <p:ext uri="{BB962C8B-B14F-4D97-AF65-F5344CB8AC3E}">
        <p14:creationId xmlns:p14="http://schemas.microsoft.com/office/powerpoint/2010/main" val="135731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Inflation</a:t>
            </a:r>
          </a:p>
        </p:txBody>
      </p:sp>
      <p:sp>
        <p:nvSpPr>
          <p:cNvPr id="3" name="Content Placeholder 2"/>
          <p:cNvSpPr>
            <a:spLocks noGrp="1"/>
          </p:cNvSpPr>
          <p:nvPr>
            <p:ph idx="1"/>
          </p:nvPr>
        </p:nvSpPr>
        <p:spPr>
          <a:xfrm>
            <a:off x="457200" y="1264921"/>
            <a:ext cx="8458200" cy="640080"/>
          </a:xfrm>
        </p:spPr>
        <p:txBody>
          <a:bodyPr/>
          <a:lstStyle/>
          <a:p>
            <a:pPr marL="0" indent="0" algn="ctr">
              <a:buNone/>
            </a:pPr>
            <a:r>
              <a:rPr lang="en-US" sz="2600" dirty="0">
                <a:solidFill>
                  <a:srgbClr val="3946A4"/>
                </a:solidFill>
              </a:rPr>
              <a:t>W</a:t>
            </a:r>
            <a:r>
              <a:rPr lang="en-US" sz="2600" dirty="0" smtClean="0">
                <a:solidFill>
                  <a:srgbClr val="3946A4"/>
                </a:solidFill>
              </a:rPr>
              <a:t>ays </a:t>
            </a:r>
            <a:r>
              <a:rPr lang="en-US" sz="2600" dirty="0">
                <a:solidFill>
                  <a:srgbClr val="3946A4"/>
                </a:solidFill>
              </a:rPr>
              <a:t>to work problems </a:t>
            </a:r>
            <a:r>
              <a:rPr lang="en-US" sz="2600" i="1" dirty="0">
                <a:solidFill>
                  <a:srgbClr val="3946A4"/>
                </a:solidFill>
              </a:rPr>
              <a:t>when considering inflation</a:t>
            </a:r>
            <a:r>
              <a:rPr lang="en-US" sz="2600" i="1" dirty="0" smtClean="0">
                <a:solidFill>
                  <a:srgbClr val="3946A4"/>
                </a:solidFill>
              </a:rPr>
              <a:t>:</a:t>
            </a:r>
            <a:endParaRPr lang="en-US" sz="2600" i="1" dirty="0">
              <a:solidFill>
                <a:srgbClr val="3946A4"/>
              </a:solidFill>
            </a:endParaRPr>
          </a:p>
        </p:txBody>
      </p:sp>
      <mc:AlternateContent xmlns:mc="http://schemas.openxmlformats.org/markup-compatibility/2006" xmlns:a14="http://schemas.microsoft.com/office/drawing/2010/main">
        <mc:Choice Requires="a14">
          <p:sp>
            <p:nvSpPr>
              <p:cNvPr id="4" name="Content Placeholder 3" descr="There are two apporaches to account for inflation. The first is to divide today's dollar value by   (1+ f)**n where f is the inflation rate. The second is to adjust the interest rate by f, so the new interest rate is i + f + (i)(f)" title="Understanding inflation"/>
              <p:cNvSpPr>
                <a:spLocks noGrp="1"/>
              </p:cNvSpPr>
              <p:nvPr>
                <p:ph idx="17"/>
              </p:nvPr>
            </p:nvSpPr>
            <p:spPr>
              <a:xfrm>
                <a:off x="673359" y="1915887"/>
                <a:ext cx="8229600" cy="2057400"/>
              </a:xfrm>
              <a:prstGeom prst="roundRect">
                <a:avLst/>
              </a:prstGeom>
              <a:ln w="19050">
                <a:solidFill>
                  <a:schemeClr val="tx1"/>
                </a:solidFill>
              </a:ln>
            </p:spPr>
            <p:txBody>
              <a:bodyPr anchor="ctr"/>
              <a:lstStyle/>
              <a:p>
                <a:pPr marL="0" indent="0" algn="ctr">
                  <a:spcBef>
                    <a:spcPts val="0"/>
                  </a:spcBef>
                  <a:spcAft>
                    <a:spcPts val="600"/>
                  </a:spcAft>
                  <a:buNone/>
                </a:pPr>
                <a:r>
                  <a:rPr lang="en-US" sz="2200" dirty="0" smtClean="0">
                    <a:solidFill>
                      <a:srgbClr val="3946A4"/>
                    </a:solidFill>
                  </a:rPr>
                  <a:t>Constant-value </a:t>
                </a:r>
                <a:r>
                  <a:rPr lang="en-US" sz="2200" dirty="0">
                    <a:solidFill>
                      <a:srgbClr val="3946A4"/>
                    </a:solidFill>
                  </a:rPr>
                  <a:t>dollars </a:t>
                </a:r>
                <a14:m>
                  <m:oMath xmlns:m="http://schemas.openxmlformats.org/officeDocument/2006/math">
                    <m:r>
                      <a:rPr lang="en-US" sz="2200" i="1" dirty="0" smtClean="0">
                        <a:solidFill>
                          <a:srgbClr val="3946A4"/>
                        </a:solidFill>
                        <a:latin typeface="Cambria Math"/>
                      </a:rPr>
                      <m:t>=</m:t>
                    </m:r>
                  </m:oMath>
                </a14:m>
                <a:r>
                  <a:rPr lang="en-US" sz="2200" dirty="0" smtClean="0">
                    <a:solidFill>
                      <a:srgbClr val="3946A4"/>
                    </a:solidFill>
                  </a:rPr>
                  <a:t>  </a:t>
                </a:r>
                <a14:m>
                  <m:oMath xmlns:m="http://schemas.openxmlformats.org/officeDocument/2006/math">
                    <m:f>
                      <m:fPr>
                        <m:ctrlPr>
                          <a:rPr lang="en-US" sz="2200" i="1" smtClean="0">
                            <a:solidFill>
                              <a:srgbClr val="3946A4"/>
                            </a:solidFill>
                            <a:latin typeface="Cambria Math" panose="02040503050406030204" pitchFamily="18" charset="0"/>
                            <a:ea typeface="Cambria Math" panose="02040503050406030204" pitchFamily="18" charset="0"/>
                          </a:rPr>
                        </m:ctrlPr>
                      </m:fPr>
                      <m:num>
                        <m:r>
                          <m:rPr>
                            <m:nor/>
                          </m:rPr>
                          <a:rPr lang="en-US" sz="2200" dirty="0">
                            <a:solidFill>
                              <a:srgbClr val="3946A4"/>
                            </a:solidFill>
                            <a:latin typeface="Cambria Math" panose="02040503050406030204" pitchFamily="18" charset="0"/>
                            <a:ea typeface="Cambria Math" panose="02040503050406030204" pitchFamily="18" charset="0"/>
                          </a:rPr>
                          <m:t>future</m:t>
                        </m:r>
                        <m:r>
                          <m:rPr>
                            <m:nor/>
                          </m:rPr>
                          <a:rPr lang="en-US" sz="2200" dirty="0">
                            <a:solidFill>
                              <a:srgbClr val="3946A4"/>
                            </a:solidFill>
                            <a:latin typeface="Cambria Math" panose="02040503050406030204" pitchFamily="18" charset="0"/>
                            <a:ea typeface="Cambria Math" panose="02040503050406030204" pitchFamily="18" charset="0"/>
                          </a:rPr>
                          <m:t> </m:t>
                        </m:r>
                        <m:r>
                          <m:rPr>
                            <m:nor/>
                          </m:rPr>
                          <a:rPr lang="en-US" sz="2200" dirty="0">
                            <a:solidFill>
                              <a:srgbClr val="3946A4"/>
                            </a:solidFill>
                            <a:latin typeface="Cambria Math" panose="02040503050406030204" pitchFamily="18" charset="0"/>
                            <a:ea typeface="Cambria Math" panose="02040503050406030204" pitchFamily="18" charset="0"/>
                          </a:rPr>
                          <m:t>dollars</m:t>
                        </m:r>
                      </m:num>
                      <m:den>
                        <m:r>
                          <m:rPr>
                            <m:nor/>
                          </m:rPr>
                          <a:rPr lang="en-US" sz="2200" dirty="0">
                            <a:solidFill>
                              <a:srgbClr val="3946A4"/>
                            </a:solidFill>
                            <a:latin typeface="Cambria Math" panose="02040503050406030204" pitchFamily="18" charset="0"/>
                            <a:ea typeface="Cambria Math" panose="02040503050406030204" pitchFamily="18" charset="0"/>
                          </a:rPr>
                          <m:t>(1</m:t>
                        </m:r>
                        <m:r>
                          <m:rPr>
                            <m:nor/>
                          </m:rPr>
                          <a:rPr lang="en-US" sz="2200" b="1" i="0" dirty="0" smtClean="0">
                            <a:solidFill>
                              <a:srgbClr val="3946A4"/>
                            </a:solidFill>
                            <a:latin typeface="Cambria Math" panose="02040503050406030204" pitchFamily="18" charset="0"/>
                            <a:ea typeface="Cambria Math" panose="02040503050406030204" pitchFamily="18" charset="0"/>
                          </a:rPr>
                          <m:t> </m:t>
                        </m:r>
                        <m:r>
                          <m:rPr>
                            <m:nor/>
                          </m:rPr>
                          <a:rPr lang="en-US" sz="2200" dirty="0" smtClean="0">
                            <a:solidFill>
                              <a:srgbClr val="3946A4"/>
                            </a:solidFill>
                            <a:latin typeface="Cambria Math" panose="02040503050406030204" pitchFamily="18" charset="0"/>
                            <a:ea typeface="Cambria Math" panose="02040503050406030204" pitchFamily="18" charset="0"/>
                          </a:rPr>
                          <m:t>+</m:t>
                        </m:r>
                        <m:r>
                          <m:rPr>
                            <m:nor/>
                          </m:rPr>
                          <a:rPr lang="en-US" sz="2200" dirty="0">
                            <a:solidFill>
                              <a:srgbClr val="3946A4"/>
                            </a:solidFill>
                            <a:latin typeface="Cambria Math" panose="02040503050406030204" pitchFamily="18" charset="0"/>
                            <a:ea typeface="Cambria Math" panose="02040503050406030204" pitchFamily="18" charset="0"/>
                          </a:rPr>
                          <m:t> </m:t>
                        </m:r>
                        <m:r>
                          <m:rPr>
                            <m:nor/>
                          </m:rPr>
                          <a:rPr lang="en-US" sz="2200" i="1" dirty="0">
                            <a:solidFill>
                              <a:srgbClr val="3946A4"/>
                            </a:solidFill>
                            <a:latin typeface="Cambria Math" panose="02040503050406030204" pitchFamily="18" charset="0"/>
                            <a:ea typeface="Cambria Math" panose="02040503050406030204" pitchFamily="18" charset="0"/>
                          </a:rPr>
                          <m:t>f</m:t>
                        </m:r>
                        <m:r>
                          <m:rPr>
                            <m:nor/>
                          </m:rPr>
                          <a:rPr lang="en-US" sz="2200" b="1" i="0" dirty="0" smtClean="0">
                            <a:solidFill>
                              <a:srgbClr val="3946A4"/>
                            </a:solidFill>
                            <a:latin typeface="Cambria Math" panose="02040503050406030204" pitchFamily="18" charset="0"/>
                            <a:ea typeface="Cambria Math" panose="02040503050406030204" pitchFamily="18" charset="0"/>
                          </a:rPr>
                          <m:t>  </m:t>
                        </m:r>
                        <m:r>
                          <m:rPr>
                            <m:nor/>
                          </m:rPr>
                          <a:rPr lang="en-US" sz="2200" dirty="0">
                            <a:solidFill>
                              <a:srgbClr val="3946A4"/>
                            </a:solidFill>
                            <a:latin typeface="Cambria Math" panose="02040503050406030204" pitchFamily="18" charset="0"/>
                            <a:ea typeface="Cambria Math" panose="02040503050406030204" pitchFamily="18" charset="0"/>
                          </a:rPr>
                          <m:t>)</m:t>
                        </m:r>
                        <m:r>
                          <m:rPr>
                            <m:nor/>
                          </m:rPr>
                          <a:rPr lang="en-US" sz="2200" baseline="30000" dirty="0">
                            <a:solidFill>
                              <a:srgbClr val="3946A4"/>
                            </a:solidFill>
                            <a:latin typeface="Cambria Math" panose="02040503050406030204" pitchFamily="18" charset="0"/>
                            <a:ea typeface="Cambria Math" panose="02040503050406030204" pitchFamily="18" charset="0"/>
                          </a:rPr>
                          <m:t>n</m:t>
                        </m:r>
                      </m:den>
                    </m:f>
                  </m:oMath>
                </a14:m>
                <a:r>
                  <a:rPr lang="en-US" sz="2200" dirty="0" smtClean="0">
                    <a:solidFill>
                      <a:srgbClr val="3946A4"/>
                    </a:solidFill>
                  </a:rPr>
                  <a:t>  </a:t>
                </a:r>
                <a14:m>
                  <m:oMath xmlns:m="http://schemas.openxmlformats.org/officeDocument/2006/math">
                    <m:r>
                      <a:rPr lang="en-US" sz="2200" i="1" dirty="0" smtClean="0">
                        <a:solidFill>
                          <a:srgbClr val="3946A4"/>
                        </a:solidFill>
                        <a:latin typeface="Cambria Math"/>
                      </a:rPr>
                      <m:t>=</m:t>
                    </m:r>
                  </m:oMath>
                </a14:m>
                <a:r>
                  <a:rPr lang="en-US" sz="2200" dirty="0" smtClean="0">
                    <a:solidFill>
                      <a:srgbClr val="3946A4"/>
                    </a:solidFill>
                  </a:rPr>
                  <a:t>  </a:t>
                </a:r>
                <a14:m>
                  <m:oMath xmlns:m="http://schemas.openxmlformats.org/officeDocument/2006/math">
                    <m:f>
                      <m:fPr>
                        <m:ctrlPr>
                          <a:rPr lang="en-US" sz="2200" i="1" smtClean="0">
                            <a:solidFill>
                              <a:srgbClr val="3946A4"/>
                            </a:solidFill>
                            <a:latin typeface="Cambria Math" panose="02040503050406030204" pitchFamily="18" charset="0"/>
                            <a:ea typeface="Cambria Math" panose="02040503050406030204" pitchFamily="18" charset="0"/>
                          </a:rPr>
                        </m:ctrlPr>
                      </m:fPr>
                      <m:num>
                        <m:r>
                          <m:rPr>
                            <m:nor/>
                          </m:rPr>
                          <a:rPr lang="en-US" sz="2200" dirty="0">
                            <a:solidFill>
                              <a:srgbClr val="3946A4"/>
                            </a:solidFill>
                            <a:latin typeface="Cambria Math" panose="02040503050406030204" pitchFamily="18" charset="0"/>
                            <a:ea typeface="Cambria Math" panose="02040503050406030204" pitchFamily="18" charset="0"/>
                          </a:rPr>
                          <m:t>then</m:t>
                        </m:r>
                        <m:r>
                          <m:rPr>
                            <m:nor/>
                          </m:rPr>
                          <a:rPr lang="en-US" sz="2200" b="1" i="0" dirty="0" smtClean="0">
                            <a:solidFill>
                              <a:srgbClr val="3946A4"/>
                            </a:solidFill>
                            <a:latin typeface="Cambria Math" panose="02040503050406030204" pitchFamily="18" charset="0"/>
                            <a:ea typeface="Cambria Math" panose="02040503050406030204" pitchFamily="18" charset="0"/>
                          </a:rPr>
                          <m:t>−</m:t>
                        </m:r>
                        <m:r>
                          <m:rPr>
                            <m:nor/>
                          </m:rPr>
                          <a:rPr lang="en-US" sz="2200" dirty="0">
                            <a:solidFill>
                              <a:srgbClr val="3946A4"/>
                            </a:solidFill>
                            <a:latin typeface="Cambria Math" panose="02040503050406030204" pitchFamily="18" charset="0"/>
                            <a:ea typeface="Cambria Math" panose="02040503050406030204" pitchFamily="18" charset="0"/>
                          </a:rPr>
                          <m:t>current</m:t>
                        </m:r>
                        <m:r>
                          <m:rPr>
                            <m:nor/>
                          </m:rPr>
                          <a:rPr lang="en-US" sz="2200" dirty="0">
                            <a:solidFill>
                              <a:srgbClr val="3946A4"/>
                            </a:solidFill>
                            <a:latin typeface="Cambria Math" panose="02040503050406030204" pitchFamily="18" charset="0"/>
                            <a:ea typeface="Cambria Math" panose="02040503050406030204" pitchFamily="18" charset="0"/>
                          </a:rPr>
                          <m:t> </m:t>
                        </m:r>
                        <m:r>
                          <m:rPr>
                            <m:nor/>
                          </m:rPr>
                          <a:rPr lang="en-US" sz="2200" dirty="0">
                            <a:solidFill>
                              <a:srgbClr val="3946A4"/>
                            </a:solidFill>
                            <a:latin typeface="Cambria Math" panose="02040503050406030204" pitchFamily="18" charset="0"/>
                            <a:ea typeface="Cambria Math" panose="02040503050406030204" pitchFamily="18" charset="0"/>
                          </a:rPr>
                          <m:t>dollars</m:t>
                        </m:r>
                      </m:num>
                      <m:den>
                        <m:r>
                          <m:rPr>
                            <m:nor/>
                          </m:rPr>
                          <a:rPr lang="en-US" sz="2200" dirty="0">
                            <a:solidFill>
                              <a:srgbClr val="3946A4"/>
                            </a:solidFill>
                            <a:latin typeface="Cambria Math" panose="02040503050406030204" pitchFamily="18" charset="0"/>
                            <a:ea typeface="Cambria Math" panose="02040503050406030204" pitchFamily="18" charset="0"/>
                          </a:rPr>
                          <m:t>(1</m:t>
                        </m:r>
                        <m:r>
                          <m:rPr>
                            <m:nor/>
                          </m:rPr>
                          <a:rPr lang="en-US" sz="2200" b="1" i="0" dirty="0" smtClean="0">
                            <a:solidFill>
                              <a:srgbClr val="3946A4"/>
                            </a:solidFill>
                            <a:latin typeface="Cambria Math" panose="02040503050406030204" pitchFamily="18" charset="0"/>
                            <a:ea typeface="Cambria Math" panose="02040503050406030204" pitchFamily="18" charset="0"/>
                          </a:rPr>
                          <m:t> </m:t>
                        </m:r>
                        <m:r>
                          <m:rPr>
                            <m:nor/>
                          </m:rPr>
                          <a:rPr lang="en-US" sz="2200" dirty="0">
                            <a:solidFill>
                              <a:srgbClr val="3946A4"/>
                            </a:solidFill>
                            <a:latin typeface="Cambria Math" panose="02040503050406030204" pitchFamily="18" charset="0"/>
                            <a:ea typeface="Cambria Math" panose="02040503050406030204" pitchFamily="18" charset="0"/>
                          </a:rPr>
                          <m:t>+ </m:t>
                        </m:r>
                        <m:r>
                          <m:rPr>
                            <m:nor/>
                          </m:rPr>
                          <a:rPr lang="en-US" sz="2200" i="1" dirty="0">
                            <a:solidFill>
                              <a:srgbClr val="3946A4"/>
                            </a:solidFill>
                            <a:latin typeface="Cambria Math" panose="02040503050406030204" pitchFamily="18" charset="0"/>
                            <a:ea typeface="Cambria Math" panose="02040503050406030204" pitchFamily="18" charset="0"/>
                          </a:rPr>
                          <m:t>f</m:t>
                        </m:r>
                        <m:r>
                          <m:rPr>
                            <m:nor/>
                          </m:rPr>
                          <a:rPr lang="en-US" sz="2200" b="1" i="0" dirty="0" smtClean="0">
                            <a:solidFill>
                              <a:srgbClr val="3946A4"/>
                            </a:solidFill>
                            <a:latin typeface="Cambria Math" panose="02040503050406030204" pitchFamily="18" charset="0"/>
                            <a:ea typeface="Cambria Math" panose="02040503050406030204" pitchFamily="18" charset="0"/>
                          </a:rPr>
                          <m:t>  </m:t>
                        </m:r>
                        <m:r>
                          <m:rPr>
                            <m:nor/>
                          </m:rPr>
                          <a:rPr lang="en-US" sz="2200" dirty="0">
                            <a:solidFill>
                              <a:srgbClr val="3946A4"/>
                            </a:solidFill>
                            <a:latin typeface="Cambria Math" panose="02040503050406030204" pitchFamily="18" charset="0"/>
                            <a:ea typeface="Cambria Math" panose="02040503050406030204" pitchFamily="18" charset="0"/>
                          </a:rPr>
                          <m:t>)</m:t>
                        </m:r>
                        <m:r>
                          <m:rPr>
                            <m:nor/>
                          </m:rPr>
                          <a:rPr lang="en-US" sz="2200" baseline="30000" dirty="0">
                            <a:solidFill>
                              <a:srgbClr val="3946A4"/>
                            </a:solidFill>
                            <a:latin typeface="Cambria Math" panose="02040503050406030204" pitchFamily="18" charset="0"/>
                            <a:ea typeface="Cambria Math" panose="02040503050406030204" pitchFamily="18" charset="0"/>
                          </a:rPr>
                          <m:t>n</m:t>
                        </m:r>
                      </m:den>
                    </m:f>
                  </m:oMath>
                </a14:m>
                <a:endParaRPr lang="en-US" sz="2200" baseline="30000" dirty="0" smtClean="0">
                  <a:solidFill>
                    <a:srgbClr val="3946A4"/>
                  </a:solidFill>
                  <a:latin typeface="Cambria Math" panose="02040503050406030204" pitchFamily="18" charset="0"/>
                  <a:ea typeface="Cambria Math" panose="02040503050406030204" pitchFamily="18" charset="0"/>
                </a:endParaRPr>
              </a:p>
            </p:txBody>
          </p:sp>
        </mc:Choice>
        <mc:Fallback xmlns="">
          <p:sp>
            <p:nvSpPr>
              <p:cNvPr id="4" name="Content Placeholder 3" descr="There are two apporaches to account for inflation. The first is to divide today's dollar value by   (1+ f)**n where f is the inflation rate. The second is to adjust the interest rate by f, so the new interest rate is i + f + (i)(f)" title="Understanding inflation"/>
              <p:cNvSpPr>
                <a:spLocks noGrp="1" noRot="1" noChangeAspect="1" noMove="1" noResize="1" noEditPoints="1" noAdjustHandles="1" noChangeArrowheads="1" noChangeShapeType="1" noTextEdit="1"/>
              </p:cNvSpPr>
              <p:nvPr>
                <p:ph idx="17"/>
              </p:nvPr>
            </p:nvSpPr>
            <p:spPr>
              <a:xfrm>
                <a:off x="673359" y="1915887"/>
                <a:ext cx="8229600" cy="2057400"/>
              </a:xfrm>
              <a:prstGeom prst="round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6" name="Text Placeholder 4"/>
          <p:cNvSpPr>
            <a:spLocks noGrp="1"/>
          </p:cNvSpPr>
          <p:nvPr>
            <p:ph type="body" sz="quarter" idx="19"/>
          </p:nvPr>
        </p:nvSpPr>
        <p:spPr/>
        <p:txBody>
          <a:bodyPr/>
          <a:lstStyle/>
          <a:p>
            <a:endParaRPr lang="en-US"/>
          </a:p>
        </p:txBody>
      </p:sp>
      <p:sp>
        <p:nvSpPr>
          <p:cNvPr id="5" name="TextBox 4"/>
          <p:cNvSpPr txBox="1"/>
          <p:nvPr/>
        </p:nvSpPr>
        <p:spPr>
          <a:xfrm>
            <a:off x="762000" y="4267200"/>
            <a:ext cx="7543800" cy="1200329"/>
          </a:xfrm>
          <a:prstGeom prst="rect">
            <a:avLst/>
          </a:prstGeom>
          <a:noFill/>
        </p:spPr>
        <p:txBody>
          <a:bodyPr wrap="square" rtlCol="0">
            <a:spAutoFit/>
          </a:bodyPr>
          <a:lstStyle/>
          <a:p>
            <a:r>
              <a:rPr lang="en-US" sz="3600" dirty="0" smtClean="0"/>
              <a:t>Discounting current dollars by the amount of inflation  </a:t>
            </a:r>
            <a:endParaRPr lang="en-US" sz="3600" dirty="0"/>
          </a:p>
        </p:txBody>
      </p:sp>
    </p:spTree>
    <p:extLst>
      <p:ext uri="{BB962C8B-B14F-4D97-AF65-F5344CB8AC3E}">
        <p14:creationId xmlns:p14="http://schemas.microsoft.com/office/powerpoint/2010/main" val="2309031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Constant Value </a:t>
            </a:r>
            <a:r>
              <a:rPr lang="en-US" dirty="0" smtClean="0"/>
              <a:t>Dollars</a:t>
            </a:r>
            <a:endParaRPr lang="en-US" dirty="0"/>
          </a:p>
        </p:txBody>
      </p:sp>
      <p:sp>
        <p:nvSpPr>
          <p:cNvPr id="7" name="Content Placeholder 2"/>
          <p:cNvSpPr>
            <a:spLocks noGrp="1"/>
          </p:cNvSpPr>
          <p:nvPr>
            <p:ph sz="quarter" idx="17"/>
          </p:nvPr>
        </p:nvSpPr>
        <p:spPr>
          <a:xfrm>
            <a:off x="457200" y="1270000"/>
            <a:ext cx="8305800" cy="1168400"/>
          </a:xfrm>
        </p:spPr>
        <p:txBody>
          <a:bodyPr/>
          <a:lstStyle/>
          <a:p>
            <a:pPr marL="0" indent="0">
              <a:buNone/>
            </a:pPr>
            <a:r>
              <a:rPr lang="en-US" sz="2200" b="0" dirty="0"/>
              <a:t>How much would be </a:t>
            </a:r>
            <a:r>
              <a:rPr lang="en-US" sz="2200" b="0" i="1" dirty="0"/>
              <a:t>required today </a:t>
            </a:r>
            <a:r>
              <a:rPr lang="en-US" sz="2200" b="0" dirty="0"/>
              <a:t>to purchase an item that increased in cost by exactly the inflation rate? The cost 30 years ago was $1000 and inflation has  consistently averaged 4% per year</a:t>
            </a:r>
            <a:r>
              <a:rPr lang="en-US" sz="2200" b="0" dirty="0" smtClean="0"/>
              <a:t>.</a:t>
            </a:r>
            <a:endParaRPr lang="en-US" sz="2200" b="0" dirty="0"/>
          </a:p>
        </p:txBody>
      </p:sp>
      <mc:AlternateContent xmlns:mc="http://schemas.openxmlformats.org/markup-compatibility/2006" xmlns:a14="http://schemas.microsoft.com/office/drawing/2010/main">
        <mc:Choice Requires="a14">
          <p:sp>
            <p:nvSpPr>
              <p:cNvPr id="8" name="Content Placeholder 3"/>
              <p:cNvSpPr>
                <a:spLocks noGrp="1"/>
              </p:cNvSpPr>
              <p:nvPr>
                <p:ph sz="quarter" idx="18"/>
              </p:nvPr>
            </p:nvSpPr>
            <p:spPr>
              <a:xfrm>
                <a:off x="457200" y="2438400"/>
                <a:ext cx="8229600" cy="2743200"/>
              </a:xfrm>
            </p:spPr>
            <p:txBody>
              <a:bodyPr/>
              <a:lstStyle/>
              <a:p>
                <a:pPr marL="0" indent="0">
                  <a:buNone/>
                </a:pPr>
                <a:r>
                  <a:rPr lang="en-US" dirty="0">
                    <a:solidFill>
                      <a:srgbClr val="A60A1B"/>
                    </a:solidFill>
                  </a:rPr>
                  <a:t>Solution: </a:t>
                </a:r>
                <a:r>
                  <a:rPr lang="en-US" sz="2200" b="0" dirty="0"/>
                  <a:t>Solve for future </a:t>
                </a:r>
                <a:r>
                  <a:rPr lang="en-US" sz="2200" b="0" dirty="0" smtClean="0"/>
                  <a:t>dollars</a:t>
                </a:r>
              </a:p>
              <a:p>
                <a:pPr marL="0" indent="0">
                  <a:buNone/>
                </a:pPr>
                <a:r>
                  <a:rPr lang="en-US" dirty="0"/>
                  <a:t>Future dollars </a:t>
                </a:r>
                <a14:m>
                  <m:oMath xmlns:m="http://schemas.openxmlformats.org/officeDocument/2006/math">
                    <m:r>
                      <a:rPr lang="en-US" b="0" i="1" dirty="0" smtClean="0">
                        <a:latin typeface="Cambria Math"/>
                      </a:rPr>
                      <m:t>=</m:t>
                    </m:r>
                  </m:oMath>
                </a14:m>
                <a:r>
                  <a:rPr lang="en-US" b="0" dirty="0"/>
                  <a:t> constant </a:t>
                </a:r>
                <a:r>
                  <a:rPr lang="en-US" b="0" dirty="0" smtClean="0"/>
                  <a:t>value dollars(1 </a:t>
                </a:r>
                <a14:m>
                  <m:oMath xmlns:m="http://schemas.openxmlformats.org/officeDocument/2006/math">
                    <m:r>
                      <a:rPr lang="en-US" b="0" i="1" dirty="0" smtClean="0">
                        <a:latin typeface="Cambria Math"/>
                      </a:rPr>
                      <m:t>+</m:t>
                    </m:r>
                  </m:oMath>
                </a14:m>
                <a:r>
                  <a:rPr lang="en-US" b="0" dirty="0"/>
                  <a:t> </a:t>
                </a:r>
                <a:r>
                  <a:rPr lang="en-US" b="0" i="1" dirty="0" smtClean="0"/>
                  <a:t>f</a:t>
                </a:r>
                <a:r>
                  <a:rPr lang="en-US" b="0" dirty="0" smtClean="0"/>
                  <a:t>)</a:t>
                </a:r>
                <a:r>
                  <a:rPr lang="en-US" b="0" baseline="30000" dirty="0" smtClean="0"/>
                  <a:t>n</a:t>
                </a:r>
                <a:br>
                  <a:rPr lang="en-US" b="0" baseline="30000" dirty="0" smtClean="0"/>
                </a:br>
                <a:r>
                  <a:rPr lang="en-US" b="0" baseline="30000" dirty="0" smtClean="0"/>
                  <a:t>			      </a:t>
                </a:r>
                <a:r>
                  <a:rPr lang="en-US" b="0" dirty="0" smtClean="0"/>
                  <a:t> </a:t>
                </a:r>
                <a14:m>
                  <m:oMath xmlns:m="http://schemas.openxmlformats.org/officeDocument/2006/math">
                    <m:r>
                      <a:rPr lang="en-US" b="0" i="1" dirty="0">
                        <a:latin typeface="Cambria Math"/>
                      </a:rPr>
                      <m:t>=</m:t>
                    </m:r>
                  </m:oMath>
                </a14:m>
                <a:r>
                  <a:rPr lang="en-US" b="0" dirty="0" smtClean="0"/>
                  <a:t> 1000(1 </a:t>
                </a:r>
                <a14:m>
                  <m:oMath xmlns:m="http://schemas.openxmlformats.org/officeDocument/2006/math">
                    <m:r>
                      <a:rPr lang="en-US" b="0" i="1" dirty="0">
                        <a:latin typeface="Cambria Math"/>
                      </a:rPr>
                      <m:t>+</m:t>
                    </m:r>
                  </m:oMath>
                </a14:m>
                <a:r>
                  <a:rPr lang="en-US" b="0" dirty="0"/>
                  <a:t> </a:t>
                </a:r>
                <a:r>
                  <a:rPr lang="en-US" b="0" dirty="0" smtClean="0"/>
                  <a:t>0.04)</a:t>
                </a:r>
                <a:r>
                  <a:rPr lang="en-US" b="0" baseline="30000" dirty="0" smtClean="0"/>
                  <a:t>30</a:t>
                </a:r>
                <a:r>
                  <a:rPr lang="en-US" b="0" dirty="0" smtClean="0"/>
                  <a:t> </a:t>
                </a:r>
                <a:br>
                  <a:rPr lang="en-US" b="0" dirty="0" smtClean="0"/>
                </a:br>
                <a:r>
                  <a:rPr lang="en-US" b="0" dirty="0" smtClean="0"/>
                  <a:t>			     </a:t>
                </a:r>
                <a14:m>
                  <m:oMath xmlns:m="http://schemas.openxmlformats.org/officeDocument/2006/math">
                    <m:r>
                      <a:rPr lang="en-US" b="0" i="1" dirty="0">
                        <a:latin typeface="Cambria Math"/>
                      </a:rPr>
                      <m:t>=</m:t>
                    </m:r>
                  </m:oMath>
                </a14:m>
                <a:r>
                  <a:rPr lang="en-US" b="0" dirty="0" smtClean="0"/>
                  <a:t> </a:t>
                </a:r>
                <a:r>
                  <a:rPr lang="en-US" dirty="0" smtClean="0"/>
                  <a:t>$3243</a:t>
                </a:r>
              </a:p>
              <a:p>
                <a:pPr marL="0" indent="0">
                  <a:buNone/>
                </a:pPr>
                <a:r>
                  <a:rPr lang="en-US" sz="2200" dirty="0"/>
                  <a:t>Note: </a:t>
                </a:r>
                <a:r>
                  <a:rPr lang="en-US" sz="2200" b="0" dirty="0"/>
                  <a:t>This calculation only accounts for the </a:t>
                </a:r>
                <a:r>
                  <a:rPr lang="en-US" sz="2200" b="0" i="1" dirty="0"/>
                  <a:t>decreased purchasing </a:t>
                </a:r>
                <a:r>
                  <a:rPr lang="en-US" sz="2200" b="0" i="1" dirty="0" smtClean="0"/>
                  <a:t>power</a:t>
                </a:r>
                <a:br>
                  <a:rPr lang="en-US" sz="2200" b="0" i="1" dirty="0" smtClean="0"/>
                </a:br>
                <a:r>
                  <a:rPr lang="en-US" sz="2200" b="0" i="1" dirty="0" smtClean="0"/>
                  <a:t>	   of </a:t>
                </a:r>
                <a:r>
                  <a:rPr lang="en-US" sz="2200" b="0" i="1" dirty="0"/>
                  <a:t>the currency</a:t>
                </a:r>
                <a:r>
                  <a:rPr lang="en-US" sz="2200" b="0" dirty="0"/>
                  <a:t>. It does</a:t>
                </a:r>
                <a:r>
                  <a:rPr lang="en-US" sz="2200" dirty="0"/>
                  <a:t> </a:t>
                </a:r>
                <a:r>
                  <a:rPr lang="en-US" sz="2200" i="1" u="sng" dirty="0"/>
                  <a:t>not </a:t>
                </a:r>
                <a:r>
                  <a:rPr lang="en-US" sz="2200" b="0" dirty="0"/>
                  <a:t>take into account the</a:t>
                </a:r>
                <a:r>
                  <a:rPr lang="en-US" sz="2200" dirty="0"/>
                  <a:t> </a:t>
                </a:r>
                <a:r>
                  <a:rPr lang="en-US" sz="2200" i="1" u="sng" dirty="0">
                    <a:solidFill>
                      <a:srgbClr val="006200"/>
                    </a:solidFill>
                  </a:rPr>
                  <a:t>time value of </a:t>
                </a:r>
                <a:r>
                  <a:rPr lang="en-US" sz="2200" i="1" u="sng" dirty="0" smtClean="0">
                    <a:solidFill>
                      <a:srgbClr val="006200"/>
                    </a:solidFill>
                  </a:rPr>
                  <a:t>money</a:t>
                </a:r>
                <a:r>
                  <a:rPr lang="en-US" b="0" dirty="0" smtClean="0"/>
                  <a:t/>
                </a:r>
                <a:br>
                  <a:rPr lang="en-US" b="0" dirty="0" smtClean="0"/>
                </a:br>
                <a:r>
                  <a:rPr lang="en-US" b="0" dirty="0" smtClean="0"/>
                  <a:t>	  (</a:t>
                </a:r>
                <a:r>
                  <a:rPr lang="en-US" b="0" dirty="0"/>
                  <a:t>to be discussed</a:t>
                </a:r>
                <a:r>
                  <a:rPr lang="en-US" b="0" dirty="0" smtClean="0"/>
                  <a:t>)</a:t>
                </a:r>
                <a:endParaRPr lang="en-US" b="0" dirty="0"/>
              </a:p>
            </p:txBody>
          </p:sp>
        </mc:Choice>
        <mc:Fallback xmlns="">
          <p:sp>
            <p:nvSpPr>
              <p:cNvPr id="8" name="Content Placeholder 3"/>
              <p:cNvSpPr>
                <a:spLocks noGrp="1" noRot="1" noChangeAspect="1" noMove="1" noResize="1" noEditPoints="1" noAdjustHandles="1" noChangeArrowheads="1" noChangeShapeType="1" noTextEdit="1"/>
              </p:cNvSpPr>
              <p:nvPr>
                <p:ph sz="quarter" idx="18"/>
              </p:nvPr>
            </p:nvSpPr>
            <p:spPr>
              <a:xfrm>
                <a:off x="457200" y="2438400"/>
                <a:ext cx="8229600" cy="2743200"/>
              </a:xfrm>
              <a:blipFill>
                <a:blip r:embed="rId2"/>
                <a:stretch>
                  <a:fillRect l="-1111" t="-1778" b="-4889"/>
                </a:stretch>
              </a:blipFill>
            </p:spPr>
            <p:txBody>
              <a:bodyPr/>
              <a:lstStyle/>
              <a:p>
                <a:r>
                  <a:rPr lang="en-US">
                    <a:noFill/>
                  </a:rPr>
                  <a:t> </a:t>
                </a:r>
              </a:p>
            </p:txBody>
          </p:sp>
        </mc:Fallback>
      </mc:AlternateContent>
      <p:cxnSp>
        <p:nvCxnSpPr>
          <p:cNvPr id="14" name="Straight Connector 4"/>
          <p:cNvCxnSpPr/>
          <p:nvPr/>
        </p:nvCxnSpPr>
        <p:spPr bwMode="auto">
          <a:xfrm>
            <a:off x="457200" y="5610912"/>
            <a:ext cx="8229600" cy="0"/>
          </a:xfrm>
          <a:prstGeom prst="line">
            <a:avLst/>
          </a:prstGeom>
          <a:solidFill>
            <a:schemeClr val="accent1"/>
          </a:solidFill>
          <a:ln w="57150" cap="flat" cmpd="sng" algn="ctr">
            <a:solidFill>
              <a:srgbClr val="3333CC"/>
            </a:solidFill>
            <a:prstDash val="solid"/>
            <a:round/>
            <a:headEnd type="none" w="med" len="med"/>
            <a:tailEnd type="none" w="med" len="med"/>
          </a:ln>
          <a:effectLst/>
        </p:spPr>
      </p:cxnSp>
      <p:sp>
        <p:nvSpPr>
          <p:cNvPr id="13" name="Content Placeholder 6"/>
          <p:cNvSpPr>
            <a:spLocks noGrp="1"/>
          </p:cNvSpPr>
          <p:nvPr>
            <p:ph sz="quarter" idx="23"/>
          </p:nvPr>
        </p:nvSpPr>
        <p:spPr/>
        <p:txBody>
          <a:bodyPr/>
          <a:lstStyle/>
          <a:p>
            <a:endParaRPr lang="en-US"/>
          </a:p>
        </p:txBody>
      </p:sp>
    </p:spTree>
    <p:extLst>
      <p:ext uri="{BB962C8B-B14F-4D97-AF65-F5344CB8AC3E}">
        <p14:creationId xmlns:p14="http://schemas.microsoft.com/office/powerpoint/2010/main" val="560805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Constant Value </a:t>
            </a:r>
            <a:r>
              <a:rPr lang="en-US" dirty="0" smtClean="0"/>
              <a:t>Dollars</a:t>
            </a:r>
            <a:endParaRPr lang="en-US" dirty="0"/>
          </a:p>
        </p:txBody>
      </p:sp>
      <p:sp>
        <p:nvSpPr>
          <p:cNvPr id="7" name="Content Placeholder 2"/>
          <p:cNvSpPr>
            <a:spLocks noGrp="1"/>
          </p:cNvSpPr>
          <p:nvPr>
            <p:ph sz="quarter" idx="17"/>
          </p:nvPr>
        </p:nvSpPr>
        <p:spPr>
          <a:xfrm>
            <a:off x="457200" y="1270000"/>
            <a:ext cx="8305800" cy="1168400"/>
          </a:xfrm>
        </p:spPr>
        <p:txBody>
          <a:bodyPr/>
          <a:lstStyle/>
          <a:p>
            <a:pPr marL="0" indent="0">
              <a:buNone/>
            </a:pPr>
            <a:r>
              <a:rPr lang="en-US" sz="2200" b="0" dirty="0" smtClean="0"/>
              <a:t>The cost of repairing a tank in 15 years is expected to be $2000000. If inflation is assumed to be 5% per year, what is the cost of replacing the tank 15 years from now in real (today’s) dollars? </a:t>
            </a:r>
            <a:endParaRPr lang="en-US" sz="2200" b="0" dirty="0"/>
          </a:p>
        </p:txBody>
      </p:sp>
      <mc:AlternateContent xmlns:mc="http://schemas.openxmlformats.org/markup-compatibility/2006" xmlns:a14="http://schemas.microsoft.com/office/drawing/2010/main">
        <mc:Choice Requires="a14">
          <p:sp>
            <p:nvSpPr>
              <p:cNvPr id="8" name="Content Placeholder 3"/>
              <p:cNvSpPr>
                <a:spLocks noGrp="1"/>
              </p:cNvSpPr>
              <p:nvPr>
                <p:ph sz="quarter" idx="18"/>
              </p:nvPr>
            </p:nvSpPr>
            <p:spPr>
              <a:xfrm>
                <a:off x="457200" y="2438400"/>
                <a:ext cx="8229600" cy="2971800"/>
              </a:xfrm>
            </p:spPr>
            <p:txBody>
              <a:bodyPr/>
              <a:lstStyle/>
              <a:p>
                <a:pPr marL="0" indent="0">
                  <a:buNone/>
                </a:pPr>
                <a:r>
                  <a:rPr lang="en-US" dirty="0">
                    <a:solidFill>
                      <a:srgbClr val="A60A1B"/>
                    </a:solidFill>
                  </a:rPr>
                  <a:t>Solution: </a:t>
                </a:r>
                <a:r>
                  <a:rPr lang="en-US" sz="2200" b="0" dirty="0"/>
                  <a:t>Solve for </a:t>
                </a:r>
                <a:r>
                  <a:rPr lang="en-US" sz="2200" b="0" dirty="0" smtClean="0"/>
                  <a:t>real/constant dollars</a:t>
                </a:r>
              </a:p>
              <a:p>
                <a:pPr marL="0" indent="0">
                  <a:buNone/>
                </a:pPr>
                <a:r>
                  <a:rPr lang="en-US" dirty="0" smtClean="0"/>
                  <a:t>Constant </a:t>
                </a:r>
                <a:r>
                  <a:rPr lang="en-US" dirty="0"/>
                  <a:t>dollars </a:t>
                </a:r>
                <a14:m>
                  <m:oMath xmlns:m="http://schemas.openxmlformats.org/officeDocument/2006/math">
                    <m:r>
                      <a:rPr lang="en-US" b="0" i="1" dirty="0" smtClean="0">
                        <a:latin typeface="Cambria Math"/>
                      </a:rPr>
                      <m:t>=</m:t>
                    </m:r>
                  </m:oMath>
                </a14:m>
                <a:r>
                  <a:rPr lang="en-US" b="0" dirty="0"/>
                  <a:t> </a:t>
                </a:r>
                <a:r>
                  <a:rPr lang="en-US" b="0" dirty="0" smtClean="0"/>
                  <a:t>Future value (then-current)  dollars / (1 </a:t>
                </a:r>
                <a14:m>
                  <m:oMath xmlns:m="http://schemas.openxmlformats.org/officeDocument/2006/math">
                    <m:r>
                      <a:rPr lang="en-US" b="0" i="1" dirty="0" smtClean="0">
                        <a:latin typeface="Cambria Math"/>
                      </a:rPr>
                      <m:t>+</m:t>
                    </m:r>
                  </m:oMath>
                </a14:m>
                <a:r>
                  <a:rPr lang="en-US" b="0" dirty="0"/>
                  <a:t> </a:t>
                </a:r>
                <a:r>
                  <a:rPr lang="en-US" b="0" i="1" dirty="0" smtClean="0"/>
                  <a:t>f</a:t>
                </a:r>
                <a:r>
                  <a:rPr lang="en-US" b="0" dirty="0" smtClean="0"/>
                  <a:t>)</a:t>
                </a:r>
                <a:r>
                  <a:rPr lang="en-US" b="0" baseline="30000" dirty="0" smtClean="0"/>
                  <a:t>n</a:t>
                </a:r>
                <a:br>
                  <a:rPr lang="en-US" b="0" baseline="30000" dirty="0" smtClean="0"/>
                </a:br>
                <a:r>
                  <a:rPr lang="en-US" b="0" baseline="30000" dirty="0" smtClean="0"/>
                  <a:t>			      </a:t>
                </a:r>
                <a:r>
                  <a:rPr lang="en-US" b="0" dirty="0" smtClean="0"/>
                  <a:t> </a:t>
                </a:r>
                <a14:m>
                  <m:oMath xmlns:m="http://schemas.openxmlformats.org/officeDocument/2006/math">
                    <m:r>
                      <a:rPr lang="en-US" b="0" i="1" dirty="0">
                        <a:latin typeface="Cambria Math"/>
                      </a:rPr>
                      <m:t>=</m:t>
                    </m:r>
                  </m:oMath>
                </a14:m>
                <a:r>
                  <a:rPr lang="en-US" b="0" dirty="0" smtClean="0"/>
                  <a:t> 2000000(1 </a:t>
                </a:r>
                <a14:m>
                  <m:oMath xmlns:m="http://schemas.openxmlformats.org/officeDocument/2006/math">
                    <m:r>
                      <a:rPr lang="en-US" b="0" i="1" dirty="0">
                        <a:latin typeface="Cambria Math"/>
                      </a:rPr>
                      <m:t>+</m:t>
                    </m:r>
                  </m:oMath>
                </a14:m>
                <a:r>
                  <a:rPr lang="en-US" b="0" dirty="0"/>
                  <a:t> </a:t>
                </a:r>
                <a:r>
                  <a:rPr lang="en-US" b="0" dirty="0" smtClean="0"/>
                  <a:t>0.05)</a:t>
                </a:r>
                <a:r>
                  <a:rPr lang="en-US" b="0" baseline="30000" dirty="0" smtClean="0"/>
                  <a:t>15</a:t>
                </a:r>
                <a:r>
                  <a:rPr lang="en-US" b="0" dirty="0" smtClean="0"/>
                  <a:t> </a:t>
                </a:r>
                <a:br>
                  <a:rPr lang="en-US" b="0" dirty="0" smtClean="0"/>
                </a:br>
                <a:r>
                  <a:rPr lang="en-US" b="0" dirty="0" smtClean="0"/>
                  <a:t>			     </a:t>
                </a:r>
                <a14:m>
                  <m:oMath xmlns:m="http://schemas.openxmlformats.org/officeDocument/2006/math">
                    <m:r>
                      <a:rPr lang="en-US" b="1" i="1" dirty="0">
                        <a:latin typeface="Cambria Math"/>
                      </a:rPr>
                      <m:t>=</m:t>
                    </m:r>
                  </m:oMath>
                </a14:m>
                <a:r>
                  <a:rPr lang="en-US" dirty="0" smtClean="0"/>
                  <a:t> $</a:t>
                </a:r>
                <a:r>
                  <a:rPr lang="en-US" dirty="0">
                    <a:solidFill>
                      <a:srgbClr val="000000"/>
                    </a:solidFill>
                    <a:latin typeface="Calibri" panose="020F0502020204030204" pitchFamily="34" charset="0"/>
                  </a:rPr>
                  <a:t> 962034.2</a:t>
                </a:r>
                <a:r>
                  <a:rPr lang="en-US" dirty="0"/>
                  <a:t> </a:t>
                </a:r>
                <a:endParaRPr lang="en-US" dirty="0" smtClean="0"/>
              </a:p>
              <a:p>
                <a:pPr marL="0" indent="0">
                  <a:buNone/>
                </a:pPr>
                <a:r>
                  <a:rPr lang="en-US" sz="2200" dirty="0" smtClean="0"/>
                  <a:t>Note</a:t>
                </a:r>
                <a:r>
                  <a:rPr lang="en-US" sz="2200" dirty="0"/>
                  <a:t>: </a:t>
                </a:r>
                <a:r>
                  <a:rPr lang="en-US" sz="2200" b="0" dirty="0" smtClean="0"/>
                  <a:t>It also does</a:t>
                </a:r>
                <a:r>
                  <a:rPr lang="en-US" sz="2200" dirty="0" smtClean="0"/>
                  <a:t> </a:t>
                </a:r>
                <a:r>
                  <a:rPr lang="en-US" sz="2200" i="1" u="sng" dirty="0"/>
                  <a:t>not </a:t>
                </a:r>
                <a:r>
                  <a:rPr lang="en-US" sz="2200" b="0" dirty="0"/>
                  <a:t>take into account the</a:t>
                </a:r>
                <a:r>
                  <a:rPr lang="en-US" sz="2200" dirty="0"/>
                  <a:t> </a:t>
                </a:r>
                <a:r>
                  <a:rPr lang="en-US" sz="2200" i="1" u="sng" dirty="0">
                    <a:solidFill>
                      <a:srgbClr val="006200"/>
                    </a:solidFill>
                  </a:rPr>
                  <a:t>time value of </a:t>
                </a:r>
                <a:r>
                  <a:rPr lang="en-US" sz="2200" i="1" u="sng" dirty="0" smtClean="0">
                    <a:solidFill>
                      <a:srgbClr val="006200"/>
                    </a:solidFill>
                  </a:rPr>
                  <a:t>money</a:t>
                </a:r>
                <a:r>
                  <a:rPr lang="en-US" b="0" dirty="0" smtClean="0"/>
                  <a:t/>
                </a:r>
                <a:br>
                  <a:rPr lang="en-US" b="0" dirty="0" smtClean="0"/>
                </a:br>
                <a:r>
                  <a:rPr lang="en-US" b="0" dirty="0" smtClean="0"/>
                  <a:t>	</a:t>
                </a:r>
                <a:endParaRPr lang="en-US" b="0" dirty="0"/>
              </a:p>
            </p:txBody>
          </p:sp>
        </mc:Choice>
        <mc:Fallback xmlns="">
          <p:sp>
            <p:nvSpPr>
              <p:cNvPr id="8" name="Content Placeholder 3"/>
              <p:cNvSpPr>
                <a:spLocks noGrp="1" noRot="1" noChangeAspect="1" noMove="1" noResize="1" noEditPoints="1" noAdjustHandles="1" noChangeArrowheads="1" noChangeShapeType="1" noTextEdit="1"/>
              </p:cNvSpPr>
              <p:nvPr>
                <p:ph sz="quarter" idx="18"/>
              </p:nvPr>
            </p:nvSpPr>
            <p:spPr>
              <a:xfrm>
                <a:off x="457200" y="2438400"/>
                <a:ext cx="8229600" cy="2971800"/>
              </a:xfrm>
              <a:blipFill>
                <a:blip r:embed="rId2"/>
                <a:stretch>
                  <a:fillRect l="-1111" t="-1639"/>
                </a:stretch>
              </a:blipFill>
            </p:spPr>
            <p:txBody>
              <a:bodyPr/>
              <a:lstStyle/>
              <a:p>
                <a:r>
                  <a:rPr lang="en-US">
                    <a:noFill/>
                  </a:rPr>
                  <a:t> </a:t>
                </a:r>
              </a:p>
            </p:txBody>
          </p:sp>
        </mc:Fallback>
      </mc:AlternateContent>
      <p:cxnSp>
        <p:nvCxnSpPr>
          <p:cNvPr id="14" name="Straight Connector 4"/>
          <p:cNvCxnSpPr/>
          <p:nvPr/>
        </p:nvCxnSpPr>
        <p:spPr bwMode="auto">
          <a:xfrm>
            <a:off x="457200" y="4800600"/>
            <a:ext cx="8229600" cy="0"/>
          </a:xfrm>
          <a:prstGeom prst="line">
            <a:avLst/>
          </a:prstGeom>
          <a:solidFill>
            <a:schemeClr val="accent1"/>
          </a:solidFill>
          <a:ln w="57150" cap="flat" cmpd="sng" algn="ctr">
            <a:solidFill>
              <a:srgbClr val="3333CC"/>
            </a:solidFill>
            <a:prstDash val="solid"/>
            <a:round/>
            <a:headEnd type="none" w="med" len="med"/>
            <a:tailEnd type="none" w="med" len="med"/>
          </a:ln>
          <a:effectLst/>
        </p:spPr>
      </p:cxnSp>
      <p:sp>
        <p:nvSpPr>
          <p:cNvPr id="13" name="Content Placeholder 6"/>
          <p:cNvSpPr>
            <a:spLocks noGrp="1"/>
          </p:cNvSpPr>
          <p:nvPr>
            <p:ph sz="quarter" idx="23"/>
          </p:nvPr>
        </p:nvSpPr>
        <p:spPr/>
        <p:txBody>
          <a:bodyPr/>
          <a:lstStyle/>
          <a:p>
            <a:endParaRPr lang="en-US"/>
          </a:p>
        </p:txBody>
      </p:sp>
      <p:sp>
        <p:nvSpPr>
          <p:cNvPr id="4" name="TextBox 3"/>
          <p:cNvSpPr txBox="1"/>
          <p:nvPr/>
        </p:nvSpPr>
        <p:spPr>
          <a:xfrm>
            <a:off x="457200" y="4953000"/>
            <a:ext cx="8077200" cy="646331"/>
          </a:xfrm>
          <a:prstGeom prst="rect">
            <a:avLst/>
          </a:prstGeom>
          <a:noFill/>
        </p:spPr>
        <p:txBody>
          <a:bodyPr wrap="square" rtlCol="0">
            <a:spAutoFit/>
          </a:bodyPr>
          <a:lstStyle/>
          <a:p>
            <a:r>
              <a:rPr lang="en-US" dirty="0" smtClean="0"/>
              <a:t>This problems tells that the amount of current dollars 15 years from now that this equipment will cost is 2 million dollars. </a:t>
            </a:r>
            <a:endParaRPr lang="en-US" dirty="0"/>
          </a:p>
        </p:txBody>
      </p:sp>
    </p:spTree>
    <p:extLst>
      <p:ext uri="{BB962C8B-B14F-4D97-AF65-F5344CB8AC3E}">
        <p14:creationId xmlns:p14="http://schemas.microsoft.com/office/powerpoint/2010/main" val="286895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smtClean="0"/>
              <a:t>Equivalence Calculation under Inflation</a:t>
            </a:r>
            <a:endParaRPr lang="en-US" dirty="0"/>
          </a:p>
        </p:txBody>
      </p:sp>
      <mc:AlternateContent xmlns:mc="http://schemas.openxmlformats.org/markup-compatibility/2006" xmlns:a14="http://schemas.microsoft.com/office/drawing/2010/main">
        <mc:Choice Requires="a14">
          <p:sp>
            <p:nvSpPr>
              <p:cNvPr id="11" name="Content Placeholder 2"/>
              <p:cNvSpPr>
                <a:spLocks noGrp="1"/>
              </p:cNvSpPr>
              <p:nvPr>
                <p:ph idx="1"/>
              </p:nvPr>
            </p:nvSpPr>
            <p:spPr>
              <a:xfrm>
                <a:off x="495300" y="914400"/>
                <a:ext cx="8153400" cy="5715000"/>
              </a:xfrm>
            </p:spPr>
            <p:txBody>
              <a:bodyPr/>
              <a:lstStyle/>
              <a:p>
                <a:pPr marL="0" indent="0">
                  <a:buClr>
                    <a:srgbClr val="002060"/>
                  </a:buClr>
                  <a:buNone/>
                </a:pPr>
                <a:r>
                  <a:rPr lang="en-US" sz="2400" dirty="0" smtClean="0"/>
                  <a:t>Two types of interest rates are used in equivalence calculations: the market interest rate and the inflation-free interest rate. </a:t>
                </a:r>
              </a:p>
              <a:p>
                <a:pPr marL="0" indent="0">
                  <a:buClr>
                    <a:srgbClr val="002060"/>
                  </a:buClr>
                  <a:buNone/>
                </a:pPr>
                <a:r>
                  <a:rPr lang="en-US" sz="2400" i="1" u="sng" dirty="0" smtClean="0">
                    <a:solidFill>
                      <a:srgbClr val="FF0000"/>
                    </a:solidFill>
                  </a:rPr>
                  <a:t>Inflation </a:t>
                </a:r>
                <a:r>
                  <a:rPr lang="en-US" sz="2400" i="1" u="sng" dirty="0">
                    <a:solidFill>
                      <a:srgbClr val="FF0000"/>
                    </a:solidFill>
                  </a:rPr>
                  <a:t>rate (f</a:t>
                </a:r>
                <a:r>
                  <a:rPr lang="en-US" sz="2400" i="1" u="sng" dirty="0" smtClean="0">
                    <a:solidFill>
                      <a:srgbClr val="FF0000"/>
                    </a:solidFill>
                  </a:rPr>
                  <a:t>)</a:t>
                </a:r>
              </a:p>
              <a:p>
                <a:pPr marL="0" indent="0">
                  <a:buClr>
                    <a:srgbClr val="002060"/>
                  </a:buClr>
                  <a:buNone/>
                </a:pPr>
                <a:r>
                  <a:rPr lang="en-US" sz="2400" dirty="0" smtClean="0"/>
                  <a:t>The </a:t>
                </a:r>
                <a:r>
                  <a:rPr lang="en-US" sz="2400" dirty="0"/>
                  <a:t>inflation rate captures the effect of goods and services costing more—a decrease in the purchasing power of dollars. </a:t>
                </a:r>
                <a:endParaRPr lang="en-US" sz="2400" dirty="0" smtClean="0"/>
              </a:p>
              <a:p>
                <a:pPr marL="0" indent="0">
                  <a:buClr>
                    <a:srgbClr val="002060"/>
                  </a:buClr>
                  <a:buNone/>
                </a:pPr>
                <a:r>
                  <a:rPr lang="en-US" sz="2400" dirty="0" smtClean="0">
                    <a:solidFill>
                      <a:srgbClr val="FF0000"/>
                    </a:solidFill>
                  </a:rPr>
                  <a:t>Real (Inflation-free) </a:t>
                </a:r>
                <a:r>
                  <a:rPr lang="en-US" sz="2400" dirty="0">
                    <a:solidFill>
                      <a:srgbClr val="FF0000"/>
                    </a:solidFill>
                  </a:rPr>
                  <a:t>interest rate </a:t>
                </a:r>
                <a:r>
                  <a:rPr lang="en-US" sz="2400" dirty="0" smtClean="0">
                    <a:solidFill>
                      <a:srgbClr val="FF0000"/>
                    </a:solidFill>
                  </a:rPr>
                  <a:t>(</a:t>
                </a:r>
                <a14:m>
                  <m:oMath xmlns:m="http://schemas.openxmlformats.org/officeDocument/2006/math">
                    <m:sSup>
                      <m:sSupPr>
                        <m:ctrlPr>
                          <a:rPr lang="en-US" sz="2400" i="1" smtClean="0">
                            <a:solidFill>
                              <a:srgbClr val="FF0000"/>
                            </a:solidFill>
                            <a:latin typeface="Cambria Math" panose="02040503050406030204" pitchFamily="18" charset="0"/>
                          </a:rPr>
                        </m:ctrlPr>
                      </m:sSupPr>
                      <m:e>
                        <m:r>
                          <a:rPr lang="en-US" sz="2400" b="1" i="1" smtClean="0">
                            <a:solidFill>
                              <a:srgbClr val="FF0000"/>
                            </a:solidFill>
                            <a:latin typeface="Cambria Math" panose="02040503050406030204" pitchFamily="18" charset="0"/>
                          </a:rPr>
                          <m:t>𝒊</m:t>
                        </m:r>
                      </m:e>
                      <m:sup>
                        <m:r>
                          <a:rPr lang="en-US" sz="2400" b="1" i="1" smtClean="0">
                            <a:solidFill>
                              <a:srgbClr val="FF0000"/>
                            </a:solidFill>
                            <a:latin typeface="Cambria Math" panose="02040503050406030204" pitchFamily="18" charset="0"/>
                          </a:rPr>
                          <m:t>′</m:t>
                        </m:r>
                      </m:sup>
                    </m:sSup>
                  </m:oMath>
                </a14:m>
                <a:r>
                  <a:rPr lang="en-US" sz="2400" dirty="0" smtClean="0">
                    <a:solidFill>
                      <a:srgbClr val="FF0000"/>
                    </a:solidFill>
                  </a:rPr>
                  <a:t>)</a:t>
                </a:r>
              </a:p>
              <a:p>
                <a:pPr marL="0" indent="0">
                  <a:buClr>
                    <a:srgbClr val="002060"/>
                  </a:buClr>
                  <a:buNone/>
                </a:pPr>
                <a:r>
                  <a:rPr lang="en-US" sz="2400" dirty="0"/>
                  <a:t>T</a:t>
                </a:r>
                <a:r>
                  <a:rPr lang="en-US" sz="2400" dirty="0" smtClean="0"/>
                  <a:t>his </a:t>
                </a:r>
                <a:r>
                  <a:rPr lang="en-US" sz="2400" dirty="0"/>
                  <a:t>interest rate measures the “real” growth of money </a:t>
                </a:r>
                <a:r>
                  <a:rPr lang="en-US" sz="2400" dirty="0" smtClean="0"/>
                  <a:t>excluding </a:t>
                </a:r>
                <a:r>
                  <a:rPr lang="en-US" sz="2400" dirty="0"/>
                  <a:t>the effect of inflation. </a:t>
                </a:r>
                <a:endParaRPr lang="en-US" sz="2400" dirty="0" smtClean="0"/>
              </a:p>
              <a:p>
                <a:pPr marL="0" indent="0">
                  <a:buClr>
                    <a:srgbClr val="002060"/>
                  </a:buClr>
                  <a:buNone/>
                </a:pPr>
                <a:r>
                  <a:rPr lang="en-US" sz="2400" dirty="0">
                    <a:solidFill>
                      <a:srgbClr val="FF0000"/>
                    </a:solidFill>
                  </a:rPr>
                  <a:t>Market interest rate (i</a:t>
                </a:r>
                <a:r>
                  <a:rPr lang="en-US" sz="2400" dirty="0" smtClean="0">
                    <a:solidFill>
                      <a:srgbClr val="FF0000"/>
                    </a:solidFill>
                  </a:rPr>
                  <a:t>)</a:t>
                </a:r>
              </a:p>
              <a:p>
                <a:pPr marL="0" lvl="0" indent="0">
                  <a:buClr>
                    <a:srgbClr val="002060"/>
                  </a:buClr>
                  <a:buNone/>
                </a:pPr>
                <a:r>
                  <a:rPr lang="en-US" sz="2400" dirty="0" smtClean="0"/>
                  <a:t>This </a:t>
                </a:r>
                <a:r>
                  <a:rPr lang="en-US" sz="2400" dirty="0"/>
                  <a:t>is the rate of interest that one obtains in the general </a:t>
                </a:r>
                <a:r>
                  <a:rPr lang="en-US" sz="2400" dirty="0" smtClean="0"/>
                  <a:t>marketplace. </a:t>
                </a:r>
                <a:r>
                  <a:rPr lang="en-US" sz="2400" dirty="0">
                    <a:solidFill>
                      <a:prstClr val="black"/>
                    </a:solidFill>
                  </a:rPr>
                  <a:t>Most firms use a market interest rate (also known as  MARR) in evaluating their investment projects</a:t>
                </a:r>
              </a:p>
              <a:p>
                <a:pPr marL="0" indent="0">
                  <a:buClr>
                    <a:srgbClr val="002060"/>
                  </a:buClr>
                  <a:buNone/>
                </a:pPr>
                <a:endParaRPr lang="en-US" sz="2400" dirty="0" smtClean="0"/>
              </a:p>
              <a:p>
                <a:pPr marL="0" indent="0">
                  <a:buClr>
                    <a:srgbClr val="002060"/>
                  </a:buClr>
                  <a:buNone/>
                </a:pPr>
                <a:r>
                  <a:rPr lang="en-US" sz="1000" dirty="0"/>
                  <a:t>. </a:t>
                </a:r>
                <a:endParaRPr lang="en-US" sz="2400" dirty="0" smtClean="0"/>
              </a:p>
              <a:p>
                <a:pPr marL="0" indent="0">
                  <a:buClr>
                    <a:srgbClr val="002060"/>
                  </a:buClr>
                  <a:buNone/>
                </a:pPr>
                <a:endParaRPr lang="en-US" sz="2400" dirty="0" smtClean="0"/>
              </a:p>
              <a:p>
                <a:pPr marL="0" indent="0">
                  <a:buClr>
                    <a:srgbClr val="002060"/>
                  </a:buClr>
                  <a:buNone/>
                </a:pPr>
                <a:endParaRPr lang="en-US" sz="2200" dirty="0">
                  <a:solidFill>
                    <a:srgbClr val="00518B"/>
                  </a:solidFill>
                </a:endParaRPr>
              </a:p>
            </p:txBody>
          </p:sp>
        </mc:Choice>
        <mc:Fallback xmlns="">
          <p:sp>
            <p:nvSpPr>
              <p:cNvPr id="11" name="Content Placeholder 2"/>
              <p:cNvSpPr>
                <a:spLocks noGrp="1" noRot="1" noChangeAspect="1" noMove="1" noResize="1" noEditPoints="1" noAdjustHandles="1" noChangeArrowheads="1" noChangeShapeType="1" noTextEdit="1"/>
              </p:cNvSpPr>
              <p:nvPr>
                <p:ph idx="1"/>
              </p:nvPr>
            </p:nvSpPr>
            <p:spPr>
              <a:xfrm>
                <a:off x="495300" y="914400"/>
                <a:ext cx="8153400" cy="5715000"/>
              </a:xfrm>
              <a:blipFill>
                <a:blip r:embed="rId2"/>
                <a:stretch>
                  <a:fillRect l="-1121" t="-853" r="-1196" b="-11620"/>
                </a:stretch>
              </a:blipFill>
            </p:spPr>
            <p:txBody>
              <a:bodyPr/>
              <a:lstStyle/>
              <a:p>
                <a:r>
                  <a:rPr lang="en-US">
                    <a:noFill/>
                  </a:rPr>
                  <a:t> </a:t>
                </a:r>
              </a:p>
            </p:txBody>
          </p:sp>
        </mc:Fallback>
      </mc:AlternateContent>
      <p:sp>
        <p:nvSpPr>
          <p:cNvPr id="14" name="Text Placeholder 6"/>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87690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smtClean="0"/>
              <a:t>Equivalence Calculation under Inflation</a:t>
            </a:r>
            <a:endParaRPr lang="en-US" dirty="0"/>
          </a:p>
        </p:txBody>
      </p:sp>
      <p:sp>
        <p:nvSpPr>
          <p:cNvPr id="11" name="Content Placeholder 2"/>
          <p:cNvSpPr>
            <a:spLocks noGrp="1"/>
          </p:cNvSpPr>
          <p:nvPr>
            <p:ph idx="1"/>
          </p:nvPr>
        </p:nvSpPr>
        <p:spPr>
          <a:xfrm>
            <a:off x="495300" y="914400"/>
            <a:ext cx="8153400" cy="5715000"/>
          </a:xfrm>
        </p:spPr>
        <p:txBody>
          <a:bodyPr/>
          <a:lstStyle/>
          <a:p>
            <a:pPr marL="0" indent="0">
              <a:buClr>
                <a:srgbClr val="002060"/>
              </a:buClr>
              <a:buNone/>
            </a:pPr>
            <a:r>
              <a:rPr lang="en-US" sz="2400" dirty="0">
                <a:solidFill>
                  <a:srgbClr val="FF0000"/>
                </a:solidFill>
              </a:rPr>
              <a:t>The mathematical relationship between the inflation, real and market interest rates is given as</a:t>
            </a:r>
            <a:endParaRPr lang="en-US" sz="2400" dirty="0" smtClean="0">
              <a:solidFill>
                <a:srgbClr val="FF0000"/>
              </a:solidFill>
            </a:endParaRPr>
          </a:p>
          <a:p>
            <a:pPr marL="0" indent="0">
              <a:buClr>
                <a:srgbClr val="002060"/>
              </a:buClr>
              <a:buNone/>
            </a:pPr>
            <a:r>
              <a:rPr lang="en-US" sz="1000" dirty="0"/>
              <a:t>. </a:t>
            </a:r>
            <a:endParaRPr lang="en-US" sz="2400" dirty="0" smtClean="0"/>
          </a:p>
          <a:p>
            <a:pPr marL="0" indent="0">
              <a:buClr>
                <a:srgbClr val="002060"/>
              </a:buClr>
              <a:buNone/>
            </a:pPr>
            <a:endParaRPr lang="en-US" sz="2400" dirty="0" smtClean="0"/>
          </a:p>
          <a:p>
            <a:pPr marL="0" indent="0">
              <a:buClr>
                <a:srgbClr val="002060"/>
              </a:buClr>
              <a:buNone/>
            </a:pPr>
            <a:endParaRPr lang="en-US" sz="2200" dirty="0">
              <a:solidFill>
                <a:srgbClr val="00518B"/>
              </a:solidFill>
            </a:endParaRPr>
          </a:p>
        </p:txBody>
      </p:sp>
      <p:sp>
        <p:nvSpPr>
          <p:cNvPr id="14" name="Text Placeholder 6"/>
          <p:cNvSpPr>
            <a:spLocks noGrp="1"/>
          </p:cNvSpPr>
          <p:nvPr>
            <p:ph type="body" sz="quarter" idx="19"/>
          </p:nvPr>
        </p:nvSpPr>
        <p:spPr/>
        <p:txBody>
          <a:bodyPr/>
          <a:lstStyle/>
          <a:p>
            <a:endParaRPr lang="en-US"/>
          </a:p>
        </p:txBody>
      </p:sp>
      <p:pic>
        <p:nvPicPr>
          <p:cNvPr id="2" name="Picture 1"/>
          <p:cNvPicPr>
            <a:picLocks noChangeAspect="1"/>
          </p:cNvPicPr>
          <p:nvPr/>
        </p:nvPicPr>
        <p:blipFill>
          <a:blip r:embed="rId2"/>
          <a:stretch>
            <a:fillRect/>
          </a:stretch>
        </p:blipFill>
        <p:spPr>
          <a:xfrm>
            <a:off x="1143000" y="2209800"/>
            <a:ext cx="6705600" cy="1495425"/>
          </a:xfrm>
          <a:prstGeom prst="rect">
            <a:avLst/>
          </a:prstGeom>
        </p:spPr>
      </p:pic>
    </p:spTree>
    <p:extLst>
      <p:ext uri="{BB962C8B-B14F-4D97-AF65-F5344CB8AC3E}">
        <p14:creationId xmlns:p14="http://schemas.microsoft.com/office/powerpoint/2010/main" val="359326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9"/>
          </p:nvPr>
        </p:nvSpPr>
        <p:spPr/>
        <p:txBody>
          <a:bodyPr/>
          <a:lstStyle/>
          <a:p>
            <a:endParaRPr lang="en-US"/>
          </a:p>
        </p:txBody>
      </p:sp>
      <p:sp>
        <p:nvSpPr>
          <p:cNvPr id="7" name="TextBox 6"/>
          <p:cNvSpPr txBox="1"/>
          <p:nvPr/>
        </p:nvSpPr>
        <p:spPr>
          <a:xfrm>
            <a:off x="76200" y="76200"/>
            <a:ext cx="8915400" cy="954107"/>
          </a:xfrm>
          <a:prstGeom prst="rect">
            <a:avLst/>
          </a:prstGeom>
          <a:noFill/>
        </p:spPr>
        <p:txBody>
          <a:bodyPr wrap="square" rtlCol="0">
            <a:spAutoFit/>
          </a:bodyPr>
          <a:lstStyle/>
          <a:p>
            <a:r>
              <a:rPr lang="en-US" sz="2800" b="1" dirty="0" smtClean="0">
                <a:solidFill>
                  <a:srgbClr val="0070C0"/>
                </a:solidFill>
                <a:latin typeface="Arial Narrow" panose="020B0606020202030204" pitchFamily="34" charset="0"/>
              </a:rPr>
              <a:t>Relationship </a:t>
            </a:r>
            <a:r>
              <a:rPr lang="en-US" sz="2800" b="1" dirty="0">
                <a:solidFill>
                  <a:srgbClr val="0070C0"/>
                </a:solidFill>
                <a:latin typeface="Arial Narrow" panose="020B0606020202030204" pitchFamily="34" charset="0"/>
              </a:rPr>
              <a:t>between the inflation, real and market interest rates</a:t>
            </a:r>
            <a:endParaRPr lang="en-US" sz="2800" dirty="0">
              <a:solidFill>
                <a:srgbClr val="0070C0"/>
              </a:solidFill>
            </a:endParaRPr>
          </a:p>
        </p:txBody>
      </p:sp>
      <p:sp>
        <p:nvSpPr>
          <p:cNvPr id="8" name="TextBox 7"/>
          <p:cNvSpPr txBox="1"/>
          <p:nvPr/>
        </p:nvSpPr>
        <p:spPr>
          <a:xfrm>
            <a:off x="152400" y="1219200"/>
            <a:ext cx="8686800" cy="4585871"/>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Think about some dollar amount of money = $M</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How much $M will be worth let’s say one year from now = $M(1+i)</a:t>
            </a:r>
          </a:p>
          <a:p>
            <a:endParaRPr lang="en-US" sz="3200" dirty="0" smtClean="0"/>
          </a:p>
          <a:p>
            <a:pPr marL="285750" indent="-285750">
              <a:buFont typeface="Arial" panose="020B0604020202020204" pitchFamily="34" charset="0"/>
              <a:buChar char="•"/>
            </a:pPr>
            <a:r>
              <a:rPr lang="en-US" sz="3200" dirty="0" smtClean="0"/>
              <a:t>However if inflation is occurring, then the buying power of M dollar will decrease and decrease by the rate of inflation.</a:t>
            </a:r>
          </a:p>
          <a:p>
            <a:endParaRPr lang="en-US" dirty="0"/>
          </a:p>
          <a:p>
            <a:r>
              <a:rPr lang="en-US" dirty="0" smtClean="0"/>
              <a:t> </a:t>
            </a:r>
            <a:endParaRPr lang="en-US" dirty="0"/>
          </a:p>
        </p:txBody>
      </p:sp>
    </p:spTree>
    <p:extLst>
      <p:ext uri="{BB962C8B-B14F-4D97-AF65-F5344CB8AC3E}">
        <p14:creationId xmlns:p14="http://schemas.microsoft.com/office/powerpoint/2010/main" val="2235479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76200"/>
            <a:ext cx="8915400" cy="954107"/>
          </a:xfrm>
          <a:prstGeom prst="rect">
            <a:avLst/>
          </a:prstGeom>
          <a:noFill/>
        </p:spPr>
        <p:txBody>
          <a:bodyPr wrap="square" rtlCol="0">
            <a:spAutoFit/>
          </a:bodyPr>
          <a:lstStyle/>
          <a:p>
            <a:r>
              <a:rPr lang="en-US" sz="2800" b="1" dirty="0" smtClean="0">
                <a:solidFill>
                  <a:srgbClr val="0070C0"/>
                </a:solidFill>
                <a:latin typeface="Arial Narrow" panose="020B0606020202030204" pitchFamily="34" charset="0"/>
              </a:rPr>
              <a:t>Relationship </a:t>
            </a:r>
            <a:r>
              <a:rPr lang="en-US" sz="2800" b="1" dirty="0">
                <a:solidFill>
                  <a:srgbClr val="0070C0"/>
                </a:solidFill>
                <a:latin typeface="Arial Narrow" panose="020B0606020202030204" pitchFamily="34" charset="0"/>
              </a:rPr>
              <a:t>between the inflation, real and market interest rates</a:t>
            </a:r>
            <a:endParaRPr lang="en-US" sz="2800" dirty="0">
              <a:solidFill>
                <a:srgbClr val="0070C0"/>
              </a:solidFill>
            </a:endParaRPr>
          </a:p>
        </p:txBody>
      </p:sp>
      <p:sp>
        <p:nvSpPr>
          <p:cNvPr id="8" name="TextBox 7"/>
          <p:cNvSpPr txBox="1"/>
          <p:nvPr/>
        </p:nvSpPr>
        <p:spPr>
          <a:xfrm>
            <a:off x="152400" y="1219200"/>
            <a:ext cx="8991600" cy="646331"/>
          </a:xfrm>
          <a:prstGeom prst="rect">
            <a:avLst/>
          </a:prstGeom>
          <a:noFill/>
        </p:spPr>
        <p:txBody>
          <a:bodyPr wrap="square" rtlCol="0">
            <a:spAutoFit/>
          </a:bodyPr>
          <a:lstStyle/>
          <a:p>
            <a:endParaRPr lang="en-US" dirty="0"/>
          </a:p>
          <a:p>
            <a:r>
              <a:rPr lang="en-US" dirty="0" smtClean="0"/>
              <a:t> </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1600200" y="1143954"/>
                <a:ext cx="4648200" cy="796821"/>
              </a:xfrm>
              <a:prstGeom prst="rect">
                <a:avLst/>
              </a:prstGeom>
              <a:no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(1+</m:t>
                        </m:r>
                        <m:r>
                          <a:rPr lang="en-US" sz="3200" b="0" i="1" smtClean="0">
                            <a:latin typeface="Cambria Math" panose="02040503050406030204" pitchFamily="18" charset="0"/>
                          </a:rPr>
                          <m:t>𝑖</m:t>
                        </m:r>
                        <m:r>
                          <a:rPr lang="en-US" sz="3200" b="0" i="1" smtClean="0">
                            <a:latin typeface="Cambria Math" panose="02040503050406030204" pitchFamily="18" charset="0"/>
                          </a:rPr>
                          <m:t>)</m:t>
                        </m:r>
                      </m:num>
                      <m:den>
                        <m:r>
                          <a:rPr lang="en-US" sz="3200" b="0" i="1" smtClean="0">
                            <a:latin typeface="Cambria Math" panose="02040503050406030204" pitchFamily="18" charset="0"/>
                          </a:rPr>
                          <m:t>(1+</m:t>
                        </m:r>
                        <m:r>
                          <a:rPr lang="en-US" sz="3200" b="0" i="1" smtClean="0">
                            <a:latin typeface="Cambria Math" panose="02040503050406030204" pitchFamily="18" charset="0"/>
                          </a:rPr>
                          <m:t>𝑓</m:t>
                        </m:r>
                        <m:r>
                          <a:rPr lang="en-US" sz="3200" b="0" i="1" smtClean="0">
                            <a:latin typeface="Cambria Math" panose="02040503050406030204" pitchFamily="18" charset="0"/>
                          </a:rPr>
                          <m:t>)</m:t>
                        </m:r>
                      </m:den>
                    </m:f>
                  </m:oMath>
                </a14:m>
                <a:r>
                  <a:rPr lang="en-US" sz="3200" dirty="0" smtClean="0"/>
                  <a:t>= $M(1+</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𝑖</m:t>
                        </m:r>
                      </m:e>
                      <m:sup>
                        <m:r>
                          <a:rPr lang="en-US" sz="3200" b="0" i="1" smtClean="0">
                            <a:latin typeface="Cambria Math" panose="02040503050406030204" pitchFamily="18" charset="0"/>
                          </a:rPr>
                          <m:t>′</m:t>
                        </m:r>
                      </m:sup>
                    </m:sSup>
                  </m:oMath>
                </a14:m>
                <a:r>
                  <a:rPr lang="en-US" sz="3200" dirty="0" smtClean="0"/>
                  <a:t>)</a:t>
                </a:r>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600200" y="1143954"/>
                <a:ext cx="4648200" cy="796821"/>
              </a:xfrm>
              <a:prstGeom prst="rect">
                <a:avLst/>
              </a:prstGeom>
              <a:blipFill>
                <a:blip r:embed="rId2"/>
                <a:stretch>
                  <a:fillRect l="-13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371600" y="2209800"/>
                <a:ext cx="4876800" cy="778675"/>
              </a:xfrm>
              <a:prstGeom prst="rect">
                <a:avLst/>
              </a:prstGeom>
              <a:noFill/>
            </p:spPr>
            <p:txBody>
              <a:bodyPr wrap="square" rtlCol="0">
                <a:spAutoFit/>
              </a:bodyPr>
              <a:lstStyle/>
              <a:p>
                <a14:m>
                  <m:oMath xmlns:m="http://schemas.openxmlformats.org/officeDocument/2006/math">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m:t>
                        </m:r>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𝒊</m:t>
                        </m:r>
                      </m:e>
                      <m:sup>
                        <m:r>
                          <a:rPr lang="en-US" sz="2800" b="1" i="1" smtClean="0">
                            <a:latin typeface="Cambria Math" panose="02040503050406030204" pitchFamily="18" charset="0"/>
                          </a:rPr>
                          <m:t>′</m:t>
                        </m:r>
                      </m:sup>
                    </m:sSup>
                  </m:oMath>
                </a14:m>
                <a:r>
                  <a:rPr lang="en-US" sz="2800" b="1" dirty="0" smtClean="0"/>
                  <a:t>)= </a:t>
                </a:r>
                <a14:m>
                  <m:oMath xmlns:m="http://schemas.openxmlformats.org/officeDocument/2006/math">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m:t>
                        </m:r>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𝒊</m:t>
                        </m:r>
                        <m:r>
                          <a:rPr lang="en-US" sz="2800" b="1" i="1" smtClean="0">
                            <a:latin typeface="Cambria Math" panose="02040503050406030204" pitchFamily="18" charset="0"/>
                          </a:rPr>
                          <m:t>)</m:t>
                        </m:r>
                      </m:num>
                      <m:den>
                        <m:r>
                          <a:rPr lang="en-US" sz="2800" b="1" i="1" smtClean="0">
                            <a:latin typeface="Cambria Math" panose="02040503050406030204" pitchFamily="18" charset="0"/>
                          </a:rPr>
                          <m:t>(</m:t>
                        </m:r>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𝒇</m:t>
                        </m:r>
                        <m:r>
                          <a:rPr lang="en-US" sz="2800" b="1" i="1" smtClean="0">
                            <a:latin typeface="Cambria Math" panose="02040503050406030204" pitchFamily="18" charset="0"/>
                          </a:rPr>
                          <m:t>)</m:t>
                        </m:r>
                      </m:den>
                    </m:f>
                  </m:oMath>
                </a14:m>
                <a:endParaRPr lang="en-US" sz="28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371600" y="2209800"/>
                <a:ext cx="4876800" cy="778675"/>
              </a:xfrm>
              <a:prstGeom prst="rect">
                <a:avLst/>
              </a:prstGeom>
              <a:blipFill>
                <a:blip r:embed="rId3"/>
                <a:stretch>
                  <a:fillRect b="-31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371600" y="3124200"/>
                <a:ext cx="1600200" cy="778675"/>
              </a:xfrm>
              <a:prstGeom prst="rect">
                <a:avLst/>
              </a:prstGeom>
              <a:noFill/>
            </p:spPr>
            <p:txBody>
              <a:bodyPr wrap="square" rtlCol="0">
                <a:spAutoFit/>
              </a:bodyPr>
              <a:lstStyle/>
              <a:p>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dirty="0" smtClean="0"/>
                  <a:t>=   </a:t>
                </a:r>
                <a14:m>
                  <m:oMath xmlns:m="http://schemas.openxmlformats.org/officeDocument/2006/math">
                    <m:f>
                      <m:fPr>
                        <m:ctrlPr>
                          <a:rPr lang="en-US" sz="2800" b="1" i="1">
                            <a:solidFill>
                              <a:prstClr val="black"/>
                            </a:solidFill>
                            <a:latin typeface="Cambria Math" panose="02040503050406030204" pitchFamily="18" charset="0"/>
                          </a:rPr>
                        </m:ctrlPr>
                      </m:fPr>
                      <m:num>
                        <m:r>
                          <a:rPr lang="en-US" sz="2800" b="1" i="1">
                            <a:solidFill>
                              <a:prstClr val="black"/>
                            </a:solidFill>
                            <a:latin typeface="Cambria Math" panose="02040503050406030204" pitchFamily="18" charset="0"/>
                          </a:rPr>
                          <m:t>(</m:t>
                        </m:r>
                        <m:r>
                          <a:rPr lang="en-US" sz="2800" b="1" i="1">
                            <a:solidFill>
                              <a:prstClr val="black"/>
                            </a:solidFill>
                            <a:latin typeface="Cambria Math" panose="02040503050406030204" pitchFamily="18" charset="0"/>
                          </a:rPr>
                          <m:t>𝟏</m:t>
                        </m:r>
                        <m:r>
                          <a:rPr lang="en-US" sz="2800" b="1" i="1">
                            <a:solidFill>
                              <a:prstClr val="black"/>
                            </a:solidFill>
                            <a:latin typeface="Cambria Math" panose="02040503050406030204" pitchFamily="18" charset="0"/>
                          </a:rPr>
                          <m:t>+</m:t>
                        </m:r>
                        <m:r>
                          <a:rPr lang="en-US" sz="2800" b="1" i="1">
                            <a:solidFill>
                              <a:prstClr val="black"/>
                            </a:solidFill>
                            <a:latin typeface="Cambria Math" panose="02040503050406030204" pitchFamily="18" charset="0"/>
                          </a:rPr>
                          <m:t>𝒊</m:t>
                        </m:r>
                        <m:r>
                          <a:rPr lang="en-US" sz="2800" b="1" i="1">
                            <a:solidFill>
                              <a:prstClr val="black"/>
                            </a:solidFill>
                            <a:latin typeface="Cambria Math" panose="02040503050406030204" pitchFamily="18" charset="0"/>
                          </a:rPr>
                          <m:t>)</m:t>
                        </m:r>
                      </m:num>
                      <m:den>
                        <m:r>
                          <a:rPr lang="en-US" sz="2800" b="1" i="1">
                            <a:solidFill>
                              <a:prstClr val="black"/>
                            </a:solidFill>
                            <a:latin typeface="Cambria Math" panose="02040503050406030204" pitchFamily="18" charset="0"/>
                          </a:rPr>
                          <m:t>(</m:t>
                        </m:r>
                        <m:r>
                          <a:rPr lang="en-US" sz="2800" b="1" i="1">
                            <a:solidFill>
                              <a:prstClr val="black"/>
                            </a:solidFill>
                            <a:latin typeface="Cambria Math" panose="02040503050406030204" pitchFamily="18" charset="0"/>
                          </a:rPr>
                          <m:t>𝟏</m:t>
                        </m:r>
                        <m:r>
                          <a:rPr lang="en-US" sz="2800" b="1" i="1">
                            <a:solidFill>
                              <a:prstClr val="black"/>
                            </a:solidFill>
                            <a:latin typeface="Cambria Math" panose="02040503050406030204" pitchFamily="18" charset="0"/>
                          </a:rPr>
                          <m:t>+</m:t>
                        </m:r>
                        <m:r>
                          <a:rPr lang="en-US" sz="2800" b="1" i="1">
                            <a:solidFill>
                              <a:prstClr val="black"/>
                            </a:solidFill>
                            <a:latin typeface="Cambria Math" panose="02040503050406030204" pitchFamily="18" charset="0"/>
                          </a:rPr>
                          <m:t>𝒇</m:t>
                        </m:r>
                        <m:r>
                          <a:rPr lang="en-US" sz="2800" b="1" i="1">
                            <a:solidFill>
                              <a:prstClr val="black"/>
                            </a:solidFill>
                            <a:latin typeface="Cambria Math" panose="02040503050406030204" pitchFamily="18" charset="0"/>
                          </a:rPr>
                          <m:t>)</m:t>
                        </m:r>
                      </m:den>
                    </m:f>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371600" y="3124200"/>
                <a:ext cx="1600200" cy="778675"/>
              </a:xfrm>
              <a:prstGeom prst="rect">
                <a:avLst/>
              </a:prstGeom>
              <a:blipFill>
                <a:blip r:embed="rId4"/>
                <a:stretch>
                  <a:fillRect/>
                </a:stretch>
              </a:blipFill>
            </p:spPr>
            <p:txBody>
              <a:bodyPr/>
              <a:lstStyle/>
              <a:p>
                <a:r>
                  <a:rPr lang="en-US">
                    <a:noFill/>
                  </a:rPr>
                  <a:t> </a:t>
                </a:r>
              </a:p>
            </p:txBody>
          </p:sp>
        </mc:Fallback>
      </mc:AlternateContent>
      <p:sp>
        <p:nvSpPr>
          <p:cNvPr id="5" name="TextBox 4"/>
          <p:cNvSpPr txBox="1"/>
          <p:nvPr/>
        </p:nvSpPr>
        <p:spPr>
          <a:xfrm>
            <a:off x="2667000" y="3352800"/>
            <a:ext cx="990600" cy="369332"/>
          </a:xfrm>
          <a:prstGeom prst="rect">
            <a:avLst/>
          </a:prstGeom>
          <a:noFill/>
        </p:spPr>
        <p:txBody>
          <a:bodyPr wrap="square" rtlCol="0">
            <a:spAutoFit/>
          </a:bodyPr>
          <a:lstStyle/>
          <a:p>
            <a:r>
              <a:rPr lang="en-US" dirty="0" smtClean="0"/>
              <a:t>-1</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333500" y="3902875"/>
                <a:ext cx="4152900" cy="1600438"/>
              </a:xfrm>
              <a:prstGeom prst="rect">
                <a:avLst/>
              </a:prstGeom>
              <a:noFill/>
            </p:spPr>
            <p:txBody>
              <a:bodyPr wrap="square" rtlCol="0">
                <a:spAutoFit/>
              </a:bodyPr>
              <a:lstStyle/>
              <a:p>
                <a:endParaRPr lang="en-US" dirty="0" smtClean="0"/>
              </a:p>
              <a:p>
                <a14:m>
                  <m:oMath xmlns:m="http://schemas.openxmlformats.org/officeDocument/2006/math">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𝒊</m:t>
                        </m:r>
                      </m:e>
                      <m:sup>
                        <m:r>
                          <a:rPr lang="en-US" sz="2400" b="1" i="1" smtClean="0">
                            <a:latin typeface="Cambria Math" panose="02040503050406030204" pitchFamily="18" charset="0"/>
                          </a:rPr>
                          <m:t>′</m:t>
                        </m:r>
                      </m:sup>
                    </m:sSup>
                  </m:oMath>
                </a14:m>
                <a:r>
                  <a:rPr lang="en-US" sz="2400" b="1" dirty="0" smtClean="0"/>
                  <a:t>)(</a:t>
                </a:r>
                <a14:m>
                  <m:oMath xmlns:m="http://schemas.openxmlformats.org/officeDocument/2006/math">
                    <m:r>
                      <a:rPr lang="en-US" sz="2400" b="1" i="1" dirty="0" smtClean="0">
                        <a:latin typeface="Cambria Math" panose="02040503050406030204" pitchFamily="18" charset="0"/>
                      </a:rPr>
                      <m:t>𝟏</m:t>
                    </m:r>
                    <m:r>
                      <a:rPr lang="en-US" sz="2400" b="1" i="1" dirty="0" smtClean="0">
                        <a:latin typeface="Cambria Math" panose="02040503050406030204" pitchFamily="18" charset="0"/>
                      </a:rPr>
                      <m:t>+</m:t>
                    </m:r>
                    <m:r>
                      <a:rPr lang="en-US" sz="2400" b="1" i="1" dirty="0" smtClean="0">
                        <a:latin typeface="Cambria Math" panose="02040503050406030204" pitchFamily="18" charset="0"/>
                      </a:rPr>
                      <m:t>𝒇</m:t>
                    </m:r>
                    <m:r>
                      <a:rPr lang="en-US" sz="2400" b="1" i="1" dirty="0" smtClean="0">
                        <a:latin typeface="Cambria Math" panose="02040503050406030204" pitchFamily="18" charset="0"/>
                      </a:rPr>
                      <m:t>)</m:t>
                    </m:r>
                  </m:oMath>
                </a14:m>
                <a:endParaRPr lang="en-US" sz="2400" b="1" dirty="0" smtClean="0"/>
              </a:p>
              <a:p>
                <a:r>
                  <a:rPr lang="en-US" sz="2400" b="1" dirty="0" smtClean="0"/>
                  <a:t>            = </a:t>
                </a:r>
                <a:r>
                  <a:rPr lang="en-US" sz="2800" b="1" dirty="0" smtClean="0"/>
                  <a:t>1+</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sz="2800" b="1" dirty="0" smtClean="0"/>
                  <a:t>+f</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sz="2800" b="1" dirty="0" smtClean="0"/>
                  <a:t>+f</a:t>
                </a:r>
              </a:p>
              <a:p>
                <a14:m>
                  <m:oMath xmlns:m="http://schemas.openxmlformats.org/officeDocument/2006/math">
                    <m:r>
                      <a:rPr lang="en-US" sz="2800" b="1" i="1" smtClean="0">
                        <a:latin typeface="Cambria Math" panose="02040503050406030204" pitchFamily="18" charset="0"/>
                      </a:rPr>
                      <m:t>𝒊</m:t>
                    </m:r>
                    <m:r>
                      <a:rPr lang="en-US" sz="2800" b="1" i="1" smtClean="0">
                        <a:latin typeface="Cambria Math" panose="02040503050406030204" pitchFamily="18" charset="0"/>
                      </a:rPr>
                      <m:t>=</m:t>
                    </m:r>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sz="2800" b="1" dirty="0">
                    <a:solidFill>
                      <a:prstClr val="black"/>
                    </a:solidFill>
                  </a:rPr>
                  <a:t>+f</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sz="2800" b="1" dirty="0">
                    <a:solidFill>
                      <a:prstClr val="black"/>
                    </a:solidFill>
                  </a:rPr>
                  <a:t>+f</a:t>
                </a:r>
                <a:endParaRPr lang="en-US" sz="28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333500" y="3902875"/>
                <a:ext cx="4152900" cy="1600438"/>
              </a:xfrm>
              <a:prstGeom prst="rect">
                <a:avLst/>
              </a:prstGeom>
              <a:blipFill>
                <a:blip r:embed="rId5"/>
                <a:stretch>
                  <a:fillRect l="-441" b="-98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4114800" y="4876800"/>
                <a:ext cx="4724400" cy="1785104"/>
              </a:xfrm>
              <a:prstGeom prst="rect">
                <a:avLst/>
              </a:prstGeom>
            </p:spPr>
            <p:txBody>
              <a:bodyPr wrap="square">
                <a:spAutoFit/>
              </a:bodyPr>
              <a:lstStyle/>
              <a:p>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b="1" i="1" dirty="0" smtClean="0">
                    <a:solidFill>
                      <a:prstClr val="black"/>
                    </a:solidFill>
                    <a:latin typeface="Cambria Math" panose="02040503050406030204" pitchFamily="18" charset="0"/>
                  </a:rPr>
                  <a:t>= </a:t>
                </a:r>
                <a:r>
                  <a:rPr lang="en-US" b="1" dirty="0" smtClean="0">
                    <a:solidFill>
                      <a:prstClr val="black"/>
                    </a:solidFill>
                    <a:latin typeface="Cambria Math" panose="02040503050406030204" pitchFamily="18" charset="0"/>
                  </a:rPr>
                  <a:t>real interest rate</a:t>
                </a:r>
              </a:p>
              <a:p>
                <a14:m>
                  <m:oMath xmlns:m="http://schemas.openxmlformats.org/officeDocument/2006/math">
                    <m:r>
                      <a:rPr lang="en-US" b="1" i="1" smtClean="0">
                        <a:solidFill>
                          <a:prstClr val="black"/>
                        </a:solidFill>
                        <a:latin typeface="Cambria Math" panose="02040503050406030204" pitchFamily="18" charset="0"/>
                      </a:rPr>
                      <m:t>𝒊</m:t>
                    </m:r>
                    <m:r>
                      <a:rPr lang="en-US" b="1" i="0" smtClean="0">
                        <a:solidFill>
                          <a:prstClr val="black"/>
                        </a:solidFill>
                        <a:latin typeface="Cambria Math" panose="02040503050406030204" pitchFamily="18" charset="0"/>
                      </a:rPr>
                      <m:t>=</m:t>
                    </m:r>
                    <m:r>
                      <a:rPr lang="en-US" b="1" i="0" smtClean="0">
                        <a:solidFill>
                          <a:prstClr val="black"/>
                        </a:solidFill>
                        <a:latin typeface="Cambria Math" panose="02040503050406030204" pitchFamily="18" charset="0"/>
                      </a:rPr>
                      <m:t>𝐦𝐚𝐫𝐤𝐞𝐭</m:t>
                    </m:r>
                    <m:r>
                      <a:rPr lang="en-US" b="1" i="0" smtClean="0">
                        <a:solidFill>
                          <a:prstClr val="black"/>
                        </a:solidFill>
                        <a:latin typeface="Cambria Math" panose="02040503050406030204" pitchFamily="18" charset="0"/>
                      </a:rPr>
                      <m:t>/</m:t>
                    </m:r>
                    <m:r>
                      <a:rPr lang="en-US" b="1" i="0" smtClean="0">
                        <a:solidFill>
                          <a:prstClr val="black"/>
                        </a:solidFill>
                        <a:latin typeface="Cambria Math" panose="02040503050406030204" pitchFamily="18" charset="0"/>
                      </a:rPr>
                      <m:t>𝐜𝐮𝐫𝐫𝐞𝐧𝐭</m:t>
                    </m:r>
                  </m:oMath>
                </a14:m>
                <a:r>
                  <a:rPr lang="en-US" b="1" dirty="0" smtClean="0">
                    <a:solidFill>
                      <a:prstClr val="black"/>
                    </a:solidFill>
                  </a:rPr>
                  <a:t> interest rate (</a:t>
                </a:r>
                <a:r>
                  <a:rPr lang="en-US" b="1" dirty="0" err="1" smtClean="0">
                    <a:solidFill>
                      <a:prstClr val="black"/>
                    </a:solidFill>
                  </a:rPr>
                  <a:t>MARRc</a:t>
                </a:r>
                <a:r>
                  <a:rPr lang="en-US" b="1" dirty="0" smtClean="0">
                    <a:solidFill>
                      <a:prstClr val="black"/>
                    </a:solidFill>
                  </a:rPr>
                  <a:t>)</a:t>
                </a:r>
                <a:endParaRPr lang="en-US" b="1" dirty="0" smtClean="0">
                  <a:solidFill>
                    <a:prstClr val="black"/>
                  </a:solidFill>
                </a:endParaRPr>
              </a:p>
              <a:p>
                <a:r>
                  <a:rPr lang="en-US" sz="2800" b="1" dirty="0" smtClean="0">
                    <a:solidFill>
                      <a:prstClr val="black"/>
                    </a:solidFill>
                  </a:rPr>
                  <a:t>f</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dirty="0" smtClean="0"/>
                  <a:t>= very often small as two</a:t>
                </a:r>
              </a:p>
              <a:p>
                <a:r>
                  <a:rPr lang="en-US" dirty="0" smtClean="0"/>
                  <a:t>Items are multiplied</a:t>
                </a:r>
              </a:p>
              <a:p>
                <a:r>
                  <a:rPr lang="en-US" dirty="0" smtClean="0"/>
                  <a:t> </a:t>
                </a:r>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114800" y="4876800"/>
                <a:ext cx="4724400" cy="1785104"/>
              </a:xfrm>
              <a:prstGeom prst="rect">
                <a:avLst/>
              </a:prstGeom>
              <a:blipFill>
                <a:blip r:embed="rId6"/>
                <a:stretch>
                  <a:fillRect l="-2581"/>
                </a:stretch>
              </a:blipFill>
            </p:spPr>
            <p:txBody>
              <a:bodyPr/>
              <a:lstStyle/>
              <a:p>
                <a:r>
                  <a:rPr lang="en-US">
                    <a:noFill/>
                  </a:rPr>
                  <a:t> </a:t>
                </a:r>
              </a:p>
            </p:txBody>
          </p:sp>
        </mc:Fallback>
      </mc:AlternateContent>
    </p:spTree>
    <p:extLst>
      <p:ext uri="{BB962C8B-B14F-4D97-AF65-F5344CB8AC3E}">
        <p14:creationId xmlns:p14="http://schemas.microsoft.com/office/powerpoint/2010/main" val="349989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228600"/>
            <a:ext cx="9052560" cy="1219200"/>
          </a:xfrm>
        </p:spPr>
        <p:txBody>
          <a:bodyPr/>
          <a:lstStyle/>
          <a:p>
            <a:pPr lvl="0" defTabSz="914400">
              <a:spcBef>
                <a:spcPts val="0"/>
              </a:spcBef>
            </a:pPr>
            <a:r>
              <a:rPr lang="en-US" sz="2800" b="0" dirty="0">
                <a:solidFill>
                  <a:srgbClr val="0070C0"/>
                </a:solidFill>
                <a:latin typeface="Calibri"/>
                <a:ea typeface="+mn-ea"/>
                <a:cs typeface="+mn-cs"/>
              </a:rPr>
              <a:t/>
            </a:r>
            <a:br>
              <a:rPr lang="en-US" sz="2800" b="0" dirty="0">
                <a:solidFill>
                  <a:srgbClr val="0070C0"/>
                </a:solidFill>
                <a:latin typeface="Calibri"/>
                <a:ea typeface="+mn-ea"/>
                <a:cs typeface="+mn-cs"/>
              </a:rPr>
            </a:br>
            <a:r>
              <a:rPr lang="en-US" sz="2800" dirty="0" smtClean="0">
                <a:solidFill>
                  <a:srgbClr val="0070C0"/>
                </a:solidFill>
              </a:rPr>
              <a:t>Application of the </a:t>
            </a:r>
            <a:r>
              <a:rPr lang="en-US" sz="2800" dirty="0">
                <a:solidFill>
                  <a:srgbClr val="0070C0"/>
                </a:solidFill>
              </a:rPr>
              <a:t>inflation, real and market interest rates</a:t>
            </a:r>
            <a:endParaRPr lang="en-US" dirty="0"/>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mc:AlternateContent xmlns:mc="http://schemas.openxmlformats.org/markup-compatibility/2006">
        <mc:Choice xmlns:a14="http://schemas.microsoft.com/office/drawing/2010/main" Requires="a14">
          <p:sp>
            <p:nvSpPr>
              <p:cNvPr id="7" name="Rectangle 6"/>
              <p:cNvSpPr/>
              <p:nvPr/>
            </p:nvSpPr>
            <p:spPr>
              <a:xfrm>
                <a:off x="457200" y="2057400"/>
                <a:ext cx="8458200" cy="4832092"/>
              </a:xfrm>
              <a:prstGeom prst="rect">
                <a:avLst/>
              </a:prstGeom>
            </p:spPr>
            <p:txBody>
              <a:bodyPr wrap="square">
                <a:spAutoFit/>
              </a:bodyPr>
              <a:lstStyle/>
              <a:p>
                <a:pPr lvl="0"/>
                <a14:m>
                  <m:oMath xmlns:m="http://schemas.openxmlformats.org/officeDocument/2006/math">
                    <m:r>
                      <a:rPr lang="en-US" sz="2800" b="1" i="1">
                        <a:solidFill>
                          <a:prstClr val="black"/>
                        </a:solidFill>
                        <a:latin typeface="Cambria Math" panose="02040503050406030204" pitchFamily="18" charset="0"/>
                      </a:rPr>
                      <m:t>𝒊</m:t>
                    </m:r>
                    <m:r>
                      <a:rPr lang="en-US" sz="2800" b="1" i="1">
                        <a:solidFill>
                          <a:prstClr val="black"/>
                        </a:solidFill>
                        <a:latin typeface="Cambria Math" panose="02040503050406030204" pitchFamily="18" charset="0"/>
                      </a:rPr>
                      <m:t>=</m:t>
                    </m:r>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sz="2800" b="1" dirty="0">
                    <a:solidFill>
                      <a:prstClr val="black"/>
                    </a:solidFill>
                  </a:rPr>
                  <a:t>+f</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panose="02040503050406030204" pitchFamily="18" charset="0"/>
                          </a:rPr>
                          <m:t>𝒊</m:t>
                        </m:r>
                      </m:e>
                      <m:sup>
                        <m:r>
                          <a:rPr lang="en-US" sz="2800" b="1" i="1">
                            <a:solidFill>
                              <a:prstClr val="black"/>
                            </a:solidFill>
                            <a:latin typeface="Cambria Math" panose="02040503050406030204" pitchFamily="18" charset="0"/>
                          </a:rPr>
                          <m:t>′</m:t>
                        </m:r>
                      </m:sup>
                    </m:sSup>
                  </m:oMath>
                </a14:m>
                <a:r>
                  <a:rPr lang="en-US" sz="2800" b="1" dirty="0">
                    <a:solidFill>
                      <a:prstClr val="black"/>
                    </a:solidFill>
                  </a:rPr>
                  <a:t>+</a:t>
                </a:r>
                <a:r>
                  <a:rPr lang="en-US" sz="2800" b="1" dirty="0" smtClean="0">
                    <a:solidFill>
                      <a:prstClr val="black"/>
                    </a:solidFill>
                  </a:rPr>
                  <a:t>f</a:t>
                </a:r>
              </a:p>
              <a:p>
                <a:pPr lvl="0"/>
                <a:r>
                  <a:rPr lang="en-US" sz="2800" b="1" dirty="0" err="1" smtClean="0">
                    <a:solidFill>
                      <a:prstClr val="black"/>
                    </a:solidFill>
                  </a:rPr>
                  <a:t>MARRc</a:t>
                </a:r>
                <a:r>
                  <a:rPr lang="en-US" sz="2800" b="1" dirty="0" smtClean="0">
                    <a:solidFill>
                      <a:prstClr val="black"/>
                    </a:solidFill>
                  </a:rPr>
                  <a:t>=</a:t>
                </a:r>
                <a:r>
                  <a:rPr lang="en-US" sz="2800" b="1" dirty="0" err="1" smtClean="0">
                    <a:solidFill>
                      <a:prstClr val="black"/>
                    </a:solidFill>
                  </a:rPr>
                  <a:t>MARRr</a:t>
                </a:r>
                <a:r>
                  <a:rPr lang="en-US" sz="2800" b="1" dirty="0" smtClean="0">
                    <a:solidFill>
                      <a:prstClr val="black"/>
                    </a:solidFill>
                  </a:rPr>
                  <a:t>+(f*</a:t>
                </a:r>
                <a:r>
                  <a:rPr lang="en-US" sz="2800" b="1" dirty="0" err="1" smtClean="0">
                    <a:solidFill>
                      <a:prstClr val="black"/>
                    </a:solidFill>
                  </a:rPr>
                  <a:t>MARRr</a:t>
                </a:r>
                <a:r>
                  <a:rPr lang="en-US" sz="2800" b="1" dirty="0" smtClean="0">
                    <a:solidFill>
                      <a:prstClr val="black"/>
                    </a:solidFill>
                  </a:rPr>
                  <a:t>)+f</a:t>
                </a:r>
              </a:p>
              <a:p>
                <a:pPr lvl="0"/>
                <a:endParaRPr lang="en-US" sz="2800" b="1" dirty="0" smtClean="0">
                  <a:solidFill>
                    <a:prstClr val="black"/>
                  </a:solidFill>
                </a:endParaRPr>
              </a:p>
              <a:p>
                <a:pPr lvl="0"/>
                <a:r>
                  <a:rPr lang="en-US" sz="2800" b="1" dirty="0" smtClean="0">
                    <a:solidFill>
                      <a:prstClr val="black"/>
                    </a:solidFill>
                  </a:rPr>
                  <a:t>If </a:t>
                </a:r>
                <a:r>
                  <a:rPr lang="en-US" sz="2800" b="1" dirty="0" err="1" smtClean="0">
                    <a:solidFill>
                      <a:prstClr val="black"/>
                    </a:solidFill>
                  </a:rPr>
                  <a:t>MARRr</a:t>
                </a:r>
                <a:r>
                  <a:rPr lang="en-US" sz="2800" b="1" dirty="0" smtClean="0">
                    <a:solidFill>
                      <a:prstClr val="black"/>
                    </a:solidFill>
                  </a:rPr>
                  <a:t>=4</a:t>
                </a:r>
                <a:r>
                  <a:rPr lang="en-US" sz="2800" b="1" dirty="0" smtClean="0">
                    <a:solidFill>
                      <a:prstClr val="black"/>
                    </a:solidFill>
                  </a:rPr>
                  <a:t>%, f=3.5% and rate of return on guaranteed certificate = 6.5% , should one invest in a GIC that is advertising rate of return of 6.5%.</a:t>
                </a:r>
              </a:p>
              <a:p>
                <a:pPr lvl="0"/>
                <a:endParaRPr lang="en-US" sz="2800" b="1" dirty="0" smtClean="0">
                  <a:solidFill>
                    <a:prstClr val="black"/>
                  </a:solidFill>
                </a:endParaRPr>
              </a:p>
              <a:p>
                <a:pPr lvl="0"/>
                <a:r>
                  <a:rPr lang="en-US" sz="2800" b="1" dirty="0" err="1" smtClean="0">
                    <a:solidFill>
                      <a:prstClr val="black"/>
                    </a:solidFill>
                  </a:rPr>
                  <a:t>MARRc</a:t>
                </a:r>
                <a:r>
                  <a:rPr lang="en-US" sz="2800" b="1" dirty="0" smtClean="0">
                    <a:solidFill>
                      <a:prstClr val="black"/>
                    </a:solidFill>
                  </a:rPr>
                  <a:t>= 0.04+0.035+(0.035*0.04)</a:t>
                </a:r>
              </a:p>
              <a:p>
                <a:pPr lvl="0"/>
                <a:r>
                  <a:rPr lang="en-US" sz="2800" b="1" dirty="0">
                    <a:solidFill>
                      <a:prstClr val="black"/>
                    </a:solidFill>
                  </a:rPr>
                  <a:t> </a:t>
                </a:r>
                <a:r>
                  <a:rPr lang="en-US" sz="2800" b="1" dirty="0" smtClean="0">
                    <a:solidFill>
                      <a:prstClr val="black"/>
                    </a:solidFill>
                  </a:rPr>
                  <a:t>            = 7.64%; this is higher than 6.5%</a:t>
                </a:r>
              </a:p>
              <a:p>
                <a:pPr lvl="0"/>
                <a:r>
                  <a:rPr lang="en-US" sz="2800" b="1" dirty="0" smtClean="0">
                    <a:solidFill>
                      <a:prstClr val="black"/>
                    </a:solidFill>
                  </a:rPr>
                  <a:t>So, the person will not invest in GIC.</a:t>
                </a:r>
              </a:p>
              <a:p>
                <a:pPr lvl="0"/>
                <a:endParaRPr lang="en-US" sz="2800" b="1" dirty="0">
                  <a:solidFill>
                    <a:prstClr val="black"/>
                  </a:solidFill>
                </a:endParaRPr>
              </a:p>
            </p:txBody>
          </p:sp>
        </mc:Choice>
        <mc:Fallback>
          <p:sp>
            <p:nvSpPr>
              <p:cNvPr id="7" name="Rectangle 6"/>
              <p:cNvSpPr>
                <a:spLocks noRot="1" noChangeAspect="1" noMove="1" noResize="1" noEditPoints="1" noAdjustHandles="1" noChangeArrowheads="1" noChangeShapeType="1" noTextEdit="1"/>
              </p:cNvSpPr>
              <p:nvPr/>
            </p:nvSpPr>
            <p:spPr>
              <a:xfrm>
                <a:off x="457200" y="2057400"/>
                <a:ext cx="8458200" cy="4832092"/>
              </a:xfrm>
              <a:prstGeom prst="rect">
                <a:avLst/>
              </a:prstGeom>
              <a:blipFill>
                <a:blip r:embed="rId2"/>
                <a:stretch>
                  <a:fillRect l="-1441" t="-1263"/>
                </a:stretch>
              </a:blipFill>
            </p:spPr>
            <p:txBody>
              <a:bodyPr/>
              <a:lstStyle/>
              <a:p>
                <a:r>
                  <a:rPr lang="en-US">
                    <a:noFill/>
                  </a:rPr>
                  <a:t> </a:t>
                </a:r>
              </a:p>
            </p:txBody>
          </p:sp>
        </mc:Fallback>
      </mc:AlternateContent>
    </p:spTree>
    <p:extLst>
      <p:ext uri="{BB962C8B-B14F-4D97-AF65-F5344CB8AC3E}">
        <p14:creationId xmlns:p14="http://schemas.microsoft.com/office/powerpoint/2010/main" val="2958657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lstStyle/>
          <a:p>
            <a:r>
              <a:rPr lang="en-US" u="sng" dirty="0">
                <a:solidFill>
                  <a:srgbClr val="3946A4"/>
                </a:solidFill>
              </a:rPr>
              <a:t>LEARNING OUTCOMES</a:t>
            </a:r>
            <a:endParaRPr lang="en-US" dirty="0">
              <a:solidFill>
                <a:srgbClr val="3946A4"/>
              </a:solidFill>
            </a:endParaRPr>
          </a:p>
        </p:txBody>
      </p:sp>
      <p:sp>
        <p:nvSpPr>
          <p:cNvPr id="17" name="Content Placeholder 2"/>
          <p:cNvSpPr>
            <a:spLocks noGrp="1"/>
          </p:cNvSpPr>
          <p:nvPr>
            <p:ph idx="1"/>
          </p:nvPr>
        </p:nvSpPr>
        <p:spPr>
          <a:xfrm>
            <a:off x="548640" y="1630680"/>
            <a:ext cx="8138160" cy="2788920"/>
          </a:xfrm>
          <a:ln w="76200" cmpd="tri">
            <a:solidFill>
              <a:schemeClr val="tx1"/>
            </a:solidFill>
          </a:ln>
        </p:spPr>
        <p:txBody>
          <a:bodyPr/>
          <a:lstStyle/>
          <a:p>
            <a:pPr marL="548640" indent="-457200" defTabSz="836613">
              <a:lnSpc>
                <a:spcPct val="114000"/>
              </a:lnSpc>
              <a:spcBef>
                <a:spcPts val="1800"/>
              </a:spcBef>
              <a:spcAft>
                <a:spcPts val="0"/>
              </a:spcAft>
              <a:buClr>
                <a:srgbClr val="3946A4"/>
              </a:buClr>
              <a:buFontTx/>
              <a:buAutoNum type="arabicPeriod"/>
            </a:pPr>
            <a:r>
              <a:rPr lang="en-US" dirty="0">
                <a:latin typeface="Tahoma" pitchFamily="34" charset="0"/>
              </a:rPr>
              <a:t>Understand inflation/deflation</a:t>
            </a:r>
          </a:p>
          <a:p>
            <a:pPr marL="548640" indent="-457200" defTabSz="836613">
              <a:lnSpc>
                <a:spcPct val="114000"/>
              </a:lnSpc>
              <a:spcBef>
                <a:spcPts val="1800"/>
              </a:spcBef>
              <a:spcAft>
                <a:spcPts val="0"/>
              </a:spcAft>
              <a:buClr>
                <a:srgbClr val="3946A4"/>
              </a:buClr>
              <a:buFontTx/>
              <a:buAutoNum type="arabicPeriod"/>
            </a:pPr>
            <a:r>
              <a:rPr lang="en-US" dirty="0">
                <a:latin typeface="Tahoma" pitchFamily="34" charset="0"/>
              </a:rPr>
              <a:t>Calculate PW of cash flows with inflation </a:t>
            </a:r>
          </a:p>
          <a:p>
            <a:pPr marL="548640" indent="-457200" defTabSz="836613">
              <a:lnSpc>
                <a:spcPct val="114000"/>
              </a:lnSpc>
              <a:spcBef>
                <a:spcPts val="1800"/>
              </a:spcBef>
              <a:spcAft>
                <a:spcPts val="0"/>
              </a:spcAft>
              <a:buClr>
                <a:srgbClr val="3946A4"/>
              </a:buClr>
              <a:buFontTx/>
              <a:buAutoNum type="arabicPeriod"/>
            </a:pPr>
            <a:r>
              <a:rPr lang="en-US" dirty="0">
                <a:latin typeface="Tahoma" pitchFamily="34" charset="0"/>
              </a:rPr>
              <a:t>Calculate FW with inflation </a:t>
            </a:r>
            <a:r>
              <a:rPr lang="en-US" dirty="0" smtClean="0">
                <a:latin typeface="Tahoma" pitchFamily="34" charset="0"/>
              </a:rPr>
              <a:t>considered</a:t>
            </a:r>
            <a:endParaRPr lang="en-US" dirty="0">
              <a:latin typeface="Tahoma" pitchFamily="34" charset="0"/>
            </a:endParaRPr>
          </a:p>
        </p:txBody>
      </p:sp>
    </p:spTree>
    <p:extLst>
      <p:ext uri="{BB962C8B-B14F-4D97-AF65-F5344CB8AC3E}">
        <p14:creationId xmlns:p14="http://schemas.microsoft.com/office/powerpoint/2010/main" val="67637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Market vs. Real Rate</a:t>
            </a:r>
          </a:p>
        </p:txBody>
      </p:sp>
      <mc:AlternateContent xmlns:mc="http://schemas.openxmlformats.org/markup-compatibility/2006">
        <mc:Choice xmlns:a14="http://schemas.microsoft.com/office/drawing/2010/main" Requires="a14">
          <p:sp>
            <p:nvSpPr>
              <p:cNvPr id="7" name="Content Placeholder 2"/>
              <p:cNvSpPr>
                <a:spLocks noGrp="1"/>
              </p:cNvSpPr>
              <p:nvPr>
                <p:ph idx="1"/>
              </p:nvPr>
            </p:nvSpPr>
            <p:spPr>
              <a:xfrm>
                <a:off x="457200" y="1264920"/>
                <a:ext cx="8229600" cy="5059680"/>
              </a:xfrm>
            </p:spPr>
            <p:txBody>
              <a:bodyPr/>
              <a:lstStyle/>
              <a:p>
                <a:pPr indent="0">
                  <a:buNone/>
                </a:pPr>
                <a:r>
                  <a:rPr lang="en-US" sz="2600" b="0" dirty="0" smtClean="0"/>
                  <a:t>Money </a:t>
                </a:r>
                <a:r>
                  <a:rPr lang="en-US" sz="2600" b="0" dirty="0"/>
                  <a:t>in a medium-risk investment makes a guaranteed </a:t>
                </a:r>
                <a:r>
                  <a:rPr lang="en-US" sz="2600" dirty="0">
                    <a:solidFill>
                      <a:srgbClr val="A60A1B"/>
                    </a:solidFill>
                  </a:rPr>
                  <a:t>8%</a:t>
                </a:r>
                <a:r>
                  <a:rPr lang="en-US" sz="2600" dirty="0">
                    <a:solidFill>
                      <a:srgbClr val="FF0000"/>
                    </a:solidFill>
                  </a:rPr>
                  <a:t> </a:t>
                </a:r>
                <a:r>
                  <a:rPr lang="en-US" sz="2600" b="0" dirty="0"/>
                  <a:t>per year. Inflation rate has averaged </a:t>
                </a:r>
                <a:r>
                  <a:rPr lang="en-US" sz="2600" dirty="0">
                    <a:solidFill>
                      <a:srgbClr val="A60A1B"/>
                    </a:solidFill>
                  </a:rPr>
                  <a:t>5.5% </a:t>
                </a:r>
                <a:r>
                  <a:rPr lang="en-US" sz="2600" b="0" dirty="0"/>
                  <a:t>per year. What is the real rate of return on the investment</a:t>
                </a:r>
                <a:r>
                  <a:rPr lang="en-US" sz="2600" b="0" dirty="0" smtClean="0"/>
                  <a:t>?</a:t>
                </a:r>
                <a:endParaRPr lang="en-US" sz="2600" b="0" dirty="0"/>
              </a:p>
              <a:p>
                <a:pPr>
                  <a:buNone/>
                </a:pPr>
                <a:r>
                  <a:rPr lang="en-US" sz="2600" dirty="0">
                    <a:solidFill>
                      <a:srgbClr val="A60A1B"/>
                    </a:solidFill>
                  </a:rPr>
                  <a:t>Solution: </a:t>
                </a:r>
                <a:r>
                  <a:rPr lang="en-US" sz="2600" b="0" dirty="0"/>
                  <a:t>Solve for the real rate</a:t>
                </a:r>
                <a:r>
                  <a:rPr lang="en-US" sz="2600" dirty="0">
                    <a:solidFill>
                      <a:srgbClr val="006200"/>
                    </a:solidFill>
                  </a:rPr>
                  <a:t> </a:t>
                </a:r>
                <a14:m>
                  <m:oMath xmlns:m="http://schemas.openxmlformats.org/officeDocument/2006/math">
                    <m:r>
                      <a:rPr lang="en-US" sz="2600" i="1" dirty="0">
                        <a:solidFill>
                          <a:srgbClr val="006200"/>
                        </a:solidFill>
                        <a:latin typeface="Cambria Math" panose="02040503050406030204" pitchFamily="18" charset="0"/>
                      </a:rPr>
                      <m:t>𝒊</m:t>
                    </m:r>
                    <m:r>
                      <a:rPr lang="en-US" sz="2600" i="1" dirty="0">
                        <a:solidFill>
                          <a:srgbClr val="006200"/>
                        </a:solidFill>
                        <a:latin typeface="Cambria Math" panose="02040503050406030204" pitchFamily="18" charset="0"/>
                      </a:rPr>
                      <m:t>′ </m:t>
                    </m:r>
                  </m:oMath>
                </a14:m>
                <a:r>
                  <a:rPr lang="en-US" sz="2600" b="0" dirty="0"/>
                  <a:t>in relation for </a:t>
                </a:r>
                <a:r>
                  <a:rPr lang="en-US" sz="2600" b="0" i="1" dirty="0" smtClean="0"/>
                  <a:t>i. </a:t>
                </a:r>
              </a:p>
              <a:p>
                <a:pPr>
                  <a:buNone/>
                </a:pPr>
                <a:endParaRPr lang="en-US" sz="2600" b="1" i="1" dirty="0" smtClean="0">
                  <a:solidFill>
                    <a:srgbClr val="00518B"/>
                  </a:solidFill>
                  <a:latin typeface="Cambria Math"/>
                </a:endParaRPr>
              </a:p>
              <a:p>
                <a:pPr>
                  <a:spcAft>
                    <a:spcPts val="300"/>
                  </a:spcAft>
                  <a:buNone/>
                </a:pPr>
                <a:r>
                  <a:rPr lang="en-US" sz="2600" i="1" dirty="0" smtClean="0">
                    <a:solidFill>
                      <a:srgbClr val="009900"/>
                    </a:solidFill>
                  </a:rPr>
                  <a:t>								</a:t>
                </a:r>
                <a14:m>
                  <m:oMath xmlns:m="http://schemas.openxmlformats.org/officeDocument/2006/math">
                    <m:r>
                      <a:rPr lang="en-US" sz="2600" b="1" i="1" dirty="0" smtClean="0">
                        <a:solidFill>
                          <a:srgbClr val="006200"/>
                        </a:solidFill>
                        <a:latin typeface="Cambria Math" panose="02040503050406030204" pitchFamily="18" charset="0"/>
                      </a:rPr>
                      <m:t>𝒊</m:t>
                    </m:r>
                    <m:r>
                      <a:rPr lang="en-US" sz="2600" b="1" i="1" dirty="0" smtClean="0">
                        <a:solidFill>
                          <a:srgbClr val="006200"/>
                        </a:solidFill>
                        <a:latin typeface="Cambria Math" panose="02040503050406030204" pitchFamily="18" charset="0"/>
                      </a:rPr>
                      <m:t>′</m:t>
                    </m:r>
                    <m:r>
                      <a:rPr lang="en-US" sz="2600" i="1" dirty="0" smtClean="0">
                        <a:solidFill>
                          <a:srgbClr val="006200"/>
                        </a:solidFill>
                        <a:latin typeface="Cambria Math"/>
                      </a:rPr>
                      <m:t>=</m:t>
                    </m:r>
                    <m:f>
                      <m:fPr>
                        <m:ctrlPr>
                          <a:rPr lang="en-US" sz="2600" i="1" smtClean="0">
                            <a:solidFill>
                              <a:srgbClr val="006200"/>
                            </a:solidFill>
                            <a:latin typeface="Cambria Math" panose="02040503050406030204" pitchFamily="18" charset="0"/>
                            <a:ea typeface="Cambria Math" panose="02040503050406030204" pitchFamily="18" charset="0"/>
                          </a:rPr>
                        </m:ctrlPr>
                      </m:fPr>
                      <m:num>
                        <m:r>
                          <m:rPr>
                            <m:nor/>
                          </m:rPr>
                          <a:rPr lang="en-US" sz="2600" i="1" dirty="0">
                            <a:solidFill>
                              <a:srgbClr val="006200"/>
                            </a:solidFill>
                            <a:latin typeface="Cambria Math" panose="02040503050406030204" pitchFamily="18" charset="0"/>
                            <a:ea typeface="Cambria Math" panose="02040503050406030204" pitchFamily="18" charset="0"/>
                          </a:rPr>
                          <m:t>i</m:t>
                        </m:r>
                        <m:r>
                          <a:rPr lang="en-US" sz="2600" b="1" i="1" dirty="0" smtClean="0">
                            <a:solidFill>
                              <a:srgbClr val="006200"/>
                            </a:solidFill>
                            <a:latin typeface="Cambria Math"/>
                            <a:ea typeface="Cambria Math" panose="02040503050406030204" pitchFamily="18" charset="0"/>
                          </a:rPr>
                          <m:t> </m:t>
                        </m:r>
                        <m:r>
                          <a:rPr lang="en-US" sz="2600" b="1" i="1" dirty="0" smtClean="0">
                            <a:solidFill>
                              <a:srgbClr val="006200"/>
                            </a:solidFill>
                            <a:latin typeface="Cambria Math"/>
                            <a:ea typeface="Cambria Math"/>
                          </a:rPr>
                          <m:t>−</m:t>
                        </m:r>
                        <m:r>
                          <m:rPr>
                            <m:nor/>
                          </m:rPr>
                          <a:rPr lang="en-US" sz="2600" i="1" dirty="0">
                            <a:solidFill>
                              <a:srgbClr val="006200"/>
                            </a:solidFill>
                            <a:latin typeface="Cambria Math" panose="02040503050406030204" pitchFamily="18" charset="0"/>
                            <a:ea typeface="Cambria Math" panose="02040503050406030204" pitchFamily="18" charset="0"/>
                          </a:rPr>
                          <m:t>f</m:t>
                        </m:r>
                      </m:num>
                      <m:den>
                        <m:r>
                          <m:rPr>
                            <m:nor/>
                          </m:rPr>
                          <a:rPr lang="en-US" sz="2600" dirty="0">
                            <a:solidFill>
                              <a:srgbClr val="006200"/>
                            </a:solidFill>
                            <a:latin typeface="Cambria Math" panose="02040503050406030204" pitchFamily="18" charset="0"/>
                            <a:ea typeface="Cambria Math" panose="02040503050406030204" pitchFamily="18" charset="0"/>
                          </a:rPr>
                          <m:t>1 +</m:t>
                        </m:r>
                        <m:r>
                          <m:rPr>
                            <m:nor/>
                          </m:rPr>
                          <a:rPr lang="en-US" sz="2600" i="1" dirty="0">
                            <a:solidFill>
                              <a:srgbClr val="006200"/>
                            </a:solidFill>
                            <a:latin typeface="Cambria Math" panose="02040503050406030204" pitchFamily="18" charset="0"/>
                            <a:ea typeface="Cambria Math" panose="02040503050406030204" pitchFamily="18" charset="0"/>
                          </a:rPr>
                          <m:t>f</m:t>
                        </m:r>
                        <m:r>
                          <m:rPr>
                            <m:nor/>
                          </m:rPr>
                          <a:rPr lang="en-US" sz="2600" b="1" i="1" dirty="0" smtClean="0">
                            <a:solidFill>
                              <a:srgbClr val="006200"/>
                            </a:solidFill>
                            <a:latin typeface="Cambria Math" panose="02040503050406030204" pitchFamily="18" charset="0"/>
                            <a:ea typeface="Cambria Math" panose="02040503050406030204" pitchFamily="18" charset="0"/>
                          </a:rPr>
                          <m:t>  </m:t>
                        </m:r>
                      </m:den>
                    </m:f>
                  </m:oMath>
                </a14:m>
                <a:endParaRPr lang="en-US" sz="2600" i="1" dirty="0" smtClean="0">
                  <a:solidFill>
                    <a:srgbClr val="009900"/>
                  </a:solidFill>
                  <a:latin typeface="Cambria Math" panose="02040503050406030204" pitchFamily="18" charset="0"/>
                  <a:ea typeface="Cambria Math" panose="02040503050406030204" pitchFamily="18" charset="0"/>
                </a:endParaRPr>
              </a:p>
              <a:p>
                <a:pPr>
                  <a:spcAft>
                    <a:spcPts val="300"/>
                  </a:spcAft>
                  <a:buNone/>
                </a:pPr>
                <a:r>
                  <a:rPr lang="en-US" sz="2600" dirty="0" smtClean="0"/>
                  <a:t>								  </a:t>
                </a:r>
                <a14:m>
                  <m:oMath xmlns:m="http://schemas.openxmlformats.org/officeDocument/2006/math">
                    <m:r>
                      <a:rPr lang="en-US" sz="2600" i="1" dirty="0" smtClean="0">
                        <a:latin typeface="Cambria Math"/>
                      </a:rPr>
                      <m:t>=</m:t>
                    </m:r>
                  </m:oMath>
                </a14:m>
                <a:r>
                  <a:rPr lang="en-US" sz="2600" dirty="0" smtClean="0">
                    <a:latin typeface="Cambria Math" panose="02040503050406030204" pitchFamily="18" charset="0"/>
                    <a:ea typeface="Cambria Math" panose="02040503050406030204" pitchFamily="18" charset="0"/>
                  </a:rPr>
                  <a:t> </a:t>
                </a:r>
                <a14:m>
                  <m:oMath xmlns:m="http://schemas.openxmlformats.org/officeDocument/2006/math">
                    <m:f>
                      <m:fPr>
                        <m:ctrlPr>
                          <a:rPr lang="en-US" sz="2600" i="1" smtClean="0">
                            <a:latin typeface="Cambria Math" panose="02040503050406030204" pitchFamily="18" charset="0"/>
                            <a:ea typeface="Cambria Math" panose="02040503050406030204" pitchFamily="18" charset="0"/>
                          </a:rPr>
                        </m:ctrlPr>
                      </m:fPr>
                      <m:num>
                        <m:r>
                          <m:rPr>
                            <m:nor/>
                          </m:rPr>
                          <a:rPr lang="en-US" sz="2600" dirty="0">
                            <a:latin typeface="Cambria Math" panose="02040503050406030204" pitchFamily="18" charset="0"/>
                            <a:ea typeface="Cambria Math" panose="02040503050406030204" pitchFamily="18" charset="0"/>
                          </a:rPr>
                          <m:t>0.08 – 0.055</m:t>
                        </m:r>
                      </m:num>
                      <m:den>
                        <m:r>
                          <m:rPr>
                            <m:nor/>
                          </m:rPr>
                          <a:rPr lang="en-US" sz="2600" dirty="0">
                            <a:latin typeface="Cambria Math" panose="02040503050406030204" pitchFamily="18" charset="0"/>
                            <a:ea typeface="Cambria Math" panose="02040503050406030204" pitchFamily="18" charset="0"/>
                          </a:rPr>
                          <m:t>1 + 0.055 </m:t>
                        </m:r>
                      </m:den>
                    </m:f>
                  </m:oMath>
                </a14:m>
                <a:endParaRPr lang="en-US" sz="2600" dirty="0" smtClean="0">
                  <a:latin typeface="Cambria Math" panose="02040503050406030204" pitchFamily="18" charset="0"/>
                  <a:ea typeface="Cambria Math" panose="02040503050406030204" pitchFamily="18" charset="0"/>
                </a:endParaRPr>
              </a:p>
              <a:p>
                <a:pPr>
                  <a:spcAft>
                    <a:spcPts val="300"/>
                  </a:spcAft>
                  <a:buNone/>
                </a:pPr>
                <a:r>
                  <a:rPr lang="en-US" sz="2600" dirty="0" smtClean="0"/>
                  <a:t>								  </a:t>
                </a:r>
                <a14:m>
                  <m:oMath xmlns:m="http://schemas.openxmlformats.org/officeDocument/2006/math">
                    <m:r>
                      <a:rPr lang="en-US" sz="2600" b="1" i="0" dirty="0" smtClean="0">
                        <a:latin typeface="Cambria Math"/>
                      </a:rPr>
                      <m:t>= </m:t>
                    </m:r>
                    <m:r>
                      <a:rPr lang="en-US" sz="2600" b="1" i="0" dirty="0" smtClean="0">
                        <a:solidFill>
                          <a:srgbClr val="A60A1B"/>
                        </a:solidFill>
                        <a:latin typeface="Cambria Math"/>
                      </a:rPr>
                      <m:t>𝟎</m:t>
                    </m:r>
                    <m:r>
                      <a:rPr lang="en-US" sz="2600" b="1" i="0" dirty="0" smtClean="0">
                        <a:solidFill>
                          <a:srgbClr val="A60A1B"/>
                        </a:solidFill>
                        <a:latin typeface="Cambria Math"/>
                      </a:rPr>
                      <m:t>.</m:t>
                    </m:r>
                    <m:r>
                      <a:rPr lang="en-US" sz="2600" b="1" i="0" dirty="0" smtClean="0">
                        <a:solidFill>
                          <a:srgbClr val="A60A1B"/>
                        </a:solidFill>
                        <a:latin typeface="Cambria Math"/>
                      </a:rPr>
                      <m:t>𝟎𝟐𝟒</m:t>
                    </m:r>
                    <m:r>
                      <a:rPr lang="en-US" sz="2600" b="1" i="0" dirty="0" smtClean="0">
                        <a:solidFill>
                          <a:srgbClr val="A60A1B"/>
                        </a:solidFill>
                        <a:latin typeface="Cambria Math"/>
                      </a:rPr>
                      <m:t> </m:t>
                    </m:r>
                  </m:oMath>
                </a14:m>
                <a:r>
                  <a:rPr lang="en-US" sz="2600" dirty="0" smtClean="0">
                    <a:solidFill>
                      <a:srgbClr val="009900"/>
                    </a:solidFill>
                  </a:rPr>
                  <a:t>    </a:t>
                </a:r>
                <a:endParaRPr lang="en-US" sz="2600" dirty="0">
                  <a:solidFill>
                    <a:srgbClr val="009900"/>
                  </a:solidFill>
                </a:endParaRPr>
              </a:p>
              <a:p>
                <a:pPr algn="ctr">
                  <a:buNone/>
                </a:pPr>
                <a:r>
                  <a:rPr lang="en-US" sz="2200" dirty="0">
                    <a:solidFill>
                      <a:srgbClr val="0033CC"/>
                    </a:solidFill>
                  </a:rPr>
                  <a:t>Investment pays only 2.4% per year in real terms vs. the stated 8</a:t>
                </a:r>
                <a:r>
                  <a:rPr lang="en-US" sz="2200" dirty="0" smtClean="0">
                    <a:solidFill>
                      <a:srgbClr val="0033CC"/>
                    </a:solidFill>
                  </a:rPr>
                  <a:t>%</a:t>
                </a:r>
                <a:endParaRPr lang="en-US" sz="2200" i="1" dirty="0">
                  <a:solidFill>
                    <a:srgbClr val="0033CC"/>
                  </a:solidFill>
                </a:endParaRPr>
              </a:p>
            </p:txBody>
          </p:sp>
        </mc:Choice>
        <mc:Fallback>
          <p:sp>
            <p:nvSpPr>
              <p:cNvPr id="7" name="Content Placeholder 2"/>
              <p:cNvSpPr>
                <a:spLocks noGrp="1" noRot="1" noChangeAspect="1" noMove="1" noResize="1" noEditPoints="1" noAdjustHandles="1" noChangeArrowheads="1" noChangeShapeType="1" noTextEdit="1"/>
              </p:cNvSpPr>
              <p:nvPr>
                <p:ph idx="1"/>
              </p:nvPr>
            </p:nvSpPr>
            <p:spPr>
              <a:xfrm>
                <a:off x="457200" y="1264920"/>
                <a:ext cx="8229600" cy="5059680"/>
              </a:xfrm>
              <a:blipFill>
                <a:blip r:embed="rId2"/>
                <a:stretch>
                  <a:fillRect l="-1333" t="-1205" r="-741" b="-3133"/>
                </a:stretch>
              </a:blipFill>
            </p:spPr>
            <p:txBody>
              <a:bodyPr/>
              <a:lstStyle/>
              <a:p>
                <a:r>
                  <a:rPr lang="en-US">
                    <a:noFill/>
                  </a:rPr>
                  <a:t> </a:t>
                </a:r>
              </a:p>
            </p:txBody>
          </p:sp>
        </mc:Fallback>
      </mc:AlternateContent>
      <p:sp>
        <p:nvSpPr>
          <p:cNvPr id="9" name="Text Placeholder 3"/>
          <p:cNvSpPr>
            <a:spLocks noGrp="1"/>
          </p:cNvSpPr>
          <p:nvPr>
            <p:ph type="body" sz="quarter" idx="16"/>
          </p:nvPr>
        </p:nvSpPr>
        <p:spPr/>
        <p:txBody>
          <a:bodyPr/>
          <a:lstStyle/>
          <a:p>
            <a:endParaRPr lang="en-US"/>
          </a:p>
        </p:txBody>
      </p:sp>
      <p:sp>
        <p:nvSpPr>
          <p:cNvPr id="8" name="Text Placeholder 4"/>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3"/>
          <a:stretch>
            <a:fillRect/>
          </a:stretch>
        </p:blipFill>
        <p:spPr>
          <a:xfrm>
            <a:off x="2971800" y="3200400"/>
            <a:ext cx="3733800" cy="725424"/>
          </a:xfrm>
          <a:prstGeom prst="rect">
            <a:avLst/>
          </a:prstGeom>
        </p:spPr>
      </p:pic>
    </p:spTree>
    <p:extLst>
      <p:ext uri="{BB962C8B-B14F-4D97-AF65-F5344CB8AC3E}">
        <p14:creationId xmlns:p14="http://schemas.microsoft.com/office/powerpoint/2010/main" val="420178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 Calculations with </a:t>
            </a:r>
            <a:r>
              <a:rPr lang="en-US" dirty="0" smtClean="0"/>
              <a:t>Inflation</a:t>
            </a:r>
            <a:endParaRPr lang="en-US" dirty="0"/>
          </a:p>
        </p:txBody>
      </p:sp>
      <p:sp>
        <p:nvSpPr>
          <p:cNvPr id="3" name="Content Placeholder 2"/>
          <p:cNvSpPr>
            <a:spLocks noGrp="1"/>
          </p:cNvSpPr>
          <p:nvPr>
            <p:ph idx="1"/>
          </p:nvPr>
        </p:nvSpPr>
        <p:spPr>
          <a:xfrm>
            <a:off x="990600" y="1264920"/>
            <a:ext cx="7162800" cy="563880"/>
          </a:xfrm>
          <a:ln w="19050">
            <a:solidFill>
              <a:schemeClr val="tx1"/>
            </a:solidFill>
          </a:ln>
        </p:spPr>
        <p:txBody>
          <a:bodyPr/>
          <a:lstStyle/>
          <a:p>
            <a:pPr marL="0" indent="0" algn="ctr">
              <a:buNone/>
            </a:pPr>
            <a:r>
              <a:rPr lang="en-US" sz="2600" dirty="0">
                <a:solidFill>
                  <a:srgbClr val="006200"/>
                </a:solidFill>
              </a:rPr>
              <a:t>Two ways to account for inflation in PW </a:t>
            </a:r>
            <a:r>
              <a:rPr lang="en-US" sz="2600" dirty="0" smtClean="0">
                <a:solidFill>
                  <a:srgbClr val="006200"/>
                </a:solidFill>
              </a:rPr>
              <a:t>calculations</a:t>
            </a:r>
            <a:endParaRPr lang="en-US" sz="2600" dirty="0">
              <a:solidFill>
                <a:srgbClr val="00620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idx="17"/>
              </p:nvPr>
            </p:nvSpPr>
            <p:spPr>
              <a:xfrm>
                <a:off x="457200" y="2362200"/>
                <a:ext cx="8229600" cy="3581400"/>
              </a:xfrm>
            </p:spPr>
            <p:txBody>
              <a:bodyPr/>
              <a:lstStyle/>
              <a:p>
                <a:pPr marL="0" indent="0">
                  <a:buNone/>
                </a:pPr>
                <a:r>
                  <a:rPr lang="en-US" sz="2200" dirty="0" smtClean="0"/>
                  <a:t>(1)	Convert </a:t>
                </a:r>
                <a:r>
                  <a:rPr lang="en-US" sz="2200" dirty="0"/>
                  <a:t>cash flow into </a:t>
                </a:r>
                <a:r>
                  <a:rPr lang="en-US" sz="2200" i="1" dirty="0">
                    <a:solidFill>
                      <a:srgbClr val="3946A4"/>
                    </a:solidFill>
                  </a:rPr>
                  <a:t>constant-value </a:t>
                </a:r>
                <a:r>
                  <a:rPr lang="en-US" sz="2200" dirty="0">
                    <a:solidFill>
                      <a:srgbClr val="3946A4"/>
                    </a:solidFill>
                  </a:rPr>
                  <a:t>(CV) </a:t>
                </a:r>
                <a:r>
                  <a:rPr lang="en-US" sz="2200" i="1" dirty="0"/>
                  <a:t>dollars </a:t>
                </a:r>
                <a:r>
                  <a:rPr lang="en-US" sz="2200" dirty="0"/>
                  <a:t>and use regular i</a:t>
                </a:r>
              </a:p>
              <a:p>
                <a:pPr marL="0" indent="0">
                  <a:buNone/>
                </a:pPr>
                <a:r>
                  <a:rPr lang="en-US" sz="2200" dirty="0"/>
                  <a:t>                </a:t>
                </a:r>
                <a:r>
                  <a:rPr lang="en-US" sz="2200" b="0" dirty="0"/>
                  <a:t>where:     </a:t>
                </a:r>
                <a:r>
                  <a:rPr lang="en-US" sz="2200" b="0" dirty="0" smtClean="0"/>
                  <a:t> CV </a:t>
                </a:r>
                <a14:m>
                  <m:oMath xmlns:m="http://schemas.openxmlformats.org/officeDocument/2006/math">
                    <m:r>
                      <a:rPr lang="en-US" sz="2200" b="0" i="1" dirty="0" smtClean="0">
                        <a:latin typeface="Cambria Math"/>
                      </a:rPr>
                      <m:t>=</m:t>
                    </m:r>
                  </m:oMath>
                </a14:m>
                <a:r>
                  <a:rPr lang="en-US" sz="2200" b="0" dirty="0"/>
                  <a:t> future dollars/(1 </a:t>
                </a:r>
                <a14:m>
                  <m:oMath xmlns:m="http://schemas.openxmlformats.org/officeDocument/2006/math">
                    <m:r>
                      <a:rPr lang="en-US" sz="2200" b="0" i="1" dirty="0" smtClean="0">
                        <a:latin typeface="Cambria Math"/>
                      </a:rPr>
                      <m:t>+</m:t>
                    </m:r>
                  </m:oMath>
                </a14:m>
                <a:r>
                  <a:rPr lang="en-US" sz="2200" b="0" dirty="0"/>
                  <a:t> f)</a:t>
                </a:r>
                <a:r>
                  <a:rPr lang="en-US" sz="2200" b="0" baseline="30000" dirty="0"/>
                  <a:t>n</a:t>
                </a:r>
                <a:r>
                  <a:rPr lang="en-US" sz="2200" b="0" dirty="0"/>
                  <a:t> </a:t>
                </a:r>
                <a14:m>
                  <m:oMath xmlns:m="http://schemas.openxmlformats.org/officeDocument/2006/math">
                    <m:r>
                      <a:rPr lang="en-US" sz="2200" b="0" i="1" dirty="0">
                        <a:latin typeface="Cambria Math"/>
                      </a:rPr>
                      <m:t>=</m:t>
                    </m:r>
                  </m:oMath>
                </a14:m>
                <a:r>
                  <a:rPr lang="en-US" sz="2200" b="0" dirty="0"/>
                  <a:t> then-current dollars/(1 </a:t>
                </a:r>
                <a14:m>
                  <m:oMath xmlns:m="http://schemas.openxmlformats.org/officeDocument/2006/math">
                    <m:r>
                      <a:rPr lang="en-US" sz="2200" b="0" i="1" dirty="0">
                        <a:latin typeface="Cambria Math"/>
                      </a:rPr>
                      <m:t>+</m:t>
                    </m:r>
                  </m:oMath>
                </a14:m>
                <a:r>
                  <a:rPr lang="en-US" sz="2200" b="0" dirty="0"/>
                  <a:t> </a:t>
                </a:r>
                <a:r>
                  <a:rPr lang="en-US" sz="2200" b="0" dirty="0" smtClean="0"/>
                  <a:t>f)</a:t>
                </a:r>
                <a:r>
                  <a:rPr lang="en-US" sz="2200" b="0" baseline="30000" dirty="0" smtClean="0"/>
                  <a:t>n</a:t>
                </a:r>
                <a:br>
                  <a:rPr lang="en-US" sz="2200" b="0" baseline="30000" dirty="0" smtClean="0"/>
                </a:br>
                <a:r>
                  <a:rPr lang="en-US" sz="2200" b="0" baseline="30000" dirty="0" smtClean="0"/>
                  <a:t>					 </a:t>
                </a:r>
                <a:r>
                  <a:rPr lang="en-US" sz="2200" b="0" dirty="0" smtClean="0"/>
                  <a:t>f </a:t>
                </a:r>
                <a14:m>
                  <m:oMath xmlns:m="http://schemas.openxmlformats.org/officeDocument/2006/math">
                    <m:r>
                      <a:rPr lang="en-US" sz="2200" b="0" i="1" dirty="0">
                        <a:latin typeface="Cambria Math"/>
                      </a:rPr>
                      <m:t>=</m:t>
                    </m:r>
                  </m:oMath>
                </a14:m>
                <a:r>
                  <a:rPr lang="en-US" sz="2200" b="0" dirty="0"/>
                  <a:t> inflation </a:t>
                </a:r>
                <a:r>
                  <a:rPr lang="en-US" sz="2200" b="0" dirty="0" smtClean="0"/>
                  <a:t>rate</a:t>
                </a:r>
              </a:p>
              <a:p>
                <a:pPr marL="0" indent="0">
                  <a:buNone/>
                </a:pPr>
                <a:r>
                  <a:rPr lang="en-US" sz="2200" dirty="0" smtClean="0"/>
                  <a:t>        (Note: </a:t>
                </a:r>
                <a:r>
                  <a:rPr lang="en-US" sz="2200" b="0" i="1" dirty="0" smtClean="0"/>
                  <a:t>Calculations up to now have assumed constant-value dollars</a:t>
                </a:r>
                <a:r>
                  <a:rPr lang="en-US" sz="2200" b="0" dirty="0" smtClean="0"/>
                  <a:t>)</a:t>
                </a:r>
              </a:p>
              <a:p>
                <a:pPr marL="0" indent="0">
                  <a:spcBef>
                    <a:spcPts val="2400"/>
                  </a:spcBef>
                  <a:buNone/>
                </a:pPr>
                <a:r>
                  <a:rPr lang="en-US" sz="2200" dirty="0" smtClean="0"/>
                  <a:t>(2)	Express </a:t>
                </a:r>
                <a:r>
                  <a:rPr lang="en-US" sz="2200" dirty="0"/>
                  <a:t>cash flow in</a:t>
                </a:r>
                <a:r>
                  <a:rPr lang="en-US" sz="2200" dirty="0">
                    <a:solidFill>
                      <a:srgbClr val="3946A4"/>
                    </a:solidFill>
                  </a:rPr>
                  <a:t> </a:t>
                </a:r>
                <a:r>
                  <a:rPr lang="en-US" sz="2200" i="1" dirty="0">
                    <a:solidFill>
                      <a:srgbClr val="3946A4"/>
                    </a:solidFill>
                  </a:rPr>
                  <a:t>future (then-current ) dollars </a:t>
                </a:r>
                <a:r>
                  <a:rPr lang="en-US" sz="2200" dirty="0"/>
                  <a:t>and use </a:t>
                </a:r>
                <a:r>
                  <a:rPr lang="en-US" sz="2200" dirty="0" smtClean="0"/>
                  <a:t>inflated 	interest </a:t>
                </a:r>
                <a:r>
                  <a:rPr lang="en-US" sz="2200" dirty="0"/>
                  <a:t>rate where </a:t>
                </a:r>
                <a14:m>
                  <m:oMath xmlns:m="http://schemas.openxmlformats.org/officeDocument/2006/math">
                    <m:r>
                      <a:rPr lang="en-US" sz="2200" b="0" i="1" dirty="0" smtClean="0">
                        <a:latin typeface="Cambria Math"/>
                      </a:rPr>
                      <m:t>𝑖</m:t>
                    </m:r>
                    <m:r>
                      <a:rPr lang="en-US" sz="2200" b="0" i="1" baseline="-25000" dirty="0">
                        <a:latin typeface="Cambria Math"/>
                      </a:rPr>
                      <m:t>𝑓</m:t>
                    </m:r>
                    <m:r>
                      <a:rPr lang="en-US" sz="2200" b="0" i="1" dirty="0">
                        <a:latin typeface="Cambria Math"/>
                      </a:rPr>
                      <m:t>=</m:t>
                    </m:r>
                    <m:r>
                      <a:rPr lang="en-US" sz="2200" b="0" i="1" dirty="0" err="1">
                        <a:latin typeface="Cambria Math"/>
                      </a:rPr>
                      <m:t>𝑖</m:t>
                    </m:r>
                    <m:r>
                      <a:rPr lang="en-US" sz="2200" b="0" i="1" dirty="0">
                        <a:latin typeface="Cambria Math"/>
                      </a:rPr>
                      <m:t>+</m:t>
                    </m:r>
                    <m:r>
                      <a:rPr lang="en-US" sz="2200" b="0" i="1" dirty="0">
                        <a:latin typeface="Cambria Math"/>
                      </a:rPr>
                      <m:t>𝑓</m:t>
                    </m:r>
                    <m:r>
                      <a:rPr lang="en-US" sz="2200" b="0" i="1" dirty="0">
                        <a:latin typeface="Cambria Math"/>
                      </a:rPr>
                      <m:t>+(</m:t>
                    </m:r>
                    <m:r>
                      <a:rPr lang="en-US" sz="2200" b="0" i="1" dirty="0" err="1">
                        <a:latin typeface="Cambria Math"/>
                      </a:rPr>
                      <m:t>𝑖</m:t>
                    </m:r>
                    <m:r>
                      <a:rPr lang="en-US" sz="2200" b="0" i="1" dirty="0">
                        <a:latin typeface="Cambria Math"/>
                      </a:rPr>
                      <m:t>)(</m:t>
                    </m:r>
                    <m:r>
                      <a:rPr lang="en-US" sz="2200" b="0" i="1" dirty="0">
                        <a:latin typeface="Cambria Math"/>
                      </a:rPr>
                      <m:t>𝑓</m:t>
                    </m:r>
                    <m:r>
                      <a:rPr lang="en-US" sz="2200" b="0" i="1" dirty="0" smtClean="0">
                        <a:latin typeface="Cambria Math"/>
                      </a:rPr>
                      <m:t>)</m:t>
                    </m:r>
                  </m:oMath>
                </a14:m>
                <a:endParaRPr lang="en-US" sz="2200" b="0" dirty="0"/>
              </a:p>
              <a:p>
                <a:pPr marL="0" indent="0" algn="ctr">
                  <a:spcBef>
                    <a:spcPts val="1200"/>
                  </a:spcBef>
                  <a:buNone/>
                </a:pPr>
                <a:r>
                  <a:rPr lang="en-US" sz="2200" dirty="0" smtClean="0"/>
                  <a:t>       </a:t>
                </a:r>
                <a:r>
                  <a:rPr lang="en-US" sz="2200" dirty="0"/>
                  <a:t>( Note: </a:t>
                </a:r>
                <a:r>
                  <a:rPr lang="en-US" sz="2200" b="0" i="1" dirty="0"/>
                  <a:t>Inflated interest rate is the market interest rate</a:t>
                </a:r>
                <a:r>
                  <a:rPr lang="en-US" sz="2200" b="0" dirty="0" smtClean="0"/>
                  <a:t>)</a:t>
                </a:r>
                <a:endParaRPr lang="en-US" sz="2200" b="0" dirty="0"/>
              </a:p>
            </p:txBody>
          </p:sp>
        </mc:Choice>
        <mc:Fallback xmlns="">
          <p:sp>
            <p:nvSpPr>
              <p:cNvPr id="4" name="Content Placeholder 3"/>
              <p:cNvSpPr>
                <a:spLocks noGrp="1" noRot="1" noChangeAspect="1" noMove="1" noResize="1" noEditPoints="1" noAdjustHandles="1" noChangeArrowheads="1" noChangeShapeType="1" noTextEdit="1"/>
              </p:cNvSpPr>
              <p:nvPr>
                <p:ph idx="17"/>
              </p:nvPr>
            </p:nvSpPr>
            <p:spPr>
              <a:xfrm>
                <a:off x="457200" y="2362200"/>
                <a:ext cx="8229600" cy="3581400"/>
              </a:xfrm>
              <a:blipFill rotWithShape="1">
                <a:blip r:embed="rId2" cstate="print"/>
                <a:stretch>
                  <a:fillRect l="-889" t="-1022"/>
                </a:stretch>
              </a:blipFill>
            </p:spPr>
            <p:txBody>
              <a:bodyPr/>
              <a:lstStyle/>
              <a:p>
                <a:r>
                  <a:rPr lang="en-US">
                    <a:noFill/>
                  </a:rPr>
                  <a:t> </a:t>
                </a:r>
              </a:p>
            </p:txBody>
          </p:sp>
        </mc:Fallback>
      </mc:AlternateContent>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930610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
        <p:nvSpPr>
          <p:cNvPr id="7" name="TextBox 6"/>
          <p:cNvSpPr txBox="1"/>
          <p:nvPr/>
        </p:nvSpPr>
        <p:spPr>
          <a:xfrm>
            <a:off x="1219200" y="1905000"/>
            <a:ext cx="7315200" cy="707886"/>
          </a:xfrm>
          <a:prstGeom prst="rect">
            <a:avLst/>
          </a:prstGeom>
          <a:noFill/>
        </p:spPr>
        <p:txBody>
          <a:bodyPr wrap="square" rtlCol="0">
            <a:spAutoFit/>
          </a:bodyPr>
          <a:lstStyle/>
          <a:p>
            <a:pPr algn="ctr"/>
            <a:r>
              <a:rPr lang="en-US" sz="4000" dirty="0" smtClean="0"/>
              <a:t>End of this chapter </a:t>
            </a:r>
            <a:endParaRPr lang="en-US" sz="4000" dirty="0"/>
          </a:p>
        </p:txBody>
      </p:sp>
    </p:spTree>
    <p:extLst>
      <p:ext uri="{BB962C8B-B14F-4D97-AF65-F5344CB8AC3E}">
        <p14:creationId xmlns:p14="http://schemas.microsoft.com/office/powerpoint/2010/main" val="2570192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PW with </a:t>
            </a:r>
            <a:r>
              <a:rPr lang="en-US" dirty="0" smtClean="0"/>
              <a:t>Inflation</a:t>
            </a:r>
            <a:endParaRPr lang="en-US"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457200" y="1264920"/>
                <a:ext cx="8229600" cy="5135880"/>
              </a:xfrm>
            </p:spPr>
            <p:txBody>
              <a:bodyPr/>
              <a:lstStyle/>
              <a:p>
                <a:pPr marL="0" indent="0">
                  <a:buNone/>
                </a:pPr>
                <a:r>
                  <a:rPr lang="en-US" sz="2200" dirty="0" smtClean="0"/>
                  <a:t>A honing machine will have a cost of $25,000 (future cost) six years from now. Find the PW of the machine, if the real interest rate is 10% per year and  the inflation rate is 5% per year using (a) constant-value dollars, and (b) future dollars.</a:t>
                </a:r>
              </a:p>
              <a:p>
                <a:pPr marL="0" indent="0">
                  <a:spcBef>
                    <a:spcPts val="1200"/>
                  </a:spcBef>
                  <a:buNone/>
                </a:pPr>
                <a:r>
                  <a:rPr lang="en-US" sz="2400" dirty="0">
                    <a:solidFill>
                      <a:srgbClr val="A60A1B"/>
                    </a:solidFill>
                  </a:rPr>
                  <a:t>Solution:</a:t>
                </a:r>
                <a:r>
                  <a:rPr lang="en-US" sz="2000" dirty="0">
                    <a:solidFill>
                      <a:srgbClr val="A60A1B"/>
                    </a:solidFill>
                  </a:rPr>
                  <a:t>    </a:t>
                </a:r>
                <a:r>
                  <a:rPr lang="en-US" sz="2000" dirty="0"/>
                  <a:t>(</a:t>
                </a:r>
                <a:r>
                  <a:rPr lang="en-US" sz="2000" dirty="0" smtClean="0"/>
                  <a:t>a) Determine </a:t>
                </a:r>
                <a:r>
                  <a:rPr lang="en-US" sz="2000" i="1" dirty="0">
                    <a:solidFill>
                      <a:srgbClr val="3333CC"/>
                    </a:solidFill>
                  </a:rPr>
                  <a:t>constant-value</a:t>
                </a:r>
                <a:r>
                  <a:rPr lang="en-US" sz="2000" dirty="0">
                    <a:solidFill>
                      <a:srgbClr val="7030A0"/>
                    </a:solidFill>
                  </a:rPr>
                  <a:t> </a:t>
                </a:r>
                <a:r>
                  <a:rPr lang="en-US" sz="2000" dirty="0"/>
                  <a:t>dollars and </a:t>
                </a:r>
                <a:r>
                  <a:rPr lang="en-US" sz="2000" i="1" dirty="0">
                    <a:solidFill>
                      <a:srgbClr val="3333CC"/>
                    </a:solidFill>
                  </a:rPr>
                  <a:t>use i</a:t>
                </a:r>
                <a:r>
                  <a:rPr lang="en-US" sz="2000" dirty="0"/>
                  <a:t> </a:t>
                </a:r>
                <a:r>
                  <a:rPr lang="en-US" sz="2000" dirty="0" smtClean="0"/>
                  <a:t>in PW equation</a:t>
                </a:r>
              </a:p>
              <a:p>
                <a:pPr marL="0" indent="0">
                  <a:lnSpc>
                    <a:spcPct val="120000"/>
                  </a:lnSpc>
                  <a:buNone/>
                </a:pPr>
                <a:r>
                  <a:rPr lang="en-US" sz="2000" dirty="0" smtClean="0"/>
                  <a:t>					  </a:t>
                </a:r>
                <a14:m>
                  <m:oMath xmlns:m="http://schemas.openxmlformats.org/officeDocument/2006/math">
                    <m:r>
                      <a:rPr lang="en-US" sz="2000" b="1" i="0" dirty="0" smtClean="0">
                        <a:latin typeface="Cambria Math"/>
                      </a:rPr>
                      <m:t>𝐂𝐕</m:t>
                    </m:r>
                    <m:r>
                      <a:rPr lang="en-US" sz="2000" b="0" i="0" dirty="0">
                        <a:latin typeface="Cambria Math"/>
                      </a:rPr>
                      <m:t>=25,000/(1+0.05)</m:t>
                    </m:r>
                    <m:r>
                      <a:rPr lang="en-US" sz="2000" b="0" i="0" baseline="30000" dirty="0">
                        <a:latin typeface="Cambria Math"/>
                      </a:rPr>
                      <m:t>6</m:t>
                    </m:r>
                    <m:r>
                      <a:rPr lang="en-US" sz="2000" b="0" i="0" dirty="0">
                        <a:latin typeface="Cambria Math"/>
                      </a:rPr>
                      <m:t>=$</m:t>
                    </m:r>
                    <m:r>
                      <a:rPr lang="en-US" sz="2000" b="0" i="0" dirty="0" smtClean="0">
                        <a:latin typeface="Cambria Math"/>
                      </a:rPr>
                      <m:t>18,655</m:t>
                    </m:r>
                  </m:oMath>
                </a14:m>
                <a:r>
                  <a:rPr lang="en-US" sz="900" b="0" dirty="0"/>
                  <a:t/>
                </a:r>
                <a:br>
                  <a:rPr lang="en-US" sz="900" b="0" dirty="0"/>
                </a:br>
                <a:r>
                  <a:rPr lang="en-US" sz="2000" b="0" dirty="0" smtClean="0"/>
                  <a:t>					 </a:t>
                </a:r>
                <a14:m>
                  <m:oMath xmlns:m="http://schemas.openxmlformats.org/officeDocument/2006/math">
                    <m:r>
                      <a:rPr lang="en-US" sz="2000" b="1" i="0" dirty="0" smtClean="0">
                        <a:latin typeface="Cambria Math"/>
                      </a:rPr>
                      <m:t>𝐏𝐖</m:t>
                    </m:r>
                    <m:r>
                      <a:rPr lang="en-US" sz="2000" b="0" i="0" dirty="0">
                        <a:latin typeface="Cambria Math"/>
                      </a:rPr>
                      <m:t>=18,655(</m:t>
                    </m:r>
                    <m:r>
                      <m:rPr>
                        <m:sty m:val="p"/>
                      </m:rPr>
                      <a:rPr lang="en-US" sz="2000" b="0" i="0" dirty="0">
                        <a:latin typeface="Cambria Math"/>
                      </a:rPr>
                      <m:t>P</m:t>
                    </m:r>
                    <m:r>
                      <a:rPr lang="en-US" sz="2000" b="0" i="0" dirty="0">
                        <a:latin typeface="Cambria Math"/>
                      </a:rPr>
                      <m:t>/</m:t>
                    </m:r>
                    <m:r>
                      <m:rPr>
                        <m:sty m:val="p"/>
                      </m:rPr>
                      <a:rPr lang="en-US" sz="2000" b="0" i="0" dirty="0">
                        <a:latin typeface="Cambria Math"/>
                      </a:rPr>
                      <m:t>F</m:t>
                    </m:r>
                    <m:r>
                      <a:rPr lang="en-US" sz="2000" b="0" i="0" dirty="0">
                        <a:latin typeface="Cambria Math"/>
                      </a:rPr>
                      <m:t>,10%,6)</m:t>
                    </m:r>
                  </m:oMath>
                </a14:m>
                <a:r>
                  <a:rPr lang="en-US" sz="2000" b="0" dirty="0" smtClean="0"/>
                  <a:t/>
                </a:r>
                <a:br>
                  <a:rPr lang="en-US" sz="2000" b="0" dirty="0" smtClean="0"/>
                </a:br>
                <a:r>
                  <a:rPr lang="en-US" sz="2000" b="0" dirty="0" smtClean="0"/>
                  <a:t>					         </a:t>
                </a:r>
                <a14:m>
                  <m:oMath xmlns:m="http://schemas.openxmlformats.org/officeDocument/2006/math">
                    <m:r>
                      <a:rPr lang="en-US" sz="2000" b="1" i="0" dirty="0" smtClean="0">
                        <a:solidFill>
                          <a:srgbClr val="006200"/>
                        </a:solidFill>
                        <a:latin typeface="Cambria Math"/>
                      </a:rPr>
                      <m:t>= </m:t>
                    </m:r>
                    <m:r>
                      <a:rPr lang="en-US" sz="2000" b="1" i="0" dirty="0">
                        <a:solidFill>
                          <a:srgbClr val="006200"/>
                        </a:solidFill>
                        <a:latin typeface="Cambria Math"/>
                      </a:rPr>
                      <m:t>$</m:t>
                    </m:r>
                    <m:r>
                      <a:rPr lang="en-US" sz="2000" b="1" i="0" dirty="0" smtClean="0">
                        <a:solidFill>
                          <a:srgbClr val="006200"/>
                        </a:solidFill>
                        <a:latin typeface="Cambria Math"/>
                      </a:rPr>
                      <m:t>𝟏𝟎</m:t>
                    </m:r>
                    <m:r>
                      <a:rPr lang="en-US" sz="2000" b="1" i="0" dirty="0" smtClean="0">
                        <a:solidFill>
                          <a:srgbClr val="006200"/>
                        </a:solidFill>
                        <a:latin typeface="Cambria Math"/>
                      </a:rPr>
                      <m:t>,</m:t>
                    </m:r>
                    <m:r>
                      <a:rPr lang="en-US" sz="2000" b="1" i="0" dirty="0" smtClean="0">
                        <a:solidFill>
                          <a:srgbClr val="006200"/>
                        </a:solidFill>
                        <a:latin typeface="Cambria Math"/>
                      </a:rPr>
                      <m:t>𝟓𝟑𝟎</m:t>
                    </m:r>
                  </m:oMath>
                </a14:m>
                <a:endParaRPr lang="en-US" sz="2000" dirty="0" smtClean="0">
                  <a:solidFill>
                    <a:srgbClr val="006200"/>
                  </a:solidFill>
                </a:endParaRPr>
              </a:p>
              <a:p>
                <a:pPr marL="0" indent="0">
                  <a:lnSpc>
                    <a:spcPct val="120000"/>
                  </a:lnSpc>
                  <a:spcBef>
                    <a:spcPts val="1800"/>
                  </a:spcBef>
                  <a:spcAft>
                    <a:spcPts val="500"/>
                  </a:spcAft>
                  <a:buNone/>
                </a:pPr>
                <a:r>
                  <a:rPr lang="en-US" sz="2000" dirty="0" smtClean="0"/>
                  <a:t>		       (</a:t>
                </a:r>
                <a:r>
                  <a:rPr lang="en-US" sz="2000" dirty="0"/>
                  <a:t>b) Leave as </a:t>
                </a:r>
                <a:r>
                  <a:rPr lang="en-US" sz="2000" dirty="0">
                    <a:solidFill>
                      <a:srgbClr val="3333CC"/>
                    </a:solidFill>
                  </a:rPr>
                  <a:t>future </a:t>
                </a:r>
                <a:r>
                  <a:rPr lang="en-US" sz="2000" dirty="0"/>
                  <a:t>dollars and </a:t>
                </a:r>
                <a:r>
                  <a:rPr lang="en-US" sz="2000" i="1" dirty="0">
                    <a:solidFill>
                      <a:srgbClr val="3333CC"/>
                    </a:solidFill>
                  </a:rPr>
                  <a:t>use i</a:t>
                </a:r>
                <a:r>
                  <a:rPr lang="en-US" sz="2000" i="1" baseline="-25000" dirty="0">
                    <a:solidFill>
                      <a:srgbClr val="3333CC"/>
                    </a:solidFill>
                  </a:rPr>
                  <a:t>f</a:t>
                </a:r>
                <a:r>
                  <a:rPr lang="en-US" sz="2000" i="1" dirty="0">
                    <a:solidFill>
                      <a:srgbClr val="3333CC"/>
                    </a:solidFill>
                  </a:rPr>
                  <a:t> </a:t>
                </a:r>
                <a:r>
                  <a:rPr lang="en-US" sz="2000" dirty="0"/>
                  <a:t>in PW </a:t>
                </a:r>
                <a:r>
                  <a:rPr lang="en-US" sz="2000" dirty="0" smtClean="0"/>
                  <a:t>equation</a:t>
                </a:r>
                <a:endParaRPr lang="en-US" sz="1000" dirty="0">
                  <a:solidFill>
                    <a:srgbClr val="7030A0"/>
                  </a:solidFill>
                </a:endParaRPr>
              </a:p>
              <a:p>
                <a:pPr marL="0" indent="0">
                  <a:spcAft>
                    <a:spcPts val="1000"/>
                  </a:spcAft>
                  <a:buNone/>
                </a:pPr>
                <a:r>
                  <a:rPr lang="en-US" sz="1000" dirty="0" smtClean="0">
                    <a:solidFill>
                      <a:srgbClr val="7030A0"/>
                    </a:solidFill>
                  </a:rPr>
                  <a:t>				      	        </a:t>
                </a:r>
                <a14:m>
                  <m:oMath xmlns:m="http://schemas.openxmlformats.org/officeDocument/2006/math">
                    <m:r>
                      <a:rPr lang="en-US" sz="2000" b="1" i="0" dirty="0" smtClean="0">
                        <a:latin typeface="Cambria Math"/>
                      </a:rPr>
                      <m:t>𝐢</m:t>
                    </m:r>
                    <m:r>
                      <a:rPr lang="en-US" sz="2000" b="1" i="0" baseline="-25000" dirty="0" smtClean="0">
                        <a:latin typeface="Cambria Math"/>
                      </a:rPr>
                      <m:t>𝐟</m:t>
                    </m:r>
                    <m:r>
                      <a:rPr lang="en-US" sz="2000" b="0" i="0" dirty="0">
                        <a:latin typeface="Cambria Math"/>
                      </a:rPr>
                      <m:t>=0.10+0.05+(0.10)(0.05)=</m:t>
                    </m:r>
                    <m:r>
                      <a:rPr lang="en-US" sz="2000" b="0" i="0" dirty="0" smtClean="0">
                        <a:latin typeface="Cambria Math"/>
                      </a:rPr>
                      <m:t>15.5%</m:t>
                    </m:r>
                  </m:oMath>
                </a14:m>
                <a:r>
                  <a:rPr lang="en-US" sz="2000" b="0" dirty="0" smtClean="0"/>
                  <a:t/>
                </a:r>
                <a:br>
                  <a:rPr lang="en-US" sz="2000" b="0" dirty="0" smtClean="0"/>
                </a:br>
                <a:r>
                  <a:rPr lang="en-US" sz="2000" b="0" dirty="0" smtClean="0"/>
                  <a:t>					</a:t>
                </a:r>
                <a14:m>
                  <m:oMath xmlns:m="http://schemas.openxmlformats.org/officeDocument/2006/math">
                    <m:r>
                      <a:rPr lang="en-US" sz="2000" b="1" i="0" dirty="0" smtClean="0">
                        <a:latin typeface="Cambria Math"/>
                      </a:rPr>
                      <m:t>𝐏𝐖</m:t>
                    </m:r>
                    <m:r>
                      <a:rPr lang="en-US" sz="2000" b="0" i="0" dirty="0">
                        <a:latin typeface="Cambria Math"/>
                      </a:rPr>
                      <m:t>=25,000(</m:t>
                    </m:r>
                    <m:r>
                      <m:rPr>
                        <m:sty m:val="p"/>
                      </m:rPr>
                      <a:rPr lang="en-US" sz="2000" b="0" i="0" dirty="0">
                        <a:latin typeface="Cambria Math"/>
                      </a:rPr>
                      <m:t>P</m:t>
                    </m:r>
                    <m:r>
                      <a:rPr lang="en-US" sz="2000" b="0" i="0" dirty="0">
                        <a:latin typeface="Cambria Math"/>
                      </a:rPr>
                      <m:t>/</m:t>
                    </m:r>
                    <m:r>
                      <m:rPr>
                        <m:sty m:val="p"/>
                      </m:rPr>
                      <a:rPr lang="en-US" sz="2000" b="0" i="0" dirty="0">
                        <a:latin typeface="Cambria Math"/>
                      </a:rPr>
                      <m:t>F</m:t>
                    </m:r>
                    <m:r>
                      <a:rPr lang="en-US" sz="2000" b="0" i="0" dirty="0">
                        <a:latin typeface="Cambria Math"/>
                      </a:rPr>
                      <m:t>,15.5%,6)</m:t>
                    </m:r>
                  </m:oMath>
                </a14:m>
                <a:r>
                  <a:rPr lang="en-US" sz="2000" b="0" dirty="0" smtClean="0"/>
                  <a:t/>
                </a:r>
                <a:br>
                  <a:rPr lang="en-US" sz="2000" b="0" dirty="0" smtClean="0"/>
                </a:br>
                <a:r>
                  <a:rPr lang="en-US" sz="2000" b="0" dirty="0" smtClean="0"/>
                  <a:t>					        </a:t>
                </a:r>
                <a14:m>
                  <m:oMath xmlns:m="http://schemas.openxmlformats.org/officeDocument/2006/math">
                    <m:r>
                      <a:rPr lang="en-US" sz="2000" b="1" i="0" dirty="0" smtClean="0">
                        <a:solidFill>
                          <a:srgbClr val="006200"/>
                        </a:solidFill>
                        <a:latin typeface="Cambria Math"/>
                      </a:rPr>
                      <m:t>= </m:t>
                    </m:r>
                    <m:r>
                      <a:rPr lang="en-US" sz="2000" b="1" i="0" dirty="0">
                        <a:solidFill>
                          <a:srgbClr val="006200"/>
                        </a:solidFill>
                        <a:latin typeface="Cambria Math"/>
                      </a:rPr>
                      <m:t>$</m:t>
                    </m:r>
                    <m:r>
                      <a:rPr lang="en-US" sz="2000" b="1" i="0" dirty="0" smtClean="0">
                        <a:solidFill>
                          <a:srgbClr val="006200"/>
                        </a:solidFill>
                        <a:latin typeface="Cambria Math"/>
                      </a:rPr>
                      <m:t>𝟏𝟎</m:t>
                    </m:r>
                    <m:r>
                      <a:rPr lang="en-US" sz="2000" b="1" i="0" dirty="0" smtClean="0">
                        <a:solidFill>
                          <a:srgbClr val="006200"/>
                        </a:solidFill>
                        <a:latin typeface="Cambria Math"/>
                      </a:rPr>
                      <m:t>,</m:t>
                    </m:r>
                    <m:r>
                      <a:rPr lang="en-US" sz="2000" b="1" i="0" dirty="0" smtClean="0">
                        <a:solidFill>
                          <a:srgbClr val="006200"/>
                        </a:solidFill>
                        <a:latin typeface="Cambria Math"/>
                      </a:rPr>
                      <m:t>𝟓𝟑𝟎</m:t>
                    </m:r>
                  </m:oMath>
                </a14:m>
                <a:endParaRPr lang="en-US" sz="2000" dirty="0">
                  <a:solidFill>
                    <a:srgbClr val="006200"/>
                  </a:solidFill>
                </a:endParaRP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457200" y="1264920"/>
                <a:ext cx="8229600" cy="5135880"/>
              </a:xfrm>
              <a:blipFill rotWithShape="1">
                <a:blip r:embed="rId2" cstate="print"/>
                <a:stretch>
                  <a:fillRect l="-1111" t="-713" r="-593"/>
                </a:stretch>
              </a:blipFill>
            </p:spPr>
            <p:txBody>
              <a:bodyPr/>
              <a:lstStyle/>
              <a:p>
                <a:r>
                  <a:rPr lang="en-US">
                    <a:noFill/>
                  </a:rPr>
                  <a:t> </a:t>
                </a:r>
              </a:p>
            </p:txBody>
          </p:sp>
        </mc:Fallback>
      </mc:AlternateContent>
      <p:sp>
        <p:nvSpPr>
          <p:cNvPr id="10" name="Text Placeholder 3"/>
          <p:cNvSpPr>
            <a:spLocks noGrp="1"/>
          </p:cNvSpPr>
          <p:nvPr>
            <p:ph type="body" sz="quarter" idx="16"/>
          </p:nvPr>
        </p:nvSpPr>
        <p:spPr/>
        <p:txBody>
          <a:bodyPr/>
          <a:lstStyle/>
          <a:p>
            <a:endParaRPr lang="en-US"/>
          </a:p>
        </p:txBody>
      </p:sp>
      <p:sp>
        <p:nvSpPr>
          <p:cNvPr id="9"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8424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lstStyle/>
          <a:p>
            <a:r>
              <a:rPr lang="en-US" dirty="0"/>
              <a:t>Example: FW with </a:t>
            </a:r>
            <a:r>
              <a:rPr lang="en-US" dirty="0" smtClean="0"/>
              <a:t>Inflation</a:t>
            </a:r>
            <a:r>
              <a:rPr lang="en-US" sz="1400" dirty="0" smtClean="0"/>
              <a:t> (1)</a:t>
            </a:r>
            <a:endParaRPr lang="en-US" sz="1400" dirty="0"/>
          </a:p>
        </p:txBody>
      </p:sp>
      <p:sp>
        <p:nvSpPr>
          <p:cNvPr id="17" name="Content Placeholder 2" descr="This is an example which shows multiple ways to analyze the effects of inflation. The first uses an interest rate (i) adjusted by the inflation rate (f).  See next slide for the remainder"/>
          <p:cNvSpPr>
            <a:spLocks noGrp="1"/>
          </p:cNvSpPr>
          <p:nvPr>
            <p:ph idx="1"/>
          </p:nvPr>
        </p:nvSpPr>
        <p:spPr>
          <a:xfrm>
            <a:off x="457200" y="1264920"/>
            <a:ext cx="8229600" cy="2468880"/>
          </a:xfrm>
        </p:spPr>
        <p:txBody>
          <a:bodyPr/>
          <a:lstStyle/>
          <a:p>
            <a:pPr marL="0" indent="0">
              <a:buNone/>
            </a:pPr>
            <a:r>
              <a:rPr lang="en-US" sz="2200" dirty="0">
                <a:solidFill>
                  <a:srgbClr val="002060"/>
                </a:solidFill>
              </a:rPr>
              <a:t> An engineer invests $15,000 in a savings account that pays interest at a </a:t>
            </a:r>
            <a:r>
              <a:rPr lang="en-US" sz="2200" dirty="0" smtClean="0">
                <a:solidFill>
                  <a:srgbClr val="002060"/>
                </a:solidFill>
              </a:rPr>
              <a:t>real </a:t>
            </a:r>
            <a:r>
              <a:rPr lang="en-US" sz="2200" dirty="0">
                <a:solidFill>
                  <a:srgbClr val="002060"/>
                </a:solidFill>
              </a:rPr>
              <a:t>8% per  year. If the inflation rate is 5% per year, determine (a) the </a:t>
            </a:r>
            <a:r>
              <a:rPr lang="en-US" sz="2200" dirty="0" smtClean="0">
                <a:solidFill>
                  <a:srgbClr val="002060"/>
                </a:solidFill>
              </a:rPr>
              <a:t>amount of </a:t>
            </a:r>
            <a:r>
              <a:rPr lang="en-US" sz="2200" dirty="0">
                <a:solidFill>
                  <a:srgbClr val="002060"/>
                </a:solidFill>
              </a:rPr>
              <a:t>money that will be accumulated in 10 years, (b) the purchasing power of </a:t>
            </a:r>
            <a:r>
              <a:rPr lang="en-US" sz="2200" dirty="0" smtClean="0">
                <a:solidFill>
                  <a:srgbClr val="002060"/>
                </a:solidFill>
              </a:rPr>
              <a:t>the </a:t>
            </a:r>
            <a:r>
              <a:rPr lang="en-US" sz="2200" dirty="0">
                <a:solidFill>
                  <a:srgbClr val="002060"/>
                </a:solidFill>
              </a:rPr>
              <a:t>accumulated amount (in terms of today’s dollars), (c) the number </a:t>
            </a:r>
            <a:r>
              <a:rPr lang="en-US" sz="2200" dirty="0" smtClean="0">
                <a:solidFill>
                  <a:srgbClr val="002060"/>
                </a:solidFill>
              </a:rPr>
              <a:t>of future </a:t>
            </a:r>
            <a:r>
              <a:rPr lang="en-US" sz="2200" dirty="0">
                <a:solidFill>
                  <a:srgbClr val="002060"/>
                </a:solidFill>
              </a:rPr>
              <a:t>dollars that will have the same purchasing power as </a:t>
            </a:r>
            <a:r>
              <a:rPr lang="en-US" sz="2200" dirty="0" smtClean="0">
                <a:solidFill>
                  <a:srgbClr val="002060"/>
                </a:solidFill>
              </a:rPr>
              <a:t>the $15,000 </a:t>
            </a:r>
            <a:r>
              <a:rPr lang="en-US" sz="2200" dirty="0">
                <a:solidFill>
                  <a:srgbClr val="002060"/>
                </a:solidFill>
              </a:rPr>
              <a:t>today, and (d) the amount to maintain purchasing power and earn </a:t>
            </a:r>
            <a:r>
              <a:rPr lang="en-US" sz="2200" dirty="0" smtClean="0">
                <a:solidFill>
                  <a:srgbClr val="002060"/>
                </a:solidFill>
              </a:rPr>
              <a:t>a real </a:t>
            </a:r>
            <a:r>
              <a:rPr lang="en-US" sz="2200" dirty="0">
                <a:solidFill>
                  <a:srgbClr val="002060"/>
                </a:solidFill>
              </a:rPr>
              <a:t>8% per year return</a:t>
            </a:r>
            <a:r>
              <a:rPr lang="en-US" sz="2200" dirty="0" smtClean="0">
                <a:solidFill>
                  <a:srgbClr val="002060"/>
                </a:solidFill>
              </a:rPr>
              <a:t>.</a:t>
            </a:r>
            <a:endParaRPr lang="en-US" sz="2200" dirty="0"/>
          </a:p>
        </p:txBody>
      </p:sp>
      <mc:AlternateContent xmlns:mc="http://schemas.openxmlformats.org/markup-compatibility/2006" xmlns:a14="http://schemas.microsoft.com/office/drawing/2010/main">
        <mc:Choice Requires="a14">
          <p:sp>
            <p:nvSpPr>
              <p:cNvPr id="2" name="Content Placeholder 3"/>
              <p:cNvSpPr>
                <a:spLocks noGrp="1"/>
              </p:cNvSpPr>
              <p:nvPr>
                <p:ph idx="17"/>
              </p:nvPr>
            </p:nvSpPr>
            <p:spPr>
              <a:xfrm>
                <a:off x="457200" y="3931920"/>
                <a:ext cx="8229600" cy="2392680"/>
              </a:xfrm>
            </p:spPr>
            <p:txBody>
              <a:bodyPr/>
              <a:lstStyle/>
              <a:p>
                <a:pPr marL="0" lvl="0" indent="0">
                  <a:spcBef>
                    <a:spcPts val="1800"/>
                  </a:spcBef>
                  <a:buNone/>
                </a:pPr>
                <a:r>
                  <a:rPr lang="en-US" sz="2200" dirty="0" smtClean="0">
                    <a:solidFill>
                      <a:srgbClr val="A60A1B"/>
                    </a:solidFill>
                  </a:rPr>
                  <a:t>Solution</a:t>
                </a:r>
                <a:r>
                  <a:rPr lang="en-US" sz="2200" dirty="0">
                    <a:solidFill>
                      <a:srgbClr val="A60A1B"/>
                    </a:solidFill>
                  </a:rPr>
                  <a:t>:</a:t>
                </a:r>
              </a:p>
              <a:p>
                <a:pPr marL="457200" lvl="0" indent="-457200">
                  <a:spcAft>
                    <a:spcPts val="0"/>
                  </a:spcAft>
                  <a:buFont typeface="Arial"/>
                  <a:buAutoNum type="alphaLcParenBoth"/>
                </a:pPr>
                <a:r>
                  <a:rPr lang="en-US" sz="2200" b="0" dirty="0">
                    <a:solidFill>
                      <a:prstClr val="black"/>
                    </a:solidFill>
                  </a:rPr>
                  <a:t>The </a:t>
                </a:r>
                <a:r>
                  <a:rPr lang="en-US" sz="2200" b="0" i="1" dirty="0">
                    <a:solidFill>
                      <a:srgbClr val="2B5B4D"/>
                    </a:solidFill>
                  </a:rPr>
                  <a:t>amount accumulated </a:t>
                </a:r>
                <a:r>
                  <a:rPr lang="en-US" sz="2200" b="0" dirty="0">
                    <a:solidFill>
                      <a:prstClr val="black"/>
                    </a:solidFill>
                  </a:rPr>
                  <a:t>is a function of the </a:t>
                </a:r>
                <a:r>
                  <a:rPr lang="en-US" sz="2200" b="0" i="1" dirty="0">
                    <a:solidFill>
                      <a:srgbClr val="2B5B4D"/>
                    </a:solidFill>
                  </a:rPr>
                  <a:t>market interest rate</a:t>
                </a:r>
                <a:r>
                  <a:rPr lang="en-US" sz="2200" b="0" dirty="0">
                    <a:solidFill>
                      <a:srgbClr val="2B5B4D"/>
                    </a:solidFill>
                  </a:rPr>
                  <a:t>, i</a:t>
                </a:r>
                <a:r>
                  <a:rPr lang="en-US" sz="2200" b="0" baseline="-25000" dirty="0">
                    <a:solidFill>
                      <a:srgbClr val="2B5B4D"/>
                    </a:solidFill>
                  </a:rPr>
                  <a:t>f</a:t>
                </a:r>
                <a:r>
                  <a:rPr lang="en-US" sz="2200" b="0" dirty="0">
                    <a:solidFill>
                      <a:srgbClr val="2B5B4D"/>
                    </a:solidFill>
                  </a:rPr>
                  <a:t> </a:t>
                </a:r>
              </a:p>
              <a:p>
                <a:pPr marL="0" lvl="0" indent="0">
                  <a:spcAft>
                    <a:spcPts val="0"/>
                  </a:spcAft>
                  <a:buNone/>
                </a:pPr>
                <a:r>
                  <a:rPr lang="en-US" sz="2200" b="0" dirty="0">
                    <a:solidFill>
                      <a:prstClr val="black"/>
                    </a:solidFill>
                  </a:rPr>
                  <a:t>			</a:t>
                </a:r>
                <a14:m>
                  <m:oMath xmlns:m="http://schemas.openxmlformats.org/officeDocument/2006/math">
                    <m:r>
                      <m:rPr>
                        <m:sty m:val="p"/>
                      </m:rPr>
                      <a:rPr lang="en-US" sz="2200" b="0" i="0" dirty="0" smtClean="0">
                        <a:solidFill>
                          <a:prstClr val="black"/>
                        </a:solidFill>
                        <a:latin typeface="Cambria Math"/>
                      </a:rPr>
                      <m:t>i</m:t>
                    </m:r>
                    <m:r>
                      <m:rPr>
                        <m:sty m:val="p"/>
                      </m:rPr>
                      <a:rPr lang="en-US" sz="2200" b="0" i="0" baseline="-25000" dirty="0">
                        <a:solidFill>
                          <a:prstClr val="black"/>
                        </a:solidFill>
                        <a:latin typeface="Cambria Math"/>
                      </a:rPr>
                      <m:t>f</m:t>
                    </m:r>
                    <m:r>
                      <a:rPr lang="en-US" sz="2200" b="0" i="0" dirty="0">
                        <a:solidFill>
                          <a:prstClr val="black"/>
                        </a:solidFill>
                        <a:latin typeface="Cambria Math"/>
                      </a:rPr>
                      <m:t>=0.08+0.05+(0.08)(0.05)=13.4%</m:t>
                    </m:r>
                  </m:oMath>
                </a14:m>
                <a:endParaRPr lang="en-US" sz="2200" b="0" dirty="0">
                  <a:solidFill>
                    <a:srgbClr val="FF0000"/>
                  </a:solidFill>
                </a:endParaRPr>
              </a:p>
              <a:p>
                <a:pPr marL="0" lvl="0" indent="0">
                  <a:spcBef>
                    <a:spcPts val="2400"/>
                  </a:spcBef>
                  <a:spcAft>
                    <a:spcPts val="0"/>
                  </a:spcAft>
                  <a:buNone/>
                </a:pPr>
                <a:r>
                  <a:rPr lang="en-US" sz="2200" dirty="0">
                    <a:solidFill>
                      <a:prstClr val="black"/>
                    </a:solidFill>
                  </a:rPr>
                  <a:t> 	</a:t>
                </a:r>
                <a:r>
                  <a:rPr lang="en-US" sz="2200" dirty="0">
                    <a:solidFill>
                      <a:srgbClr val="3333CC"/>
                    </a:solidFill>
                  </a:rPr>
                  <a:t>Amount Accumulated </a:t>
                </a:r>
                <a14:m>
                  <m:oMath xmlns:m="http://schemas.openxmlformats.org/officeDocument/2006/math">
                    <m:r>
                      <a:rPr lang="en-US" sz="2200" b="1" i="0" dirty="0" smtClean="0">
                        <a:solidFill>
                          <a:prstClr val="black"/>
                        </a:solidFill>
                        <a:latin typeface="Cambria Math"/>
                      </a:rPr>
                      <m:t> </m:t>
                    </m:r>
                    <m:r>
                      <a:rPr lang="en-US" sz="2200" b="0" i="0" dirty="0" smtClean="0">
                        <a:solidFill>
                          <a:prstClr val="black"/>
                        </a:solidFill>
                        <a:latin typeface="Cambria Math"/>
                      </a:rPr>
                      <m:t>=15,000(</m:t>
                    </m:r>
                    <m:r>
                      <m:rPr>
                        <m:sty m:val="p"/>
                      </m:rPr>
                      <a:rPr lang="en-US" sz="2200" b="0" i="0" dirty="0" smtClean="0">
                        <a:solidFill>
                          <a:prstClr val="black"/>
                        </a:solidFill>
                        <a:latin typeface="Cambria Math"/>
                      </a:rPr>
                      <m:t>F</m:t>
                    </m:r>
                    <m:r>
                      <a:rPr lang="en-US" sz="2200" b="0" i="0" dirty="0" smtClean="0">
                        <a:solidFill>
                          <a:prstClr val="black"/>
                        </a:solidFill>
                        <a:latin typeface="Cambria Math"/>
                      </a:rPr>
                      <m:t>/</m:t>
                    </m:r>
                    <m:r>
                      <m:rPr>
                        <m:sty m:val="p"/>
                      </m:rPr>
                      <a:rPr lang="en-US" sz="2200" b="0" i="0" dirty="0" smtClean="0">
                        <a:solidFill>
                          <a:prstClr val="black"/>
                        </a:solidFill>
                        <a:latin typeface="Cambria Math"/>
                      </a:rPr>
                      <m:t>P</m:t>
                    </m:r>
                    <m:r>
                      <a:rPr lang="en-US" sz="2200" b="0" i="0" dirty="0" smtClean="0">
                        <a:solidFill>
                          <a:prstClr val="black"/>
                        </a:solidFill>
                        <a:latin typeface="Cambria Math"/>
                      </a:rPr>
                      <m:t>,13.4%,10)</m:t>
                    </m:r>
                  </m:oMath>
                </a14:m>
                <a:endParaRPr lang="en-US" sz="2200" b="0" dirty="0">
                  <a:solidFill>
                    <a:prstClr val="black"/>
                  </a:solidFill>
                </a:endParaRPr>
              </a:p>
              <a:p>
                <a:pPr marL="0" lvl="0" indent="0">
                  <a:spcAft>
                    <a:spcPts val="0"/>
                  </a:spcAft>
                  <a:buNone/>
                </a:pPr>
                <a:r>
                  <a:rPr lang="en-US" sz="2200" dirty="0">
                    <a:solidFill>
                      <a:prstClr val="black"/>
                    </a:solidFill>
                  </a:rPr>
                  <a:t>                                              </a:t>
                </a:r>
                <a14:m>
                  <m:oMath xmlns:m="http://schemas.openxmlformats.org/officeDocument/2006/math">
                    <m:r>
                      <a:rPr lang="en-US" sz="2200" b="1" i="0" dirty="0" smtClean="0">
                        <a:solidFill>
                          <a:prstClr val="black"/>
                        </a:solidFill>
                        <a:latin typeface="Cambria Math"/>
                      </a:rPr>
                      <m:t>=</m:t>
                    </m:r>
                    <m:r>
                      <a:rPr lang="en-US" sz="2200" b="1" i="0" dirty="0">
                        <a:solidFill>
                          <a:prstClr val="black"/>
                        </a:solidFill>
                        <a:latin typeface="Cambria Math"/>
                      </a:rPr>
                      <m:t>$</m:t>
                    </m:r>
                    <m:r>
                      <a:rPr lang="en-US" sz="2200" b="1" i="0" dirty="0" smtClean="0">
                        <a:solidFill>
                          <a:prstClr val="black"/>
                        </a:solidFill>
                        <a:latin typeface="Cambria Math"/>
                      </a:rPr>
                      <m:t>𝟓𝟐</m:t>
                    </m:r>
                    <m:r>
                      <a:rPr lang="en-US" sz="2200" b="1" i="0" dirty="0" smtClean="0">
                        <a:solidFill>
                          <a:prstClr val="black"/>
                        </a:solidFill>
                        <a:latin typeface="Cambria Math"/>
                      </a:rPr>
                      <m:t>,</m:t>
                    </m:r>
                    <m:r>
                      <a:rPr lang="en-US" sz="2200" b="1" i="0" dirty="0" smtClean="0">
                        <a:solidFill>
                          <a:prstClr val="black"/>
                        </a:solidFill>
                        <a:latin typeface="Cambria Math"/>
                      </a:rPr>
                      <m:t>𝟕𝟓𝟎</m:t>
                    </m:r>
                  </m:oMath>
                </a14:m>
                <a:endParaRPr lang="en-US" sz="2200" dirty="0">
                  <a:solidFill>
                    <a:prstClr val="black"/>
                  </a:solidFill>
                </a:endParaRPr>
              </a:p>
            </p:txBody>
          </p:sp>
        </mc:Choice>
        <mc:Fallback xmlns="">
          <p:sp>
            <p:nvSpPr>
              <p:cNvPr id="2" name="Content Placeholder 3"/>
              <p:cNvSpPr>
                <a:spLocks noGrp="1" noRot="1" noChangeAspect="1" noMove="1" noResize="1" noEditPoints="1" noAdjustHandles="1" noChangeArrowheads="1" noChangeShapeType="1" noTextEdit="1"/>
              </p:cNvSpPr>
              <p:nvPr>
                <p:ph idx="17"/>
              </p:nvPr>
            </p:nvSpPr>
            <p:spPr>
              <a:xfrm>
                <a:off x="457200" y="3931920"/>
                <a:ext cx="8229600" cy="2392680"/>
              </a:xfrm>
              <a:blipFill rotWithShape="1">
                <a:blip r:embed="rId2" cstate="print"/>
                <a:stretch>
                  <a:fillRect l="-889" t="-1527" b="-254"/>
                </a:stretch>
              </a:blipFill>
            </p:spPr>
            <p:txBody>
              <a:bodyPr/>
              <a:lstStyle/>
              <a:p>
                <a:r>
                  <a:rPr lang="en-US">
                    <a:noFill/>
                  </a:rPr>
                  <a:t> </a:t>
                </a:r>
              </a:p>
            </p:txBody>
          </p:sp>
        </mc:Fallback>
      </mc:AlternateContent>
      <p:sp>
        <p:nvSpPr>
          <p:cNvPr id="3" name="Text Placeholder 4"/>
          <p:cNvSpPr>
            <a:spLocks noGrp="1"/>
          </p:cNvSpPr>
          <p:nvPr>
            <p:ph type="body" sz="quarter" idx="18"/>
          </p:nvPr>
        </p:nvSpPr>
        <p:spPr/>
        <p:txBody>
          <a:bodyPr/>
          <a:lstStyle/>
          <a:p>
            <a:endParaRPr lang="en-US"/>
          </a:p>
        </p:txBody>
      </p:sp>
      <p:sp>
        <p:nvSpPr>
          <p:cNvPr id="4" name="Text Placeholder 5"/>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991526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FW with </a:t>
            </a:r>
            <a:r>
              <a:rPr lang="en-US" dirty="0" smtClean="0"/>
              <a:t>Inflation</a:t>
            </a:r>
            <a:r>
              <a:rPr lang="en-US" sz="1400" dirty="0"/>
              <a:t> </a:t>
            </a:r>
            <a:r>
              <a:rPr lang="en-US" sz="1400" dirty="0" smtClean="0"/>
              <a:t>(2)</a:t>
            </a:r>
            <a:endParaRPr lang="en-US" dirty="0"/>
          </a:p>
        </p:txBody>
      </p:sp>
      <p:sp>
        <p:nvSpPr>
          <p:cNvPr id="8" name="Content Placeholder 2"/>
          <p:cNvSpPr>
            <a:spLocks noGrp="1"/>
          </p:cNvSpPr>
          <p:nvPr>
            <p:ph sz="quarter" idx="17"/>
          </p:nvPr>
        </p:nvSpPr>
        <p:spPr>
          <a:xfrm>
            <a:off x="457200" y="1143000"/>
            <a:ext cx="8229600" cy="822960"/>
          </a:xfrm>
        </p:spPr>
        <p:txBody>
          <a:bodyPr/>
          <a:lstStyle/>
          <a:p>
            <a:pPr marL="0" indent="0">
              <a:buNone/>
            </a:pPr>
            <a:r>
              <a:rPr lang="en-US" sz="2200" b="0" dirty="0"/>
              <a:t>(b) To find the </a:t>
            </a:r>
            <a:r>
              <a:rPr lang="en-US" sz="2200" b="0" i="1" dirty="0"/>
              <a:t>purchasing power </a:t>
            </a:r>
            <a:r>
              <a:rPr lang="en-US" sz="2200" b="0" dirty="0"/>
              <a:t>of the accumulated amount </a:t>
            </a:r>
            <a:r>
              <a:rPr lang="en-US" sz="2200" b="0" i="1" dirty="0" smtClean="0">
                <a:solidFill>
                  <a:srgbClr val="A60A1B"/>
                </a:solidFill>
              </a:rPr>
              <a:t>deflate</a:t>
            </a:r>
            <a:r>
              <a:rPr lang="en-US" sz="2200" b="0" i="1" dirty="0" smtClean="0">
                <a:solidFill>
                  <a:srgbClr val="C00000"/>
                </a:solidFill>
              </a:rPr>
              <a:t/>
            </a:r>
            <a:br>
              <a:rPr lang="en-US" sz="2200" b="0" i="1" dirty="0" smtClean="0">
                <a:solidFill>
                  <a:srgbClr val="C00000"/>
                </a:solidFill>
              </a:rPr>
            </a:br>
            <a:r>
              <a:rPr lang="en-US" sz="2200" b="0" i="1" dirty="0" smtClean="0">
                <a:solidFill>
                  <a:srgbClr val="C00000"/>
                </a:solidFill>
              </a:rPr>
              <a:t>	</a:t>
            </a:r>
            <a:r>
              <a:rPr lang="en-US" sz="2200" b="0" dirty="0" smtClean="0"/>
              <a:t>the </a:t>
            </a:r>
            <a:r>
              <a:rPr lang="en-US" sz="2200" b="0" dirty="0"/>
              <a:t>inflated </a:t>
            </a:r>
            <a:r>
              <a:rPr lang="en-US" sz="2200" b="0" dirty="0" smtClean="0"/>
              <a:t>dollars</a:t>
            </a:r>
            <a:endParaRPr lang="en-US" sz="2200" b="0" dirty="0"/>
          </a:p>
        </p:txBody>
      </p:sp>
      <p:sp>
        <p:nvSpPr>
          <p:cNvPr id="15" name="AutoShape 3"/>
          <p:cNvSpPr>
            <a:spLocks noChangeArrowheads="1"/>
          </p:cNvSpPr>
          <p:nvPr/>
        </p:nvSpPr>
        <p:spPr bwMode="auto">
          <a:xfrm rot="8404275" flipV="1">
            <a:off x="6154424" y="1738398"/>
            <a:ext cx="914400" cy="150112"/>
          </a:xfrm>
          <a:prstGeom prst="rightArrow">
            <a:avLst>
              <a:gd name="adj1" fmla="val 50000"/>
              <a:gd name="adj2" fmla="val 186898"/>
            </a:avLst>
          </a:prstGeom>
          <a:solidFill>
            <a:srgbClr val="006200"/>
          </a:solidFill>
          <a:ln w="12700" cap="sq">
            <a:solidFill>
              <a:schemeClr val="tx1"/>
            </a:solidFill>
            <a:miter lim="800000"/>
            <a:headEnd type="none" w="sm" len="sm"/>
            <a:tailEnd type="none" w="sm" len="sm"/>
          </a:ln>
          <a:effectLs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9" name="Content Placeholder 4"/>
              <p:cNvSpPr>
                <a:spLocks noGrp="1"/>
              </p:cNvSpPr>
              <p:nvPr>
                <p:ph sz="quarter" idx="18"/>
              </p:nvPr>
            </p:nvSpPr>
            <p:spPr>
              <a:xfrm>
                <a:off x="457200" y="2042160"/>
                <a:ext cx="8229600" cy="822960"/>
              </a:xfrm>
            </p:spPr>
            <p:txBody>
              <a:bodyPr/>
              <a:lstStyle/>
              <a:p>
                <a:pPr marL="0" indent="0">
                  <a:buNone/>
                </a:pPr>
                <a:r>
                  <a:rPr lang="en-US" sz="2200" dirty="0"/>
                  <a:t> </a:t>
                </a:r>
                <a:r>
                  <a:rPr lang="en-US" sz="2200" dirty="0" smtClean="0"/>
                  <a:t>	</a:t>
                </a:r>
                <a:r>
                  <a:rPr lang="en-US" sz="2200" dirty="0" smtClean="0">
                    <a:solidFill>
                      <a:srgbClr val="3333CC"/>
                    </a:solidFill>
                  </a:rPr>
                  <a:t>Purchasing </a:t>
                </a:r>
                <a:r>
                  <a:rPr lang="en-US" sz="2200" dirty="0">
                    <a:solidFill>
                      <a:srgbClr val="3333CC"/>
                    </a:solidFill>
                  </a:rPr>
                  <a:t>power </a:t>
                </a:r>
                <a:r>
                  <a:rPr lang="en-US" sz="2200" dirty="0" smtClean="0">
                    <a:solidFill>
                      <a:srgbClr val="3333CC"/>
                    </a:solidFill>
                  </a:rPr>
                  <a:t> </a:t>
                </a:r>
                <a14:m>
                  <m:oMath xmlns:m="http://schemas.openxmlformats.org/officeDocument/2006/math">
                    <m:r>
                      <a:rPr lang="en-US" sz="2200" b="0" i="0" dirty="0" smtClean="0">
                        <a:latin typeface="Cambria Math"/>
                      </a:rPr>
                      <m:t>=15,000(</m:t>
                    </m:r>
                    <m:r>
                      <m:rPr>
                        <m:sty m:val="p"/>
                      </m:rPr>
                      <a:rPr lang="en-US" sz="2200" b="0" i="0" dirty="0" smtClean="0">
                        <a:latin typeface="Cambria Math"/>
                      </a:rPr>
                      <m:t>F</m:t>
                    </m:r>
                    <m:r>
                      <a:rPr lang="en-US" sz="2200" b="0" i="0" dirty="0" smtClean="0">
                        <a:latin typeface="Cambria Math"/>
                      </a:rPr>
                      <m:t>/</m:t>
                    </m:r>
                    <m:r>
                      <m:rPr>
                        <m:sty m:val="p"/>
                      </m:rPr>
                      <a:rPr lang="en-US" sz="2200" b="0" i="0" dirty="0" smtClean="0">
                        <a:latin typeface="Cambria Math"/>
                      </a:rPr>
                      <m:t>P</m:t>
                    </m:r>
                    <m:r>
                      <a:rPr lang="en-US" sz="2200" b="0" i="0" dirty="0" smtClean="0">
                        <a:latin typeface="Cambria Math"/>
                      </a:rPr>
                      <m:t>,13.4%,10)/(1+0.05)10</m:t>
                    </m:r>
                  </m:oMath>
                </a14:m>
                <a:endParaRPr lang="en-US" sz="2200" b="0" dirty="0"/>
              </a:p>
              <a:p>
                <a:pPr marL="0" indent="0">
                  <a:buNone/>
                </a:pPr>
                <a:r>
                  <a:rPr lang="en-US" sz="2200" dirty="0"/>
                  <a:t>                                       </a:t>
                </a:r>
                <a:r>
                  <a:rPr lang="en-US" sz="2200" dirty="0" smtClean="0"/>
                  <a:t> </a:t>
                </a:r>
                <a14:m>
                  <m:oMath xmlns:m="http://schemas.openxmlformats.org/officeDocument/2006/math">
                    <m:r>
                      <a:rPr lang="en-US" sz="2200" b="1" i="0" dirty="0" smtClean="0">
                        <a:latin typeface="Cambria Math"/>
                      </a:rPr>
                      <m:t>= </m:t>
                    </m:r>
                    <m:r>
                      <a:rPr lang="en-US" sz="2200" b="1" i="0" dirty="0">
                        <a:latin typeface="Cambria Math"/>
                      </a:rPr>
                      <m:t>$</m:t>
                    </m:r>
                    <m:r>
                      <a:rPr lang="en-US" sz="2200" b="1" i="0" dirty="0">
                        <a:latin typeface="Cambria Math"/>
                      </a:rPr>
                      <m:t>𝟑𝟐</m:t>
                    </m:r>
                    <m:r>
                      <a:rPr lang="en-US" sz="2200" b="1" i="0" dirty="0">
                        <a:latin typeface="Cambria Math"/>
                      </a:rPr>
                      <m:t>,</m:t>
                    </m:r>
                    <m:r>
                      <a:rPr lang="en-US" sz="2200" b="1" i="0" dirty="0">
                        <a:latin typeface="Cambria Math"/>
                      </a:rPr>
                      <m:t>𝟑𝟖𝟒</m:t>
                    </m:r>
                  </m:oMath>
                </a14:m>
                <a:endParaRPr lang="en-US" sz="2200" dirty="0"/>
              </a:p>
            </p:txBody>
          </p:sp>
        </mc:Choice>
        <mc:Fallback xmlns="">
          <p:sp>
            <p:nvSpPr>
              <p:cNvPr id="9" name="Content Placeholder 4"/>
              <p:cNvSpPr>
                <a:spLocks noGrp="1" noRot="1" noChangeAspect="1" noMove="1" noResize="1" noEditPoints="1" noAdjustHandles="1" noChangeArrowheads="1" noChangeShapeType="1" noTextEdit="1"/>
              </p:cNvSpPr>
              <p:nvPr>
                <p:ph sz="quarter" idx="18"/>
              </p:nvPr>
            </p:nvSpPr>
            <p:spPr>
              <a:xfrm>
                <a:off x="457200" y="2042160"/>
                <a:ext cx="8229600" cy="822960"/>
              </a:xfrm>
              <a:blipFill rotWithShape="1">
                <a:blip r:embed="rId2" cstate="print"/>
                <a:stretch>
                  <a:fillRect t="-4444" b="-4444"/>
                </a:stretch>
              </a:blipFill>
            </p:spPr>
            <p:txBody>
              <a:bodyPr/>
              <a:lstStyle/>
              <a:p>
                <a:r>
                  <a:rPr lang="en-US">
                    <a:noFill/>
                  </a:rPr>
                  <a:t> </a:t>
                </a:r>
              </a:p>
            </p:txBody>
          </p:sp>
        </mc:Fallback>
      </mc:AlternateContent>
      <p:sp>
        <p:nvSpPr>
          <p:cNvPr id="10" name="Content Placeholder 5"/>
          <p:cNvSpPr>
            <a:spLocks noGrp="1"/>
          </p:cNvSpPr>
          <p:nvPr>
            <p:ph sz="quarter" idx="19"/>
          </p:nvPr>
        </p:nvSpPr>
        <p:spPr>
          <a:xfrm>
            <a:off x="457200" y="2987040"/>
            <a:ext cx="8229600" cy="822960"/>
          </a:xfrm>
        </p:spPr>
        <p:txBody>
          <a:bodyPr/>
          <a:lstStyle/>
          <a:p>
            <a:pPr marL="0" indent="0">
              <a:buNone/>
            </a:pPr>
            <a:r>
              <a:rPr lang="en-US" sz="2200" b="0" dirty="0"/>
              <a:t>(c) The number of future dollars required to purchase goods that </a:t>
            </a:r>
            <a:r>
              <a:rPr lang="en-US" sz="2200" b="0" dirty="0" smtClean="0"/>
              <a:t>cost</a:t>
            </a:r>
            <a:br>
              <a:rPr lang="en-US" sz="2200" b="0" dirty="0" smtClean="0"/>
            </a:br>
            <a:r>
              <a:rPr lang="en-US" sz="2200" b="0" dirty="0" smtClean="0"/>
              <a:t>	$15,000 </a:t>
            </a:r>
            <a:r>
              <a:rPr lang="en-US" sz="2200" b="0" dirty="0"/>
              <a:t>now is the inflated cost of the </a:t>
            </a:r>
            <a:r>
              <a:rPr lang="en-US" sz="2200" b="0" dirty="0" smtClean="0"/>
              <a:t>goods</a:t>
            </a:r>
            <a:endParaRPr lang="en-US" sz="2200" b="0" dirty="0"/>
          </a:p>
        </p:txBody>
      </p:sp>
      <mc:AlternateContent xmlns:mc="http://schemas.openxmlformats.org/markup-compatibility/2006" xmlns:a14="http://schemas.microsoft.com/office/drawing/2010/main">
        <mc:Choice Requires="a14">
          <p:sp>
            <p:nvSpPr>
              <p:cNvPr id="11" name="Content Placeholder 6"/>
              <p:cNvSpPr>
                <a:spLocks noGrp="1"/>
              </p:cNvSpPr>
              <p:nvPr>
                <p:ph sz="quarter" idx="20"/>
              </p:nvPr>
            </p:nvSpPr>
            <p:spPr>
              <a:xfrm>
                <a:off x="457200" y="3901440"/>
                <a:ext cx="8229600" cy="822960"/>
              </a:xfrm>
            </p:spPr>
            <p:txBody>
              <a:bodyPr/>
              <a:lstStyle/>
              <a:p>
                <a:pPr marL="0" indent="0">
                  <a:buNone/>
                </a:pPr>
                <a:r>
                  <a:rPr lang="en-US" sz="2200" dirty="0" smtClean="0">
                    <a:solidFill>
                      <a:srgbClr val="3333CC"/>
                    </a:solidFill>
                  </a:rPr>
                  <a:t>	Number </a:t>
                </a:r>
                <a:r>
                  <a:rPr lang="en-US" sz="2200" dirty="0">
                    <a:solidFill>
                      <a:srgbClr val="3333CC"/>
                    </a:solidFill>
                  </a:rPr>
                  <a:t>of future dollars </a:t>
                </a:r>
                <a14:m>
                  <m:oMath xmlns:m="http://schemas.openxmlformats.org/officeDocument/2006/math">
                    <m:r>
                      <a:rPr lang="en-US" sz="2200" b="0" i="0" dirty="0" smtClean="0">
                        <a:latin typeface="Cambria Math"/>
                      </a:rPr>
                      <m:t>=15,000(</m:t>
                    </m:r>
                    <m:r>
                      <m:rPr>
                        <m:sty m:val="p"/>
                      </m:rPr>
                      <a:rPr lang="en-US" sz="2200" b="0" i="0" dirty="0" smtClean="0">
                        <a:latin typeface="Cambria Math"/>
                      </a:rPr>
                      <m:t>F</m:t>
                    </m:r>
                    <m:r>
                      <a:rPr lang="en-US" sz="2200" b="0" i="0" dirty="0" smtClean="0">
                        <a:latin typeface="Cambria Math"/>
                      </a:rPr>
                      <m:t>/</m:t>
                    </m:r>
                    <m:r>
                      <m:rPr>
                        <m:sty m:val="p"/>
                      </m:rPr>
                      <a:rPr lang="en-US" sz="2200" b="0" i="0" dirty="0" smtClean="0">
                        <a:latin typeface="Cambria Math"/>
                      </a:rPr>
                      <m:t>P</m:t>
                    </m:r>
                    <m:r>
                      <a:rPr lang="en-US" sz="2200" b="0" i="0" dirty="0" smtClean="0">
                        <a:latin typeface="Cambria Math"/>
                      </a:rPr>
                      <m:t>,5%,10)</m:t>
                    </m:r>
                  </m:oMath>
                </a14:m>
                <a:endParaRPr lang="en-US" sz="2200" b="0" dirty="0"/>
              </a:p>
              <a:p>
                <a:pPr marL="0" indent="0">
                  <a:buNone/>
                </a:pPr>
                <a:r>
                  <a:rPr lang="en-US" sz="2200" dirty="0"/>
                  <a:t>                                                 </a:t>
                </a:r>
                <a:r>
                  <a:rPr lang="en-US" sz="2200" dirty="0" smtClean="0"/>
                  <a:t> </a:t>
                </a:r>
                <a14:m>
                  <m:oMath xmlns:m="http://schemas.openxmlformats.org/officeDocument/2006/math">
                    <m:r>
                      <a:rPr lang="en-US" sz="2200" b="1" i="0" dirty="0" smtClean="0">
                        <a:latin typeface="Cambria Math"/>
                      </a:rPr>
                      <m:t>=</m:t>
                    </m:r>
                    <m:r>
                      <a:rPr lang="en-US" sz="2200" b="1" i="0" dirty="0">
                        <a:latin typeface="Cambria Math"/>
                      </a:rPr>
                      <m:t> $</m:t>
                    </m:r>
                    <m:r>
                      <a:rPr lang="en-US" sz="2200" b="1" i="0" dirty="0" smtClean="0">
                        <a:latin typeface="Cambria Math"/>
                      </a:rPr>
                      <m:t>𝟐𝟒</m:t>
                    </m:r>
                    <m:r>
                      <a:rPr lang="en-US" sz="2200" b="1" i="0" dirty="0" smtClean="0">
                        <a:latin typeface="Cambria Math"/>
                      </a:rPr>
                      <m:t>,</m:t>
                    </m:r>
                    <m:r>
                      <a:rPr lang="en-US" sz="2200" b="1" i="0" dirty="0" smtClean="0">
                        <a:latin typeface="Cambria Math"/>
                      </a:rPr>
                      <m:t>𝟒𝟑𝟒</m:t>
                    </m:r>
                  </m:oMath>
                </a14:m>
                <a:endParaRPr lang="en-US" sz="2200" dirty="0"/>
              </a:p>
            </p:txBody>
          </p:sp>
        </mc:Choice>
        <mc:Fallback xmlns="">
          <p:sp>
            <p:nvSpPr>
              <p:cNvPr id="11" name="Content Placeholder 6"/>
              <p:cNvSpPr>
                <a:spLocks noGrp="1" noRot="1" noChangeAspect="1" noMove="1" noResize="1" noEditPoints="1" noAdjustHandles="1" noChangeArrowheads="1" noChangeShapeType="1" noTextEdit="1"/>
              </p:cNvSpPr>
              <p:nvPr>
                <p:ph sz="quarter" idx="20"/>
              </p:nvPr>
            </p:nvSpPr>
            <p:spPr>
              <a:xfrm>
                <a:off x="457200" y="3901440"/>
                <a:ext cx="8229600" cy="822960"/>
              </a:xfrm>
              <a:blipFill rotWithShape="1">
                <a:blip r:embed="rId3" cstate="print"/>
                <a:stretch>
                  <a:fillRect t="-4444"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7"/>
              <p:cNvSpPr>
                <a:spLocks noGrp="1"/>
              </p:cNvSpPr>
              <p:nvPr>
                <p:ph sz="quarter" idx="21"/>
              </p:nvPr>
            </p:nvSpPr>
            <p:spPr>
              <a:xfrm>
                <a:off x="457200" y="4892040"/>
                <a:ext cx="8229600" cy="822960"/>
              </a:xfrm>
            </p:spPr>
            <p:txBody>
              <a:bodyPr/>
              <a:lstStyle/>
              <a:p>
                <a:pPr marL="0" indent="0">
                  <a:buNone/>
                </a:pPr>
                <a:r>
                  <a:rPr lang="en-US" sz="2200" b="0" dirty="0"/>
                  <a:t>(d) In order to maintain purchasing power </a:t>
                </a:r>
                <a:r>
                  <a:rPr lang="en-US" sz="2200" b="0" i="1" dirty="0">
                    <a:solidFill>
                      <a:srgbClr val="A60A1B"/>
                    </a:solidFill>
                  </a:rPr>
                  <a:t>and</a:t>
                </a:r>
                <a:r>
                  <a:rPr lang="en-US" sz="2200" b="0" dirty="0"/>
                  <a:t> earn a real return, money must </a:t>
                </a:r>
                <a:r>
                  <a:rPr lang="en-US" sz="2200" b="0" dirty="0" smtClean="0"/>
                  <a:t>	</a:t>
                </a:r>
                <a:r>
                  <a:rPr lang="en-US" sz="2200" b="0" dirty="0" smtClean="0">
                    <a:solidFill>
                      <a:srgbClr val="006200"/>
                    </a:solidFill>
                  </a:rPr>
                  <a:t>grow </a:t>
                </a:r>
                <a:r>
                  <a:rPr lang="en-US" sz="2200" b="0" dirty="0">
                    <a:solidFill>
                      <a:srgbClr val="006200"/>
                    </a:solidFill>
                  </a:rPr>
                  <a:t>by the inflation rate </a:t>
                </a:r>
                <a:r>
                  <a:rPr lang="en-US" sz="2200" i="1" dirty="0"/>
                  <a:t>and</a:t>
                </a:r>
                <a:r>
                  <a:rPr lang="en-US" sz="2200" b="0" dirty="0">
                    <a:solidFill>
                      <a:srgbClr val="009900"/>
                    </a:solidFill>
                  </a:rPr>
                  <a:t> </a:t>
                </a:r>
                <a:r>
                  <a:rPr lang="en-US" sz="2200" b="0" dirty="0">
                    <a:solidFill>
                      <a:srgbClr val="006200"/>
                    </a:solidFill>
                  </a:rPr>
                  <a:t>the interest rate</a:t>
                </a:r>
                <a:r>
                  <a:rPr lang="en-US" sz="2200" b="0" dirty="0"/>
                  <a:t>, or i</a:t>
                </a:r>
                <a:r>
                  <a:rPr lang="en-US" sz="2200" b="0" baseline="-25000" dirty="0"/>
                  <a:t>f</a:t>
                </a:r>
                <a:r>
                  <a:rPr lang="en-US" sz="2200" b="0" dirty="0"/>
                  <a:t> </a:t>
                </a:r>
                <a14:m>
                  <m:oMath xmlns:m="http://schemas.openxmlformats.org/officeDocument/2006/math">
                    <m:r>
                      <a:rPr lang="en-US" sz="2200" b="0" i="1" dirty="0" smtClean="0">
                        <a:latin typeface="Cambria Math"/>
                      </a:rPr>
                      <m:t>=</m:t>
                    </m:r>
                  </m:oMath>
                </a14:m>
                <a:r>
                  <a:rPr lang="en-US" sz="2200" b="0" dirty="0"/>
                  <a:t> 13.4%, as in part (a</a:t>
                </a:r>
                <a:r>
                  <a:rPr lang="en-US" sz="2200" b="0" dirty="0" smtClean="0"/>
                  <a:t>)</a:t>
                </a:r>
                <a:endParaRPr lang="en-US" sz="2200" b="0" dirty="0"/>
              </a:p>
            </p:txBody>
          </p:sp>
        </mc:Choice>
        <mc:Fallback xmlns="">
          <p:sp>
            <p:nvSpPr>
              <p:cNvPr id="12" name="Content Placeholder 7"/>
              <p:cNvSpPr>
                <a:spLocks noGrp="1" noRot="1" noChangeAspect="1" noMove="1" noResize="1" noEditPoints="1" noAdjustHandles="1" noChangeArrowheads="1" noChangeShapeType="1" noTextEdit="1"/>
              </p:cNvSpPr>
              <p:nvPr>
                <p:ph sz="quarter" idx="21"/>
              </p:nvPr>
            </p:nvSpPr>
            <p:spPr>
              <a:xfrm>
                <a:off x="457200" y="4892040"/>
                <a:ext cx="8229600" cy="822960"/>
              </a:xfrm>
              <a:blipFill rotWithShape="1">
                <a:blip r:embed="rId4" cstate="print"/>
                <a:stretch>
                  <a:fillRect l="-889" t="-3704"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8"/>
              <p:cNvSpPr>
                <a:spLocks noGrp="1"/>
              </p:cNvSpPr>
              <p:nvPr>
                <p:ph sz="quarter" idx="22"/>
              </p:nvPr>
            </p:nvSpPr>
            <p:spPr>
              <a:xfrm>
                <a:off x="457200" y="5806440"/>
                <a:ext cx="8229600" cy="822960"/>
              </a:xfrm>
            </p:spPr>
            <p:txBody>
              <a:bodyPr/>
              <a:lstStyle/>
              <a:p>
                <a:pPr marL="0" indent="0">
                  <a:buNone/>
                </a:pPr>
                <a:r>
                  <a:rPr lang="en-US" sz="2200" dirty="0" smtClean="0">
                    <a:solidFill>
                      <a:srgbClr val="3333CC"/>
                    </a:solidFill>
                  </a:rPr>
                  <a:t>					</a:t>
                </a:r>
                <a14:m>
                  <m:oMath xmlns:m="http://schemas.openxmlformats.org/officeDocument/2006/math">
                    <m:r>
                      <a:rPr lang="en-US" sz="2200" b="1" i="0" dirty="0" smtClean="0">
                        <a:solidFill>
                          <a:srgbClr val="3333CC"/>
                        </a:solidFill>
                        <a:latin typeface="Cambria Math"/>
                      </a:rPr>
                      <m:t>𝐅𝐖</m:t>
                    </m:r>
                    <m:r>
                      <a:rPr lang="en-US" sz="2200" b="0" i="0" dirty="0">
                        <a:latin typeface="Cambria Math"/>
                      </a:rPr>
                      <m:t>=15,000(</m:t>
                    </m:r>
                    <m:r>
                      <m:rPr>
                        <m:sty m:val="p"/>
                      </m:rPr>
                      <a:rPr lang="en-US" sz="2200" b="0" i="0" dirty="0">
                        <a:latin typeface="Cambria Math"/>
                      </a:rPr>
                      <m:t>F</m:t>
                    </m:r>
                    <m:r>
                      <a:rPr lang="en-US" sz="2200" b="0" i="0" dirty="0">
                        <a:latin typeface="Cambria Math"/>
                      </a:rPr>
                      <m:t>/</m:t>
                    </m:r>
                    <m:r>
                      <m:rPr>
                        <m:sty m:val="p"/>
                      </m:rPr>
                      <a:rPr lang="en-US" sz="2200" b="0" i="0" dirty="0">
                        <a:latin typeface="Cambria Math"/>
                      </a:rPr>
                      <m:t>P</m:t>
                    </m:r>
                    <m:r>
                      <a:rPr lang="en-US" sz="2200" b="0" i="0" dirty="0">
                        <a:latin typeface="Cambria Math"/>
                      </a:rPr>
                      <m:t>,13.4%,10)</m:t>
                    </m:r>
                  </m:oMath>
                </a14:m>
                <a:endParaRPr lang="en-US" sz="2200" b="0" dirty="0"/>
              </a:p>
              <a:p>
                <a:pPr marL="0" indent="0">
                  <a:buNone/>
                </a:pPr>
                <a:r>
                  <a:rPr lang="en-US" sz="2200" dirty="0"/>
                  <a:t>                           		 </a:t>
                </a:r>
                <a:r>
                  <a:rPr lang="en-US" sz="2200" dirty="0" smtClean="0"/>
                  <a:t>       </a:t>
                </a:r>
                <a14:m>
                  <m:oMath xmlns:m="http://schemas.openxmlformats.org/officeDocument/2006/math">
                    <m:r>
                      <a:rPr lang="en-US" sz="2200" b="1" i="0" dirty="0" smtClean="0">
                        <a:latin typeface="Cambria Math"/>
                      </a:rPr>
                      <m:t>=</m:t>
                    </m:r>
                    <m:r>
                      <a:rPr lang="en-US" sz="2200" b="1" i="0" dirty="0">
                        <a:latin typeface="Cambria Math"/>
                      </a:rPr>
                      <m:t> $</m:t>
                    </m:r>
                    <m:r>
                      <a:rPr lang="en-US" sz="2200" b="1" i="0" dirty="0" smtClean="0">
                        <a:latin typeface="Cambria Math"/>
                      </a:rPr>
                      <m:t>𝟓𝟐</m:t>
                    </m:r>
                    <m:r>
                      <a:rPr lang="en-US" sz="2200" b="1" i="0" dirty="0" smtClean="0">
                        <a:latin typeface="Cambria Math"/>
                      </a:rPr>
                      <m:t>,</m:t>
                    </m:r>
                    <m:r>
                      <a:rPr lang="en-US" sz="2200" b="1" i="0" dirty="0" smtClean="0">
                        <a:latin typeface="Cambria Math"/>
                      </a:rPr>
                      <m:t>𝟕𝟓𝟎</m:t>
                    </m:r>
                  </m:oMath>
                </a14:m>
                <a:endParaRPr lang="en-US" sz="2200" dirty="0"/>
              </a:p>
            </p:txBody>
          </p:sp>
        </mc:Choice>
        <mc:Fallback xmlns="">
          <p:sp>
            <p:nvSpPr>
              <p:cNvPr id="13" name="Content Placeholder 8"/>
              <p:cNvSpPr>
                <a:spLocks noGrp="1" noRot="1" noChangeAspect="1" noMove="1" noResize="1" noEditPoints="1" noAdjustHandles="1" noChangeArrowheads="1" noChangeShapeType="1" noTextEdit="1"/>
              </p:cNvSpPr>
              <p:nvPr>
                <p:ph sz="quarter" idx="22"/>
              </p:nvPr>
            </p:nvSpPr>
            <p:spPr>
              <a:xfrm>
                <a:off x="457200" y="5806440"/>
                <a:ext cx="8229600" cy="822960"/>
              </a:xfrm>
              <a:blipFill rotWithShape="1">
                <a:blip r:embed="rId5" cstate="print"/>
                <a:stretch>
                  <a:fillRect b="-3704"/>
                </a:stretch>
              </a:blipFill>
            </p:spPr>
            <p:txBody>
              <a:bodyPr/>
              <a:lstStyle/>
              <a:p>
                <a:r>
                  <a:rPr lang="en-US">
                    <a:noFill/>
                  </a:rPr>
                  <a:t> </a:t>
                </a:r>
              </a:p>
            </p:txBody>
          </p:sp>
        </mc:Fallback>
      </mc:AlternateContent>
      <p:sp>
        <p:nvSpPr>
          <p:cNvPr id="14" name="Content Placeholder 9"/>
          <p:cNvSpPr>
            <a:spLocks noGrp="1"/>
          </p:cNvSpPr>
          <p:nvPr>
            <p:ph sz="quarter" idx="23"/>
          </p:nvPr>
        </p:nvSpPr>
        <p:spPr/>
        <p:txBody>
          <a:bodyPr/>
          <a:lstStyle/>
          <a:p>
            <a:endParaRPr lang="en-US"/>
          </a:p>
        </p:txBody>
      </p:sp>
    </p:spTree>
    <p:extLst>
      <p:ext uri="{BB962C8B-B14F-4D97-AF65-F5344CB8AC3E}">
        <p14:creationId xmlns:p14="http://schemas.microsoft.com/office/powerpoint/2010/main" val="79879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Inflation</a:t>
            </a:r>
          </a:p>
        </p:txBody>
      </p:sp>
      <p:sp>
        <p:nvSpPr>
          <p:cNvPr id="3" name="Content Placeholder 2"/>
          <p:cNvSpPr>
            <a:spLocks noGrp="1"/>
          </p:cNvSpPr>
          <p:nvPr>
            <p:ph idx="1"/>
          </p:nvPr>
        </p:nvSpPr>
        <p:spPr>
          <a:xfrm>
            <a:off x="457200" y="838200"/>
            <a:ext cx="8458200" cy="5864352"/>
          </a:xfrm>
        </p:spPr>
        <p:txBody>
          <a:bodyPr/>
          <a:lstStyle/>
          <a:p>
            <a:pPr marL="0" indent="0">
              <a:buNone/>
            </a:pPr>
            <a:r>
              <a:rPr lang="en-US" dirty="0" smtClean="0">
                <a:solidFill>
                  <a:srgbClr val="A60A1B"/>
                </a:solidFill>
              </a:rPr>
              <a:t>   Inflation</a:t>
            </a:r>
          </a:p>
          <a:p>
            <a:pPr>
              <a:buFont typeface="Wingdings" panose="05000000000000000000" pitchFamily="2" charset="2"/>
              <a:buChar char="§"/>
            </a:pPr>
            <a:r>
              <a:rPr lang="en-US" sz="3200" dirty="0" smtClean="0">
                <a:solidFill>
                  <a:srgbClr val="A60A1B"/>
                </a:solidFill>
              </a:rPr>
              <a:t>A sustained increase in the general price level </a:t>
            </a:r>
          </a:p>
          <a:p>
            <a:pPr>
              <a:buFont typeface="Wingdings" panose="05000000000000000000" pitchFamily="2" charset="2"/>
              <a:buChar char="§"/>
            </a:pPr>
            <a:r>
              <a:rPr lang="en-US" sz="3200" dirty="0" smtClean="0">
                <a:solidFill>
                  <a:srgbClr val="A60A1B"/>
                </a:solidFill>
              </a:rPr>
              <a:t>Increase in price of goods and services</a:t>
            </a:r>
          </a:p>
          <a:p>
            <a:pPr>
              <a:buFont typeface="Wingdings" panose="05000000000000000000" pitchFamily="2" charset="2"/>
              <a:buChar char="§"/>
            </a:pPr>
            <a:r>
              <a:rPr lang="en-US" sz="3200" dirty="0" smtClean="0">
                <a:solidFill>
                  <a:srgbClr val="A60A1B"/>
                </a:solidFill>
              </a:rPr>
              <a:t> </a:t>
            </a:r>
            <a:r>
              <a:rPr lang="en-US" sz="3200" dirty="0"/>
              <a:t>Increase in amount of money needed to purchase </a:t>
            </a:r>
            <a:r>
              <a:rPr lang="en-US" sz="3200" i="1" dirty="0"/>
              <a:t>same </a:t>
            </a:r>
            <a:r>
              <a:rPr lang="en-US" sz="3200" i="1" dirty="0" smtClean="0"/>
              <a:t>amount </a:t>
            </a:r>
            <a:r>
              <a:rPr lang="en-US" sz="3200" dirty="0" smtClean="0"/>
              <a:t>of </a:t>
            </a:r>
            <a:r>
              <a:rPr lang="en-US" sz="3200" dirty="0"/>
              <a:t>goods or services</a:t>
            </a:r>
            <a:r>
              <a:rPr lang="en-US" sz="3200" dirty="0" smtClean="0"/>
              <a:t>.</a:t>
            </a:r>
          </a:p>
          <a:p>
            <a:pPr>
              <a:buFont typeface="Wingdings" panose="05000000000000000000" pitchFamily="2" charset="2"/>
              <a:buChar char="§"/>
            </a:pPr>
            <a:r>
              <a:rPr lang="en-US" sz="3200" dirty="0" smtClean="0"/>
              <a:t> </a:t>
            </a:r>
            <a:r>
              <a:rPr lang="en-US" sz="3200" dirty="0">
                <a:solidFill>
                  <a:srgbClr val="3946A4"/>
                </a:solidFill>
              </a:rPr>
              <a:t>Inflation results in a</a:t>
            </a:r>
            <a:r>
              <a:rPr lang="en-US" sz="3200" dirty="0"/>
              <a:t> decrease </a:t>
            </a:r>
            <a:r>
              <a:rPr lang="en-US" sz="3200" dirty="0" smtClean="0"/>
              <a:t>in purchasing power of money, </a:t>
            </a:r>
            <a:r>
              <a:rPr lang="en-US" sz="3200" dirty="0"/>
              <a:t>i.e., one </a:t>
            </a:r>
            <a:r>
              <a:rPr lang="en-US" sz="3200" dirty="0" smtClean="0"/>
              <a:t>  unit </a:t>
            </a:r>
            <a:r>
              <a:rPr lang="en-US" sz="3200" dirty="0"/>
              <a:t>of money buys </a:t>
            </a:r>
            <a:r>
              <a:rPr lang="en-US" sz="3200" dirty="0" smtClean="0"/>
              <a:t>less 	goods or services</a:t>
            </a:r>
          </a:p>
          <a:p>
            <a:pPr>
              <a:buFont typeface="Wingdings" panose="05000000000000000000" pitchFamily="2" charset="2"/>
              <a:buChar char="§"/>
            </a:pPr>
            <a:r>
              <a:rPr lang="en-US" sz="3200" dirty="0"/>
              <a:t>Inflation makes future dollars less valuable than present dollars.</a:t>
            </a:r>
            <a:endParaRPr lang="en-US" sz="3200" dirty="0" smtClean="0"/>
          </a:p>
        </p:txBody>
      </p:sp>
      <p:sp>
        <p:nvSpPr>
          <p:cNvPr id="6" name="Text Placeholder 4"/>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59772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Inflation</a:t>
            </a:r>
          </a:p>
        </p:txBody>
      </p:sp>
      <p:sp>
        <p:nvSpPr>
          <p:cNvPr id="3" name="Content Placeholder 2"/>
          <p:cNvSpPr>
            <a:spLocks noGrp="1"/>
          </p:cNvSpPr>
          <p:nvPr>
            <p:ph idx="1"/>
          </p:nvPr>
        </p:nvSpPr>
        <p:spPr>
          <a:xfrm>
            <a:off x="457200" y="838200"/>
            <a:ext cx="8458200" cy="5864352"/>
          </a:xfrm>
        </p:spPr>
        <p:txBody>
          <a:bodyPr/>
          <a:lstStyle/>
          <a:p>
            <a:pPr marL="0" indent="0">
              <a:buNone/>
            </a:pPr>
            <a:r>
              <a:rPr lang="en-US" dirty="0" smtClean="0">
                <a:solidFill>
                  <a:srgbClr val="A60A1B"/>
                </a:solidFill>
              </a:rPr>
              <a:t>   Inflation</a:t>
            </a:r>
          </a:p>
          <a:p>
            <a:pPr>
              <a:buFont typeface="Wingdings" panose="05000000000000000000" pitchFamily="2" charset="2"/>
              <a:buChar char="§"/>
            </a:pPr>
            <a:r>
              <a:rPr lang="en-US" sz="3200" dirty="0"/>
              <a:t>Because of inflation, dollars in one period of time are not equivalent to dollars in another. </a:t>
            </a:r>
            <a:endParaRPr lang="en-US" sz="3200" dirty="0" smtClean="0"/>
          </a:p>
          <a:p>
            <a:pPr>
              <a:buFont typeface="Wingdings" panose="05000000000000000000" pitchFamily="2" charset="2"/>
              <a:buChar char="§"/>
            </a:pPr>
            <a:r>
              <a:rPr lang="en-US" sz="3200" dirty="0" smtClean="0"/>
              <a:t>We </a:t>
            </a:r>
            <a:r>
              <a:rPr lang="en-US" sz="3200" dirty="0"/>
              <a:t>know that engineering economic analysis requires that comparisons be made on an equivalent basis</a:t>
            </a:r>
            <a:r>
              <a:rPr lang="en-US" sz="3200" dirty="0" smtClean="0"/>
              <a:t>.</a:t>
            </a:r>
          </a:p>
          <a:p>
            <a:pPr>
              <a:buFont typeface="Wingdings" panose="05000000000000000000" pitchFamily="2" charset="2"/>
              <a:buChar char="§"/>
            </a:pPr>
            <a:r>
              <a:rPr lang="en-US" sz="3200" dirty="0" smtClean="0"/>
              <a:t> </a:t>
            </a:r>
            <a:r>
              <a:rPr lang="en-US" sz="3200" dirty="0"/>
              <a:t>So, it is important for us to be able to incorporate the effects of inflation.</a:t>
            </a:r>
            <a:endParaRPr lang="en-US" sz="3200" dirty="0" smtClean="0">
              <a:solidFill>
                <a:srgbClr val="A60A1B"/>
              </a:solidFill>
            </a:endParaRPr>
          </a:p>
        </p:txBody>
      </p:sp>
      <p:sp>
        <p:nvSpPr>
          <p:cNvPr id="6" name="Text Placeholder 4"/>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716791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Inflation</a:t>
            </a:r>
          </a:p>
        </p:txBody>
      </p:sp>
      <p:sp>
        <p:nvSpPr>
          <p:cNvPr id="3" name="Content Placeholder 2"/>
          <p:cNvSpPr>
            <a:spLocks noGrp="1"/>
          </p:cNvSpPr>
          <p:nvPr>
            <p:ph idx="1"/>
          </p:nvPr>
        </p:nvSpPr>
        <p:spPr>
          <a:xfrm>
            <a:off x="457200" y="838200"/>
            <a:ext cx="8458200" cy="5864352"/>
          </a:xfrm>
        </p:spPr>
        <p:txBody>
          <a:bodyPr/>
          <a:lstStyle/>
          <a:p>
            <a:pPr marL="0" indent="0">
              <a:buNone/>
            </a:pPr>
            <a:r>
              <a:rPr lang="en-US" dirty="0" smtClean="0">
                <a:solidFill>
                  <a:srgbClr val="A60A1B"/>
                </a:solidFill>
              </a:rPr>
              <a:t>   Deflation</a:t>
            </a:r>
          </a:p>
          <a:p>
            <a:pPr>
              <a:buFont typeface="Wingdings" panose="05000000000000000000" pitchFamily="2" charset="2"/>
              <a:buChar char="§"/>
            </a:pPr>
            <a:r>
              <a:rPr lang="en-US" dirty="0"/>
              <a:t>When the purchasing power of a monetary unit increases rather than decreases as time passes, the result is deflation</a:t>
            </a:r>
            <a:r>
              <a:rPr lang="en-US" dirty="0" smtClean="0"/>
              <a:t>.</a:t>
            </a:r>
          </a:p>
          <a:p>
            <a:pPr>
              <a:buFont typeface="Wingdings" panose="05000000000000000000" pitchFamily="2" charset="2"/>
              <a:buChar char="§"/>
            </a:pPr>
            <a:r>
              <a:rPr lang="en-US" dirty="0" smtClean="0"/>
              <a:t> </a:t>
            </a:r>
            <a:r>
              <a:rPr lang="en-US" dirty="0"/>
              <a:t>Deflation, very rare in the modern world, nonetheless can exist. </a:t>
            </a:r>
            <a:endParaRPr lang="en-US" dirty="0" smtClean="0"/>
          </a:p>
          <a:p>
            <a:pPr>
              <a:buFont typeface="Wingdings" panose="05000000000000000000" pitchFamily="2" charset="2"/>
              <a:buChar char="§"/>
            </a:pPr>
            <a:r>
              <a:rPr lang="en-US" dirty="0" smtClean="0"/>
              <a:t>Deflation </a:t>
            </a:r>
            <a:r>
              <a:rPr lang="en-US" dirty="0"/>
              <a:t>has the opposite effect of inflation—one can buy more with money in future years than can be bought today. </a:t>
            </a:r>
            <a:endParaRPr lang="en-US" dirty="0" smtClean="0"/>
          </a:p>
          <a:p>
            <a:pPr>
              <a:buFont typeface="Wingdings" panose="05000000000000000000" pitchFamily="2" charset="2"/>
              <a:buChar char="§"/>
            </a:pPr>
            <a:r>
              <a:rPr lang="en-US" dirty="0" smtClean="0"/>
              <a:t>Thus</a:t>
            </a:r>
            <a:r>
              <a:rPr lang="en-US" dirty="0"/>
              <a:t>, deflation makes future dollars more valuable than current dollars.</a:t>
            </a:r>
            <a:endParaRPr lang="en-US" dirty="0" smtClean="0">
              <a:solidFill>
                <a:srgbClr val="A60A1B"/>
              </a:solidFill>
            </a:endParaRPr>
          </a:p>
        </p:txBody>
      </p:sp>
      <p:sp>
        <p:nvSpPr>
          <p:cNvPr id="6" name="Text Placeholder 4"/>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937713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Inflation </a:t>
            </a:r>
            <a:r>
              <a:rPr lang="en-US" dirty="0" smtClean="0"/>
              <a:t>Happen?</a:t>
            </a:r>
            <a:endParaRPr lang="en-US" dirty="0"/>
          </a:p>
        </p:txBody>
      </p:sp>
      <p:sp>
        <p:nvSpPr>
          <p:cNvPr id="3" name="Content Placeholder 2"/>
          <p:cNvSpPr>
            <a:spLocks noGrp="1"/>
          </p:cNvSpPr>
          <p:nvPr>
            <p:ph idx="1"/>
          </p:nvPr>
        </p:nvSpPr>
        <p:spPr>
          <a:xfrm>
            <a:off x="228600" y="838200"/>
            <a:ext cx="8686800" cy="5864352"/>
          </a:xfrm>
        </p:spPr>
        <p:txBody>
          <a:bodyPr/>
          <a:lstStyle/>
          <a:p>
            <a:pPr marL="0" indent="0">
              <a:buNone/>
            </a:pPr>
            <a:r>
              <a:rPr lang="en-US" dirty="0"/>
              <a:t>Economists generally believe that inflation depends on the </a:t>
            </a:r>
            <a:r>
              <a:rPr lang="en-US" dirty="0" smtClean="0"/>
              <a:t>following</a:t>
            </a:r>
            <a:r>
              <a:rPr lang="en-US" dirty="0"/>
              <a:t>, either in isolation or in combination</a:t>
            </a:r>
            <a:r>
              <a:rPr lang="en-US" dirty="0" smtClean="0"/>
              <a:t>.</a:t>
            </a:r>
          </a:p>
          <a:p>
            <a:pPr marL="0" indent="0">
              <a:buNone/>
            </a:pPr>
            <a:r>
              <a:rPr lang="en-US" dirty="0"/>
              <a:t>Money </a:t>
            </a:r>
            <a:r>
              <a:rPr lang="en-US" dirty="0" smtClean="0"/>
              <a:t>supply</a:t>
            </a:r>
          </a:p>
          <a:p>
            <a:pPr marL="0" indent="0">
              <a:buNone/>
            </a:pPr>
            <a:r>
              <a:rPr lang="en-US" dirty="0" smtClean="0"/>
              <a:t>The </a:t>
            </a:r>
            <a:r>
              <a:rPr lang="en-US" dirty="0"/>
              <a:t>amount of money in our national economy has an effect on its purchasing power. If there is too much money in the system (the Federal Reserve controls the flow of money) versus goods and services to purchase with that money, the value of dollars tends to decrease. When there are fewer dollars in the system, they become more valuable. The Federal Reserve seeks to increase the volume of money in the system at the same rate that the economy is growing.</a:t>
            </a:r>
            <a:endParaRPr lang="en-US" dirty="0" smtClean="0"/>
          </a:p>
        </p:txBody>
      </p:sp>
      <p:sp>
        <p:nvSpPr>
          <p:cNvPr id="6" name="Text Placeholder 4"/>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378288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Inflation </a:t>
            </a:r>
            <a:r>
              <a:rPr lang="en-US" dirty="0" smtClean="0"/>
              <a:t>Happen?</a:t>
            </a:r>
            <a:endParaRPr lang="en-US" dirty="0"/>
          </a:p>
        </p:txBody>
      </p:sp>
      <p:sp>
        <p:nvSpPr>
          <p:cNvPr id="3" name="Content Placeholder 2"/>
          <p:cNvSpPr>
            <a:spLocks noGrp="1"/>
          </p:cNvSpPr>
          <p:nvPr>
            <p:ph idx="1"/>
          </p:nvPr>
        </p:nvSpPr>
        <p:spPr>
          <a:xfrm>
            <a:off x="228600" y="838200"/>
            <a:ext cx="8869680" cy="5864352"/>
          </a:xfrm>
        </p:spPr>
        <p:txBody>
          <a:bodyPr/>
          <a:lstStyle/>
          <a:p>
            <a:pPr marL="0" indent="0">
              <a:buNone/>
            </a:pPr>
            <a:r>
              <a:rPr lang="en-US" dirty="0"/>
              <a:t>Economists generally believe that inflation depends on the </a:t>
            </a:r>
            <a:r>
              <a:rPr lang="en-US" dirty="0" smtClean="0"/>
              <a:t>following</a:t>
            </a:r>
            <a:r>
              <a:rPr lang="en-US" dirty="0"/>
              <a:t>, either in isolation or in combination</a:t>
            </a:r>
            <a:r>
              <a:rPr lang="en-US" dirty="0" smtClean="0"/>
              <a:t>.</a:t>
            </a:r>
          </a:p>
          <a:p>
            <a:pPr marL="0" indent="0">
              <a:buNone/>
            </a:pPr>
            <a:r>
              <a:rPr lang="en-US" dirty="0"/>
              <a:t>Exchange </a:t>
            </a:r>
            <a:r>
              <a:rPr lang="en-US" dirty="0" smtClean="0"/>
              <a:t>rates</a:t>
            </a:r>
          </a:p>
          <a:p>
            <a:pPr marL="0" indent="0" algn="just">
              <a:buNone/>
            </a:pPr>
            <a:r>
              <a:rPr lang="en-US" dirty="0" smtClean="0"/>
              <a:t>The </a:t>
            </a:r>
            <a:r>
              <a:rPr lang="en-US" dirty="0"/>
              <a:t>strength of the dollar in world markets affects the profitability of international companies. Prices may be adjusted to compensate for the dollar’s relative strength or weakness in the world market. As corporations’ profits are </a:t>
            </a:r>
            <a:r>
              <a:rPr lang="en-US" dirty="0" smtClean="0"/>
              <a:t>weakened </a:t>
            </a:r>
            <a:r>
              <a:rPr lang="en-US" dirty="0"/>
              <a:t>or eliminated in some markets owing to fluctuations in exchange rates, prices may be raised in other markets to compensate.</a:t>
            </a:r>
            <a:endParaRPr lang="en-US" dirty="0" smtClean="0"/>
          </a:p>
        </p:txBody>
      </p:sp>
      <p:sp>
        <p:nvSpPr>
          <p:cNvPr id="6" name="Text Placeholder 4"/>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1687325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Inflation </a:t>
            </a:r>
            <a:r>
              <a:rPr lang="en-US" dirty="0" smtClean="0"/>
              <a:t>Happen?</a:t>
            </a:r>
            <a:endParaRPr lang="en-US" dirty="0"/>
          </a:p>
        </p:txBody>
      </p:sp>
      <p:sp>
        <p:nvSpPr>
          <p:cNvPr id="3" name="Content Placeholder 2"/>
          <p:cNvSpPr>
            <a:spLocks noGrp="1"/>
          </p:cNvSpPr>
          <p:nvPr>
            <p:ph idx="1"/>
          </p:nvPr>
        </p:nvSpPr>
        <p:spPr>
          <a:xfrm>
            <a:off x="228600" y="838200"/>
            <a:ext cx="8869680" cy="5864352"/>
          </a:xfrm>
        </p:spPr>
        <p:txBody>
          <a:bodyPr/>
          <a:lstStyle/>
          <a:p>
            <a:pPr marL="0" indent="0">
              <a:buNone/>
            </a:pPr>
            <a:r>
              <a:rPr lang="en-US" dirty="0"/>
              <a:t>Economists generally believe that inflation depends on the </a:t>
            </a:r>
            <a:r>
              <a:rPr lang="en-US" dirty="0" smtClean="0"/>
              <a:t>following</a:t>
            </a:r>
            <a:r>
              <a:rPr lang="en-US" dirty="0"/>
              <a:t>, either in isolation or in combination</a:t>
            </a:r>
            <a:r>
              <a:rPr lang="en-US" dirty="0" smtClean="0"/>
              <a:t>.</a:t>
            </a:r>
          </a:p>
          <a:p>
            <a:pPr marL="0" indent="0">
              <a:buNone/>
            </a:pPr>
            <a:r>
              <a:rPr lang="en-US" i="1" dirty="0" smtClean="0"/>
              <a:t>Cost–push</a:t>
            </a:r>
          </a:p>
          <a:p>
            <a:pPr marL="0" indent="0">
              <a:buNone/>
            </a:pPr>
            <a:r>
              <a:rPr lang="en-US" dirty="0" smtClean="0"/>
              <a:t>This </a:t>
            </a:r>
            <a:r>
              <a:rPr lang="en-US" dirty="0"/>
              <a:t>cause of inflation develops as producers of goods and services “push” their increasing operating costs along to the customer through higher prices. </a:t>
            </a:r>
            <a:endParaRPr lang="en-US" dirty="0" smtClean="0"/>
          </a:p>
          <a:p>
            <a:pPr marL="0" indent="0">
              <a:buNone/>
            </a:pPr>
            <a:r>
              <a:rPr lang="en-US" dirty="0" smtClean="0"/>
              <a:t>These </a:t>
            </a:r>
            <a:r>
              <a:rPr lang="en-US" dirty="0"/>
              <a:t>operating costs include fabrication/manufacturing, marketing, and sales</a:t>
            </a:r>
            <a:endParaRPr lang="en-US" dirty="0" smtClean="0"/>
          </a:p>
        </p:txBody>
      </p:sp>
      <p:sp>
        <p:nvSpPr>
          <p:cNvPr id="6" name="Text Placeholder 4"/>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866936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Inflation </a:t>
            </a:r>
            <a:r>
              <a:rPr lang="en-US" dirty="0" smtClean="0"/>
              <a:t>Happen?</a:t>
            </a:r>
            <a:endParaRPr lang="en-US" dirty="0"/>
          </a:p>
        </p:txBody>
      </p:sp>
      <p:sp>
        <p:nvSpPr>
          <p:cNvPr id="3" name="Content Placeholder 2"/>
          <p:cNvSpPr>
            <a:spLocks noGrp="1"/>
          </p:cNvSpPr>
          <p:nvPr>
            <p:ph idx="1"/>
          </p:nvPr>
        </p:nvSpPr>
        <p:spPr>
          <a:xfrm>
            <a:off x="228600" y="838200"/>
            <a:ext cx="8869680" cy="5864352"/>
          </a:xfrm>
        </p:spPr>
        <p:txBody>
          <a:bodyPr/>
          <a:lstStyle/>
          <a:p>
            <a:pPr marL="0" indent="0">
              <a:buNone/>
            </a:pPr>
            <a:r>
              <a:rPr lang="en-US" dirty="0"/>
              <a:t>Economists generally believe that inflation depends on the </a:t>
            </a:r>
            <a:r>
              <a:rPr lang="en-US" dirty="0" smtClean="0"/>
              <a:t>following</a:t>
            </a:r>
            <a:r>
              <a:rPr lang="en-US" dirty="0"/>
              <a:t>, either in isolation or in combination</a:t>
            </a:r>
            <a:r>
              <a:rPr lang="en-US" dirty="0" smtClean="0"/>
              <a:t>.</a:t>
            </a:r>
          </a:p>
          <a:p>
            <a:pPr marL="0" indent="0">
              <a:buNone/>
            </a:pPr>
            <a:endParaRPr lang="en-US" dirty="0" smtClean="0"/>
          </a:p>
        </p:txBody>
      </p:sp>
      <p:sp>
        <p:nvSpPr>
          <p:cNvPr id="6" name="Text Placeholder 4"/>
          <p:cNvSpPr>
            <a:spLocks noGrp="1"/>
          </p:cNvSpPr>
          <p:nvPr>
            <p:ph type="body" sz="quarter" idx="19"/>
          </p:nvPr>
        </p:nvSpPr>
        <p:spPr/>
        <p:txBody>
          <a:bodyPr/>
          <a:lstStyle/>
          <a:p>
            <a:endParaRPr lang="en-US"/>
          </a:p>
        </p:txBody>
      </p:sp>
      <p:sp>
        <p:nvSpPr>
          <p:cNvPr id="4" name="Rectangle 3"/>
          <p:cNvSpPr/>
          <p:nvPr/>
        </p:nvSpPr>
        <p:spPr>
          <a:xfrm>
            <a:off x="228600" y="2551837"/>
            <a:ext cx="8686800" cy="2246769"/>
          </a:xfrm>
          <a:prstGeom prst="rect">
            <a:avLst/>
          </a:prstGeom>
        </p:spPr>
        <p:txBody>
          <a:bodyPr wrap="square">
            <a:spAutoFit/>
          </a:bodyPr>
          <a:lstStyle/>
          <a:p>
            <a:r>
              <a:rPr lang="en-US" sz="2800" i="1" dirty="0" smtClean="0"/>
              <a:t>Demand–pull</a:t>
            </a:r>
          </a:p>
          <a:p>
            <a:r>
              <a:rPr lang="en-US" sz="2800" dirty="0" smtClean="0"/>
              <a:t>This </a:t>
            </a:r>
            <a:r>
              <a:rPr lang="en-US" sz="2800" dirty="0"/>
              <a:t>cause is realized when consumers spend money freely on goods and services. As more and more people demand certain goods and services, the prices of those goods and services will rise (demand exceeding supply).</a:t>
            </a:r>
          </a:p>
        </p:txBody>
      </p:sp>
    </p:spTree>
    <p:extLst>
      <p:ext uri="{BB962C8B-B14F-4D97-AF65-F5344CB8AC3E}">
        <p14:creationId xmlns:p14="http://schemas.microsoft.com/office/powerpoint/2010/main" val="2667494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HHE_Accessible_PPT_Template-v3 (1)">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MHHE_Accessible_PPT_Template-v3 (1)</Template>
  <TotalTime>4901</TotalTime>
  <Words>1362</Words>
  <Application>Microsoft Office PowerPoint</Application>
  <PresentationFormat>On-screen Show (4:3)</PresentationFormat>
  <Paragraphs>154</Paragraphs>
  <Slides>25</Slides>
  <Notes>1</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25</vt:i4>
      </vt:variant>
    </vt:vector>
  </HeadingPairs>
  <TitlesOfParts>
    <vt:vector size="45" baseType="lpstr">
      <vt:lpstr>Arial</vt:lpstr>
      <vt:lpstr>Arial Narrow</vt:lpstr>
      <vt:lpstr>ArumSans Bd</vt:lpstr>
      <vt:lpstr>ArumSans Bold</vt:lpstr>
      <vt:lpstr>ArumSans Regular</vt:lpstr>
      <vt:lpstr>ArumSans Rg</vt:lpstr>
      <vt:lpstr>Calibri</vt:lpstr>
      <vt:lpstr>Cambria Math</vt:lpstr>
      <vt:lpstr>Tahoma</vt:lpstr>
      <vt:lpstr>Vectipede Rg</vt:lpstr>
      <vt:lpstr>Wingdings</vt:lpstr>
      <vt:lpstr>MHHE_Accessible_PPT_Template-v3 (1)</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Chapter 5</vt:lpstr>
      <vt:lpstr>LEARNING OUTCOMES</vt:lpstr>
      <vt:lpstr>Understanding Inflation</vt:lpstr>
      <vt:lpstr>Understanding Inflation</vt:lpstr>
      <vt:lpstr>Understanding Inflation</vt:lpstr>
      <vt:lpstr>How Does Inflation Happen?</vt:lpstr>
      <vt:lpstr>How Does Inflation Happen?</vt:lpstr>
      <vt:lpstr>How Does Inflation Happen?</vt:lpstr>
      <vt:lpstr>How Does Inflation Happen?</vt:lpstr>
      <vt:lpstr>Considering Inflation in Engineering Economy</vt:lpstr>
      <vt:lpstr>Considering Inflation in Engineering Economy</vt:lpstr>
      <vt:lpstr>Understanding Inflation</vt:lpstr>
      <vt:lpstr>Example: Constant Value Dollars</vt:lpstr>
      <vt:lpstr>Example: Constant Value Dollars</vt:lpstr>
      <vt:lpstr>Equivalence Calculation under Inflation</vt:lpstr>
      <vt:lpstr>Equivalence Calculation under Inflation</vt:lpstr>
      <vt:lpstr>PowerPoint Presentation</vt:lpstr>
      <vt:lpstr>PowerPoint Presentation</vt:lpstr>
      <vt:lpstr> Application of the inflation, real and market interest rates</vt:lpstr>
      <vt:lpstr>Example: Market vs. Real Rate</vt:lpstr>
      <vt:lpstr>PW Calculations with Inflation</vt:lpstr>
      <vt:lpstr>PowerPoint Presentation</vt:lpstr>
      <vt:lpstr>Example: PW with Inflation</vt:lpstr>
      <vt:lpstr>Example: FW with Inflation (1)</vt:lpstr>
      <vt:lpstr>Example: FW with Inflation (2)</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Structural Analysis</dc:title>
  <dc:creator>Kilburg, Jolynn</dc:creator>
  <cp:lastModifiedBy>User</cp:lastModifiedBy>
  <cp:revision>504</cp:revision>
  <dcterms:created xsi:type="dcterms:W3CDTF">2017-02-27T15:23:48Z</dcterms:created>
  <dcterms:modified xsi:type="dcterms:W3CDTF">2022-01-13T11:17:10Z</dcterms:modified>
</cp:coreProperties>
</file>