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8.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31"/>
  </p:notesMasterIdLst>
  <p:handoutMasterIdLst>
    <p:handoutMasterId r:id="rId32"/>
  </p:handoutMasterIdLst>
  <p:sldIdLst>
    <p:sldId id="257" r:id="rId10"/>
    <p:sldId id="258" r:id="rId11"/>
    <p:sldId id="259" r:id="rId12"/>
    <p:sldId id="260"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79" r:id="rId28"/>
    <p:sldId id="280"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8"/>
    <a:srgbClr val="A60A1B"/>
    <a:srgbClr val="820082"/>
    <a:srgbClr val="006200"/>
    <a:srgbClr val="575757"/>
    <a:srgbClr val="734C00"/>
    <a:srgbClr val="00508C"/>
    <a:srgbClr val="684453"/>
    <a:srgbClr val="CED8D4"/>
    <a:srgbClr val="BDCB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1" autoAdjust="0"/>
    <p:restoredTop sz="90463" autoAdjust="0"/>
  </p:normalViewPr>
  <p:slideViewPr>
    <p:cSldViewPr>
      <p:cViewPr varScale="1">
        <p:scale>
          <a:sx n="79" d="100"/>
          <a:sy n="79" d="100"/>
        </p:scale>
        <p:origin x="1790" y="72"/>
      </p:cViewPr>
      <p:guideLst>
        <p:guide orient="horz" pos="3408"/>
        <p:guide orient="horz" pos="3600"/>
        <p:guide orient="horz" pos="912"/>
        <p:guide orient="horz" pos="3360"/>
        <p:guide pos="5616"/>
        <p:guide pos="4320"/>
      </p:guideLst>
    </p:cSldViewPr>
  </p:slideViewPr>
  <p:outlineViewPr>
    <p:cViewPr>
      <p:scale>
        <a:sx n="33" d="100"/>
        <a:sy n="33" d="100"/>
      </p:scale>
      <p:origin x="0" y="4304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heme" Target="theme/theme1.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pPr/>
              <a:t>1/15/2022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pPr/>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pPr/>
              <a:t>1/15/2022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pPr/>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D003D02-7E89-4EBF-B123-9C334E1BFEF7}" type="slidenum">
              <a:rPr lang="en-US" smtClean="0"/>
              <a:pPr/>
              <a:t>1</a:t>
            </a:fld>
            <a:endParaRPr lang="en-US"/>
          </a:p>
        </p:txBody>
      </p:sp>
    </p:spTree>
    <p:extLst>
      <p:ext uri="{BB962C8B-B14F-4D97-AF65-F5344CB8AC3E}">
        <p14:creationId xmlns:p14="http://schemas.microsoft.com/office/powerpoint/2010/main" val="34183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rgbClr val="000000">
              <a:alpha val="56863"/>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latin typeface="+mj-lt"/>
                <a:cs typeface="Arial" panose="020B0604020202020204" pitchFamily="34" charset="0"/>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457200" y="4191000"/>
            <a:ext cx="5105400" cy="685800"/>
          </a:xfrm>
          <a:prstGeom prst="rect">
            <a:avLst/>
          </a:prstGeom>
        </p:spPr>
        <p:txBody>
          <a:bodyPr anchor="b"/>
          <a:lstStyle>
            <a:lvl1pPr marL="0" indent="0">
              <a:buNone/>
              <a:defRPr sz="2000" b="1">
                <a:solidFill>
                  <a:schemeClr val="bg1"/>
                </a:solidFill>
                <a:latin typeface="ArumSans Bd" pitchFamily="34" charset="0"/>
                <a:cs typeface="Arial" panose="020B0604020202020204" pitchFamily="34" charset="0"/>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9" name="Content Placeholder 4"/>
          <p:cNvSpPr>
            <a:spLocks noGrp="1"/>
          </p:cNvSpPr>
          <p:nvPr>
            <p:ph sz="quarter" idx="12" hasCustomPrompt="1"/>
          </p:nvPr>
        </p:nvSpPr>
        <p:spPr>
          <a:xfrm>
            <a:off x="0" y="6706639"/>
            <a:ext cx="9144000" cy="173736"/>
          </a:xfrm>
          <a:prstGeom prst="rect">
            <a:avLst/>
          </a:prstGeom>
        </p:spPr>
        <p:txBody>
          <a:bodyPr/>
          <a:lstStyle>
            <a:lvl1pPr algn="l">
              <a:defRPr sz="800">
                <a:solidFill>
                  <a:srgbClr val="585858"/>
                </a:solidFill>
              </a:defRPr>
            </a:lvl1pPr>
          </a:lstStyle>
          <a:p>
            <a:pPr lvl="0"/>
            <a:r>
              <a:rPr lang="en-US" dirty="0" smtClean="0"/>
              <a:t>Set Copyright Here</a:t>
            </a:r>
            <a:endParaRPr lang="en-US" dirty="0"/>
          </a:p>
        </p:txBody>
      </p:sp>
    </p:spTree>
    <p:extLst>
      <p:ext uri="{BB962C8B-B14F-4D97-AF65-F5344CB8AC3E}">
        <p14:creationId xmlns:p14="http://schemas.microsoft.com/office/powerpoint/2010/main" val="1156028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10691689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4076172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smtClean="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7"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423552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222947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69556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smtClean="0"/>
              <a:t>Click to edit Master title style</a:t>
            </a:r>
            <a:endParaRPr lang="en-US" dirty="0"/>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5620235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118797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87407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Jump Link"/>
          <p:cNvSpPr>
            <a:spLocks noGrp="1"/>
          </p:cNvSpPr>
          <p:nvPr>
            <p:ph type="body" sz="quarter" idx="16" hasCustomPrompt="1"/>
          </p:nvPr>
        </p:nvSpPr>
        <p:spPr>
          <a:xfrm>
            <a:off x="3817620" y="59960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58737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9"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4806866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97504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491004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32661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6" name="Media Placeholder 1"/>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Video Credit Here</a:t>
            </a:r>
            <a:endParaRPr lang="en-US" dirty="0"/>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 y="152400"/>
            <a:ext cx="9052560" cy="914400"/>
          </a:xfrm>
          <a:prstGeom prst="rect">
            <a:avLst/>
          </a:prstGeom>
        </p:spPr>
        <p:txBody>
          <a:bodyPr anchor="ctr"/>
          <a:lstStyle>
            <a:lvl1pPr>
              <a:defRPr sz="3600" b="1">
                <a:solidFill>
                  <a:srgbClr val="3946A4"/>
                </a:solidFill>
                <a:latin typeface="Arial Narrow" panose="020B060602020203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1264920"/>
            <a:ext cx="8229600" cy="5212080"/>
          </a:xfrm>
          <a:prstGeom prst="rect">
            <a:avLst/>
          </a:prstGeom>
        </p:spPr>
        <p:txBody>
          <a:bodyPr/>
          <a:lstStyle>
            <a:lvl1pPr>
              <a:spcAft>
                <a:spcPts val="800"/>
              </a:spcAft>
              <a:defRPr sz="2800" b="1">
                <a:latin typeface="Arial Narrow" panose="020B0606020202030204" pitchFamily="34" charset="0"/>
              </a:defRPr>
            </a:lvl1pPr>
            <a:lvl2pPr>
              <a:spcAft>
                <a:spcPts val="800"/>
              </a:spcAft>
              <a:defRPr sz="2400" b="1">
                <a:latin typeface="Arial Narrow" panose="020B0606020202030204" pitchFamily="34" charset="0"/>
              </a:defRPr>
            </a:lvl2pPr>
            <a:lvl3pPr>
              <a:spcAft>
                <a:spcPts val="800"/>
              </a:spcAft>
              <a:defRPr sz="2000" b="1">
                <a:latin typeface="Arial Narrow" panose="020B0606020202030204" pitchFamily="34" charset="0"/>
              </a:defRPr>
            </a:lvl3pPr>
            <a:lvl4pPr>
              <a:spcAft>
                <a:spcPts val="800"/>
              </a:spcAft>
              <a:defRPr sz="1800" b="1">
                <a:latin typeface="Arial Narrow" panose="020B0606020202030204" pitchFamily="34" charset="0"/>
              </a:defRPr>
            </a:lvl4pPr>
            <a:lvl5pPr>
              <a:spcAft>
                <a:spcPts val="800"/>
              </a:spcAft>
              <a:defRPr sz="1800" b="1">
                <a:latin typeface="Arial Narrow" panose="020B0606020202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 y="152400"/>
            <a:ext cx="9052560" cy="914400"/>
          </a:xfrm>
          <a:prstGeom prst="rect">
            <a:avLst/>
          </a:prstGeom>
        </p:spPr>
        <p:txBody>
          <a:bodyPr anchor="ctr"/>
          <a:lstStyle>
            <a:lvl1pPr>
              <a:defRPr sz="3600" b="1">
                <a:solidFill>
                  <a:srgbClr val="3946A4"/>
                </a:solidFill>
                <a:latin typeface="Arial Narrow" panose="020B060602020203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idx="1"/>
          </p:nvPr>
        </p:nvSpPr>
        <p:spPr>
          <a:xfrm>
            <a:off x="457200" y="1264920"/>
            <a:ext cx="8229600" cy="2392680"/>
          </a:xfrm>
          <a:prstGeom prst="rect">
            <a:avLst/>
          </a:prstGeom>
        </p:spPr>
        <p:txBody>
          <a:bodyPr/>
          <a:lstStyle>
            <a:lvl1pPr>
              <a:spcAft>
                <a:spcPts val="800"/>
              </a:spcAft>
              <a:defRPr sz="2800" b="1">
                <a:latin typeface="Arial Narrow" panose="020B0606020202030204" pitchFamily="34" charset="0"/>
              </a:defRPr>
            </a:lvl1pPr>
            <a:lvl2pPr>
              <a:spcAft>
                <a:spcPts val="800"/>
              </a:spcAft>
              <a:defRPr sz="2400" b="1">
                <a:latin typeface="Arial Narrow" panose="020B0606020202030204" pitchFamily="34" charset="0"/>
              </a:defRPr>
            </a:lvl2pPr>
            <a:lvl3pPr>
              <a:spcAft>
                <a:spcPts val="800"/>
              </a:spcAft>
              <a:defRPr sz="2000" b="1">
                <a:latin typeface="Arial Narrow" panose="020B0606020202030204" pitchFamily="34" charset="0"/>
              </a:defRPr>
            </a:lvl3pPr>
            <a:lvl4pPr>
              <a:spcAft>
                <a:spcPts val="800"/>
              </a:spcAft>
              <a:defRPr sz="1800" b="1">
                <a:latin typeface="Arial Narrow" panose="020B0606020202030204" pitchFamily="34" charset="0"/>
              </a:defRPr>
            </a:lvl4pPr>
            <a:lvl5pPr>
              <a:spcAft>
                <a:spcPts val="800"/>
              </a:spcAft>
              <a:defRPr sz="1800" b="1">
                <a:latin typeface="Arial Narrow" panose="020B0606020202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7"/>
          </p:nvPr>
        </p:nvSpPr>
        <p:spPr>
          <a:xfrm>
            <a:off x="457200" y="3733800"/>
            <a:ext cx="8229600" cy="2392680"/>
          </a:xfrm>
          <a:prstGeom prst="rect">
            <a:avLst/>
          </a:prstGeom>
        </p:spPr>
        <p:txBody>
          <a:bodyPr/>
          <a:lstStyle>
            <a:lvl1pPr>
              <a:spcAft>
                <a:spcPts val="800"/>
              </a:spcAft>
              <a:defRPr sz="2800" b="1">
                <a:latin typeface="Arial Narrow" panose="020B0606020202030204" pitchFamily="34" charset="0"/>
              </a:defRPr>
            </a:lvl1pPr>
            <a:lvl2pPr>
              <a:spcAft>
                <a:spcPts val="800"/>
              </a:spcAft>
              <a:defRPr sz="2400" b="1">
                <a:latin typeface="Arial Narrow" panose="020B0606020202030204" pitchFamily="34" charset="0"/>
              </a:defRPr>
            </a:lvl2pPr>
            <a:lvl3pPr>
              <a:spcAft>
                <a:spcPts val="800"/>
              </a:spcAft>
              <a:defRPr sz="2000" b="1">
                <a:latin typeface="Arial Narrow" panose="020B0606020202030204" pitchFamily="34" charset="0"/>
              </a:defRPr>
            </a:lvl3pPr>
            <a:lvl4pPr>
              <a:spcAft>
                <a:spcPts val="800"/>
              </a:spcAft>
              <a:defRPr sz="1800" b="1">
                <a:latin typeface="Arial Narrow" panose="020B0606020202030204" pitchFamily="34" charset="0"/>
              </a:defRPr>
            </a:lvl4pPr>
            <a:lvl5pPr>
              <a:spcAft>
                <a:spcPts val="800"/>
              </a:spcAft>
              <a:defRPr sz="1800" b="1">
                <a:latin typeface="Arial Narrow" panose="020B0606020202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Jump Link"/>
          <p:cNvSpPr>
            <a:spLocks noGrp="1"/>
          </p:cNvSpPr>
          <p:nvPr>
            <p:ph type="body" sz="quarter" idx="18" hasCustomPrompt="1"/>
          </p:nvPr>
        </p:nvSpPr>
        <p:spPr>
          <a:xfrm>
            <a:off x="3886200" y="6551932"/>
            <a:ext cx="1371600" cy="100584"/>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12" name="Photo Credit"/>
          <p:cNvSpPr>
            <a:spLocks noGrp="1"/>
          </p:cNvSpPr>
          <p:nvPr>
            <p:ph type="body" sz="quarter" idx="19" hasCustomPrompt="1"/>
          </p:nvPr>
        </p:nvSpPr>
        <p:spPr>
          <a:xfrm>
            <a:off x="6473952" y="6702552"/>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smtClean="0"/>
              <a:t>Insert Photo Credit Here</a:t>
            </a:r>
          </a:p>
        </p:txBody>
      </p:sp>
    </p:spTree>
    <p:extLst>
      <p:ext uri="{BB962C8B-B14F-4D97-AF65-F5344CB8AC3E}">
        <p14:creationId xmlns:p14="http://schemas.microsoft.com/office/powerpoint/2010/main" val="130997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45720" y="152400"/>
            <a:ext cx="9052560" cy="914400"/>
          </a:xfrm>
          <a:prstGeom prst="rect">
            <a:avLst/>
          </a:prstGeom>
        </p:spPr>
        <p:txBody>
          <a:bodyPr anchor="ctr"/>
          <a:lstStyle>
            <a:lvl1pPr>
              <a:defRPr lang="en-US" sz="3600" b="1" dirty="0">
                <a:solidFill>
                  <a:srgbClr val="3946A4"/>
                </a:solidFill>
                <a:latin typeface="Arial Narrow" panose="020B0606020202030204" pitchFamily="34" charset="0"/>
                <a:cs typeface="Arial" panose="020B0604020202020204" pitchFamily="34" charset="0"/>
              </a:defRPr>
            </a:lvl1pPr>
          </a:lstStyle>
          <a:p>
            <a:pPr lvl="0"/>
            <a:r>
              <a:rPr lang="en-US" dirty="0" smtClean="0"/>
              <a:t>Click to edit Master title style</a:t>
            </a:r>
            <a:endParaRPr lang="en-US" dirty="0"/>
          </a:p>
        </p:txBody>
      </p:sp>
      <p:sp>
        <p:nvSpPr>
          <p:cNvPr id="5" name="Content Placeholder 4"/>
          <p:cNvSpPr>
            <a:spLocks noGrp="1"/>
          </p:cNvSpPr>
          <p:nvPr>
            <p:ph sz="quarter" idx="17"/>
          </p:nvPr>
        </p:nvSpPr>
        <p:spPr>
          <a:xfrm>
            <a:off x="457200" y="127000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p>
        </p:txBody>
      </p:sp>
      <p:sp>
        <p:nvSpPr>
          <p:cNvPr id="9" name="Content Placeholder 8"/>
          <p:cNvSpPr>
            <a:spLocks noGrp="1"/>
          </p:cNvSpPr>
          <p:nvPr>
            <p:ph sz="quarter" idx="18"/>
          </p:nvPr>
        </p:nvSpPr>
        <p:spPr>
          <a:xfrm>
            <a:off x="457200" y="216916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5" name="Content Placeholder 14"/>
          <p:cNvSpPr>
            <a:spLocks noGrp="1"/>
          </p:cNvSpPr>
          <p:nvPr>
            <p:ph sz="quarter" idx="19"/>
          </p:nvPr>
        </p:nvSpPr>
        <p:spPr>
          <a:xfrm>
            <a:off x="457200" y="306832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7" name="Content Placeholder 16"/>
          <p:cNvSpPr>
            <a:spLocks noGrp="1"/>
          </p:cNvSpPr>
          <p:nvPr>
            <p:ph sz="quarter" idx="20"/>
          </p:nvPr>
        </p:nvSpPr>
        <p:spPr>
          <a:xfrm>
            <a:off x="457200" y="396748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9" name="Content Placeholder 18"/>
          <p:cNvSpPr>
            <a:spLocks noGrp="1"/>
          </p:cNvSpPr>
          <p:nvPr>
            <p:ph sz="quarter" idx="21"/>
          </p:nvPr>
        </p:nvSpPr>
        <p:spPr>
          <a:xfrm>
            <a:off x="457200" y="486664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1" name="Content Placeholder 20"/>
          <p:cNvSpPr>
            <a:spLocks noGrp="1"/>
          </p:cNvSpPr>
          <p:nvPr>
            <p:ph sz="quarter" idx="22"/>
          </p:nvPr>
        </p:nvSpPr>
        <p:spPr>
          <a:xfrm>
            <a:off x="457200" y="576580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4" name="Photo Credit"/>
          <p:cNvSpPr>
            <a:spLocks noGrp="1"/>
          </p:cNvSpPr>
          <p:nvPr>
            <p:ph sz="quarter" idx="23" hasCustomPrompt="1"/>
          </p:nvPr>
        </p:nvSpPr>
        <p:spPr>
          <a:xfrm>
            <a:off x="6464300" y="6702552"/>
            <a:ext cx="2670048" cy="155448"/>
          </a:xfrm>
          <a:prstGeom prst="rect">
            <a:avLst/>
          </a:prstGeom>
        </p:spPr>
        <p:txBody>
          <a:bodyPr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6244490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RedBar-Six Content Placeholders">
    <p:spTree>
      <p:nvGrpSpPr>
        <p:cNvPr id="1" name=""/>
        <p:cNvGrpSpPr/>
        <p:nvPr/>
      </p:nvGrpSpPr>
      <p:grpSpPr>
        <a:xfrm>
          <a:off x="0" y="0"/>
          <a:ext cx="0" cy="0"/>
          <a:chOff x="0" y="0"/>
          <a:chExt cx="0" cy="0"/>
        </a:xfrm>
      </p:grpSpPr>
      <p:sp>
        <p:nvSpPr>
          <p:cNvPr id="10" name="Oval 9"/>
          <p:cNvSpPr/>
          <p:nvPr userDrawn="1"/>
        </p:nvSpPr>
        <p:spPr bwMode="auto">
          <a:xfrm>
            <a:off x="685800" y="5486400"/>
            <a:ext cx="7772400" cy="838200"/>
          </a:xfrm>
          <a:prstGeom prst="ellipse">
            <a:avLst/>
          </a:prstGeom>
          <a:solidFill>
            <a:srgbClr val="CC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11" name="Oval 10"/>
          <p:cNvSpPr/>
          <p:nvPr userDrawn="1"/>
        </p:nvSpPr>
        <p:spPr bwMode="auto">
          <a:xfrm>
            <a:off x="685800" y="4534644"/>
            <a:ext cx="7772400" cy="723156"/>
          </a:xfrm>
          <a:prstGeom prst="ellipse">
            <a:avLst/>
          </a:prstGeom>
          <a:solidFill>
            <a:srgbClr val="E8E56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12" name="Oval 11"/>
          <p:cNvSpPr/>
          <p:nvPr userDrawn="1"/>
        </p:nvSpPr>
        <p:spPr bwMode="auto">
          <a:xfrm>
            <a:off x="685800" y="3429000"/>
            <a:ext cx="7772400" cy="877044"/>
          </a:xfrm>
          <a:prstGeom prst="ellipse">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13" name="Oval 12"/>
          <p:cNvSpPr/>
          <p:nvPr userDrawn="1"/>
        </p:nvSpPr>
        <p:spPr bwMode="auto">
          <a:xfrm>
            <a:off x="685800" y="2362200"/>
            <a:ext cx="7772400" cy="838200"/>
          </a:xfrm>
          <a:prstGeom prst="ellipse">
            <a:avLst/>
          </a:prstGeom>
          <a:solidFill>
            <a:srgbClr val="D6D6F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14" name="Oval 13"/>
          <p:cNvSpPr/>
          <p:nvPr userDrawn="1"/>
        </p:nvSpPr>
        <p:spPr bwMode="auto">
          <a:xfrm>
            <a:off x="685800" y="1295400"/>
            <a:ext cx="7772400" cy="838200"/>
          </a:xfrm>
          <a:prstGeom prst="ellipse">
            <a:avLst/>
          </a:prstGeom>
          <a:solidFill>
            <a:srgbClr val="C2FF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2" name="Slide Title"/>
          <p:cNvSpPr>
            <a:spLocks noGrp="1"/>
          </p:cNvSpPr>
          <p:nvPr>
            <p:ph type="title"/>
          </p:nvPr>
        </p:nvSpPr>
        <p:spPr>
          <a:xfrm>
            <a:off x="45720" y="152400"/>
            <a:ext cx="9052560" cy="914400"/>
          </a:xfrm>
          <a:prstGeom prst="rect">
            <a:avLst/>
          </a:prstGeom>
        </p:spPr>
        <p:txBody>
          <a:bodyPr anchor="ctr"/>
          <a:lstStyle>
            <a:lvl1pPr>
              <a:defRPr lang="en-US" sz="3600" b="1" dirty="0">
                <a:solidFill>
                  <a:srgbClr val="3946A4"/>
                </a:solidFill>
                <a:latin typeface="Arial Narrow" panose="020B0606020202030204" pitchFamily="34" charset="0"/>
                <a:cs typeface="Arial" panose="020B0604020202020204" pitchFamily="34" charset="0"/>
              </a:defRPr>
            </a:lvl1pPr>
          </a:lstStyle>
          <a:p>
            <a:pPr lvl="0"/>
            <a:r>
              <a:rPr lang="en-US" dirty="0" smtClean="0"/>
              <a:t>Click to edit Master title style</a:t>
            </a:r>
            <a:endParaRPr lang="en-US" dirty="0"/>
          </a:p>
        </p:txBody>
      </p:sp>
      <p:sp>
        <p:nvSpPr>
          <p:cNvPr id="5" name="Content Placeholder 4" hidden="1"/>
          <p:cNvSpPr>
            <a:spLocks noGrp="1"/>
          </p:cNvSpPr>
          <p:nvPr>
            <p:ph sz="quarter" idx="17"/>
          </p:nvPr>
        </p:nvSpPr>
        <p:spPr>
          <a:xfrm>
            <a:off x="457200" y="127000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p>
        </p:txBody>
      </p:sp>
      <p:sp>
        <p:nvSpPr>
          <p:cNvPr id="9" name="Content Placeholder 8" hidden="1"/>
          <p:cNvSpPr>
            <a:spLocks noGrp="1"/>
          </p:cNvSpPr>
          <p:nvPr>
            <p:ph sz="quarter" idx="18"/>
          </p:nvPr>
        </p:nvSpPr>
        <p:spPr>
          <a:xfrm>
            <a:off x="457200" y="216916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5" name="Content Placeholder 14" hidden="1"/>
          <p:cNvSpPr>
            <a:spLocks noGrp="1"/>
          </p:cNvSpPr>
          <p:nvPr>
            <p:ph sz="quarter" idx="19"/>
          </p:nvPr>
        </p:nvSpPr>
        <p:spPr>
          <a:xfrm>
            <a:off x="457200" y="306832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7" name="Content Placeholder 16" hidden="1"/>
          <p:cNvSpPr>
            <a:spLocks noGrp="1"/>
          </p:cNvSpPr>
          <p:nvPr>
            <p:ph sz="quarter" idx="20"/>
          </p:nvPr>
        </p:nvSpPr>
        <p:spPr>
          <a:xfrm>
            <a:off x="457200" y="396748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9" name="Content Placeholder 18" hidden="1"/>
          <p:cNvSpPr>
            <a:spLocks noGrp="1"/>
          </p:cNvSpPr>
          <p:nvPr>
            <p:ph sz="quarter" idx="21"/>
          </p:nvPr>
        </p:nvSpPr>
        <p:spPr>
          <a:xfrm>
            <a:off x="457200" y="486664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1" name="Content Placeholder 20" hidden="1"/>
          <p:cNvSpPr>
            <a:spLocks noGrp="1"/>
          </p:cNvSpPr>
          <p:nvPr>
            <p:ph sz="quarter" idx="22"/>
          </p:nvPr>
        </p:nvSpPr>
        <p:spPr>
          <a:xfrm>
            <a:off x="457200" y="5765800"/>
            <a:ext cx="8229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4" name="Photo Credit" hidden="1"/>
          <p:cNvSpPr>
            <a:spLocks noGrp="1"/>
          </p:cNvSpPr>
          <p:nvPr>
            <p:ph sz="quarter" idx="23" hasCustomPrompt="1"/>
          </p:nvPr>
        </p:nvSpPr>
        <p:spPr>
          <a:xfrm>
            <a:off x="6464300" y="6702552"/>
            <a:ext cx="2670048" cy="155448"/>
          </a:xfrm>
          <a:prstGeom prst="rect">
            <a:avLst/>
          </a:prstGeom>
        </p:spPr>
        <p:txBody>
          <a:bodyPr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81244475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45720" y="152400"/>
            <a:ext cx="9052560" cy="914400"/>
          </a:xfrm>
          <a:prstGeom prst="rect">
            <a:avLst/>
          </a:prstGeom>
        </p:spPr>
        <p:txBody>
          <a:bodyPr anchor="ctr"/>
          <a:lstStyle>
            <a:lvl1pPr>
              <a:defRPr lang="en-US" sz="3600" b="1" dirty="0">
                <a:solidFill>
                  <a:srgbClr val="3946A4"/>
                </a:solidFill>
                <a:latin typeface="Arial Narrow" panose="020B0606020202030204" pitchFamily="34" charset="0"/>
                <a:cs typeface="Arial" panose="020B0604020202020204" pitchFamily="34" charset="0"/>
              </a:defRPr>
            </a:lvl1pPr>
          </a:lstStyle>
          <a:p>
            <a:pPr lvl="0"/>
            <a:r>
              <a:rPr lang="en-US" dirty="0" smtClean="0"/>
              <a:t>Click to edit Master title style</a:t>
            </a:r>
            <a:endParaRPr lang="en-US" dirty="0"/>
          </a:p>
        </p:txBody>
      </p:sp>
      <p:sp>
        <p:nvSpPr>
          <p:cNvPr id="5" name="Content Placeholder 4"/>
          <p:cNvSpPr>
            <a:spLocks noGrp="1"/>
          </p:cNvSpPr>
          <p:nvPr>
            <p:ph sz="quarter" idx="17"/>
          </p:nvPr>
        </p:nvSpPr>
        <p:spPr>
          <a:xfrm>
            <a:off x="457200" y="127000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p>
        </p:txBody>
      </p:sp>
      <p:sp>
        <p:nvSpPr>
          <p:cNvPr id="9" name="Content Placeholder 8"/>
          <p:cNvSpPr>
            <a:spLocks noGrp="1"/>
          </p:cNvSpPr>
          <p:nvPr>
            <p:ph sz="quarter" idx="18"/>
          </p:nvPr>
        </p:nvSpPr>
        <p:spPr>
          <a:xfrm>
            <a:off x="457200" y="216916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5" name="Content Placeholder 14"/>
          <p:cNvSpPr>
            <a:spLocks noGrp="1"/>
          </p:cNvSpPr>
          <p:nvPr>
            <p:ph sz="quarter" idx="19"/>
          </p:nvPr>
        </p:nvSpPr>
        <p:spPr>
          <a:xfrm>
            <a:off x="457200" y="306832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7" name="Content Placeholder 16"/>
          <p:cNvSpPr>
            <a:spLocks noGrp="1"/>
          </p:cNvSpPr>
          <p:nvPr>
            <p:ph sz="quarter" idx="20"/>
          </p:nvPr>
        </p:nvSpPr>
        <p:spPr>
          <a:xfrm>
            <a:off x="457200" y="396748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9" name="Content Placeholder 18"/>
          <p:cNvSpPr>
            <a:spLocks noGrp="1"/>
          </p:cNvSpPr>
          <p:nvPr>
            <p:ph sz="quarter" idx="21"/>
          </p:nvPr>
        </p:nvSpPr>
        <p:spPr>
          <a:xfrm>
            <a:off x="457200" y="486664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1" name="Content Placeholder 20"/>
          <p:cNvSpPr>
            <a:spLocks noGrp="1"/>
          </p:cNvSpPr>
          <p:nvPr>
            <p:ph sz="quarter" idx="22"/>
          </p:nvPr>
        </p:nvSpPr>
        <p:spPr>
          <a:xfrm>
            <a:off x="457200" y="576580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0" name="Content Placeholder 20"/>
          <p:cNvSpPr>
            <a:spLocks noGrp="1"/>
          </p:cNvSpPr>
          <p:nvPr>
            <p:ph sz="quarter" idx="24"/>
          </p:nvPr>
        </p:nvSpPr>
        <p:spPr>
          <a:xfrm>
            <a:off x="4648200" y="1269136"/>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1" name="Content Placeholder 20"/>
          <p:cNvSpPr>
            <a:spLocks noGrp="1"/>
          </p:cNvSpPr>
          <p:nvPr>
            <p:ph sz="quarter" idx="25"/>
          </p:nvPr>
        </p:nvSpPr>
        <p:spPr>
          <a:xfrm>
            <a:off x="4648200" y="2168469"/>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2" name="Content Placeholder 20"/>
          <p:cNvSpPr>
            <a:spLocks noGrp="1"/>
          </p:cNvSpPr>
          <p:nvPr>
            <p:ph sz="quarter" idx="26"/>
          </p:nvPr>
        </p:nvSpPr>
        <p:spPr>
          <a:xfrm>
            <a:off x="4648200" y="3067802"/>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3" name="Content Placeholder 20"/>
          <p:cNvSpPr>
            <a:spLocks noGrp="1"/>
          </p:cNvSpPr>
          <p:nvPr>
            <p:ph sz="quarter" idx="27"/>
          </p:nvPr>
        </p:nvSpPr>
        <p:spPr>
          <a:xfrm>
            <a:off x="4648200" y="3967135"/>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4" name="Content Placeholder 20"/>
          <p:cNvSpPr>
            <a:spLocks noGrp="1"/>
          </p:cNvSpPr>
          <p:nvPr>
            <p:ph sz="quarter" idx="28"/>
          </p:nvPr>
        </p:nvSpPr>
        <p:spPr>
          <a:xfrm>
            <a:off x="4648200" y="4866468"/>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6" name="Content Placeholder 20"/>
          <p:cNvSpPr>
            <a:spLocks noGrp="1"/>
          </p:cNvSpPr>
          <p:nvPr>
            <p:ph sz="quarter" idx="29"/>
          </p:nvPr>
        </p:nvSpPr>
        <p:spPr>
          <a:xfrm>
            <a:off x="4648200" y="576580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4" name="Photo Credit"/>
          <p:cNvSpPr>
            <a:spLocks noGrp="1"/>
          </p:cNvSpPr>
          <p:nvPr>
            <p:ph sz="quarter" idx="30" hasCustomPrompt="1"/>
          </p:nvPr>
        </p:nvSpPr>
        <p:spPr>
          <a:xfrm>
            <a:off x="6464300" y="6702552"/>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smtClean="0"/>
              <a:t>Insert Photo Credit Here</a:t>
            </a:r>
          </a:p>
        </p:txBody>
      </p:sp>
    </p:spTree>
    <p:extLst>
      <p:ext uri="{BB962C8B-B14F-4D97-AF65-F5344CB8AC3E}">
        <p14:creationId xmlns:p14="http://schemas.microsoft.com/office/powerpoint/2010/main" val="323079012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45720" y="152400"/>
            <a:ext cx="9052560" cy="914400"/>
          </a:xfrm>
          <a:prstGeom prst="rect">
            <a:avLst/>
          </a:prstGeom>
        </p:spPr>
        <p:txBody>
          <a:bodyPr anchor="ctr"/>
          <a:lstStyle>
            <a:lvl1pPr>
              <a:defRPr lang="en-US" sz="3600" b="1" dirty="0">
                <a:solidFill>
                  <a:srgbClr val="3946A4"/>
                </a:solidFill>
                <a:latin typeface="Arial Narrow" panose="020B0606020202030204" pitchFamily="34" charset="0"/>
                <a:cs typeface="Arial" panose="020B0604020202020204" pitchFamily="34" charset="0"/>
              </a:defRPr>
            </a:lvl1pPr>
          </a:lstStyle>
          <a:p>
            <a:pPr lvl="0"/>
            <a:r>
              <a:rPr lang="en-US" dirty="0" smtClean="0"/>
              <a:t>Click to edit Master title style</a:t>
            </a:r>
            <a:endParaRPr lang="en-US" dirty="0"/>
          </a:p>
        </p:txBody>
      </p:sp>
      <p:sp>
        <p:nvSpPr>
          <p:cNvPr id="5" name="Content Placeholder 4"/>
          <p:cNvSpPr>
            <a:spLocks noGrp="1"/>
          </p:cNvSpPr>
          <p:nvPr>
            <p:ph sz="quarter" idx="17"/>
          </p:nvPr>
        </p:nvSpPr>
        <p:spPr>
          <a:xfrm>
            <a:off x="457200" y="127000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p>
        </p:txBody>
      </p:sp>
      <p:sp>
        <p:nvSpPr>
          <p:cNvPr id="9" name="Content Placeholder 8"/>
          <p:cNvSpPr>
            <a:spLocks noGrp="1"/>
          </p:cNvSpPr>
          <p:nvPr>
            <p:ph sz="quarter" idx="18"/>
          </p:nvPr>
        </p:nvSpPr>
        <p:spPr>
          <a:xfrm>
            <a:off x="457200" y="216916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5" name="Content Placeholder 14"/>
          <p:cNvSpPr>
            <a:spLocks noGrp="1"/>
          </p:cNvSpPr>
          <p:nvPr>
            <p:ph sz="quarter" idx="19"/>
          </p:nvPr>
        </p:nvSpPr>
        <p:spPr>
          <a:xfrm>
            <a:off x="457200" y="306832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7" name="Content Placeholder 16"/>
          <p:cNvSpPr>
            <a:spLocks noGrp="1"/>
          </p:cNvSpPr>
          <p:nvPr>
            <p:ph sz="quarter" idx="20"/>
          </p:nvPr>
        </p:nvSpPr>
        <p:spPr>
          <a:xfrm>
            <a:off x="457200" y="396748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9" name="Content Placeholder 18"/>
          <p:cNvSpPr>
            <a:spLocks noGrp="1"/>
          </p:cNvSpPr>
          <p:nvPr>
            <p:ph sz="quarter" idx="21"/>
          </p:nvPr>
        </p:nvSpPr>
        <p:spPr>
          <a:xfrm>
            <a:off x="457200" y="486664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21" name="Content Placeholder 20"/>
          <p:cNvSpPr>
            <a:spLocks noGrp="1"/>
          </p:cNvSpPr>
          <p:nvPr>
            <p:ph sz="quarter" idx="22"/>
          </p:nvPr>
        </p:nvSpPr>
        <p:spPr>
          <a:xfrm>
            <a:off x="457200" y="5765800"/>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0" name="Content Placeholder 20"/>
          <p:cNvSpPr>
            <a:spLocks noGrp="1"/>
          </p:cNvSpPr>
          <p:nvPr>
            <p:ph sz="quarter" idx="24"/>
          </p:nvPr>
        </p:nvSpPr>
        <p:spPr>
          <a:xfrm>
            <a:off x="4648200" y="1269136"/>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1" name="Content Placeholder 20"/>
          <p:cNvSpPr>
            <a:spLocks noGrp="1"/>
          </p:cNvSpPr>
          <p:nvPr>
            <p:ph sz="quarter" idx="25"/>
          </p:nvPr>
        </p:nvSpPr>
        <p:spPr>
          <a:xfrm>
            <a:off x="4648200" y="2168469"/>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2" name="Content Placeholder 20"/>
          <p:cNvSpPr>
            <a:spLocks noGrp="1"/>
          </p:cNvSpPr>
          <p:nvPr>
            <p:ph sz="quarter" idx="26"/>
          </p:nvPr>
        </p:nvSpPr>
        <p:spPr>
          <a:xfrm>
            <a:off x="4648200" y="3067802"/>
            <a:ext cx="4038600" cy="73152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3" name="Content Placeholder 20"/>
          <p:cNvSpPr>
            <a:spLocks noGrp="1"/>
          </p:cNvSpPr>
          <p:nvPr>
            <p:ph sz="quarter" idx="27"/>
          </p:nvPr>
        </p:nvSpPr>
        <p:spPr>
          <a:xfrm>
            <a:off x="4648200" y="3967135"/>
            <a:ext cx="4038600" cy="528665"/>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4" name="Content Placeholder 20"/>
          <p:cNvSpPr>
            <a:spLocks noGrp="1"/>
          </p:cNvSpPr>
          <p:nvPr>
            <p:ph sz="quarter" idx="28"/>
          </p:nvPr>
        </p:nvSpPr>
        <p:spPr>
          <a:xfrm>
            <a:off x="4648200" y="4648200"/>
            <a:ext cx="4038600" cy="467532"/>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16" name="Content Placeholder 20"/>
          <p:cNvSpPr>
            <a:spLocks noGrp="1"/>
          </p:cNvSpPr>
          <p:nvPr>
            <p:ph sz="quarter" idx="29"/>
          </p:nvPr>
        </p:nvSpPr>
        <p:spPr>
          <a:xfrm>
            <a:off x="4648200" y="5257800"/>
            <a:ext cx="4038600" cy="53340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6" name="Content Placeholder 5"/>
          <p:cNvSpPr>
            <a:spLocks noGrp="1"/>
          </p:cNvSpPr>
          <p:nvPr>
            <p:ph sz="quarter" idx="31"/>
          </p:nvPr>
        </p:nvSpPr>
        <p:spPr>
          <a:xfrm>
            <a:off x="4724400" y="5943600"/>
            <a:ext cx="3962400" cy="533400"/>
          </a:xfrm>
          <a:prstGeom prst="rect">
            <a:avLst/>
          </a:prstGeom>
        </p:spPr>
        <p:txBody>
          <a:bodyPr/>
          <a:lstStyle>
            <a:lvl1pPr>
              <a:defRPr sz="2400" b="1">
                <a:latin typeface="Arial Narrow" panose="020B0606020202030204" pitchFamily="34" charset="0"/>
              </a:defRPr>
            </a:lvl1pPr>
          </a:lstStyle>
          <a:p>
            <a:pPr lvl="0"/>
            <a:r>
              <a:rPr lang="en-US" dirty="0" smtClean="0"/>
              <a:t>Click to edit Master text styles</a:t>
            </a:r>
            <a:endParaRPr lang="en-US" dirty="0"/>
          </a:p>
        </p:txBody>
      </p:sp>
      <p:sp>
        <p:nvSpPr>
          <p:cNvPr id="8" name="Photo Credit"/>
          <p:cNvSpPr>
            <a:spLocks noGrp="1"/>
          </p:cNvSpPr>
          <p:nvPr>
            <p:ph sz="quarter" idx="32" hasCustomPrompt="1"/>
          </p:nvPr>
        </p:nvSpPr>
        <p:spPr>
          <a:xfrm>
            <a:off x="6464300" y="6702552"/>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smtClean="0"/>
              <a:t>Insert Photo Credit Here</a:t>
            </a:r>
          </a:p>
        </p:txBody>
      </p:sp>
    </p:spTree>
    <p:extLst>
      <p:ext uri="{BB962C8B-B14F-4D97-AF65-F5344CB8AC3E}">
        <p14:creationId xmlns:p14="http://schemas.microsoft.com/office/powerpoint/2010/main" val="6758810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smtClean="0"/>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336828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45720" y="152400"/>
            <a:ext cx="9052560" cy="914400"/>
          </a:xfrm>
          <a:prstGeom prst="rect">
            <a:avLst/>
          </a:prstGeom>
        </p:spPr>
        <p:txBody>
          <a:bodyPr anchor="ctr"/>
          <a:lstStyle>
            <a:lvl1pPr>
              <a:defRPr sz="3600" b="1">
                <a:solidFill>
                  <a:srgbClr val="3946A4"/>
                </a:solidFill>
                <a:latin typeface="Arial Narrow" panose="020B060602020203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1"/>
          <p:cNvSpPr>
            <a:spLocks noGrp="1"/>
          </p:cNvSpPr>
          <p:nvPr>
            <p:ph sz="half" idx="1"/>
          </p:nvPr>
        </p:nvSpPr>
        <p:spPr>
          <a:xfrm>
            <a:off x="457200" y="1270000"/>
            <a:ext cx="4038600" cy="5105400"/>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sz="half" idx="2"/>
          </p:nvPr>
        </p:nvSpPr>
        <p:spPr>
          <a:xfrm>
            <a:off x="4648200" y="1270000"/>
            <a:ext cx="4038600" cy="5105400"/>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Jump Link" hidden="1"/>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45720" y="152400"/>
            <a:ext cx="9052560" cy="914400"/>
          </a:xfrm>
          <a:prstGeom prst="rect">
            <a:avLst/>
          </a:prstGeom>
        </p:spPr>
        <p:txBody>
          <a:bodyPr anchor="ctr"/>
          <a:lstStyle>
            <a:lvl1pPr>
              <a:defRPr sz="3600" b="1">
                <a:solidFill>
                  <a:srgbClr val="3946A4"/>
                </a:solidFill>
                <a:latin typeface="Arial Narrow" panose="020B0606020202030204" pitchFamily="34" charset="0"/>
                <a:cs typeface="Arial" panose="020B0604020202020204" pitchFamily="34" charset="0"/>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1270000"/>
            <a:ext cx="4040188" cy="457200"/>
          </a:xfrm>
          <a:prstGeom prst="rect">
            <a:avLst/>
          </a:prstGeom>
        </p:spPr>
        <p:txBody>
          <a:bodyPr anchor="b"/>
          <a:lstStyle>
            <a:lvl1pPr marL="0" indent="0">
              <a:buNone/>
              <a:defRPr sz="24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803400"/>
            <a:ext cx="4040188" cy="4648200"/>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1270000"/>
            <a:ext cx="4041775" cy="457200"/>
          </a:xfrm>
          <a:prstGeom prst="rect">
            <a:avLst/>
          </a:prstGeom>
        </p:spPr>
        <p:txBody>
          <a:bodyPr anchor="b"/>
          <a:lstStyle>
            <a:lvl1pPr marL="0" indent="0">
              <a:buNone/>
              <a:defRPr sz="24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803400"/>
            <a:ext cx="4041775" cy="4648200"/>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Jump Link" hidden="1"/>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2" name="Photo Credit" hidden="1"/>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45720" y="152400"/>
            <a:ext cx="9052560" cy="914400"/>
          </a:xfrm>
          <a:prstGeom prst="rect">
            <a:avLst/>
          </a:prstGeom>
        </p:spPr>
        <p:txBody>
          <a:bodyPr anchor="ctr"/>
          <a:lstStyle>
            <a:lvl1pPr>
              <a:defRPr sz="3600" b="1">
                <a:solidFill>
                  <a:srgbClr val="3946A4"/>
                </a:solidFill>
                <a:latin typeface="Arial Narrow" panose="020B0606020202030204" pitchFamily="34" charset="0"/>
                <a:cs typeface="Arial" panose="020B0604020202020204" pitchFamily="34" charset="0"/>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1270000"/>
            <a:ext cx="4040188" cy="457200"/>
          </a:xfrm>
          <a:prstGeom prst="rect">
            <a:avLst/>
          </a:prstGeo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1"/>
          <p:cNvSpPr>
            <a:spLocks noGrp="1"/>
          </p:cNvSpPr>
          <p:nvPr>
            <p:ph sz="half" idx="2"/>
          </p:nvPr>
        </p:nvSpPr>
        <p:spPr>
          <a:xfrm>
            <a:off x="457201" y="1727200"/>
            <a:ext cx="4040188" cy="1752600"/>
          </a:xfrm>
          <a:prstGeom prst="rect">
            <a:avLst/>
          </a:prstGeom>
        </p:spPr>
        <p:txBody>
          <a:bodyPr/>
          <a:lstStyle>
            <a:lvl1pPr>
              <a:spcAft>
                <a:spcPts val="800"/>
              </a:spcAft>
              <a:defRPr sz="2000">
                <a:latin typeface="Arial Narrow" panose="020B0606020202030204" pitchFamily="34" charset="0"/>
              </a:defRPr>
            </a:lvl1pPr>
            <a:lvl2pPr>
              <a:spcAft>
                <a:spcPts val="800"/>
              </a:spcAft>
              <a:defRPr sz="1800">
                <a:latin typeface="Arial Narrow" panose="020B0606020202030204" pitchFamily="34" charset="0"/>
              </a:defRPr>
            </a:lvl2pPr>
            <a:lvl3pPr>
              <a:spcAft>
                <a:spcPts val="800"/>
              </a:spcAft>
              <a:defRPr sz="1600">
                <a:latin typeface="Arial Narrow" panose="020B0606020202030204" pitchFamily="34" charset="0"/>
              </a:defRPr>
            </a:lvl3pPr>
            <a:lvl4pPr>
              <a:spcAft>
                <a:spcPts val="800"/>
              </a:spcAft>
              <a:defRPr sz="1400">
                <a:latin typeface="Arial Narrow" panose="020B0606020202030204" pitchFamily="34" charset="0"/>
              </a:defRPr>
            </a:lvl4pPr>
            <a:lvl5pPr>
              <a:spcAft>
                <a:spcPts val="800"/>
              </a:spcAft>
              <a:defRPr sz="1400">
                <a:latin typeface="Arial Narrow" panose="020B0606020202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Header 2"/>
          <p:cNvSpPr>
            <a:spLocks noGrp="1"/>
          </p:cNvSpPr>
          <p:nvPr>
            <p:ph type="body" sz="quarter" idx="3"/>
          </p:nvPr>
        </p:nvSpPr>
        <p:spPr>
          <a:xfrm>
            <a:off x="4645026" y="1270000"/>
            <a:ext cx="4041775" cy="457200"/>
          </a:xfrm>
          <a:prstGeom prst="rect">
            <a:avLst/>
          </a:prstGeo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2"/>
          <p:cNvSpPr>
            <a:spLocks noGrp="1"/>
          </p:cNvSpPr>
          <p:nvPr>
            <p:ph sz="quarter" idx="4"/>
          </p:nvPr>
        </p:nvSpPr>
        <p:spPr>
          <a:xfrm>
            <a:off x="4645026" y="1727200"/>
            <a:ext cx="4041775" cy="1752600"/>
          </a:xfrm>
          <a:prstGeom prst="rect">
            <a:avLst/>
          </a:prstGeom>
        </p:spPr>
        <p:txBody>
          <a:bodyPr/>
          <a:lstStyle>
            <a:lvl1pPr>
              <a:spcAft>
                <a:spcPts val="800"/>
              </a:spcAft>
              <a:defRPr sz="2000">
                <a:latin typeface="Arial Narrow" panose="020B0606020202030204" pitchFamily="34" charset="0"/>
              </a:defRPr>
            </a:lvl1pPr>
            <a:lvl2pPr>
              <a:spcAft>
                <a:spcPts val="800"/>
              </a:spcAft>
              <a:defRPr sz="1800">
                <a:latin typeface="Arial Narrow" panose="020B0606020202030204" pitchFamily="34" charset="0"/>
              </a:defRPr>
            </a:lvl2pPr>
            <a:lvl3pPr>
              <a:spcAft>
                <a:spcPts val="800"/>
              </a:spcAft>
              <a:defRPr sz="1600">
                <a:latin typeface="Arial Narrow" panose="020B0606020202030204" pitchFamily="34" charset="0"/>
              </a:defRPr>
            </a:lvl3pPr>
            <a:lvl4pPr>
              <a:spcAft>
                <a:spcPts val="800"/>
              </a:spcAft>
              <a:defRPr sz="1400">
                <a:latin typeface="Arial Narrow" panose="020B0606020202030204" pitchFamily="34" charset="0"/>
              </a:defRPr>
            </a:lvl4pPr>
            <a:lvl5pPr>
              <a:spcAft>
                <a:spcPts val="800"/>
              </a:spcAft>
              <a:defRPr sz="1400">
                <a:latin typeface="Arial Narrow" panose="020B0606020202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Header 3"/>
          <p:cNvSpPr>
            <a:spLocks noGrp="1"/>
          </p:cNvSpPr>
          <p:nvPr>
            <p:ph type="body" sz="quarter" idx="12"/>
          </p:nvPr>
        </p:nvSpPr>
        <p:spPr>
          <a:xfrm>
            <a:off x="457200" y="3886200"/>
            <a:ext cx="4038600" cy="457200"/>
          </a:xfrm>
          <a:prstGeom prst="rect">
            <a:avLst/>
          </a:prstGeom>
        </p:spPr>
        <p:txBody>
          <a:bodyPr anchor="b"/>
          <a:lstStyle>
            <a:lvl1pPr>
              <a:defRPr lang="en-US" sz="2000" b="1" kern="1200" dirty="0">
                <a:solidFill>
                  <a:schemeClr val="tx1"/>
                </a:solidFill>
                <a:latin typeface="Arial Narrow" panose="020B0606020202030204" pitchFamily="34" charset="0"/>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14" name="Content Placeholder 3"/>
          <p:cNvSpPr>
            <a:spLocks noGrp="1"/>
          </p:cNvSpPr>
          <p:nvPr>
            <p:ph sz="half" idx="14"/>
          </p:nvPr>
        </p:nvSpPr>
        <p:spPr>
          <a:xfrm>
            <a:off x="457200" y="4343400"/>
            <a:ext cx="4040188" cy="1752600"/>
          </a:xfrm>
          <a:prstGeom prst="rect">
            <a:avLst/>
          </a:prstGeom>
        </p:spPr>
        <p:txBody>
          <a:bodyPr/>
          <a:lstStyle>
            <a:lvl1pPr>
              <a:spcAft>
                <a:spcPts val="800"/>
              </a:spcAft>
              <a:defRPr sz="2000">
                <a:latin typeface="Arial Narrow" panose="020B0606020202030204" pitchFamily="34" charset="0"/>
              </a:defRPr>
            </a:lvl1pPr>
            <a:lvl2pPr>
              <a:spcAft>
                <a:spcPts val="800"/>
              </a:spcAft>
              <a:defRPr sz="1800">
                <a:latin typeface="Arial Narrow" panose="020B0606020202030204" pitchFamily="34" charset="0"/>
              </a:defRPr>
            </a:lvl2pPr>
            <a:lvl3pPr>
              <a:spcAft>
                <a:spcPts val="800"/>
              </a:spcAft>
              <a:defRPr sz="1600">
                <a:latin typeface="Arial Narrow" panose="020B0606020202030204" pitchFamily="34" charset="0"/>
              </a:defRPr>
            </a:lvl3pPr>
            <a:lvl4pPr>
              <a:spcAft>
                <a:spcPts val="800"/>
              </a:spcAft>
              <a:defRPr sz="1400">
                <a:latin typeface="Arial Narrow" panose="020B0606020202030204" pitchFamily="34" charset="0"/>
              </a:defRPr>
            </a:lvl4pPr>
            <a:lvl5pPr>
              <a:spcAft>
                <a:spcPts val="800"/>
              </a:spcAft>
              <a:defRPr sz="1400">
                <a:latin typeface="Arial Narrow" panose="020B0606020202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Header 4"/>
          <p:cNvSpPr>
            <a:spLocks noGrp="1"/>
          </p:cNvSpPr>
          <p:nvPr>
            <p:ph type="body" sz="quarter" idx="13"/>
          </p:nvPr>
        </p:nvSpPr>
        <p:spPr>
          <a:xfrm>
            <a:off x="4648200" y="3886200"/>
            <a:ext cx="4038600" cy="457200"/>
          </a:xfrm>
          <a:prstGeom prst="rect">
            <a:avLst/>
          </a:prstGeom>
        </p:spPr>
        <p:txBody>
          <a:bodyPr anchor="b"/>
          <a:lstStyle>
            <a:lvl1pPr>
              <a:defRPr lang="en-US" sz="2000" b="1" kern="1200" dirty="0">
                <a:solidFill>
                  <a:schemeClr val="tx1"/>
                </a:solidFill>
                <a:latin typeface="Arial Narrow" panose="020B0606020202030204" pitchFamily="34" charset="0"/>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15" name="Content Placeholder 4"/>
          <p:cNvSpPr>
            <a:spLocks noGrp="1"/>
          </p:cNvSpPr>
          <p:nvPr>
            <p:ph sz="quarter" idx="15"/>
          </p:nvPr>
        </p:nvSpPr>
        <p:spPr>
          <a:xfrm>
            <a:off x="4645025" y="4343400"/>
            <a:ext cx="4041775" cy="1752600"/>
          </a:xfrm>
          <a:prstGeom prst="rect">
            <a:avLst/>
          </a:prstGeom>
        </p:spPr>
        <p:txBody>
          <a:bodyPr/>
          <a:lstStyle>
            <a:lvl1pPr>
              <a:spcAft>
                <a:spcPts val="800"/>
              </a:spcAft>
              <a:defRPr sz="2000">
                <a:latin typeface="Arial Narrow" panose="020B0606020202030204" pitchFamily="34" charset="0"/>
              </a:defRPr>
            </a:lvl1pPr>
            <a:lvl2pPr>
              <a:spcAft>
                <a:spcPts val="800"/>
              </a:spcAft>
              <a:defRPr sz="1800">
                <a:latin typeface="Arial Narrow" panose="020B0606020202030204" pitchFamily="34" charset="0"/>
              </a:defRPr>
            </a:lvl2pPr>
            <a:lvl3pPr>
              <a:spcAft>
                <a:spcPts val="800"/>
              </a:spcAft>
              <a:defRPr sz="1600">
                <a:latin typeface="Arial Narrow" panose="020B0606020202030204" pitchFamily="34" charset="0"/>
              </a:defRPr>
            </a:lvl3pPr>
            <a:lvl4pPr>
              <a:spcAft>
                <a:spcPts val="800"/>
              </a:spcAft>
              <a:defRPr sz="1400">
                <a:latin typeface="Arial Narrow" panose="020B0606020202030204" pitchFamily="34" charset="0"/>
              </a:defRPr>
            </a:lvl4pPr>
            <a:lvl5pPr>
              <a:spcAft>
                <a:spcPts val="800"/>
              </a:spcAft>
              <a:defRPr sz="1400">
                <a:latin typeface="Arial Narrow" panose="020B060602020203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Jump Link" hidden="1"/>
          <p:cNvSpPr>
            <a:spLocks noGrp="1"/>
          </p:cNvSpPr>
          <p:nvPr>
            <p:ph type="body" sz="quarter" idx="16" hasCustomPrompt="1"/>
          </p:nvPr>
        </p:nvSpPr>
        <p:spPr>
          <a:xfrm>
            <a:off x="3817620" y="6553200"/>
            <a:ext cx="1508760" cy="99950"/>
          </a:xfrm>
          <a:prstGeom prst="rect">
            <a:avLst/>
          </a:prstGeom>
        </p:spPr>
        <p:txBody>
          <a:bodyPr lIns="0" tIns="0" rIns="0" bIns="0"/>
          <a:lstStyle>
            <a:lvl1pPr marL="0" indent="0" algn="ctr">
              <a:buNone/>
              <a:defRPr sz="800"/>
            </a:lvl1pPr>
          </a:lstStyle>
          <a:p>
            <a:pPr lvl="0"/>
            <a:r>
              <a:rPr lang="en-US" dirty="0" smtClean="0"/>
              <a:t>Jump to long image description(s)</a:t>
            </a:r>
          </a:p>
        </p:txBody>
      </p:sp>
      <p:sp>
        <p:nvSpPr>
          <p:cNvPr id="16" name="Photo Credit" hidden="1"/>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rgbClr val="3946A4"/>
                </a:solidFill>
                <a:latin typeface="Arial Narrow" panose="020B0606020202030204" pitchFamily="34" charset="0"/>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hidden="1"/>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8" name="Photo Credit" hidden="1"/>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rgbClr val="3946A4"/>
                </a:solidFill>
                <a:latin typeface="Arial Narrow" panose="020B0606020202030204" pitchFamily="34" charset="0"/>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atin typeface="Arial Narrow" panose="020B0606020202030204" pitchFamily="34" charset="0"/>
              </a:defRPr>
            </a:lvl1pPr>
            <a:lvl2pPr>
              <a:spcAft>
                <a:spcPts val="800"/>
              </a:spcAft>
              <a:defRPr sz="2000">
                <a:latin typeface="Arial Narrow" panose="020B0606020202030204" pitchFamily="34" charset="0"/>
              </a:defRPr>
            </a:lvl2pPr>
            <a:lvl3pPr>
              <a:spcAft>
                <a:spcPts val="800"/>
              </a:spcAft>
              <a:defRPr sz="1800">
                <a:latin typeface="Arial Narrow" panose="020B0606020202030204" pitchFamily="34" charset="0"/>
              </a:defRPr>
            </a:lvl3pPr>
            <a:lvl4pPr>
              <a:spcAft>
                <a:spcPts val="800"/>
              </a:spcAft>
              <a:defRPr sz="1600">
                <a:latin typeface="Arial Narrow" panose="020B0606020202030204" pitchFamily="34" charset="0"/>
              </a:defRPr>
            </a:lvl4pPr>
            <a:lvl5pPr>
              <a:spcAft>
                <a:spcPts val="800"/>
              </a:spcAft>
              <a:defRPr sz="1600">
                <a:latin typeface="Arial Narrow" panose="020B060602020203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Jump Link" hidden="1"/>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hidden="1"/>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rgbClr val="3946A4"/>
                </a:solidFill>
                <a:latin typeface="Arial Narrow" panose="020B0606020202030204" pitchFamily="34" charset="0"/>
              </a:defRPr>
            </a:lvl1pPr>
          </a:lstStyle>
          <a:p>
            <a:r>
              <a:rPr lang="en-US" dirty="0" smtClean="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hidden="1"/>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smtClean="0"/>
              <a:t>Jump to long image description</a:t>
            </a:r>
          </a:p>
        </p:txBody>
      </p:sp>
      <p:sp>
        <p:nvSpPr>
          <p:cNvPr id="9" name="Photo Credit" hidden="1"/>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rgbClr val="3946A4"/>
                </a:solidFill>
              </a:defRPr>
            </a:lvl1pPr>
          </a:lstStyle>
          <a:p>
            <a:r>
              <a:rPr lang="en-US" dirty="0" smtClean="0"/>
              <a:t>Click to edit Master title style</a:t>
            </a:r>
            <a:endParaRPr lang="en-US" dirty="0"/>
          </a:p>
        </p:txBody>
      </p:sp>
      <p:sp>
        <p:nvSpPr>
          <p:cNvPr id="6" name="Media Placeholder 5"/>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400497328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38481487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10691689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smtClean="0"/>
              <a:t>Click to edit Master title style</a:t>
            </a:r>
            <a:endParaRPr lang="en-US" dirty="0"/>
          </a:p>
        </p:txBody>
      </p:sp>
      <p:sp>
        <p:nvSpPr>
          <p:cNvPr id="6" name="Text Photo Credit3"/>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283350321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40761728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smtClean="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423552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222947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smtClean="0"/>
              <a:t>Insert Photo Credit Here</a:t>
            </a:r>
            <a:endParaRPr lang="en-US" dirty="0"/>
          </a:p>
        </p:txBody>
      </p:sp>
    </p:spTree>
    <p:extLst>
      <p:ext uri="{BB962C8B-B14F-4D97-AF65-F5344CB8AC3E}">
        <p14:creationId xmlns:p14="http://schemas.microsoft.com/office/powerpoint/2010/main" val="369556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24297"/>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585858"/>
                </a:solidFill>
                <a:effectLst/>
                <a:uLnTx/>
                <a:uFillTx/>
                <a:latin typeface="Calibri"/>
                <a:ea typeface="+mn-ea"/>
                <a:cs typeface="+mn-cs"/>
              </a:rPr>
              <a:t>©McGraw-Hill Education. All rights reserved. Authorized </a:t>
            </a:r>
            <a:r>
              <a:rPr lang="en-US" sz="3200" kern="1200" dirty="0" smtClean="0">
                <a:solidFill>
                  <a:srgbClr val="585858"/>
                </a:solidFill>
                <a:effectLst/>
                <a:latin typeface="+mn-lt"/>
                <a:ea typeface="+mn-ea"/>
                <a:cs typeface="+mn-cs"/>
              </a:rPr>
              <a:t>only </a:t>
            </a:r>
            <a:r>
              <a:rPr kumimoji="0" lang="en-US" sz="3200" b="0" i="0" u="none" strike="noStrike" kern="1200" cap="none" spc="0" normalizeH="0" baseline="0" noProof="0" dirty="0" smtClean="0">
                <a:ln>
                  <a:noFill/>
                </a:ln>
                <a:solidFill>
                  <a:srgbClr val="585858"/>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585858"/>
              </a:solidFill>
              <a:effectLst/>
              <a:uLnTx/>
              <a:uFillTx/>
              <a:latin typeface="Calibri"/>
              <a:ea typeface="+mn-ea"/>
              <a:cs typeface="+mn-cs"/>
            </a:endParaRPr>
          </a:p>
        </p:txBody>
      </p:sp>
    </p:spTree>
    <p:extLst>
      <p:ext uri="{BB962C8B-B14F-4D97-AF65-F5344CB8AC3E}">
        <p14:creationId xmlns:p14="http://schemas.microsoft.com/office/powerpoint/2010/main" val="385992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smtClean="0"/>
              <a:t>Click to edit Master title style</a:t>
            </a:r>
            <a:endParaRPr lang="en-US" dirty="0"/>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8872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smtClean="0"/>
              <a:t>Click to edit Master title style</a:t>
            </a:r>
            <a:endParaRPr lang="en-US" dirty="0"/>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705315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5"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smtClean="0"/>
              <a:t>Click to edit Master text styles</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3" name="Jump link"/>
          <p:cNvSpPr>
            <a:spLocks noGrp="1"/>
          </p:cNvSpPr>
          <p:nvPr>
            <p:ph type="body" sz="quarter" idx="13"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394921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8"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365626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5"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smtClean="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13" name="Jump link"/>
          <p:cNvSpPr>
            <a:spLocks noGrp="1"/>
          </p:cNvSpPr>
          <p:nvPr>
            <p:ph type="body" sz="quarter" idx="13"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1099747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smtClean="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smtClean="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smtClean="0"/>
              <a:t>Click to edit Master text styles</a:t>
            </a:r>
            <a:endParaRPr lang="en-US" dirty="0"/>
          </a:p>
        </p:txBody>
      </p:sp>
      <p:sp>
        <p:nvSpPr>
          <p:cNvPr id="18"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smtClean="0"/>
              <a:t>Jump back to slide containing original image</a:t>
            </a:r>
          </a:p>
        </p:txBody>
      </p:sp>
    </p:spTree>
    <p:extLst>
      <p:ext uri="{BB962C8B-B14F-4D97-AF65-F5344CB8AC3E}">
        <p14:creationId xmlns:p14="http://schemas.microsoft.com/office/powerpoint/2010/main" val="3112378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smtClean="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107556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smtClean="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3307410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40049732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smtClean="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smtClean="0"/>
              <a:t>Insert Photo Credit Here</a:t>
            </a:r>
            <a:endParaRPr lang="en-US" dirty="0"/>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©McGraw-Hill Education. All rights reserved. Authorized </a:t>
            </a:r>
            <a:r>
              <a:rPr lang="en-US" sz="3200" kern="1200" dirty="0" smtClean="0">
                <a:solidFill>
                  <a:srgbClr val="6A6A6A"/>
                </a:solidFill>
                <a:effectLst/>
                <a:latin typeface="+mn-lt"/>
                <a:ea typeface="+mn-ea"/>
                <a:cs typeface="+mn-cs"/>
              </a:rPr>
              <a:t>only </a:t>
            </a:r>
            <a:r>
              <a:rPr kumimoji="0" lang="en-US" sz="3200" b="0" i="0" u="none" strike="noStrike" kern="1200" cap="none" spc="0" normalizeH="0" baseline="0" noProof="0" dirty="0" smtClean="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endParaRPr kumimoji="0" lang="en-US" sz="3200" b="0" i="0" u="none" strike="noStrike" kern="1200" cap="none" spc="0" normalizeH="0" baseline="0" noProof="0" dirty="0">
              <a:ln>
                <a:noFill/>
              </a:ln>
              <a:solidFill>
                <a:srgbClr val="6A6A6A"/>
              </a:solidFill>
              <a:effectLst/>
              <a:uLnTx/>
              <a:uFillTx/>
              <a:latin typeface="Calibri"/>
              <a:ea typeface="+mn-ea"/>
              <a:cs typeface="+mn-cs"/>
            </a:endParaRPr>
          </a:p>
        </p:txBody>
      </p:sp>
    </p:spTree>
    <p:extLst>
      <p:ext uri="{BB962C8B-B14F-4D97-AF65-F5344CB8AC3E}">
        <p14:creationId xmlns:p14="http://schemas.microsoft.com/office/powerpoint/2010/main" val="23848148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753" r:id="rId3"/>
    <p:sldLayoutId id="2147483908" r:id="rId4"/>
    <p:sldLayoutId id="2147483950" r:id="rId5"/>
    <p:sldLayoutId id="2147483757" r:id="rId6"/>
    <p:sldLayoutId id="2147483877" r:id="rId7"/>
    <p:sldLayoutId id="2147483761" r:id="rId8"/>
    <p:sldLayoutId id="2147483800"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4" r:id="rId2"/>
    <p:sldLayoutId id="2147483952" r:id="rId3"/>
    <p:sldLayoutId id="2147483967" r:id="rId4"/>
    <p:sldLayoutId id="2147483966" r:id="rId5"/>
    <p:sldLayoutId id="2147483968"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p:nvSpPr>
        <p:spPr>
          <a:xfrm>
            <a:off x="0" y="6642556"/>
            <a:ext cx="1295400" cy="215444"/>
          </a:xfrm>
          <a:prstGeom prst="rect">
            <a:avLst/>
          </a:prstGeom>
          <a:noFill/>
        </p:spPr>
        <p:txBody>
          <a:bodyPr wrap="square" rtlCol="0">
            <a:spAutoFit/>
          </a:bodyPr>
          <a:lstStyle/>
          <a:p>
            <a:r>
              <a:rPr lang="en-US" sz="800" dirty="0" smtClean="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iming>
    <p:tnLst>
      <p:par>
        <p:cTn id="1" dur="indefinite" restart="never" nodeType="tmRoot"/>
      </p:par>
    </p:tnLst>
  </p:timing>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p:nvSpPr>
        <p:spPr>
          <a:xfrm>
            <a:off x="0" y="6629400"/>
            <a:ext cx="1828800" cy="215444"/>
          </a:xfrm>
          <a:prstGeom prst="rect">
            <a:avLst/>
          </a:prstGeom>
          <a:noFill/>
        </p:spPr>
        <p:txBody>
          <a:bodyPr wrap="square" rtlCol="0">
            <a:spAutoFit/>
          </a:bodyPr>
          <a:lstStyle/>
          <a:p>
            <a:r>
              <a:rPr lang="en-US" sz="800" dirty="0" smtClean="0">
                <a:solidFill>
                  <a:schemeClr val="bg1"/>
                </a:solidFill>
              </a:rPr>
              <a:t>©McGraw-Hill </a:t>
            </a:r>
            <a:r>
              <a:rPr lang="en-US" sz="800" dirty="0" err="1" smtClean="0">
                <a:solidFill>
                  <a:schemeClr val="bg1"/>
                </a:solidFill>
              </a:rPr>
              <a:t>EducationCopy</a:t>
            </a:r>
            <a:endParaRPr lang="en-US" sz="800" dirty="0" smtClean="0">
              <a:solidFill>
                <a:schemeClr val="bg1"/>
              </a:solidFill>
            </a:endParaRP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p:nvSpPr>
        <p:spPr>
          <a:xfrm>
            <a:off x="0" y="6629400"/>
            <a:ext cx="1828800" cy="215444"/>
          </a:xfrm>
          <a:prstGeom prst="rect">
            <a:avLst/>
          </a:prstGeom>
          <a:noFill/>
        </p:spPr>
        <p:txBody>
          <a:bodyPr wrap="square" rtlCol="0">
            <a:spAutoFit/>
          </a:bodyPr>
          <a:lstStyle/>
          <a:p>
            <a:r>
              <a:rPr lang="en-US" sz="800" dirty="0" smtClean="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A60A1B"/>
                </a:solidFill>
              </a:rPr>
              <a:t>Chapter 6</a:t>
            </a:r>
            <a:endParaRPr lang="en-US" dirty="0">
              <a:solidFill>
                <a:srgbClr val="A60A1B"/>
              </a:solidFill>
            </a:endParaRPr>
          </a:p>
        </p:txBody>
      </p:sp>
      <p:sp>
        <p:nvSpPr>
          <p:cNvPr id="3" name="Subtitle 2"/>
          <p:cNvSpPr>
            <a:spLocks noGrp="1"/>
          </p:cNvSpPr>
          <p:nvPr>
            <p:ph type="subTitle" idx="1"/>
          </p:nvPr>
        </p:nvSpPr>
        <p:spPr/>
        <p:txBody>
          <a:bodyPr/>
          <a:lstStyle/>
          <a:p>
            <a:r>
              <a:rPr lang="en-US" dirty="0">
                <a:solidFill>
                  <a:srgbClr val="444444"/>
                </a:solidFill>
                <a:latin typeface="ArumSans Rg" pitchFamily="34" charset="0"/>
              </a:rPr>
              <a:t>After-tax Economic Analysis</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55072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1" name="Text Placeholder 3"/>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356557" y="914400"/>
            <a:ext cx="8330243" cy="5714999"/>
          </a:xfrm>
          <a:prstGeom prst="rect">
            <a:avLst/>
          </a:prstGeom>
        </p:spPr>
      </p:pic>
    </p:spTree>
    <p:extLst>
      <p:ext uri="{BB962C8B-B14F-4D97-AF65-F5344CB8AC3E}">
        <p14:creationId xmlns:p14="http://schemas.microsoft.com/office/powerpoint/2010/main" val="354028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1" name="Text Placeholder 3"/>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356557" y="914400"/>
            <a:ext cx="8330243" cy="5714999"/>
          </a:xfrm>
          <a:prstGeom prst="rect">
            <a:avLst/>
          </a:prstGeom>
        </p:spPr>
      </p:pic>
    </p:spTree>
    <p:extLst>
      <p:ext uri="{BB962C8B-B14F-4D97-AF65-F5344CB8AC3E}">
        <p14:creationId xmlns:p14="http://schemas.microsoft.com/office/powerpoint/2010/main" val="3850104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1" name="Text Placeholder 3"/>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45720" y="990600"/>
            <a:ext cx="9098280" cy="5486400"/>
          </a:xfrm>
          <a:prstGeom prst="rect">
            <a:avLst/>
          </a:prstGeom>
        </p:spPr>
      </p:pic>
    </p:spTree>
    <p:extLst>
      <p:ext uri="{BB962C8B-B14F-4D97-AF65-F5344CB8AC3E}">
        <p14:creationId xmlns:p14="http://schemas.microsoft.com/office/powerpoint/2010/main" val="815789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1" name="Text Placeholder 3"/>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533400" y="1066800"/>
            <a:ext cx="8077200" cy="5181600"/>
          </a:xfrm>
          <a:prstGeom prst="rect">
            <a:avLst/>
          </a:prstGeom>
        </p:spPr>
      </p:pic>
    </p:spTree>
    <p:extLst>
      <p:ext uri="{BB962C8B-B14F-4D97-AF65-F5344CB8AC3E}">
        <p14:creationId xmlns:p14="http://schemas.microsoft.com/office/powerpoint/2010/main" val="299437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1" name="Text Placeholder 3"/>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609600" y="1066800"/>
            <a:ext cx="7696200" cy="5410199"/>
          </a:xfrm>
          <a:prstGeom prst="rect">
            <a:avLst/>
          </a:prstGeom>
        </p:spPr>
      </p:pic>
    </p:spTree>
    <p:extLst>
      <p:ext uri="{BB962C8B-B14F-4D97-AF65-F5344CB8AC3E}">
        <p14:creationId xmlns:p14="http://schemas.microsoft.com/office/powerpoint/2010/main" val="865449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1" name="Text Placeholder 3"/>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152400" y="1066800"/>
            <a:ext cx="8839200" cy="5257800"/>
          </a:xfrm>
          <a:prstGeom prst="rect">
            <a:avLst/>
          </a:prstGeom>
        </p:spPr>
      </p:pic>
    </p:spTree>
    <p:extLst>
      <p:ext uri="{BB962C8B-B14F-4D97-AF65-F5344CB8AC3E}">
        <p14:creationId xmlns:p14="http://schemas.microsoft.com/office/powerpoint/2010/main" val="1579730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1" name="Text Placeholder 3"/>
          <p:cNvSpPr>
            <a:spLocks noGrp="1"/>
          </p:cNvSpPr>
          <p:nvPr>
            <p:ph type="body" sz="quarter" idx="11"/>
          </p:nvPr>
        </p:nvSpPr>
        <p:spPr/>
        <p:txBody>
          <a:bodyPr/>
          <a:lstStyle/>
          <a:p>
            <a:endParaRPr lang="en-US"/>
          </a:p>
        </p:txBody>
      </p:sp>
      <p:sp>
        <p:nvSpPr>
          <p:cNvPr id="4" name="TextBox 3"/>
          <p:cNvSpPr txBox="1"/>
          <p:nvPr/>
        </p:nvSpPr>
        <p:spPr>
          <a:xfrm>
            <a:off x="228600" y="1219200"/>
            <a:ext cx="8686800" cy="4739759"/>
          </a:xfrm>
          <a:prstGeom prst="rect">
            <a:avLst/>
          </a:prstGeom>
          <a:noFill/>
        </p:spPr>
        <p:txBody>
          <a:bodyPr wrap="square" rtlCol="0">
            <a:spAutoFit/>
          </a:bodyPr>
          <a:lstStyle/>
          <a:p>
            <a:r>
              <a:rPr lang="en-US" sz="2400" dirty="0" smtClean="0">
                <a:solidFill>
                  <a:srgbClr val="FF0000"/>
                </a:solidFill>
              </a:rPr>
              <a:t>Example</a:t>
            </a:r>
          </a:p>
          <a:p>
            <a:endParaRPr lang="en-US" dirty="0"/>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medium-sized profitable corporation may buy a $15,000 used pickup truck for use by the shipping and receiving department. During the truck’s 5-year useful life, it is estimated the firm will save $4000 per year after all the costs of owning and operating the truck have been paid. Truck salvage value is estimated at $4500.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457200" indent="-457200">
              <a:buAutoNum type="alphaLcParenBoth"/>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is the before-tax rate of </a:t>
            </a:r>
            <a:r>
              <a:rPr lang="en-US" sz="2400" dirty="0" smtClean="0">
                <a:latin typeface="Times New Roman" panose="02020603050405020304" pitchFamily="18" charset="0"/>
                <a:cs typeface="Times New Roman" panose="02020603050405020304" pitchFamily="18" charset="0"/>
              </a:rPr>
              <a:t>return?</a:t>
            </a:r>
          </a:p>
          <a:p>
            <a:endParaRPr lang="en-US" sz="2400" dirty="0" smtClean="0">
              <a:latin typeface="Times New Roman" panose="02020603050405020304" pitchFamily="18" charset="0"/>
              <a:cs typeface="Times New Roman" panose="02020603050405020304" pitchFamily="18" charset="0"/>
            </a:endParaRPr>
          </a:p>
          <a:p>
            <a:pPr marL="457200" indent="-457200">
              <a:buAutoNum type="alphaLcParenBoth"/>
            </a:pPr>
            <a:r>
              <a:rPr lang="en-US" sz="2400" dirty="0" smtClean="0">
                <a:latin typeface="Times New Roman" panose="02020603050405020304" pitchFamily="18" charset="0"/>
                <a:cs typeface="Times New Roman" panose="02020603050405020304" pitchFamily="18" charset="0"/>
              </a:rPr>
              <a:t> What </a:t>
            </a:r>
            <a:r>
              <a:rPr lang="en-US" sz="2400" dirty="0">
                <a:latin typeface="Times New Roman" panose="02020603050405020304" pitchFamily="18" charset="0"/>
                <a:cs typeface="Times New Roman" panose="02020603050405020304" pitchFamily="18" charset="0"/>
              </a:rPr>
              <a:t>is the after-tax rate of return on this capital expenditure? Assume straight-line depreciation</a:t>
            </a:r>
            <a:r>
              <a:rPr lang="en-US" sz="24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326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1" name="Text Placeholder 3"/>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533400" y="914400"/>
            <a:ext cx="8381999" cy="5029200"/>
          </a:xfrm>
          <a:prstGeom prst="rect">
            <a:avLst/>
          </a:prstGeom>
        </p:spPr>
      </p:pic>
      <p:sp>
        <p:nvSpPr>
          <p:cNvPr id="5" name="TextBox 4"/>
          <p:cNvSpPr txBox="1"/>
          <p:nvPr/>
        </p:nvSpPr>
        <p:spPr>
          <a:xfrm>
            <a:off x="609599" y="6019800"/>
            <a:ext cx="8305799" cy="369332"/>
          </a:xfrm>
          <a:prstGeom prst="rect">
            <a:avLst/>
          </a:prstGeom>
          <a:noFill/>
        </p:spPr>
        <p:txBody>
          <a:bodyPr wrap="square" rtlCol="0">
            <a:spAutoFit/>
          </a:bodyPr>
          <a:lstStyle/>
          <a:p>
            <a:pPr algn="ctr"/>
            <a:r>
              <a:rPr lang="en-US" dirty="0" err="1" smtClean="0">
                <a:solidFill>
                  <a:srgbClr val="FF0000"/>
                </a:solidFill>
              </a:rPr>
              <a:t>IRRbt</a:t>
            </a:r>
            <a:r>
              <a:rPr lang="en-US" dirty="0" smtClean="0">
                <a:solidFill>
                  <a:srgbClr val="FF0000"/>
                </a:solidFill>
              </a:rPr>
              <a:t> = 16.7% ; </a:t>
            </a:r>
            <a:r>
              <a:rPr lang="en-US" dirty="0" err="1" smtClean="0">
                <a:solidFill>
                  <a:srgbClr val="FF0000"/>
                </a:solidFill>
              </a:rPr>
              <a:t>IRRat</a:t>
            </a:r>
            <a:r>
              <a:rPr lang="en-US" dirty="0" smtClean="0">
                <a:solidFill>
                  <a:srgbClr val="FF0000"/>
                </a:solidFill>
              </a:rPr>
              <a:t> = 11.2%</a:t>
            </a:r>
            <a:endParaRPr lang="en-US" dirty="0">
              <a:solidFill>
                <a:srgbClr val="FF0000"/>
              </a:solidFill>
            </a:endParaRPr>
          </a:p>
        </p:txBody>
      </p:sp>
    </p:spTree>
    <p:extLst>
      <p:ext uri="{BB962C8B-B14F-4D97-AF65-F5344CB8AC3E}">
        <p14:creationId xmlns:p14="http://schemas.microsoft.com/office/powerpoint/2010/main" val="4248747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1" name="Text Placeholder 3"/>
          <p:cNvSpPr>
            <a:spLocks noGrp="1"/>
          </p:cNvSpPr>
          <p:nvPr>
            <p:ph type="body" sz="quarter" idx="11"/>
          </p:nvPr>
        </p:nvSpPr>
        <p:spPr/>
        <p:txBody>
          <a:bodyPr/>
          <a:lstStyle/>
          <a:p>
            <a:endParaRPr lang="en-US"/>
          </a:p>
        </p:txBody>
      </p:sp>
      <p:sp>
        <p:nvSpPr>
          <p:cNvPr id="4" name="TextBox 3"/>
          <p:cNvSpPr txBox="1"/>
          <p:nvPr/>
        </p:nvSpPr>
        <p:spPr>
          <a:xfrm>
            <a:off x="45720" y="1447800"/>
            <a:ext cx="9098280" cy="5016758"/>
          </a:xfrm>
          <a:prstGeom prst="rect">
            <a:avLst/>
          </a:prstGeom>
          <a:noFill/>
        </p:spPr>
        <p:txBody>
          <a:bodyPr wrap="square" rtlCol="0">
            <a:spAutoFit/>
          </a:bodyPr>
          <a:lstStyle/>
          <a:p>
            <a:r>
              <a:rPr lang="en-US" sz="3200" dirty="0"/>
              <a:t>Taxable income is the before-tax cash flow minus depreciation. </a:t>
            </a:r>
          </a:p>
          <a:p>
            <a:r>
              <a:rPr lang="en-US" sz="3200" dirty="0" smtClean="0"/>
              <a:t>For </a:t>
            </a:r>
            <a:r>
              <a:rPr lang="en-US" sz="3200" dirty="0"/>
              <a:t>this medium-sized profitable corporation, let’s assume an incremental federal income tax rate of 34</a:t>
            </a:r>
            <a:r>
              <a:rPr lang="en-US" sz="3200" dirty="0" smtClean="0"/>
              <a:t>%.</a:t>
            </a:r>
          </a:p>
          <a:p>
            <a:endParaRPr lang="en-US" sz="3200" dirty="0"/>
          </a:p>
          <a:p>
            <a:r>
              <a:rPr lang="en-US" sz="3200" dirty="0" smtClean="0"/>
              <a:t>Therefore </a:t>
            </a:r>
            <a:r>
              <a:rPr lang="en-US" sz="3200" dirty="0"/>
              <a:t>income taxes are 34% of taxable income. </a:t>
            </a:r>
            <a:endParaRPr lang="en-US" sz="3200" dirty="0" smtClean="0"/>
          </a:p>
          <a:p>
            <a:endParaRPr lang="en-US" sz="3200" dirty="0"/>
          </a:p>
          <a:p>
            <a:r>
              <a:rPr lang="en-US" sz="3200" dirty="0" smtClean="0"/>
              <a:t>Finally</a:t>
            </a:r>
            <a:r>
              <a:rPr lang="en-US" sz="3200" dirty="0"/>
              <a:t>, the after-tax cash flow equals the before-tax cash flow minus income taxes.</a:t>
            </a:r>
          </a:p>
        </p:txBody>
      </p:sp>
    </p:spTree>
    <p:extLst>
      <p:ext uri="{BB962C8B-B14F-4D97-AF65-F5344CB8AC3E}">
        <p14:creationId xmlns:p14="http://schemas.microsoft.com/office/powerpoint/2010/main" val="2757743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Value-Added Tax (VAT)</a:t>
            </a:r>
          </a:p>
        </p:txBody>
      </p:sp>
      <p:sp>
        <p:nvSpPr>
          <p:cNvPr id="7" name="Content Placeholder 2"/>
          <p:cNvSpPr>
            <a:spLocks noGrp="1"/>
          </p:cNvSpPr>
          <p:nvPr>
            <p:ph sz="quarter" idx="17"/>
          </p:nvPr>
        </p:nvSpPr>
        <p:spPr>
          <a:xfrm>
            <a:off x="571500" y="1143000"/>
            <a:ext cx="8001000" cy="1473200"/>
          </a:xfrm>
          <a:solidFill>
            <a:srgbClr val="C2FFF0"/>
          </a:solidFill>
          <a:ln w="19050">
            <a:solidFill>
              <a:schemeClr val="tx1"/>
            </a:solidFill>
          </a:ln>
        </p:spPr>
        <p:txBody>
          <a:bodyPr/>
          <a:lstStyle/>
          <a:p>
            <a:pPr marL="0" lvl="0" indent="0" defTabSz="914400">
              <a:spcBef>
                <a:spcPts val="0"/>
              </a:spcBef>
              <a:buNone/>
              <a:defRPr/>
            </a:pPr>
            <a:r>
              <a:rPr lang="en-US" sz="2200" b="0" dirty="0">
                <a:solidFill>
                  <a:srgbClr val="000000"/>
                </a:solidFill>
                <a:latin typeface="Arial Narrow"/>
              </a:rPr>
              <a:t>VAT is an </a:t>
            </a:r>
            <a:r>
              <a:rPr lang="en-US" sz="2200" dirty="0">
                <a:solidFill>
                  <a:srgbClr val="A60A1B"/>
                </a:solidFill>
                <a:latin typeface="Arial Narrow"/>
              </a:rPr>
              <a:t>indirect tax placed on goods and services</a:t>
            </a:r>
            <a:r>
              <a:rPr lang="en-US" sz="2200" b="0" dirty="0">
                <a:solidFill>
                  <a:srgbClr val="000000"/>
                </a:solidFill>
                <a:latin typeface="Arial Narrow"/>
              </a:rPr>
              <a:t>, not on </a:t>
            </a:r>
            <a:r>
              <a:rPr lang="en-US" sz="2200" b="0" dirty="0" smtClean="0">
                <a:solidFill>
                  <a:srgbClr val="000000"/>
                </a:solidFill>
                <a:latin typeface="Arial Narrow"/>
              </a:rPr>
              <a:t>people and </a:t>
            </a:r>
            <a:r>
              <a:rPr lang="en-US" sz="2200" b="0" dirty="0">
                <a:solidFill>
                  <a:srgbClr val="000000"/>
                </a:solidFill>
                <a:latin typeface="Arial Narrow"/>
              </a:rPr>
              <a:t>corporations like an income tax. The VAT is charged </a:t>
            </a:r>
            <a:r>
              <a:rPr lang="en-US" sz="2200" b="0" dirty="0" smtClean="0">
                <a:solidFill>
                  <a:srgbClr val="000000"/>
                </a:solidFill>
                <a:latin typeface="Arial Narrow"/>
              </a:rPr>
              <a:t>sequentially throughout </a:t>
            </a:r>
            <a:r>
              <a:rPr lang="en-US" sz="2200" b="0" dirty="0">
                <a:solidFill>
                  <a:srgbClr val="000000"/>
                </a:solidFill>
                <a:latin typeface="Arial Narrow"/>
              </a:rPr>
              <a:t>the process of manufacturing a good or providing a </a:t>
            </a:r>
            <a:r>
              <a:rPr lang="en-US" sz="2200" b="0" dirty="0" smtClean="0">
                <a:solidFill>
                  <a:srgbClr val="000000"/>
                </a:solidFill>
                <a:latin typeface="Arial Narrow"/>
              </a:rPr>
              <a:t>service. The </a:t>
            </a:r>
            <a:r>
              <a:rPr lang="en-US" sz="2200" b="0" dirty="0">
                <a:solidFill>
                  <a:srgbClr val="000000"/>
                </a:solidFill>
                <a:latin typeface="Arial Narrow"/>
              </a:rPr>
              <a:t>VAT is also called </a:t>
            </a:r>
            <a:r>
              <a:rPr lang="en-US" sz="2200" dirty="0">
                <a:solidFill>
                  <a:srgbClr val="A60A1B"/>
                </a:solidFill>
                <a:latin typeface="Arial Narrow"/>
              </a:rPr>
              <a:t>Goods and Service Tax (GST). </a:t>
            </a:r>
          </a:p>
        </p:txBody>
      </p:sp>
      <p:sp>
        <p:nvSpPr>
          <p:cNvPr id="8" name="Content Placeholder 3"/>
          <p:cNvSpPr>
            <a:spLocks noGrp="1"/>
          </p:cNvSpPr>
          <p:nvPr>
            <p:ph sz="quarter" idx="18"/>
          </p:nvPr>
        </p:nvSpPr>
        <p:spPr>
          <a:xfrm>
            <a:off x="228600" y="2819400"/>
            <a:ext cx="4191000" cy="3657600"/>
          </a:xfrm>
          <a:ln w="28575">
            <a:solidFill>
              <a:schemeClr val="tx1"/>
            </a:solidFill>
          </a:ln>
        </p:spPr>
        <p:txBody>
          <a:bodyPr/>
          <a:lstStyle/>
          <a:p>
            <a:pPr marL="342042" lvl="0" indent="-342042" algn="ctr" defTabSz="915004" eaLnBrk="0" fontAlgn="base" hangingPunct="0">
              <a:spcBef>
                <a:spcPts val="600"/>
              </a:spcBef>
              <a:spcAft>
                <a:spcPct val="0"/>
              </a:spcAft>
              <a:buClr>
                <a:srgbClr val="3333CC"/>
              </a:buClr>
              <a:buNone/>
            </a:pPr>
            <a:r>
              <a:rPr lang="en-US" sz="1800" u="sng" kern="0" dirty="0">
                <a:solidFill>
                  <a:srgbClr val="000000"/>
                </a:solidFill>
                <a:latin typeface="Arial Black" pitchFamily="34" charset="0"/>
              </a:rPr>
              <a:t>VAT </a:t>
            </a:r>
            <a:r>
              <a:rPr lang="en-US" sz="1800" u="sng" kern="0" dirty="0" smtClean="0">
                <a:solidFill>
                  <a:srgbClr val="000000"/>
                </a:solidFill>
                <a:latin typeface="Arial Black" pitchFamily="34" charset="0"/>
              </a:rPr>
              <a:t>CHARACTERISTICS</a:t>
            </a:r>
            <a:endParaRPr lang="en-US" sz="1500" kern="0" dirty="0">
              <a:solidFill>
                <a:srgbClr val="000000"/>
              </a:solidFill>
              <a:latin typeface="Arial Narrow"/>
            </a:endParaRPr>
          </a:p>
          <a:p>
            <a:pPr marL="0" lvl="0" indent="0" defTabSz="915004" eaLnBrk="0" fontAlgn="base" hangingPunct="0">
              <a:spcBef>
                <a:spcPts val="1200"/>
              </a:spcBef>
              <a:spcAft>
                <a:spcPct val="0"/>
              </a:spcAft>
              <a:buClr>
                <a:srgbClr val="006200"/>
              </a:buClr>
              <a:buNone/>
            </a:pPr>
            <a:r>
              <a:rPr lang="en-US" sz="1800" kern="0" dirty="0">
                <a:solidFill>
                  <a:srgbClr val="000000"/>
                </a:solidFill>
                <a:latin typeface="Arial Narrow"/>
              </a:rPr>
              <a:t>A percent, e.g., 10%, of current value, of</a:t>
            </a:r>
            <a:r>
              <a:rPr lang="en-US" sz="1800" kern="0" dirty="0">
                <a:solidFill>
                  <a:srgbClr val="CC0000"/>
                </a:solidFill>
                <a:latin typeface="Arial Narrow"/>
              </a:rPr>
              <a:t> </a:t>
            </a:r>
            <a:r>
              <a:rPr lang="en-US" sz="1800" kern="0" dirty="0">
                <a:solidFill>
                  <a:srgbClr val="A60A1B"/>
                </a:solidFill>
                <a:latin typeface="Arial Narrow"/>
              </a:rPr>
              <a:t>unfinished</a:t>
            </a:r>
            <a:r>
              <a:rPr lang="en-US" sz="1800" kern="0" dirty="0">
                <a:solidFill>
                  <a:srgbClr val="CC0000"/>
                </a:solidFill>
                <a:latin typeface="Arial Narrow"/>
              </a:rPr>
              <a:t> </a:t>
            </a:r>
            <a:r>
              <a:rPr lang="en-US" sz="1800" kern="0" dirty="0">
                <a:solidFill>
                  <a:srgbClr val="000000"/>
                </a:solidFill>
                <a:latin typeface="Arial Narrow"/>
              </a:rPr>
              <a:t>goods or service (G/S) is charged to the purchaser and sent to taxing entity by manufacturer or </a:t>
            </a:r>
            <a:r>
              <a:rPr lang="en-US" sz="1800" kern="0" dirty="0" smtClean="0">
                <a:solidFill>
                  <a:srgbClr val="000000"/>
                </a:solidFill>
                <a:latin typeface="Arial Narrow"/>
              </a:rPr>
              <a:t>provider</a:t>
            </a:r>
            <a:endParaRPr lang="en-US" sz="1000" kern="0" dirty="0">
              <a:solidFill>
                <a:srgbClr val="000000"/>
              </a:solidFill>
              <a:latin typeface="Arial Narrow"/>
            </a:endParaRPr>
          </a:p>
          <a:p>
            <a:pPr marL="0" lvl="0" indent="0" defTabSz="915004" eaLnBrk="0" fontAlgn="base" hangingPunct="0">
              <a:spcBef>
                <a:spcPts val="1200"/>
              </a:spcBef>
              <a:spcAft>
                <a:spcPct val="0"/>
              </a:spcAft>
              <a:buClr>
                <a:srgbClr val="006200"/>
              </a:buClr>
              <a:buNone/>
            </a:pPr>
            <a:r>
              <a:rPr lang="en-US" sz="1800" kern="0" dirty="0">
                <a:solidFill>
                  <a:srgbClr val="000000"/>
                </a:solidFill>
                <a:latin typeface="Arial Narrow"/>
              </a:rPr>
              <a:t>VAT charged to buyer at purchase time whether buyer is an end user or intermediate </a:t>
            </a:r>
            <a:r>
              <a:rPr lang="en-US" sz="1800" kern="0" dirty="0" smtClean="0">
                <a:solidFill>
                  <a:srgbClr val="000000"/>
                </a:solidFill>
                <a:latin typeface="Arial Narrow"/>
              </a:rPr>
              <a:t>business</a:t>
            </a:r>
            <a:endParaRPr lang="en-US" sz="1000" kern="0" dirty="0">
              <a:solidFill>
                <a:srgbClr val="000000"/>
              </a:solidFill>
              <a:latin typeface="Arial Narrow"/>
            </a:endParaRPr>
          </a:p>
          <a:p>
            <a:pPr marL="0" lvl="0" indent="0" defTabSz="915004" eaLnBrk="0" fontAlgn="base" hangingPunct="0">
              <a:spcBef>
                <a:spcPts val="1200"/>
              </a:spcBef>
              <a:spcAft>
                <a:spcPct val="0"/>
              </a:spcAft>
              <a:buClr>
                <a:srgbClr val="006200"/>
              </a:buClr>
              <a:buNone/>
            </a:pPr>
            <a:r>
              <a:rPr lang="en-US" sz="1800" kern="0" dirty="0">
                <a:solidFill>
                  <a:srgbClr val="000000"/>
                </a:solidFill>
                <a:latin typeface="Arial Narrow"/>
              </a:rPr>
              <a:t>As next transfer occurs, VAT previously paid on unfinished  G/S is </a:t>
            </a:r>
            <a:r>
              <a:rPr lang="en-US" sz="1800" kern="0" dirty="0">
                <a:solidFill>
                  <a:srgbClr val="000000">
                    <a:lumMod val="75000"/>
                  </a:srgbClr>
                </a:solidFill>
                <a:latin typeface="Arial Narrow"/>
              </a:rPr>
              <a:t>subtracted from VAT currently </a:t>
            </a:r>
            <a:r>
              <a:rPr lang="en-US" sz="1800" kern="0" dirty="0" smtClean="0">
                <a:solidFill>
                  <a:srgbClr val="000000">
                    <a:lumMod val="75000"/>
                  </a:srgbClr>
                </a:solidFill>
                <a:latin typeface="Arial Narrow"/>
              </a:rPr>
              <a:t>due</a:t>
            </a:r>
            <a:endParaRPr lang="en-US" sz="1300" u="sng" kern="0" dirty="0">
              <a:solidFill>
                <a:srgbClr val="000000">
                  <a:lumMod val="75000"/>
                </a:srgbClr>
              </a:solidFill>
              <a:latin typeface="Arial Black" pitchFamily="34" charset="0"/>
            </a:endParaRPr>
          </a:p>
        </p:txBody>
      </p:sp>
      <p:sp>
        <p:nvSpPr>
          <p:cNvPr id="9" name="Content Placeholder 4"/>
          <p:cNvSpPr>
            <a:spLocks noGrp="1"/>
          </p:cNvSpPr>
          <p:nvPr>
            <p:ph sz="quarter" idx="19"/>
          </p:nvPr>
        </p:nvSpPr>
        <p:spPr>
          <a:xfrm>
            <a:off x="4572000" y="2819400"/>
            <a:ext cx="4343400" cy="3657600"/>
          </a:xfrm>
          <a:ln w="28575">
            <a:solidFill>
              <a:schemeClr val="tx1"/>
            </a:solidFill>
          </a:ln>
        </p:spPr>
        <p:txBody>
          <a:bodyPr/>
          <a:lstStyle/>
          <a:p>
            <a:pPr marL="342042" lvl="0" indent="-342042" algn="ctr" defTabSz="915004" eaLnBrk="0" fontAlgn="base" hangingPunct="0">
              <a:spcBef>
                <a:spcPts val="600"/>
              </a:spcBef>
              <a:spcAft>
                <a:spcPct val="0"/>
              </a:spcAft>
              <a:buClr>
                <a:srgbClr val="3333CC"/>
              </a:buClr>
              <a:buNone/>
            </a:pPr>
            <a:r>
              <a:rPr lang="en-US" sz="1800" u="sng" kern="0" dirty="0">
                <a:solidFill>
                  <a:srgbClr val="000000"/>
                </a:solidFill>
                <a:latin typeface="Arial Black" pitchFamily="34" charset="0"/>
              </a:rPr>
              <a:t>SALES TAX </a:t>
            </a:r>
            <a:r>
              <a:rPr lang="en-US" sz="1800" u="sng" kern="0" dirty="0" smtClean="0">
                <a:solidFill>
                  <a:srgbClr val="000000"/>
                </a:solidFill>
                <a:latin typeface="Arial Black" pitchFamily="34" charset="0"/>
              </a:rPr>
              <a:t>CHARACTERISTICS</a:t>
            </a:r>
            <a:endParaRPr lang="en-US" sz="1600" u="sng" kern="0" dirty="0">
              <a:solidFill>
                <a:srgbClr val="000000"/>
              </a:solidFill>
              <a:latin typeface="Arial Black" pitchFamily="34" charset="0"/>
            </a:endParaRPr>
          </a:p>
          <a:p>
            <a:pPr marL="0" lvl="0" indent="0" defTabSz="915004" eaLnBrk="0" fontAlgn="base" hangingPunct="0">
              <a:spcBef>
                <a:spcPts val="600"/>
              </a:spcBef>
              <a:spcAft>
                <a:spcPts val="900"/>
              </a:spcAft>
              <a:buClr>
                <a:srgbClr val="006200"/>
              </a:buClr>
              <a:buNone/>
            </a:pPr>
            <a:r>
              <a:rPr lang="en-US" sz="1800" kern="0" dirty="0">
                <a:solidFill>
                  <a:srgbClr val="000000"/>
                </a:solidFill>
                <a:latin typeface="Arial Narrow"/>
              </a:rPr>
              <a:t>Charged only</a:t>
            </a:r>
            <a:r>
              <a:rPr lang="en-US" sz="1800" kern="0" dirty="0">
                <a:solidFill>
                  <a:srgbClr val="C00000"/>
                </a:solidFill>
                <a:latin typeface="Arial Narrow"/>
              </a:rPr>
              <a:t> </a:t>
            </a:r>
            <a:r>
              <a:rPr lang="en-US" sz="1800" kern="0" dirty="0">
                <a:solidFill>
                  <a:srgbClr val="A60A1B"/>
                </a:solidFill>
                <a:latin typeface="Arial Narrow"/>
              </a:rPr>
              <a:t>once</a:t>
            </a:r>
            <a:r>
              <a:rPr lang="en-US" sz="1800" kern="0" dirty="0">
                <a:solidFill>
                  <a:srgbClr val="C00000"/>
                </a:solidFill>
                <a:latin typeface="Arial Narrow"/>
              </a:rPr>
              <a:t> </a:t>
            </a:r>
            <a:r>
              <a:rPr lang="en-US" sz="1800" kern="0" dirty="0">
                <a:solidFill>
                  <a:srgbClr val="000000"/>
                </a:solidFill>
                <a:latin typeface="Arial Narrow"/>
              </a:rPr>
              <a:t>at final product sale to the </a:t>
            </a:r>
            <a:r>
              <a:rPr lang="en-US" sz="1800" kern="0" dirty="0">
                <a:solidFill>
                  <a:srgbClr val="A60A1B"/>
                </a:solidFill>
                <a:latin typeface="Arial Narrow"/>
              </a:rPr>
              <a:t>end user or </a:t>
            </a:r>
            <a:r>
              <a:rPr lang="en-US" sz="1800" kern="0" dirty="0" smtClean="0">
                <a:solidFill>
                  <a:srgbClr val="A60A1B"/>
                </a:solidFill>
                <a:latin typeface="Arial Narrow"/>
              </a:rPr>
              <a:t>consumer</a:t>
            </a:r>
            <a:endParaRPr lang="en-US" kern="0" dirty="0">
              <a:solidFill>
                <a:srgbClr val="A60A1B"/>
              </a:solidFill>
              <a:latin typeface="Arial Narrow"/>
            </a:endParaRPr>
          </a:p>
          <a:p>
            <a:pPr marL="0" lvl="0" indent="0" defTabSz="915004" eaLnBrk="0" fontAlgn="base" hangingPunct="0">
              <a:spcBef>
                <a:spcPts val="2400"/>
              </a:spcBef>
              <a:spcAft>
                <a:spcPts val="900"/>
              </a:spcAft>
              <a:buClr>
                <a:srgbClr val="006200"/>
              </a:buClr>
              <a:buNone/>
            </a:pPr>
            <a:r>
              <a:rPr lang="en-US" sz="1800" kern="0" dirty="0">
                <a:solidFill>
                  <a:srgbClr val="000000"/>
                </a:solidFill>
                <a:latin typeface="Arial Narrow"/>
              </a:rPr>
              <a:t>Selling merchant sends  tax to taxing entity </a:t>
            </a:r>
          </a:p>
          <a:p>
            <a:pPr marL="0" lvl="0" indent="0" defTabSz="915004" eaLnBrk="0" fontAlgn="base" hangingPunct="0">
              <a:spcBef>
                <a:spcPts val="2400"/>
              </a:spcBef>
              <a:spcAft>
                <a:spcPts val="900"/>
              </a:spcAft>
              <a:buClr>
                <a:srgbClr val="006200"/>
              </a:buClr>
              <a:buNone/>
            </a:pPr>
            <a:r>
              <a:rPr lang="en-US" sz="1800" kern="0" dirty="0">
                <a:solidFill>
                  <a:srgbClr val="000000"/>
                </a:solidFill>
                <a:latin typeface="Arial Narrow"/>
              </a:rPr>
              <a:t>Businesses do</a:t>
            </a:r>
            <a:r>
              <a:rPr lang="en-US" sz="1800" u="sng" kern="0" dirty="0">
                <a:solidFill>
                  <a:srgbClr val="000000"/>
                </a:solidFill>
                <a:latin typeface="Arial Narrow"/>
              </a:rPr>
              <a:t> not </a:t>
            </a:r>
            <a:r>
              <a:rPr lang="en-US" sz="1800" kern="0" dirty="0">
                <a:solidFill>
                  <a:srgbClr val="000000"/>
                </a:solidFill>
                <a:latin typeface="Arial Narrow"/>
              </a:rPr>
              <a:t>pay sales tax on raw materials or unfinished goods or </a:t>
            </a:r>
            <a:r>
              <a:rPr lang="en-US" sz="1800" kern="0" dirty="0" smtClean="0">
                <a:solidFill>
                  <a:srgbClr val="000000"/>
                </a:solidFill>
                <a:latin typeface="Arial Narrow"/>
              </a:rPr>
              <a:t>service</a:t>
            </a:r>
            <a:endParaRPr lang="en-US" kern="0" dirty="0">
              <a:solidFill>
                <a:srgbClr val="000000"/>
              </a:solidFill>
              <a:latin typeface="Arial Narrow"/>
            </a:endParaRPr>
          </a:p>
          <a:p>
            <a:pPr marL="0" lvl="0" indent="0" defTabSz="915004" eaLnBrk="0" fontAlgn="base" hangingPunct="0">
              <a:spcBef>
                <a:spcPts val="2400"/>
              </a:spcBef>
              <a:spcAft>
                <a:spcPts val="900"/>
              </a:spcAft>
              <a:buClr>
                <a:srgbClr val="006200"/>
              </a:buClr>
              <a:buNone/>
            </a:pPr>
            <a:r>
              <a:rPr lang="en-US" sz="1800" kern="0" dirty="0">
                <a:solidFill>
                  <a:srgbClr val="000000"/>
                </a:solidFill>
                <a:latin typeface="Arial Narrow"/>
              </a:rPr>
              <a:t>Businesses </a:t>
            </a:r>
            <a:r>
              <a:rPr lang="en-US" sz="1800" u="sng" kern="0" dirty="0">
                <a:solidFill>
                  <a:srgbClr val="000000"/>
                </a:solidFill>
                <a:latin typeface="Arial Narrow"/>
              </a:rPr>
              <a:t>do pay </a:t>
            </a:r>
            <a:r>
              <a:rPr lang="en-US" sz="1800" kern="0" dirty="0">
                <a:solidFill>
                  <a:srgbClr val="000000"/>
                </a:solidFill>
                <a:latin typeface="Arial Narrow"/>
              </a:rPr>
              <a:t>sales tax on items for which they are the end </a:t>
            </a:r>
            <a:r>
              <a:rPr lang="en-US" sz="1800" kern="0" dirty="0" smtClean="0">
                <a:solidFill>
                  <a:srgbClr val="000000"/>
                </a:solidFill>
                <a:latin typeface="Arial Narrow"/>
              </a:rPr>
              <a:t>user</a:t>
            </a:r>
            <a:endParaRPr lang="en-US" sz="1500" kern="0" dirty="0">
              <a:solidFill>
                <a:srgbClr val="000000"/>
              </a:solidFill>
              <a:latin typeface="Arial Narrow"/>
            </a:endParaRPr>
          </a:p>
        </p:txBody>
      </p:sp>
      <p:sp>
        <p:nvSpPr>
          <p:cNvPr id="13" name="Content Placeholder 5"/>
          <p:cNvSpPr>
            <a:spLocks noGrp="1"/>
          </p:cNvSpPr>
          <p:nvPr>
            <p:ph sz="quarter" idx="23"/>
          </p:nvPr>
        </p:nvSpPr>
        <p:spPr/>
        <p:txBody>
          <a:bodyPr/>
          <a:lstStyle/>
          <a:p>
            <a:endParaRPr lang="en-US"/>
          </a:p>
        </p:txBody>
      </p:sp>
    </p:spTree>
    <p:extLst>
      <p:ext uri="{BB962C8B-B14F-4D97-AF65-F5344CB8AC3E}">
        <p14:creationId xmlns:p14="http://schemas.microsoft.com/office/powerpoint/2010/main" val="3390360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p:txBody>
          <a:bodyPr/>
          <a:lstStyle/>
          <a:p>
            <a:r>
              <a:rPr lang="en-US" u="sng" dirty="0"/>
              <a:t>LEARNING OBJECTIVES</a:t>
            </a:r>
            <a:endParaRPr lang="en-US" dirty="0">
              <a:solidFill>
                <a:srgbClr val="3946A4"/>
              </a:solidFill>
            </a:endParaRPr>
          </a:p>
        </p:txBody>
      </p:sp>
      <p:sp>
        <p:nvSpPr>
          <p:cNvPr id="17" name="Content Placeholder 2"/>
          <p:cNvSpPr>
            <a:spLocks noGrp="1"/>
          </p:cNvSpPr>
          <p:nvPr>
            <p:ph idx="1"/>
          </p:nvPr>
        </p:nvSpPr>
        <p:spPr>
          <a:xfrm>
            <a:off x="548640" y="1295400"/>
            <a:ext cx="7985760" cy="5181600"/>
          </a:xfrm>
          <a:ln w="76200" cmpd="tri">
            <a:solidFill>
              <a:schemeClr val="tx1"/>
            </a:solidFill>
          </a:ln>
        </p:spPr>
        <p:txBody>
          <a:bodyPr anchor="ctr"/>
          <a:lstStyle/>
          <a:p>
            <a:pPr marL="548640" indent="-457200" defTabSz="836613">
              <a:spcBef>
                <a:spcPts val="600"/>
              </a:spcBef>
              <a:spcAft>
                <a:spcPts val="600"/>
              </a:spcAft>
              <a:buClr>
                <a:srgbClr val="3946A4"/>
              </a:buClr>
              <a:buFontTx/>
              <a:buAutoNum type="arabicPeriod"/>
            </a:pPr>
            <a:r>
              <a:rPr lang="en-US" sz="2400" dirty="0" smtClean="0">
                <a:latin typeface="Tahoma" pitchFamily="34" charset="0"/>
              </a:rPr>
              <a:t>Determining </a:t>
            </a:r>
            <a:r>
              <a:rPr lang="en-US" sz="2400" dirty="0">
                <a:latin typeface="Tahoma" pitchFamily="34" charset="0"/>
              </a:rPr>
              <a:t>cash flows before taxes(CFBT) and after taxes (CFAT)</a:t>
            </a:r>
          </a:p>
          <a:p>
            <a:pPr marL="548640" indent="-457200" defTabSz="836613">
              <a:spcBef>
                <a:spcPts val="600"/>
              </a:spcBef>
              <a:spcAft>
                <a:spcPts val="600"/>
              </a:spcAft>
              <a:buClr>
                <a:srgbClr val="3946A4"/>
              </a:buClr>
              <a:buFontTx/>
              <a:buAutoNum type="arabicPeriod"/>
            </a:pPr>
            <a:r>
              <a:rPr lang="en-US" sz="2400" dirty="0">
                <a:latin typeface="Tahoma" pitchFamily="34" charset="0"/>
              </a:rPr>
              <a:t>Effects of depreciation on </a:t>
            </a:r>
            <a:r>
              <a:rPr lang="en-US" sz="2400" dirty="0" smtClean="0">
                <a:latin typeface="Tahoma" pitchFamily="34" charset="0"/>
              </a:rPr>
              <a:t>taxes</a:t>
            </a:r>
          </a:p>
          <a:p>
            <a:pPr marL="548640" indent="-457200" defTabSz="836613">
              <a:spcBef>
                <a:spcPts val="600"/>
              </a:spcBef>
              <a:spcAft>
                <a:spcPts val="600"/>
              </a:spcAft>
              <a:buClr>
                <a:srgbClr val="3946A4"/>
              </a:buClr>
              <a:buFontTx/>
              <a:buAutoNum type="arabicPeriod"/>
            </a:pPr>
            <a:r>
              <a:rPr lang="en-US" sz="2400" dirty="0" smtClean="0">
                <a:latin typeface="Tahoma" pitchFamily="34" charset="0"/>
              </a:rPr>
              <a:t>Determining the Rate of Return </a:t>
            </a:r>
            <a:endParaRPr lang="en-US" sz="2400" dirty="0">
              <a:latin typeface="Tahoma" pitchFamily="34" charset="0"/>
            </a:endParaRPr>
          </a:p>
          <a:p>
            <a:pPr marL="548640" indent="-457200" defTabSz="836613">
              <a:spcBef>
                <a:spcPts val="600"/>
              </a:spcBef>
              <a:spcAft>
                <a:spcPts val="600"/>
              </a:spcAft>
              <a:buClr>
                <a:srgbClr val="3946A4"/>
              </a:buClr>
              <a:buFontTx/>
              <a:buAutoNum type="arabicPeriod"/>
            </a:pPr>
            <a:r>
              <a:rPr lang="en-US" sz="2400" dirty="0" smtClean="0">
                <a:latin typeface="Tahoma" pitchFamily="34" charset="0"/>
              </a:rPr>
              <a:t>Understanding </a:t>
            </a:r>
            <a:r>
              <a:rPr lang="en-US" sz="2400" dirty="0">
                <a:latin typeface="Tahoma" pitchFamily="34" charset="0"/>
              </a:rPr>
              <a:t>value-added tax (VAT</a:t>
            </a:r>
            <a:r>
              <a:rPr lang="en-US" sz="2400" dirty="0" smtClean="0">
                <a:latin typeface="Tahoma" pitchFamily="34" charset="0"/>
              </a:rPr>
              <a:t>)</a:t>
            </a:r>
            <a:endParaRPr lang="en-US" sz="2400" dirty="0">
              <a:latin typeface="Tahoma" pitchFamily="34" charset="0"/>
            </a:endParaRPr>
          </a:p>
        </p:txBody>
      </p:sp>
    </p:spTree>
    <p:extLst>
      <p:ext uri="{BB962C8B-B14F-4D97-AF65-F5344CB8AC3E}">
        <p14:creationId xmlns:p14="http://schemas.microsoft.com/office/powerpoint/2010/main" val="67637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Example: How a 10% VAT Could Work in the US</a:t>
            </a:r>
          </a:p>
        </p:txBody>
      </p:sp>
      <mc:AlternateContent xmlns:mc="http://schemas.openxmlformats.org/markup-compatibility/2006" xmlns:a14="http://schemas.microsoft.com/office/drawing/2010/main">
        <mc:Choice Requires="a14">
          <p:sp>
            <p:nvSpPr>
              <p:cNvPr id="11" name="Content Placeholder 2" descr="This is an examplee on how a VAT would work.  It is an incremental and adjusted tax at each step of the manufacturing process.  Note that the end result after going through four stages of production, manufacturing, and sales, the government does end up with as 10% VAT." title="Example: How a 10% VAT Could Work in the US"/>
              <p:cNvSpPr>
                <a:spLocks noGrp="1"/>
              </p:cNvSpPr>
              <p:nvPr>
                <p:ph idx="1"/>
              </p:nvPr>
            </p:nvSpPr>
            <p:spPr>
              <a:xfrm>
                <a:off x="228600" y="1066800"/>
                <a:ext cx="8686800" cy="5486400"/>
              </a:xfrm>
            </p:spPr>
            <p:txBody>
              <a:bodyPr/>
              <a:lstStyle/>
              <a:p>
                <a:pPr marL="457200" lvl="0" indent="-457200" defTabSz="915004" eaLnBrk="0" fontAlgn="base" hangingPunct="0">
                  <a:spcAft>
                    <a:spcPct val="0"/>
                  </a:spcAft>
                  <a:buClr>
                    <a:srgbClr val="3333CC"/>
                  </a:buClr>
                  <a:buFont typeface="+mj-lt"/>
                  <a:buAutoNum type="arabicPeriod"/>
                </a:pPr>
                <a:r>
                  <a:rPr lang="en-US" sz="2400" kern="0" dirty="0" smtClean="0">
                    <a:solidFill>
                      <a:srgbClr val="A60A1B"/>
                    </a:solidFill>
                    <a:latin typeface="Arial Narrow"/>
                  </a:rPr>
                  <a:t>Mining company </a:t>
                </a:r>
                <a:r>
                  <a:rPr lang="en-US" sz="2400" kern="0" dirty="0">
                    <a:solidFill>
                      <a:srgbClr val="000000"/>
                    </a:solidFill>
                    <a:latin typeface="Arial Narrow"/>
                  </a:rPr>
                  <a:t>sells $100,000 of iron ore to </a:t>
                </a:r>
                <a:r>
                  <a:rPr lang="en-US" sz="2400" kern="0" dirty="0">
                    <a:solidFill>
                      <a:srgbClr val="575757"/>
                    </a:solidFill>
                    <a:latin typeface="Arial Narrow"/>
                  </a:rPr>
                  <a:t>Steel company </a:t>
                </a:r>
                <a:r>
                  <a:rPr lang="en-US" sz="2400" kern="0" dirty="0">
                    <a:solidFill>
                      <a:srgbClr val="000000"/>
                    </a:solidFill>
                    <a:latin typeface="Arial Narrow"/>
                  </a:rPr>
                  <a:t>and charges Steel company 10% VAT, or $10,000. </a:t>
                </a:r>
                <a:r>
                  <a:rPr lang="en-US" sz="2400" kern="0" dirty="0">
                    <a:solidFill>
                      <a:srgbClr val="A60A1B"/>
                    </a:solidFill>
                    <a:latin typeface="Arial Narrow"/>
                  </a:rPr>
                  <a:t>Mining company </a:t>
                </a:r>
                <a:r>
                  <a:rPr lang="en-US" sz="2400" kern="0" dirty="0">
                    <a:solidFill>
                      <a:srgbClr val="000000"/>
                    </a:solidFill>
                    <a:latin typeface="Arial Narrow"/>
                  </a:rPr>
                  <a:t>sends $10,000 to US Treasury.</a:t>
                </a:r>
              </a:p>
              <a:p>
                <a:pPr marL="457200" lvl="0" indent="-457200" defTabSz="915004" eaLnBrk="0" fontAlgn="base" hangingPunct="0">
                  <a:spcAft>
                    <a:spcPct val="0"/>
                  </a:spcAft>
                  <a:buClr>
                    <a:srgbClr val="3333CC"/>
                  </a:buClr>
                  <a:buFont typeface="+mj-lt"/>
                  <a:buAutoNum type="arabicPeriod"/>
                </a:pPr>
                <a:r>
                  <a:rPr lang="en-US" sz="2400" kern="0" dirty="0">
                    <a:solidFill>
                      <a:srgbClr val="575757"/>
                    </a:solidFill>
                    <a:latin typeface="Arial Narrow"/>
                  </a:rPr>
                  <a:t>Steel company </a:t>
                </a:r>
                <a:r>
                  <a:rPr lang="en-US" sz="2400" kern="0" dirty="0">
                    <a:solidFill>
                      <a:srgbClr val="000000"/>
                    </a:solidFill>
                    <a:latin typeface="Arial Narrow"/>
                  </a:rPr>
                  <a:t>sells steel for $300,000 to </a:t>
                </a:r>
                <a:r>
                  <a:rPr lang="en-US" sz="2400" kern="0" dirty="0">
                    <a:solidFill>
                      <a:srgbClr val="A60A1B"/>
                    </a:solidFill>
                    <a:latin typeface="Arial Narrow"/>
                  </a:rPr>
                  <a:t>Refrigerator company </a:t>
                </a:r>
                <a:r>
                  <a:rPr lang="en-US" sz="2400" kern="0" dirty="0">
                    <a:solidFill>
                      <a:srgbClr val="000000"/>
                    </a:solidFill>
                    <a:latin typeface="Arial Narrow"/>
                  </a:rPr>
                  <a:t>and charges Refrigerator company 10% VAT, or $30,000. </a:t>
                </a:r>
                <a:r>
                  <a:rPr lang="en-US" sz="2400" kern="0" dirty="0">
                    <a:solidFill>
                      <a:srgbClr val="575757"/>
                    </a:solidFill>
                    <a:latin typeface="Arial Narrow"/>
                  </a:rPr>
                  <a:t>Steel company </a:t>
                </a:r>
                <a:r>
                  <a:rPr lang="en-US" sz="2400" kern="0" dirty="0">
                    <a:solidFill>
                      <a:srgbClr val="000000"/>
                    </a:solidFill>
                    <a:latin typeface="Arial Narrow"/>
                  </a:rPr>
                  <a:t>sends $30,000 </a:t>
                </a:r>
                <a14:m>
                  <m:oMath xmlns:m="http://schemas.openxmlformats.org/officeDocument/2006/math">
                    <m:r>
                      <a:rPr lang="en-US" sz="2400" b="1" i="1" kern="0" dirty="0" smtClean="0">
                        <a:solidFill>
                          <a:srgbClr val="000000"/>
                        </a:solidFill>
                        <a:latin typeface="Cambria Math"/>
                      </a:rPr>
                      <m:t>−</m:t>
                    </m:r>
                  </m:oMath>
                </a14:m>
                <a:r>
                  <a:rPr lang="en-US" sz="2400" kern="0" dirty="0">
                    <a:solidFill>
                      <a:srgbClr val="000000"/>
                    </a:solidFill>
                    <a:latin typeface="Arial Narrow"/>
                  </a:rPr>
                  <a:t> 10,000 </a:t>
                </a:r>
                <a14:m>
                  <m:oMath xmlns:m="http://schemas.openxmlformats.org/officeDocument/2006/math">
                    <m:r>
                      <a:rPr lang="en-US" sz="2400" i="1" kern="0" dirty="0" smtClean="0">
                        <a:solidFill>
                          <a:srgbClr val="000000"/>
                        </a:solidFill>
                        <a:latin typeface="Cambria Math"/>
                      </a:rPr>
                      <m:t>=</m:t>
                    </m:r>
                  </m:oMath>
                </a14:m>
                <a:r>
                  <a:rPr lang="en-US" sz="2400" kern="0" dirty="0">
                    <a:solidFill>
                      <a:srgbClr val="000000"/>
                    </a:solidFill>
                    <a:latin typeface="Arial Narrow"/>
                  </a:rPr>
                  <a:t> $20,000 to US Treasury.</a:t>
                </a:r>
              </a:p>
              <a:p>
                <a:pPr marL="457200" lvl="0" indent="-457200" defTabSz="915004" eaLnBrk="0" fontAlgn="base" hangingPunct="0">
                  <a:spcAft>
                    <a:spcPct val="0"/>
                  </a:spcAft>
                  <a:buClr>
                    <a:srgbClr val="3333CC"/>
                  </a:buClr>
                  <a:buFont typeface="+mj-lt"/>
                  <a:buAutoNum type="arabicPeriod"/>
                </a:pPr>
                <a:r>
                  <a:rPr lang="en-US" sz="2400" kern="0" dirty="0">
                    <a:solidFill>
                      <a:srgbClr val="A60A1B"/>
                    </a:solidFill>
                    <a:latin typeface="Arial Narrow"/>
                  </a:rPr>
                  <a:t>Refrigerator company </a:t>
                </a:r>
                <a:r>
                  <a:rPr lang="en-US" sz="2400" kern="0" dirty="0">
                    <a:solidFill>
                      <a:srgbClr val="000000"/>
                    </a:solidFill>
                    <a:latin typeface="Arial Narrow"/>
                  </a:rPr>
                  <a:t>sells refrigerators to </a:t>
                </a:r>
                <a:r>
                  <a:rPr lang="en-US" sz="2400" kern="0" dirty="0">
                    <a:solidFill>
                      <a:srgbClr val="006200"/>
                    </a:solidFill>
                    <a:latin typeface="Arial Narrow"/>
                  </a:rPr>
                  <a:t>Retail company </a:t>
                </a:r>
                <a:r>
                  <a:rPr lang="en-US" sz="2400" kern="0" dirty="0">
                    <a:solidFill>
                      <a:srgbClr val="000000"/>
                    </a:solidFill>
                    <a:latin typeface="Arial Narrow"/>
                  </a:rPr>
                  <a:t>for $700,000 and charges Retailer 10% VAT, or $70,000. </a:t>
                </a:r>
                <a:r>
                  <a:rPr lang="en-US" sz="2400" kern="0" dirty="0">
                    <a:solidFill>
                      <a:srgbClr val="A60A1B"/>
                    </a:solidFill>
                    <a:latin typeface="Arial Narrow"/>
                  </a:rPr>
                  <a:t>Refrigerator company</a:t>
                </a:r>
                <a:r>
                  <a:rPr lang="en-US" sz="2400" kern="0" dirty="0">
                    <a:solidFill>
                      <a:srgbClr val="FF0000"/>
                    </a:solidFill>
                    <a:latin typeface="Arial Narrow"/>
                  </a:rPr>
                  <a:t> </a:t>
                </a:r>
                <a:r>
                  <a:rPr lang="en-US" sz="2400" kern="0" dirty="0">
                    <a:solidFill>
                      <a:srgbClr val="000000"/>
                    </a:solidFill>
                    <a:latin typeface="Arial Narrow"/>
                  </a:rPr>
                  <a:t>sends $70,000 </a:t>
                </a:r>
                <a14:m>
                  <m:oMath xmlns:m="http://schemas.openxmlformats.org/officeDocument/2006/math">
                    <m:r>
                      <a:rPr lang="en-US" sz="2400" i="1" kern="0" dirty="0">
                        <a:solidFill>
                          <a:srgbClr val="000000"/>
                        </a:solidFill>
                        <a:latin typeface="Cambria Math"/>
                      </a:rPr>
                      <m:t>−</m:t>
                    </m:r>
                  </m:oMath>
                </a14:m>
                <a:r>
                  <a:rPr lang="en-US" sz="2400" kern="0" dirty="0">
                    <a:solidFill>
                      <a:srgbClr val="000000"/>
                    </a:solidFill>
                    <a:latin typeface="Arial Narrow"/>
                  </a:rPr>
                  <a:t> 30,000 </a:t>
                </a:r>
                <a14:m>
                  <m:oMath xmlns:m="http://schemas.openxmlformats.org/officeDocument/2006/math">
                    <m:r>
                      <a:rPr lang="en-US" sz="2400" i="1" kern="0" dirty="0">
                        <a:solidFill>
                          <a:srgbClr val="000000"/>
                        </a:solidFill>
                        <a:latin typeface="Cambria Math"/>
                      </a:rPr>
                      <m:t>=</m:t>
                    </m:r>
                  </m:oMath>
                </a14:m>
                <a:r>
                  <a:rPr lang="en-US" sz="2400" kern="0" dirty="0">
                    <a:solidFill>
                      <a:srgbClr val="000000"/>
                    </a:solidFill>
                    <a:latin typeface="Arial Narrow"/>
                  </a:rPr>
                  <a:t> $40,000 to US Treasury.</a:t>
                </a:r>
              </a:p>
              <a:p>
                <a:pPr marL="457200" lvl="0" indent="-457200" defTabSz="915004" eaLnBrk="0" fontAlgn="base" hangingPunct="0">
                  <a:spcAft>
                    <a:spcPct val="0"/>
                  </a:spcAft>
                  <a:buClr>
                    <a:srgbClr val="3333CC"/>
                  </a:buClr>
                  <a:buFont typeface="+mj-lt"/>
                  <a:buAutoNum type="arabicPeriod"/>
                </a:pPr>
                <a:r>
                  <a:rPr lang="en-US" sz="2400" kern="0" dirty="0">
                    <a:solidFill>
                      <a:srgbClr val="000000"/>
                    </a:solidFill>
                    <a:latin typeface="Arial Narrow"/>
                  </a:rPr>
                  <a:t>Finally, </a:t>
                </a:r>
                <a:r>
                  <a:rPr lang="en-US" sz="2400" kern="0" dirty="0">
                    <a:solidFill>
                      <a:srgbClr val="006200"/>
                    </a:solidFill>
                    <a:latin typeface="Arial Narrow"/>
                  </a:rPr>
                  <a:t>Retailer</a:t>
                </a:r>
                <a:r>
                  <a:rPr lang="en-US" sz="2400" kern="0" dirty="0">
                    <a:solidFill>
                      <a:srgbClr val="000000"/>
                    </a:solidFill>
                    <a:latin typeface="Arial Narrow"/>
                  </a:rPr>
                  <a:t> sells refrigerators to </a:t>
                </a:r>
                <a:r>
                  <a:rPr lang="en-US" sz="2400" kern="0" dirty="0">
                    <a:solidFill>
                      <a:srgbClr val="820082"/>
                    </a:solidFill>
                    <a:latin typeface="Arial Narrow"/>
                  </a:rPr>
                  <a:t>end users/consumers </a:t>
                </a:r>
                <a:r>
                  <a:rPr lang="en-US" sz="2400" kern="0" dirty="0">
                    <a:solidFill>
                      <a:srgbClr val="000000"/>
                    </a:solidFill>
                    <a:latin typeface="Arial Narrow"/>
                  </a:rPr>
                  <a:t>-  for $950,000 and collects 10% VAT, or $95,000, from consumers. </a:t>
                </a:r>
                <a:r>
                  <a:rPr lang="en-US" sz="2400" kern="0" dirty="0">
                    <a:solidFill>
                      <a:srgbClr val="006200"/>
                    </a:solidFill>
                    <a:latin typeface="Arial Narrow"/>
                  </a:rPr>
                  <a:t>Retailer</a:t>
                </a:r>
                <a:r>
                  <a:rPr lang="en-US" sz="2400" kern="0" dirty="0">
                    <a:solidFill>
                      <a:srgbClr val="009242"/>
                    </a:solidFill>
                    <a:latin typeface="Arial Narrow"/>
                  </a:rPr>
                  <a:t> </a:t>
                </a:r>
                <a:r>
                  <a:rPr lang="en-US" sz="2400" kern="0" dirty="0">
                    <a:solidFill>
                      <a:srgbClr val="000000"/>
                    </a:solidFill>
                    <a:latin typeface="Arial Narrow"/>
                  </a:rPr>
                  <a:t>sends $95,000 </a:t>
                </a:r>
                <a14:m>
                  <m:oMath xmlns:m="http://schemas.openxmlformats.org/officeDocument/2006/math">
                    <m:r>
                      <a:rPr lang="en-US" sz="2400" i="1" kern="0" dirty="0">
                        <a:solidFill>
                          <a:srgbClr val="000000"/>
                        </a:solidFill>
                        <a:latin typeface="Cambria Math"/>
                      </a:rPr>
                      <m:t>−</m:t>
                    </m:r>
                  </m:oMath>
                </a14:m>
                <a:r>
                  <a:rPr lang="en-US" sz="2400" kern="0" dirty="0">
                    <a:solidFill>
                      <a:srgbClr val="000000"/>
                    </a:solidFill>
                    <a:latin typeface="Arial Narrow"/>
                  </a:rPr>
                  <a:t> 70,000 </a:t>
                </a:r>
                <a14:m>
                  <m:oMath xmlns:m="http://schemas.openxmlformats.org/officeDocument/2006/math">
                    <m:r>
                      <a:rPr lang="en-US" sz="2400" i="1" kern="0" dirty="0">
                        <a:solidFill>
                          <a:srgbClr val="000000"/>
                        </a:solidFill>
                        <a:latin typeface="Cambria Math"/>
                      </a:rPr>
                      <m:t>=</m:t>
                    </m:r>
                  </m:oMath>
                </a14:m>
                <a:r>
                  <a:rPr lang="en-US" sz="2400" kern="0" dirty="0">
                    <a:solidFill>
                      <a:srgbClr val="000000"/>
                    </a:solidFill>
                    <a:latin typeface="Arial Narrow"/>
                  </a:rPr>
                  <a:t> $25,000 to US Treasury.</a:t>
                </a:r>
              </a:p>
              <a:p>
                <a:pPr marL="457200" lvl="0" indent="-457200" defTabSz="915004" eaLnBrk="0" fontAlgn="base" hangingPunct="0">
                  <a:spcAft>
                    <a:spcPct val="0"/>
                  </a:spcAft>
                  <a:buClr>
                    <a:srgbClr val="3333CC"/>
                  </a:buClr>
                  <a:buNone/>
                </a:pPr>
                <a:r>
                  <a:rPr lang="en-US" sz="2400" kern="0" dirty="0">
                    <a:solidFill>
                      <a:srgbClr val="A60A1B"/>
                    </a:solidFill>
                    <a:latin typeface="Arial Narrow"/>
                  </a:rPr>
                  <a:t>Conclusion: US Treasury received $25,000 </a:t>
                </a:r>
                <a14:m>
                  <m:oMath xmlns:m="http://schemas.openxmlformats.org/officeDocument/2006/math">
                    <m:r>
                      <a:rPr lang="en-US" sz="2400" i="1" kern="0" dirty="0">
                        <a:solidFill>
                          <a:srgbClr val="A60A1B"/>
                        </a:solidFill>
                        <a:latin typeface="Cambria Math"/>
                      </a:rPr>
                      <m:t>+</m:t>
                    </m:r>
                  </m:oMath>
                </a14:m>
                <a:r>
                  <a:rPr lang="en-US" sz="2400" kern="0" dirty="0">
                    <a:solidFill>
                      <a:srgbClr val="A60A1B"/>
                    </a:solidFill>
                    <a:latin typeface="Arial Narrow"/>
                  </a:rPr>
                  <a:t> 40,000 </a:t>
                </a:r>
                <a14:m>
                  <m:oMath xmlns:m="http://schemas.openxmlformats.org/officeDocument/2006/math">
                    <m:r>
                      <a:rPr lang="en-US" sz="2400" i="1" kern="0" dirty="0" smtClean="0">
                        <a:solidFill>
                          <a:srgbClr val="A60A1B"/>
                        </a:solidFill>
                        <a:latin typeface="Cambria Math"/>
                      </a:rPr>
                      <m:t>+</m:t>
                    </m:r>
                  </m:oMath>
                </a14:m>
                <a:r>
                  <a:rPr lang="en-US" sz="2400" kern="0" dirty="0">
                    <a:solidFill>
                      <a:srgbClr val="A60A1B"/>
                    </a:solidFill>
                    <a:latin typeface="Arial Narrow"/>
                  </a:rPr>
                  <a:t> 20,000 </a:t>
                </a:r>
                <a14:m>
                  <m:oMath xmlns:m="http://schemas.openxmlformats.org/officeDocument/2006/math">
                    <m:r>
                      <a:rPr lang="en-US" sz="2400" i="1" kern="0" dirty="0">
                        <a:solidFill>
                          <a:srgbClr val="A60A1B"/>
                        </a:solidFill>
                        <a:latin typeface="Cambria Math"/>
                      </a:rPr>
                      <m:t>+</m:t>
                    </m:r>
                  </m:oMath>
                </a14:m>
                <a:r>
                  <a:rPr lang="en-US" sz="2400" kern="0" dirty="0">
                    <a:solidFill>
                      <a:srgbClr val="A60A1B"/>
                    </a:solidFill>
                    <a:latin typeface="Arial Narrow"/>
                  </a:rPr>
                  <a:t> 10,000 </a:t>
                </a:r>
                <a14:m>
                  <m:oMath xmlns:m="http://schemas.openxmlformats.org/officeDocument/2006/math">
                    <m:r>
                      <a:rPr lang="en-US" sz="2400" i="1" kern="0" dirty="0" smtClean="0">
                        <a:solidFill>
                          <a:srgbClr val="A60A1B"/>
                        </a:solidFill>
                        <a:latin typeface="Cambria Math"/>
                      </a:rPr>
                      <m:t>=</m:t>
                    </m:r>
                  </m:oMath>
                </a14:m>
                <a:r>
                  <a:rPr lang="en-US" sz="2400" kern="0" dirty="0">
                    <a:solidFill>
                      <a:srgbClr val="A60A1B"/>
                    </a:solidFill>
                    <a:latin typeface="Arial Narrow"/>
                  </a:rPr>
                  <a:t> $95,000, which is 10% of final sales price of $</a:t>
                </a:r>
                <a:r>
                  <a:rPr lang="en-US" sz="2400" kern="0" dirty="0" smtClean="0">
                    <a:solidFill>
                      <a:srgbClr val="A60A1B"/>
                    </a:solidFill>
                    <a:latin typeface="Arial Narrow"/>
                  </a:rPr>
                  <a:t>950,000</a:t>
                </a:r>
                <a:endParaRPr lang="en-US" sz="2400" kern="0" dirty="0">
                  <a:solidFill>
                    <a:srgbClr val="A60A1B"/>
                  </a:solidFill>
                  <a:latin typeface="Arial Narrow"/>
                </a:endParaRPr>
              </a:p>
            </p:txBody>
          </p:sp>
        </mc:Choice>
        <mc:Fallback xmlns="">
          <p:sp>
            <p:nvSpPr>
              <p:cNvPr id="11" name="Content Placeholder 2" descr="This is an examplee on how a VAT would work.  It is an incremental and adjusted tax at each step of the manufacturing process.  Note that the end result after going through four stages of production, manufacturing, and sales, the government does end up with as 10% VAT."/>
              <p:cNvSpPr>
                <a:spLocks noGrp="1" noRot="1" noChangeAspect="1" noMove="1" noResize="1" noEditPoints="1" noAdjustHandles="1" noChangeArrowheads="1" noChangeShapeType="1" noTextEdit="1"/>
              </p:cNvSpPr>
              <p:nvPr>
                <p:ph idx="1"/>
              </p:nvPr>
            </p:nvSpPr>
            <p:spPr>
              <a:xfrm>
                <a:off x="228600" y="1066800"/>
                <a:ext cx="8686800" cy="5486400"/>
              </a:xfrm>
              <a:blipFill rotWithShape="1">
                <a:blip r:embed="rId2" cstate="print"/>
                <a:stretch>
                  <a:fillRect l="-1123" t="-889" r="-1825" b="-2889"/>
                </a:stretch>
              </a:blipFill>
            </p:spPr>
            <p:txBody>
              <a:bodyPr/>
              <a:lstStyle/>
              <a:p>
                <a:r>
                  <a:rPr lang="en-US">
                    <a:noFill/>
                  </a:rPr>
                  <a:t> </a:t>
                </a:r>
              </a:p>
            </p:txBody>
          </p:sp>
        </mc:Fallback>
      </mc:AlternateContent>
      <p:sp>
        <p:nvSpPr>
          <p:cNvPr id="12"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37089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Important Points</a:t>
            </a:r>
          </a:p>
        </p:txBody>
      </p:sp>
      <p:sp>
        <p:nvSpPr>
          <p:cNvPr id="7" name="Content Placeholder 2"/>
          <p:cNvSpPr>
            <a:spLocks noGrp="1"/>
          </p:cNvSpPr>
          <p:nvPr>
            <p:ph idx="1"/>
          </p:nvPr>
        </p:nvSpPr>
        <p:spPr>
          <a:xfrm>
            <a:off x="304800" y="1264920"/>
            <a:ext cx="8458200" cy="5212080"/>
          </a:xfrm>
        </p:spPr>
        <p:txBody>
          <a:bodyPr/>
          <a:lstStyle/>
          <a:p>
            <a:pPr marL="0" lvl="0" indent="0" defTabSz="915004" eaLnBrk="0" fontAlgn="base" hangingPunct="0">
              <a:spcBef>
                <a:spcPts val="1500"/>
              </a:spcBef>
              <a:spcAft>
                <a:spcPct val="0"/>
              </a:spcAft>
              <a:buClr>
                <a:srgbClr val="006200"/>
              </a:buClr>
              <a:buNone/>
            </a:pPr>
            <a:r>
              <a:rPr lang="en-US" sz="2000" b="0" dirty="0">
                <a:solidFill>
                  <a:srgbClr val="333333"/>
                </a:solidFill>
                <a:latin typeface="Aspira"/>
              </a:rPr>
              <a:t>A medium-sized profitable corporation may buy a $15,000 used pickup truck for use by the shipping and receiving department. During the truck’s 5-year useful life, it is estimated the firm will save $4000 per year after all the costs of owning and operating the truck have been paid. Truck salvage value is estimated at $4500. a. What is the before-tax ROR? b. What is the after-tax ROR? Assume straight-line depreciation, 34% tax rate.</a:t>
            </a:r>
            <a:endParaRPr lang="en-US" sz="2400" kern="0" dirty="0">
              <a:solidFill>
                <a:srgbClr val="00CC99">
                  <a:lumMod val="75000"/>
                </a:srgbClr>
              </a:solidFill>
              <a:latin typeface="Arial Narrow"/>
            </a:endParaRPr>
          </a:p>
        </p:txBody>
      </p:sp>
      <p:sp>
        <p:nvSpPr>
          <p:cNvPr id="9" name="Text Placeholder 3"/>
          <p:cNvSpPr>
            <a:spLocks noGrp="1"/>
          </p:cNvSpPr>
          <p:nvPr>
            <p:ph type="body" sz="quarter" idx="16"/>
          </p:nvPr>
        </p:nvSpPr>
        <p:spPr/>
        <p:txBody>
          <a:bodyPr/>
          <a:lstStyle/>
          <a:p>
            <a:endParaRPr lang="en-US"/>
          </a:p>
        </p:txBody>
      </p:sp>
      <p:sp>
        <p:nvSpPr>
          <p:cNvPr id="8"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8255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Tax Terms and Relations (Corporations)</a:t>
            </a:r>
          </a:p>
        </p:txBody>
      </p:sp>
      <p:sp>
        <p:nvSpPr>
          <p:cNvPr id="7" name="Content Placeholder 2"/>
          <p:cNvSpPr>
            <a:spLocks noGrp="1"/>
          </p:cNvSpPr>
          <p:nvPr>
            <p:ph sz="quarter" idx="17"/>
          </p:nvPr>
        </p:nvSpPr>
        <p:spPr>
          <a:xfrm>
            <a:off x="457200" y="1143000"/>
            <a:ext cx="8229600" cy="1397000"/>
          </a:xfrm>
          <a:prstGeom prst="round2DiagRect">
            <a:avLst/>
          </a:prstGeom>
          <a:solidFill>
            <a:srgbClr val="684453"/>
          </a:solidFill>
          <a:ln w="19050">
            <a:solidFill>
              <a:srgbClr val="00664D"/>
            </a:solidFill>
          </a:ln>
        </p:spPr>
        <p:txBody>
          <a:bodyPr/>
          <a:lstStyle/>
          <a:p>
            <a:pPr marL="0" lvl="0" indent="0" defTabSz="914400">
              <a:spcBef>
                <a:spcPts val="0"/>
              </a:spcBef>
              <a:buNone/>
            </a:pPr>
            <a:r>
              <a:rPr lang="en-US" sz="2600" b="0" dirty="0">
                <a:solidFill>
                  <a:srgbClr val="FFFFFF"/>
                </a:solidFill>
                <a:latin typeface="Arial Narrow"/>
              </a:rPr>
              <a:t>Income taxes are real cash flow payments to governments levied against income and profits. The (noncash) allowance of asset depreciation is used in income tax computations</a:t>
            </a:r>
            <a:r>
              <a:rPr lang="en-US" sz="2600" b="0" dirty="0" smtClean="0">
                <a:solidFill>
                  <a:srgbClr val="FFFFFF"/>
                </a:solidFill>
                <a:latin typeface="Arial Narrow"/>
              </a:rPr>
              <a:t>.</a:t>
            </a:r>
            <a:endParaRPr lang="en-US" sz="2600" b="0" dirty="0">
              <a:solidFill>
                <a:srgbClr val="FFFFFF"/>
              </a:solidFill>
              <a:latin typeface="Arial Narrow"/>
            </a:endParaRPr>
          </a:p>
        </p:txBody>
      </p:sp>
      <mc:AlternateContent xmlns:mc="http://schemas.openxmlformats.org/markup-compatibility/2006" xmlns:a14="http://schemas.microsoft.com/office/drawing/2010/main">
        <mc:Choice Requires="a14">
          <p:sp>
            <p:nvSpPr>
              <p:cNvPr id="8" name="Content Placeholder 3"/>
              <p:cNvSpPr>
                <a:spLocks noGrp="1"/>
              </p:cNvSpPr>
              <p:nvPr>
                <p:ph sz="quarter" idx="18"/>
              </p:nvPr>
            </p:nvSpPr>
            <p:spPr>
              <a:xfrm>
                <a:off x="457200" y="2590800"/>
                <a:ext cx="8458200" cy="2021840"/>
              </a:xfrm>
            </p:spPr>
            <p:txBody>
              <a:bodyPr/>
              <a:lstStyle/>
              <a:p>
                <a:pPr marL="342042" lvl="0" indent="-342042" algn="ctr" defTabSz="915004" eaLnBrk="0" fontAlgn="base" hangingPunct="0">
                  <a:spcAft>
                    <a:spcPct val="0"/>
                  </a:spcAft>
                  <a:buClr>
                    <a:srgbClr val="3333CC"/>
                  </a:buClr>
                  <a:buNone/>
                </a:pPr>
                <a:r>
                  <a:rPr lang="en-US" sz="2800" u="sng" kern="0" dirty="0" smtClean="0">
                    <a:solidFill>
                      <a:srgbClr val="A60A1B"/>
                    </a:solidFill>
                    <a:latin typeface="Arial Narrow"/>
                  </a:rPr>
                  <a:t>Two fundamental relations: NOI and TI</a:t>
                </a:r>
              </a:p>
              <a:p>
                <a:pPr marL="342042" lvl="0" indent="-342042" defTabSz="915004" eaLnBrk="0" fontAlgn="base" hangingPunct="0">
                  <a:spcAft>
                    <a:spcPct val="0"/>
                  </a:spcAft>
                  <a:buClr>
                    <a:srgbClr val="3333CC"/>
                  </a:buClr>
                  <a:buNone/>
                </a:pPr>
                <a:r>
                  <a:rPr lang="en-US" kern="0" dirty="0">
                    <a:solidFill>
                      <a:srgbClr val="000000"/>
                    </a:solidFill>
                    <a:latin typeface="Arial Narrow"/>
                  </a:rPr>
                  <a:t>Net operating income </a:t>
                </a:r>
                <a14:m>
                  <m:oMath xmlns:m="http://schemas.openxmlformats.org/officeDocument/2006/math">
                    <m:r>
                      <a:rPr lang="en-US" i="1" kern="0" dirty="0" smtClean="0">
                        <a:solidFill>
                          <a:srgbClr val="000000"/>
                        </a:solidFill>
                        <a:latin typeface="Cambria Math"/>
                      </a:rPr>
                      <m:t>=</m:t>
                    </m:r>
                  </m:oMath>
                </a14:m>
                <a:r>
                  <a:rPr lang="en-US" kern="0" dirty="0">
                    <a:solidFill>
                      <a:srgbClr val="000000"/>
                    </a:solidFill>
                    <a:latin typeface="Arial Narrow"/>
                  </a:rPr>
                  <a:t> gross revenue </a:t>
                </a:r>
                <a14:m>
                  <m:oMath xmlns:m="http://schemas.openxmlformats.org/officeDocument/2006/math">
                    <m:r>
                      <a:rPr lang="en-US" b="1" i="1" kern="0" dirty="0" smtClean="0">
                        <a:solidFill>
                          <a:srgbClr val="000000"/>
                        </a:solidFill>
                        <a:latin typeface="Cambria Math"/>
                      </a:rPr>
                      <m:t>−</m:t>
                    </m:r>
                  </m:oMath>
                </a14:m>
                <a:r>
                  <a:rPr lang="en-US" kern="0" dirty="0">
                    <a:solidFill>
                      <a:srgbClr val="000000"/>
                    </a:solidFill>
                    <a:latin typeface="Arial Narrow"/>
                  </a:rPr>
                  <a:t> operating expenses </a:t>
                </a:r>
              </a:p>
              <a:p>
                <a:pPr marL="342042" lvl="0" indent="-342042" defTabSz="915004" eaLnBrk="0" fontAlgn="base" hangingPunct="0">
                  <a:spcAft>
                    <a:spcPct val="0"/>
                  </a:spcAft>
                  <a:buClr>
                    <a:srgbClr val="3333CC"/>
                  </a:buClr>
                  <a:buNone/>
                </a:pPr>
                <a:r>
                  <a:rPr lang="en-US" kern="0" dirty="0">
                    <a:solidFill>
                      <a:srgbClr val="000000"/>
                    </a:solidFill>
                    <a:latin typeface="Arial Narrow"/>
                  </a:rPr>
                  <a:t>			    </a:t>
                </a:r>
                <a14:m>
                  <m:oMath xmlns:m="http://schemas.openxmlformats.org/officeDocument/2006/math">
                    <m:r>
                      <a:rPr lang="en-US" sz="2800" b="1" i="0" kern="0" dirty="0" smtClean="0">
                        <a:solidFill>
                          <a:srgbClr val="00508C"/>
                        </a:solidFill>
                        <a:latin typeface="Cambria Math"/>
                      </a:rPr>
                      <m:t>𝐍𝐎𝐈</m:t>
                    </m:r>
                    <m:r>
                      <a:rPr lang="en-US" sz="2800" b="1" i="0" kern="0" dirty="0" smtClean="0">
                        <a:solidFill>
                          <a:srgbClr val="00508C"/>
                        </a:solidFill>
                        <a:latin typeface="Cambria Math"/>
                      </a:rPr>
                      <m:t>=</m:t>
                    </m:r>
                    <m:r>
                      <a:rPr lang="en-US" sz="2800" b="1" i="0" kern="0" dirty="0" smtClean="0">
                        <a:solidFill>
                          <a:srgbClr val="00508C"/>
                        </a:solidFill>
                        <a:latin typeface="Cambria Math"/>
                      </a:rPr>
                      <m:t>𝐆𝐈</m:t>
                    </m:r>
                    <m:r>
                      <a:rPr lang="en-US" sz="2800" b="1" i="0" kern="0" dirty="0" smtClean="0">
                        <a:solidFill>
                          <a:srgbClr val="00508C"/>
                        </a:solidFill>
                        <a:latin typeface="Cambria Math"/>
                      </a:rPr>
                      <m:t>−</m:t>
                    </m:r>
                    <m:r>
                      <a:rPr lang="en-US" sz="2800" b="1" i="0" kern="0" dirty="0" smtClean="0">
                        <a:solidFill>
                          <a:srgbClr val="00508C"/>
                        </a:solidFill>
                        <a:latin typeface="Cambria Math"/>
                      </a:rPr>
                      <m:t>𝐎𝐄</m:t>
                    </m:r>
                  </m:oMath>
                </a14:m>
                <a:r>
                  <a:rPr lang="en-US" sz="2800" kern="0" dirty="0">
                    <a:solidFill>
                      <a:srgbClr val="0070C0"/>
                    </a:solidFill>
                    <a:latin typeface="Arial Narrow"/>
                  </a:rPr>
                  <a:t>	</a:t>
                </a:r>
                <a:r>
                  <a:rPr lang="en-US" sz="2000" i="1" kern="0" dirty="0" smtClean="0">
                    <a:solidFill>
                      <a:srgbClr val="000000"/>
                    </a:solidFill>
                    <a:latin typeface="Arial Narrow"/>
                  </a:rPr>
                  <a:t>(</a:t>
                </a:r>
                <a:r>
                  <a:rPr lang="en-US" sz="2000" i="1" kern="0" dirty="0">
                    <a:solidFill>
                      <a:srgbClr val="000000"/>
                    </a:solidFill>
                    <a:latin typeface="Arial Narrow"/>
                  </a:rPr>
                  <a:t>only actual cash involved)</a:t>
                </a:r>
              </a:p>
              <a:p>
                <a:pPr marL="342042" lvl="0" indent="-342042" algn="ctr" defTabSz="915004" eaLnBrk="0" fontAlgn="base" hangingPunct="0">
                  <a:spcAft>
                    <a:spcPct val="0"/>
                  </a:spcAft>
                  <a:buClr>
                    <a:srgbClr val="3333CC"/>
                  </a:buClr>
                  <a:buNone/>
                </a:pPr>
                <a:endParaRPr lang="en-US" sz="400" kern="0" dirty="0">
                  <a:solidFill>
                    <a:srgbClr val="000000"/>
                  </a:solidFill>
                  <a:latin typeface="Arial Narrow"/>
                </a:endParaRPr>
              </a:p>
              <a:p>
                <a:pPr marL="342042" lvl="0" indent="-342042" algn="ctr" defTabSz="915004" eaLnBrk="0" fontAlgn="base" hangingPunct="0">
                  <a:spcAft>
                    <a:spcPct val="0"/>
                  </a:spcAft>
                  <a:buClr>
                    <a:srgbClr val="3333CC"/>
                  </a:buClr>
                  <a:buNone/>
                </a:pPr>
                <a:r>
                  <a:rPr lang="en-US" kern="0" dirty="0">
                    <a:solidFill>
                      <a:srgbClr val="006200"/>
                    </a:solidFill>
                    <a:latin typeface="Arial Narrow"/>
                  </a:rPr>
                  <a:t>	</a:t>
                </a:r>
                <a:r>
                  <a:rPr lang="en-US" sz="2000" kern="0" dirty="0">
                    <a:solidFill>
                      <a:srgbClr val="006200"/>
                    </a:solidFill>
                    <a:latin typeface="Arial Narrow"/>
                  </a:rPr>
                  <a:t>NOI is also call EBIT  (earnings before interest and taxes</a:t>
                </a:r>
                <a:r>
                  <a:rPr lang="en-US" kern="0" dirty="0" smtClean="0">
                    <a:solidFill>
                      <a:srgbClr val="006200"/>
                    </a:solidFill>
                    <a:latin typeface="Arial Narrow"/>
                  </a:rPr>
                  <a:t>)</a:t>
                </a:r>
                <a:endParaRPr lang="en-US" kern="0" dirty="0">
                  <a:solidFill>
                    <a:srgbClr val="006200"/>
                  </a:solidFill>
                  <a:latin typeface="Arial Narrow"/>
                </a:endParaRPr>
              </a:p>
            </p:txBody>
          </p:sp>
        </mc:Choice>
        <mc:Fallback xmlns="">
          <p:sp>
            <p:nvSpPr>
              <p:cNvPr id="8" name="Content Placeholder 3"/>
              <p:cNvSpPr>
                <a:spLocks noGrp="1" noRot="1" noChangeAspect="1" noMove="1" noResize="1" noEditPoints="1" noAdjustHandles="1" noChangeArrowheads="1" noChangeShapeType="1" noTextEdit="1"/>
              </p:cNvSpPr>
              <p:nvPr>
                <p:ph sz="quarter" idx="18"/>
              </p:nvPr>
            </p:nvSpPr>
            <p:spPr>
              <a:xfrm>
                <a:off x="457200" y="2590800"/>
                <a:ext cx="8458200" cy="2021840"/>
              </a:xfrm>
              <a:blipFill rotWithShape="1">
                <a:blip r:embed="rId2" cstate="print"/>
                <a:stretch>
                  <a:fillRect l="-1081" t="-3012" b="-4819"/>
                </a:stretch>
              </a:blipFill>
            </p:spPr>
            <p:txBody>
              <a:bodyPr/>
              <a:lstStyle/>
              <a:p>
                <a:r>
                  <a:rPr lang="en-US">
                    <a:noFill/>
                  </a:rPr>
                  <a:t> </a:t>
                </a:r>
              </a:p>
            </p:txBody>
          </p:sp>
        </mc:Fallback>
      </mc:AlternateContent>
      <p:cxnSp>
        <p:nvCxnSpPr>
          <p:cNvPr id="14" name="Straight Connector 4"/>
          <p:cNvCxnSpPr/>
          <p:nvPr/>
        </p:nvCxnSpPr>
        <p:spPr>
          <a:xfrm>
            <a:off x="228600" y="4702628"/>
            <a:ext cx="86868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5"/>
              <p:cNvSpPr>
                <a:spLocks noGrp="1"/>
              </p:cNvSpPr>
              <p:nvPr>
                <p:ph sz="quarter" idx="19"/>
              </p:nvPr>
            </p:nvSpPr>
            <p:spPr>
              <a:xfrm>
                <a:off x="182880" y="4744720"/>
                <a:ext cx="8778240" cy="970280"/>
              </a:xfrm>
            </p:spPr>
            <p:txBody>
              <a:bodyPr/>
              <a:lstStyle/>
              <a:p>
                <a:pPr marL="342042" lvl="0" indent="-342042" defTabSz="915004" eaLnBrk="0" fontAlgn="base" hangingPunct="0">
                  <a:spcAft>
                    <a:spcPct val="0"/>
                  </a:spcAft>
                  <a:buClr>
                    <a:srgbClr val="3333CC"/>
                  </a:buClr>
                  <a:buNone/>
                </a:pPr>
                <a:r>
                  <a:rPr lang="en-US" kern="0" dirty="0" smtClean="0">
                    <a:solidFill>
                      <a:srgbClr val="000000"/>
                    </a:solidFill>
                    <a:latin typeface="Arial Narrow"/>
                  </a:rPr>
                  <a:t>Taxable income </a:t>
                </a:r>
                <a14:m>
                  <m:oMath xmlns:m="http://schemas.openxmlformats.org/officeDocument/2006/math">
                    <m:r>
                      <a:rPr lang="en-US" i="1" kern="0" dirty="0" smtClean="0">
                        <a:solidFill>
                          <a:srgbClr val="000000"/>
                        </a:solidFill>
                        <a:latin typeface="Cambria Math"/>
                      </a:rPr>
                      <m:t>=</m:t>
                    </m:r>
                  </m:oMath>
                </a14:m>
                <a:r>
                  <a:rPr lang="en-US" kern="0" dirty="0">
                    <a:solidFill>
                      <a:srgbClr val="000000"/>
                    </a:solidFill>
                    <a:latin typeface="Arial Narrow"/>
                  </a:rPr>
                  <a:t> gross revenue </a:t>
                </a:r>
                <a14:m>
                  <m:oMath xmlns:m="http://schemas.openxmlformats.org/officeDocument/2006/math">
                    <m:r>
                      <a:rPr lang="en-US" b="1" i="1" kern="0" dirty="0" smtClean="0">
                        <a:solidFill>
                          <a:srgbClr val="000000"/>
                        </a:solidFill>
                        <a:latin typeface="Cambria Math"/>
                      </a:rPr>
                      <m:t>−</m:t>
                    </m:r>
                  </m:oMath>
                </a14:m>
                <a:r>
                  <a:rPr lang="en-US" kern="0" dirty="0">
                    <a:solidFill>
                      <a:srgbClr val="000000"/>
                    </a:solidFill>
                    <a:latin typeface="Arial Narrow"/>
                  </a:rPr>
                  <a:t> operating expenses </a:t>
                </a:r>
                <a14:m>
                  <m:oMath xmlns:m="http://schemas.openxmlformats.org/officeDocument/2006/math">
                    <m:r>
                      <a:rPr lang="en-US" b="1" i="1" kern="0" dirty="0" smtClean="0">
                        <a:solidFill>
                          <a:srgbClr val="000000"/>
                        </a:solidFill>
                        <a:latin typeface="Cambria Math"/>
                      </a:rPr>
                      <m:t>−</m:t>
                    </m:r>
                  </m:oMath>
                </a14:m>
                <a:r>
                  <a:rPr lang="en-US" kern="0" dirty="0">
                    <a:solidFill>
                      <a:srgbClr val="000000"/>
                    </a:solidFill>
                    <a:latin typeface="Arial Narrow"/>
                  </a:rPr>
                  <a:t> depreciation</a:t>
                </a:r>
              </a:p>
              <a:p>
                <a:pPr marL="342042" lvl="0" indent="-342042" defTabSz="915004" eaLnBrk="0" fontAlgn="base" hangingPunct="0">
                  <a:spcAft>
                    <a:spcPct val="0"/>
                  </a:spcAft>
                  <a:buClr>
                    <a:srgbClr val="3333CC"/>
                  </a:buClr>
                  <a:buNone/>
                </a:pPr>
                <a:r>
                  <a:rPr lang="en-US" sz="2800" kern="0" dirty="0" smtClean="0">
                    <a:solidFill>
                      <a:srgbClr val="0070C0"/>
                    </a:solidFill>
                    <a:latin typeface="Arial Narrow"/>
                  </a:rPr>
                  <a:t>			</a:t>
                </a:r>
                <a14:m>
                  <m:oMath xmlns:m="http://schemas.openxmlformats.org/officeDocument/2006/math">
                    <m:r>
                      <a:rPr lang="en-US" sz="2800" b="1" i="0" kern="0" dirty="0" smtClean="0">
                        <a:solidFill>
                          <a:srgbClr val="00508C"/>
                        </a:solidFill>
                        <a:latin typeface="Cambria Math"/>
                      </a:rPr>
                      <m:t>𝐓𝐈</m:t>
                    </m:r>
                    <m:r>
                      <a:rPr lang="en-US" sz="2800" b="1" i="0" kern="0" dirty="0">
                        <a:solidFill>
                          <a:srgbClr val="00508C"/>
                        </a:solidFill>
                        <a:latin typeface="Cambria Math"/>
                      </a:rPr>
                      <m:t>=</m:t>
                    </m:r>
                    <m:r>
                      <a:rPr lang="en-US" sz="2800" b="1" i="0" kern="0" dirty="0">
                        <a:solidFill>
                          <a:srgbClr val="00508C"/>
                        </a:solidFill>
                        <a:latin typeface="Cambria Math"/>
                      </a:rPr>
                      <m:t>𝐆𝐈</m:t>
                    </m:r>
                    <m:r>
                      <a:rPr lang="en-US" sz="2800" b="1" i="0" kern="0" dirty="0" smtClean="0">
                        <a:solidFill>
                          <a:srgbClr val="00508C"/>
                        </a:solidFill>
                        <a:latin typeface="Cambria Math"/>
                      </a:rPr>
                      <m:t>−</m:t>
                    </m:r>
                    <m:r>
                      <a:rPr lang="en-US" sz="2800" b="1" i="0" kern="0" dirty="0">
                        <a:solidFill>
                          <a:srgbClr val="00508C"/>
                        </a:solidFill>
                        <a:latin typeface="Cambria Math"/>
                      </a:rPr>
                      <m:t>𝐎𝐄</m:t>
                    </m:r>
                    <m:r>
                      <a:rPr lang="en-US" sz="2800" b="1" i="0" kern="0" dirty="0" smtClean="0">
                        <a:solidFill>
                          <a:srgbClr val="00508C"/>
                        </a:solidFill>
                        <a:latin typeface="Cambria Math"/>
                      </a:rPr>
                      <m:t>−</m:t>
                    </m:r>
                    <m:r>
                      <a:rPr lang="en-US" sz="2800" b="1" i="0" kern="0" dirty="0">
                        <a:solidFill>
                          <a:srgbClr val="00508C"/>
                        </a:solidFill>
                        <a:latin typeface="Cambria Math"/>
                      </a:rPr>
                      <m:t>𝐃</m:t>
                    </m:r>
                  </m:oMath>
                </a14:m>
                <a:r>
                  <a:rPr lang="en-US" kern="0" dirty="0">
                    <a:solidFill>
                      <a:srgbClr val="0070C0"/>
                    </a:solidFill>
                    <a:latin typeface="Arial Narrow"/>
                  </a:rPr>
                  <a:t>	 </a:t>
                </a:r>
                <a:r>
                  <a:rPr lang="en-US" sz="2000" i="1" kern="0" dirty="0">
                    <a:solidFill>
                      <a:srgbClr val="000000"/>
                    </a:solidFill>
                    <a:latin typeface="Arial Narrow"/>
                  </a:rPr>
                  <a:t>(involves noncash item</a:t>
                </a:r>
                <a:r>
                  <a:rPr lang="en-US" sz="2000" i="1" kern="0" dirty="0" smtClean="0">
                    <a:solidFill>
                      <a:srgbClr val="000000"/>
                    </a:solidFill>
                    <a:latin typeface="Arial Narrow"/>
                  </a:rPr>
                  <a:t>)</a:t>
                </a:r>
                <a:endParaRPr lang="en-US" sz="2000" i="1" kern="0" dirty="0">
                  <a:solidFill>
                    <a:srgbClr val="000000"/>
                  </a:solidFill>
                  <a:latin typeface="Arial Narrow"/>
                </a:endParaRPr>
              </a:p>
            </p:txBody>
          </p:sp>
        </mc:Choice>
        <mc:Fallback xmlns="">
          <p:sp>
            <p:nvSpPr>
              <p:cNvPr id="9" name="Content Placeholder 5"/>
              <p:cNvSpPr>
                <a:spLocks noGrp="1" noRot="1" noChangeAspect="1" noMove="1" noResize="1" noEditPoints="1" noAdjustHandles="1" noChangeArrowheads="1" noChangeShapeType="1" noTextEdit="1"/>
              </p:cNvSpPr>
              <p:nvPr>
                <p:ph sz="quarter" idx="19"/>
              </p:nvPr>
            </p:nvSpPr>
            <p:spPr>
              <a:xfrm>
                <a:off x="182880" y="4744720"/>
                <a:ext cx="8778240" cy="970280"/>
              </a:xfrm>
              <a:blipFill rotWithShape="1">
                <a:blip r:embed="rId3" cstate="print"/>
                <a:stretch>
                  <a:fillRect l="-1042" t="-5000" r="-208" b="-8125"/>
                </a:stretch>
              </a:blipFill>
            </p:spPr>
            <p:txBody>
              <a:bodyPr/>
              <a:lstStyle/>
              <a:p>
                <a:r>
                  <a:rPr lang="en-US">
                    <a:noFill/>
                  </a:rPr>
                  <a:t> </a:t>
                </a:r>
              </a:p>
            </p:txBody>
          </p:sp>
        </mc:Fallback>
      </mc:AlternateContent>
      <p:sp>
        <p:nvSpPr>
          <p:cNvPr id="10" name="Content Placeholder 6"/>
          <p:cNvSpPr>
            <a:spLocks noGrp="1"/>
          </p:cNvSpPr>
          <p:nvPr>
            <p:ph sz="quarter" idx="20"/>
          </p:nvPr>
        </p:nvSpPr>
        <p:spPr>
          <a:xfrm>
            <a:off x="1691640" y="5821680"/>
            <a:ext cx="5760720" cy="731520"/>
          </a:xfrm>
          <a:solidFill>
            <a:srgbClr val="C2FFF0"/>
          </a:solidFill>
          <a:ln w="19050">
            <a:solidFill>
              <a:srgbClr val="006200"/>
            </a:solidFill>
          </a:ln>
        </p:spPr>
        <p:txBody>
          <a:bodyPr anchor="ctr"/>
          <a:lstStyle/>
          <a:p>
            <a:pPr marL="0" lvl="0" indent="0" algn="ctr" defTabSz="914400">
              <a:spcBef>
                <a:spcPts val="0"/>
              </a:spcBef>
              <a:buNone/>
            </a:pPr>
            <a:r>
              <a:rPr lang="en-US" sz="1800" dirty="0">
                <a:solidFill>
                  <a:srgbClr val="000000"/>
                </a:solidFill>
                <a:latin typeface="Arial Narrow"/>
              </a:rPr>
              <a:t>Note: </a:t>
            </a:r>
            <a:r>
              <a:rPr lang="en-US" sz="1800" dirty="0">
                <a:solidFill>
                  <a:srgbClr val="2D2DB9">
                    <a:lumMod val="75000"/>
                  </a:srgbClr>
                </a:solidFill>
                <a:latin typeface="Arial Narrow"/>
              </a:rPr>
              <a:t>All terms and relations are calculated for each year </a:t>
            </a:r>
            <a:r>
              <a:rPr lang="en-US" sz="1800" dirty="0" smtClean="0">
                <a:solidFill>
                  <a:srgbClr val="2D2DB9">
                    <a:lumMod val="75000"/>
                  </a:srgbClr>
                </a:solidFill>
                <a:latin typeface="Arial Narrow"/>
              </a:rPr>
              <a:t>t, but </a:t>
            </a:r>
            <a:r>
              <a:rPr lang="en-US" sz="1800" dirty="0">
                <a:solidFill>
                  <a:srgbClr val="2D2DB9">
                    <a:lumMod val="75000"/>
                  </a:srgbClr>
                </a:solidFill>
                <a:latin typeface="Arial Narrow"/>
              </a:rPr>
              <a:t>the subscript is often omitted for </a:t>
            </a:r>
            <a:r>
              <a:rPr lang="en-US" sz="1800" dirty="0" smtClean="0">
                <a:solidFill>
                  <a:srgbClr val="2D2DB9">
                    <a:lumMod val="75000"/>
                  </a:srgbClr>
                </a:solidFill>
                <a:latin typeface="Arial Narrow"/>
              </a:rPr>
              <a:t>simplicity</a:t>
            </a:r>
            <a:endParaRPr lang="en-US" sz="2000" dirty="0">
              <a:solidFill>
                <a:srgbClr val="2D2DB9">
                  <a:lumMod val="75000"/>
                </a:srgbClr>
              </a:solidFill>
              <a:latin typeface="Arial Narrow"/>
            </a:endParaRPr>
          </a:p>
        </p:txBody>
      </p:sp>
      <p:sp>
        <p:nvSpPr>
          <p:cNvPr id="13" name="Content Placeholder 7"/>
          <p:cNvSpPr>
            <a:spLocks noGrp="1"/>
          </p:cNvSpPr>
          <p:nvPr>
            <p:ph sz="quarter" idx="23"/>
          </p:nvPr>
        </p:nvSpPr>
        <p:spPr/>
        <p:txBody>
          <a:bodyPr/>
          <a:lstStyle/>
          <a:p>
            <a:endParaRPr lang="en-US"/>
          </a:p>
        </p:txBody>
      </p:sp>
    </p:spTree>
    <p:extLst>
      <p:ext uri="{BB962C8B-B14F-4D97-AF65-F5344CB8AC3E}">
        <p14:creationId xmlns:p14="http://schemas.microsoft.com/office/powerpoint/2010/main" val="3509891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0" name="Content Placeholder 2"/>
          <p:cNvSpPr>
            <a:spLocks noGrp="1"/>
          </p:cNvSpPr>
          <p:nvPr>
            <p:ph idx="1"/>
          </p:nvPr>
        </p:nvSpPr>
        <p:spPr>
          <a:xfrm>
            <a:off x="304800" y="1219200"/>
            <a:ext cx="8534400" cy="5334000"/>
          </a:xfrm>
        </p:spPr>
        <p:txBody>
          <a:bodyPr/>
          <a:lstStyle/>
          <a:p>
            <a:pPr marL="0" lvl="1" indent="0" algn="just" defTabSz="915004" eaLnBrk="0" fontAlgn="base" hangingPunct="0">
              <a:spcBef>
                <a:spcPts val="300"/>
              </a:spcBef>
              <a:spcAft>
                <a:spcPts val="300"/>
              </a:spcAft>
              <a:buClr>
                <a:srgbClr val="006200"/>
              </a:buClr>
              <a:buSzPct val="95000"/>
              <a:buNone/>
            </a:pPr>
            <a:r>
              <a:rPr lang="en-US" sz="2800" dirty="0"/>
              <a:t>Once firms are able to calculate their taxes, then the taxes are incorporated into engineering </a:t>
            </a:r>
            <a:r>
              <a:rPr lang="en-US" sz="2800" dirty="0" smtClean="0"/>
              <a:t>economic </a:t>
            </a:r>
            <a:r>
              <a:rPr lang="en-US" sz="2800" dirty="0"/>
              <a:t>analysis evaluations to determine the after-tax cash flow (ATCF). </a:t>
            </a:r>
            <a:endParaRPr lang="en-US" sz="2800" dirty="0" smtClean="0"/>
          </a:p>
          <a:p>
            <a:pPr marL="0" lvl="1" indent="0" algn="just" defTabSz="915004" eaLnBrk="0" fontAlgn="base" hangingPunct="0">
              <a:spcBef>
                <a:spcPts val="300"/>
              </a:spcBef>
              <a:spcAft>
                <a:spcPts val="300"/>
              </a:spcAft>
              <a:buClr>
                <a:srgbClr val="006200"/>
              </a:buClr>
              <a:buSzPct val="95000"/>
              <a:buNone/>
            </a:pPr>
            <a:r>
              <a:rPr lang="en-US" sz="2800" dirty="0" smtClean="0"/>
              <a:t>After-tax </a:t>
            </a:r>
            <a:r>
              <a:rPr lang="en-US" sz="2800" dirty="0"/>
              <a:t>cash flows are used when calculating the after-tax rate of return, net present worth, future worth, and equivalent uniform annual worth. </a:t>
            </a:r>
            <a:endParaRPr lang="en-US" sz="2800" dirty="0" smtClean="0"/>
          </a:p>
          <a:p>
            <a:pPr marL="0" lvl="1" indent="0" algn="just" defTabSz="915004" eaLnBrk="0" fontAlgn="base" hangingPunct="0">
              <a:spcBef>
                <a:spcPts val="300"/>
              </a:spcBef>
              <a:spcAft>
                <a:spcPts val="300"/>
              </a:spcAft>
              <a:buClr>
                <a:srgbClr val="006200"/>
              </a:buClr>
              <a:buSzPct val="95000"/>
              <a:buNone/>
            </a:pPr>
            <a:r>
              <a:rPr lang="en-US" sz="2800" dirty="0" smtClean="0"/>
              <a:t>The </a:t>
            </a:r>
            <a:r>
              <a:rPr lang="en-US" sz="2800" dirty="0"/>
              <a:t>calculations for solving for these values use the same equations </a:t>
            </a:r>
            <a:r>
              <a:rPr lang="en-US" sz="2800" dirty="0" smtClean="0"/>
              <a:t>introduced </a:t>
            </a:r>
            <a:r>
              <a:rPr lang="en-US" sz="2800" dirty="0"/>
              <a:t>in the previous chapters, but taxes are subtracted from the revenue before any of the formulas are applied to calculate these values</a:t>
            </a:r>
            <a:endParaRPr lang="en-US" sz="2800" kern="0" dirty="0">
              <a:solidFill>
                <a:srgbClr val="A60A1B"/>
              </a:solidFill>
              <a:latin typeface="Arial Narrow"/>
            </a:endParaRPr>
          </a:p>
        </p:txBody>
      </p:sp>
      <p:sp>
        <p:nvSpPr>
          <p:cNvPr id="11"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17196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0" name="Content Placeholder 2"/>
          <p:cNvSpPr>
            <a:spLocks noGrp="1"/>
          </p:cNvSpPr>
          <p:nvPr>
            <p:ph idx="1"/>
          </p:nvPr>
        </p:nvSpPr>
        <p:spPr>
          <a:xfrm>
            <a:off x="304800" y="1219200"/>
            <a:ext cx="8534400" cy="5334000"/>
          </a:xfrm>
        </p:spPr>
        <p:txBody>
          <a:bodyPr/>
          <a:lstStyle/>
          <a:p>
            <a:pPr marL="0" lvl="1" indent="0" algn="just" defTabSz="915004" eaLnBrk="0" fontAlgn="base" hangingPunct="0">
              <a:spcBef>
                <a:spcPts val="300"/>
              </a:spcBef>
              <a:spcAft>
                <a:spcPts val="300"/>
              </a:spcAft>
              <a:buClr>
                <a:srgbClr val="006200"/>
              </a:buClr>
              <a:buSzPct val="95000"/>
              <a:buNone/>
            </a:pPr>
            <a:r>
              <a:rPr lang="en-US" sz="3200" dirty="0"/>
              <a:t>Up until this chapter, all of the cash flow problems have been before-tax cash flows (BTCFs</a:t>
            </a:r>
            <a:r>
              <a:rPr lang="en-US" sz="3200" dirty="0" smtClean="0"/>
              <a:t>).</a:t>
            </a:r>
          </a:p>
          <a:p>
            <a:pPr marL="0" lvl="1" indent="0" algn="just" defTabSz="915004" eaLnBrk="0" fontAlgn="base" hangingPunct="0">
              <a:spcBef>
                <a:spcPts val="300"/>
              </a:spcBef>
              <a:spcAft>
                <a:spcPts val="300"/>
              </a:spcAft>
              <a:buClr>
                <a:srgbClr val="006200"/>
              </a:buClr>
              <a:buSzPct val="95000"/>
              <a:buNone/>
            </a:pPr>
            <a:r>
              <a:rPr lang="en-US" sz="3200" dirty="0" smtClean="0"/>
              <a:t>At </a:t>
            </a:r>
            <a:r>
              <a:rPr lang="en-US" sz="3200" dirty="0"/>
              <a:t>this point, all of the cash flows become ATCFs since in the United States ATCFs are the accurate method for determining engineering economic values</a:t>
            </a:r>
            <a:r>
              <a:rPr lang="en-US" sz="3200" dirty="0" smtClean="0"/>
              <a:t>.</a:t>
            </a:r>
          </a:p>
          <a:p>
            <a:pPr marL="0" lvl="1" indent="0" algn="just" defTabSz="915004" eaLnBrk="0" fontAlgn="base" hangingPunct="0">
              <a:spcBef>
                <a:spcPts val="300"/>
              </a:spcBef>
              <a:spcAft>
                <a:spcPts val="300"/>
              </a:spcAft>
              <a:buClr>
                <a:srgbClr val="006200"/>
              </a:buClr>
              <a:buSzPct val="95000"/>
              <a:buNone/>
            </a:pPr>
            <a:r>
              <a:rPr lang="en-US" sz="2800" dirty="0" smtClean="0"/>
              <a:t> </a:t>
            </a:r>
          </a:p>
        </p:txBody>
      </p:sp>
      <p:sp>
        <p:nvSpPr>
          <p:cNvPr id="11"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88394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0" name="Content Placeholder 2"/>
          <p:cNvSpPr>
            <a:spLocks noGrp="1"/>
          </p:cNvSpPr>
          <p:nvPr>
            <p:ph idx="1"/>
          </p:nvPr>
        </p:nvSpPr>
        <p:spPr>
          <a:xfrm>
            <a:off x="304800" y="990600"/>
            <a:ext cx="8534400" cy="5562600"/>
          </a:xfrm>
        </p:spPr>
        <p:txBody>
          <a:bodyPr/>
          <a:lstStyle/>
          <a:p>
            <a:pPr marL="0" lvl="1" indent="0" algn="just" defTabSz="915004" eaLnBrk="0" fontAlgn="base" hangingPunct="0">
              <a:spcBef>
                <a:spcPts val="300"/>
              </a:spcBef>
              <a:spcAft>
                <a:spcPts val="300"/>
              </a:spcAft>
              <a:buClr>
                <a:srgbClr val="006200"/>
              </a:buClr>
              <a:buSzPct val="95000"/>
              <a:buNone/>
            </a:pPr>
            <a:r>
              <a:rPr lang="en-US" sz="2800" dirty="0"/>
              <a:t>The principal elements of ATCFs are the </a:t>
            </a:r>
            <a:r>
              <a:rPr lang="en-US" sz="2800" dirty="0" smtClean="0"/>
              <a:t>following</a:t>
            </a:r>
          </a:p>
          <a:p>
            <a:pPr marL="0" lvl="1" indent="0" algn="just" defTabSz="915004" eaLnBrk="0" fontAlgn="base" hangingPunct="0">
              <a:spcBef>
                <a:spcPts val="300"/>
              </a:spcBef>
              <a:spcAft>
                <a:spcPts val="300"/>
              </a:spcAft>
              <a:buClr>
                <a:srgbClr val="006200"/>
              </a:buClr>
              <a:buSzPct val="95000"/>
              <a:buNone/>
            </a:pPr>
            <a:endParaRPr lang="en-US" sz="2800" dirty="0"/>
          </a:p>
          <a:p>
            <a:pPr marL="457200" lvl="1" indent="-457200" algn="just" defTabSz="915004" eaLnBrk="0" fontAlgn="base" hangingPunct="0">
              <a:spcBef>
                <a:spcPts val="300"/>
              </a:spcBef>
              <a:spcAft>
                <a:spcPts val="300"/>
              </a:spcAft>
              <a:buClr>
                <a:srgbClr val="006200"/>
              </a:buClr>
              <a:buSzPct val="95000"/>
              <a:buFont typeface="Wingdings" panose="05000000000000000000" pitchFamily="2" charset="2"/>
              <a:buChar char="ü"/>
            </a:pPr>
            <a:r>
              <a:rPr lang="en-US" sz="2800" dirty="0" smtClean="0"/>
              <a:t>Before-tax </a:t>
            </a:r>
            <a:r>
              <a:rPr lang="en-US" sz="2800" dirty="0"/>
              <a:t>cash flow </a:t>
            </a:r>
          </a:p>
          <a:p>
            <a:pPr marL="457200" lvl="1" indent="-457200" algn="just" defTabSz="915004" eaLnBrk="0" fontAlgn="base" hangingPunct="0">
              <a:spcBef>
                <a:spcPts val="300"/>
              </a:spcBef>
              <a:spcAft>
                <a:spcPts val="300"/>
              </a:spcAft>
              <a:buClr>
                <a:srgbClr val="006200"/>
              </a:buClr>
              <a:buSzPct val="95000"/>
              <a:buFont typeface="Wingdings" panose="05000000000000000000" pitchFamily="2" charset="2"/>
              <a:buChar char="ü"/>
            </a:pPr>
            <a:r>
              <a:rPr lang="en-US" sz="2800" dirty="0" smtClean="0"/>
              <a:t>Depreciation</a:t>
            </a:r>
          </a:p>
          <a:p>
            <a:pPr marL="457200" lvl="1" indent="-457200" algn="just" defTabSz="915004" eaLnBrk="0" fontAlgn="base" hangingPunct="0">
              <a:spcBef>
                <a:spcPts val="300"/>
              </a:spcBef>
              <a:spcAft>
                <a:spcPts val="300"/>
              </a:spcAft>
              <a:buClr>
                <a:srgbClr val="006200"/>
              </a:buClr>
              <a:buSzPct val="95000"/>
              <a:buFont typeface="Wingdings" panose="05000000000000000000" pitchFamily="2" charset="2"/>
              <a:buChar char="ü"/>
            </a:pPr>
            <a:r>
              <a:rPr lang="en-US" sz="2800" dirty="0" smtClean="0"/>
              <a:t>Taxable </a:t>
            </a:r>
            <a:r>
              <a:rPr lang="en-US" sz="2800" dirty="0"/>
              <a:t>income (Before-tax cash flow − Depreciation) </a:t>
            </a:r>
            <a:endParaRPr lang="en-US" sz="2800" dirty="0" smtClean="0"/>
          </a:p>
          <a:p>
            <a:pPr marL="457200" lvl="1" indent="-457200" algn="just" defTabSz="915004" eaLnBrk="0" fontAlgn="base" hangingPunct="0">
              <a:spcBef>
                <a:spcPts val="300"/>
              </a:spcBef>
              <a:spcAft>
                <a:spcPts val="300"/>
              </a:spcAft>
              <a:buClr>
                <a:srgbClr val="006200"/>
              </a:buClr>
              <a:buSzPct val="95000"/>
              <a:buFont typeface="Wingdings" panose="05000000000000000000" pitchFamily="2" charset="2"/>
              <a:buChar char="ü"/>
            </a:pPr>
            <a:r>
              <a:rPr lang="en-US" sz="2800" dirty="0" smtClean="0"/>
              <a:t>Income </a:t>
            </a:r>
            <a:r>
              <a:rPr lang="en-US" sz="2800" dirty="0"/>
              <a:t>taxes (Taxable income × </a:t>
            </a:r>
            <a:r>
              <a:rPr lang="en-US" sz="2800" dirty="0" smtClean="0"/>
              <a:t>tax </a:t>
            </a:r>
            <a:r>
              <a:rPr lang="en-US" sz="2800" dirty="0"/>
              <a:t>rate</a:t>
            </a:r>
            <a:r>
              <a:rPr lang="en-US" sz="2800" dirty="0" smtClean="0"/>
              <a:t>)</a:t>
            </a:r>
          </a:p>
          <a:p>
            <a:pPr marL="457200" lvl="1" indent="-457200" algn="just" defTabSz="915004" eaLnBrk="0" fontAlgn="base" hangingPunct="0">
              <a:spcBef>
                <a:spcPts val="300"/>
              </a:spcBef>
              <a:spcAft>
                <a:spcPts val="300"/>
              </a:spcAft>
              <a:buClr>
                <a:srgbClr val="006200"/>
              </a:buClr>
              <a:buSzPct val="95000"/>
              <a:buFont typeface="Wingdings" panose="05000000000000000000" pitchFamily="2" charset="2"/>
              <a:buChar char="ü"/>
            </a:pPr>
            <a:r>
              <a:rPr lang="en-US" sz="2800" dirty="0" smtClean="0"/>
              <a:t>After-tax </a:t>
            </a:r>
            <a:r>
              <a:rPr lang="en-US" sz="2800" dirty="0"/>
              <a:t>cash flow (Before-tax cash flow − Income taxes) </a:t>
            </a:r>
            <a:endParaRPr lang="en-US" sz="2800" dirty="0" smtClean="0"/>
          </a:p>
          <a:p>
            <a:pPr marL="0" lvl="1" indent="0" algn="just" defTabSz="915004" eaLnBrk="0" fontAlgn="base" hangingPunct="0">
              <a:spcBef>
                <a:spcPts val="300"/>
              </a:spcBef>
              <a:spcAft>
                <a:spcPts val="300"/>
              </a:spcAft>
              <a:buClr>
                <a:srgbClr val="006200"/>
              </a:buClr>
              <a:buSzPct val="95000"/>
              <a:buNone/>
            </a:pPr>
            <a:endParaRPr lang="en-US" sz="2800" dirty="0"/>
          </a:p>
          <a:p>
            <a:pPr marL="0" lvl="1" indent="0" algn="just" defTabSz="915004" eaLnBrk="0" fontAlgn="base" hangingPunct="0">
              <a:spcBef>
                <a:spcPts val="300"/>
              </a:spcBef>
              <a:spcAft>
                <a:spcPts val="300"/>
              </a:spcAft>
              <a:buClr>
                <a:srgbClr val="006200"/>
              </a:buClr>
              <a:buSzPct val="95000"/>
              <a:buNone/>
            </a:pPr>
            <a:r>
              <a:rPr lang="en-US" sz="2800" dirty="0" smtClean="0"/>
              <a:t>These </a:t>
            </a:r>
            <a:r>
              <a:rPr lang="en-US" sz="2800" dirty="0"/>
              <a:t>elements are usually arranged to form an after-tax cash flow table</a:t>
            </a:r>
            <a:endParaRPr lang="en-US" sz="2800" kern="0" dirty="0">
              <a:latin typeface="Arial Narrow"/>
            </a:endParaRPr>
          </a:p>
          <a:p>
            <a:pPr marL="0" lvl="1" indent="0" algn="just" defTabSz="915004" eaLnBrk="0" fontAlgn="base" hangingPunct="0">
              <a:spcBef>
                <a:spcPts val="300"/>
              </a:spcBef>
              <a:spcAft>
                <a:spcPts val="300"/>
              </a:spcAft>
              <a:buClr>
                <a:srgbClr val="006200"/>
              </a:buClr>
              <a:buSzPct val="95000"/>
              <a:buNone/>
            </a:pPr>
            <a:r>
              <a:rPr lang="en-US" sz="2800" dirty="0" smtClean="0"/>
              <a:t> </a:t>
            </a:r>
          </a:p>
        </p:txBody>
      </p:sp>
      <p:sp>
        <p:nvSpPr>
          <p:cNvPr id="11"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93911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0" name="Content Placeholder 2"/>
          <p:cNvSpPr>
            <a:spLocks noGrp="1"/>
          </p:cNvSpPr>
          <p:nvPr>
            <p:ph idx="1"/>
          </p:nvPr>
        </p:nvSpPr>
        <p:spPr>
          <a:xfrm>
            <a:off x="304800" y="990600"/>
            <a:ext cx="8534400" cy="5562600"/>
          </a:xfrm>
        </p:spPr>
        <p:txBody>
          <a:bodyPr/>
          <a:lstStyle/>
          <a:p>
            <a:pPr marL="0" lvl="1" indent="0" algn="just" defTabSz="915004" eaLnBrk="0" fontAlgn="base" hangingPunct="0">
              <a:spcBef>
                <a:spcPts val="300"/>
              </a:spcBef>
              <a:spcAft>
                <a:spcPts val="300"/>
              </a:spcAft>
              <a:buClr>
                <a:srgbClr val="006200"/>
              </a:buClr>
              <a:buSzPct val="95000"/>
              <a:buNone/>
            </a:pPr>
            <a:r>
              <a:rPr lang="en-US" sz="2800" dirty="0" smtClean="0"/>
              <a:t> </a:t>
            </a:r>
          </a:p>
        </p:txBody>
      </p:sp>
      <p:sp>
        <p:nvSpPr>
          <p:cNvPr id="11" name="Text Placeholder 3"/>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304800" y="1371600"/>
            <a:ext cx="8305799" cy="4572000"/>
          </a:xfrm>
          <a:prstGeom prst="rect">
            <a:avLst/>
          </a:prstGeom>
        </p:spPr>
      </p:pic>
    </p:spTree>
    <p:extLst>
      <p:ext uri="{BB962C8B-B14F-4D97-AF65-F5344CB8AC3E}">
        <p14:creationId xmlns:p14="http://schemas.microsoft.com/office/powerpoint/2010/main" val="2961062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0" name="Content Placeholder 2"/>
          <p:cNvSpPr>
            <a:spLocks noGrp="1"/>
          </p:cNvSpPr>
          <p:nvPr>
            <p:ph idx="1"/>
          </p:nvPr>
        </p:nvSpPr>
        <p:spPr>
          <a:xfrm>
            <a:off x="304800" y="990600"/>
            <a:ext cx="8534400" cy="5562600"/>
          </a:xfrm>
        </p:spPr>
        <p:txBody>
          <a:bodyPr/>
          <a:lstStyle/>
          <a:p>
            <a:pPr marL="0" lvl="1" indent="0" algn="just" defTabSz="915004" eaLnBrk="0" fontAlgn="base" hangingPunct="0">
              <a:spcBef>
                <a:spcPts val="300"/>
              </a:spcBef>
              <a:spcAft>
                <a:spcPts val="300"/>
              </a:spcAft>
              <a:buClr>
                <a:srgbClr val="006200"/>
              </a:buClr>
              <a:buSzPct val="95000"/>
              <a:buNone/>
            </a:pPr>
            <a:r>
              <a:rPr lang="en-US" sz="2800" dirty="0" smtClean="0"/>
              <a:t> </a:t>
            </a:r>
          </a:p>
        </p:txBody>
      </p:sp>
      <p:sp>
        <p:nvSpPr>
          <p:cNvPr id="11" name="Text Placeholder 3"/>
          <p:cNvSpPr>
            <a:spLocks noGrp="1"/>
          </p:cNvSpPr>
          <p:nvPr>
            <p:ph type="body" sz="quarter" idx="11"/>
          </p:nvPr>
        </p:nvSpPr>
        <p:spPr/>
        <p:txBody>
          <a:bodyPr/>
          <a:lstStyle/>
          <a:p>
            <a:endParaRPr lang="en-US"/>
          </a:p>
        </p:txBody>
      </p:sp>
      <p:sp>
        <p:nvSpPr>
          <p:cNvPr id="4" name="TextBox 3"/>
          <p:cNvSpPr txBox="1"/>
          <p:nvPr/>
        </p:nvSpPr>
        <p:spPr>
          <a:xfrm>
            <a:off x="45720" y="1219200"/>
            <a:ext cx="9052560" cy="5262979"/>
          </a:xfrm>
          <a:prstGeom prst="rect">
            <a:avLst/>
          </a:prstGeom>
          <a:noFill/>
        </p:spPr>
        <p:txBody>
          <a:bodyPr wrap="square" rtlCol="0">
            <a:spAutoFit/>
          </a:bodyPr>
          <a:lstStyle/>
          <a:p>
            <a:r>
              <a:rPr lang="en-US" sz="2800" b="1" dirty="0" smtClean="0">
                <a:solidFill>
                  <a:srgbClr val="FF0000"/>
                </a:solidFill>
              </a:rPr>
              <a:t>Example</a:t>
            </a:r>
          </a:p>
          <a:p>
            <a:endParaRPr lang="en-US" sz="2800" b="1" dirty="0" smtClean="0">
              <a:solidFill>
                <a:srgbClr val="FF0000"/>
              </a:solidFill>
            </a:endParaRPr>
          </a:p>
          <a:p>
            <a:r>
              <a:rPr lang="en-US" sz="2800" dirty="0" smtClean="0"/>
              <a:t>The </a:t>
            </a:r>
            <a:r>
              <a:rPr lang="en-US" sz="2800" dirty="0"/>
              <a:t>owner of a chemical processing firm pays $300,000.00 for a new piece of machinery. The firm is able to earn $280,000.00 from the machinery in years one and two. The machinery will have a salvage value of $75,000.00 at year five. Calculate the after-tax rate of return for years one and two using straight line depreciation and a corporate tax rate of 38%. </a:t>
            </a:r>
            <a:endParaRPr lang="en-US" sz="2800" dirty="0" smtClean="0"/>
          </a:p>
          <a:p>
            <a:r>
              <a:rPr lang="en-US" sz="2800" dirty="0" smtClean="0"/>
              <a:t>Figure </a:t>
            </a:r>
            <a:r>
              <a:rPr lang="en-US" sz="2800" dirty="0"/>
              <a:t>14.1 is the </a:t>
            </a:r>
            <a:r>
              <a:rPr lang="en-US" sz="2800" dirty="0" smtClean="0"/>
              <a:t>before tax </a:t>
            </a:r>
            <a:r>
              <a:rPr lang="en-US" sz="2800" dirty="0"/>
              <a:t>cash flow diagram for the chemical processing </a:t>
            </a:r>
            <a:r>
              <a:rPr lang="en-US" sz="2800" dirty="0" smtClean="0"/>
              <a:t>machinery</a:t>
            </a:r>
          </a:p>
          <a:p>
            <a:endParaRPr lang="en-US" sz="2800" dirty="0"/>
          </a:p>
        </p:txBody>
      </p:sp>
    </p:spTree>
    <p:extLst>
      <p:ext uri="{BB962C8B-B14F-4D97-AF65-F5344CB8AC3E}">
        <p14:creationId xmlns:p14="http://schemas.microsoft.com/office/powerpoint/2010/main" val="1073554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Tax Cash Flow</a:t>
            </a:r>
            <a:endParaRPr lang="en-US" dirty="0"/>
          </a:p>
        </p:txBody>
      </p:sp>
      <p:sp>
        <p:nvSpPr>
          <p:cNvPr id="11"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304800" y="1219199"/>
            <a:ext cx="8534400" cy="5198225"/>
          </a:xfrm>
          <a:prstGeom prst="rect">
            <a:avLst/>
          </a:prstGeom>
        </p:spPr>
      </p:pic>
    </p:spTree>
    <p:extLst>
      <p:ext uri="{BB962C8B-B14F-4D97-AF65-F5344CB8AC3E}">
        <p14:creationId xmlns:p14="http://schemas.microsoft.com/office/powerpoint/2010/main" val="3444327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HHE_Accessible_PPT_Template-v3 (1)">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9">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MHHE_Accessible_PPT_Template-v3 (1)</Template>
  <TotalTime>5529</TotalTime>
  <Words>1054</Words>
  <Application>Microsoft Office PowerPoint</Application>
  <PresentationFormat>On-screen Show (4:3)</PresentationFormat>
  <Paragraphs>88</Paragraphs>
  <Slides>21</Slides>
  <Notes>1</Notes>
  <HiddenSlides>0</HiddenSlides>
  <MMClips>0</MMClips>
  <ScaleCrop>false</ScaleCrop>
  <HeadingPairs>
    <vt:vector size="6" baseType="variant">
      <vt:variant>
        <vt:lpstr>Fonts Used</vt:lpstr>
      </vt:variant>
      <vt:variant>
        <vt:i4>14</vt:i4>
      </vt:variant>
      <vt:variant>
        <vt:lpstr>Theme</vt:lpstr>
      </vt:variant>
      <vt:variant>
        <vt:i4>9</vt:i4>
      </vt:variant>
      <vt:variant>
        <vt:lpstr>Slide Titles</vt:lpstr>
      </vt:variant>
      <vt:variant>
        <vt:i4>21</vt:i4>
      </vt:variant>
    </vt:vector>
  </HeadingPairs>
  <TitlesOfParts>
    <vt:vector size="44" baseType="lpstr">
      <vt:lpstr>Arial</vt:lpstr>
      <vt:lpstr>Arial Black</vt:lpstr>
      <vt:lpstr>Arial Narrow</vt:lpstr>
      <vt:lpstr>ArumSans Bd</vt:lpstr>
      <vt:lpstr>ArumSans Bold</vt:lpstr>
      <vt:lpstr>ArumSans Regular</vt:lpstr>
      <vt:lpstr>ArumSans Rg</vt:lpstr>
      <vt:lpstr>Aspira</vt:lpstr>
      <vt:lpstr>Calibri</vt:lpstr>
      <vt:lpstr>Cambria Math</vt:lpstr>
      <vt:lpstr>Tahoma</vt:lpstr>
      <vt:lpstr>Times New Roman</vt:lpstr>
      <vt:lpstr>Vectipede Rg</vt:lpstr>
      <vt:lpstr>Wingdings</vt:lpstr>
      <vt:lpstr>MHHE_Accessible_PPT_Template-v3 (1)</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Chapter 6</vt:lpstr>
      <vt:lpstr>LEARNING OBJECTIVES</vt:lpstr>
      <vt:lpstr>Income Tax Terms and Relations (Corporations)</vt:lpstr>
      <vt:lpstr>After Tax Cash Flow</vt:lpstr>
      <vt:lpstr>After Tax Cash Flow</vt:lpstr>
      <vt:lpstr>After Tax Cash Flow</vt:lpstr>
      <vt:lpstr>After Tax Cash Flow</vt:lpstr>
      <vt:lpstr>After Tax Cash Flow</vt:lpstr>
      <vt:lpstr>After Tax Cash Flow</vt:lpstr>
      <vt:lpstr>After Tax Cash Flow</vt:lpstr>
      <vt:lpstr>After Tax Cash Flow</vt:lpstr>
      <vt:lpstr>After Tax Cash Flow</vt:lpstr>
      <vt:lpstr>After Tax Cash Flow</vt:lpstr>
      <vt:lpstr>After Tax Cash Flow</vt:lpstr>
      <vt:lpstr>After Tax Cash Flow</vt:lpstr>
      <vt:lpstr>After Tax Cash Flow</vt:lpstr>
      <vt:lpstr>After Tax Cash Flow</vt:lpstr>
      <vt:lpstr>After Tax Cash Flow</vt:lpstr>
      <vt:lpstr>Value-Added Tax (VAT)</vt:lpstr>
      <vt:lpstr>Example: How a 10% VAT Could Work in the US</vt:lpstr>
      <vt:lpstr>Summary of Important Points</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Structural Analysis</dc:title>
  <dc:creator>Kilburg, Jolynn</dc:creator>
  <cp:lastModifiedBy>User</cp:lastModifiedBy>
  <cp:revision>605</cp:revision>
  <dcterms:created xsi:type="dcterms:W3CDTF">2017-02-27T15:23:48Z</dcterms:created>
  <dcterms:modified xsi:type="dcterms:W3CDTF">2022-01-15T12:08:38Z</dcterms:modified>
</cp:coreProperties>
</file>