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eebo" charset="1" panose="00000500000000000000"/>
      <p:regular r:id="rId10"/>
    </p:embeddedFont>
    <p:embeddedFont>
      <p:font typeface="Heebo Bold" charset="1" panose="00000800000000000000"/>
      <p:regular r:id="rId11"/>
    </p:embeddedFont>
    <p:embeddedFont>
      <p:font typeface="Heebo Thin" charset="1" panose="00000300000000000000"/>
      <p:regular r:id="rId12"/>
    </p:embeddedFont>
    <p:embeddedFont>
      <p:font typeface="Heebo Light" charset="1" panose="00000400000000000000"/>
      <p:regular r:id="rId13"/>
    </p:embeddedFont>
    <p:embeddedFont>
      <p:font typeface="Heebo Medium" charset="1" panose="00000600000000000000"/>
      <p:regular r:id="rId14"/>
    </p:embeddedFont>
    <p:embeddedFont>
      <p:font typeface="Heebo Ultra-Bold" charset="1" panose="00000900000000000000"/>
      <p:regular r:id="rId15"/>
    </p:embeddedFont>
    <p:embeddedFont>
      <p:font typeface="Heebo Heavy" charset="1" panose="00000A00000000000000"/>
      <p:regular r:id="rId16"/>
    </p:embeddedFont>
    <p:embeddedFont>
      <p:font typeface="Mukta Mahee" charset="1" panose="020B0000000000000000"/>
      <p:regular r:id="rId17"/>
    </p:embeddedFont>
    <p:embeddedFont>
      <p:font typeface="Mukta Mahee Bold" charset="1" panose="020B0000000000000000"/>
      <p:regular r:id="rId18"/>
    </p:embeddedFont>
    <p:embeddedFont>
      <p:font typeface="Mukta Mahee Extra-Light" charset="1" panose="020B0000000000000000"/>
      <p:regular r:id="rId19"/>
    </p:embeddedFont>
    <p:embeddedFont>
      <p:font typeface="Mukta Mahee Light" charset="1" panose="020B0000000000000000"/>
      <p:regular r:id="rId20"/>
    </p:embeddedFont>
    <p:embeddedFont>
      <p:font typeface="Mukta Mahee Medium" charset="1" panose="020B0000000000000000"/>
      <p:regular r:id="rId21"/>
    </p:embeddedFont>
    <p:embeddedFont>
      <p:font typeface="Mukta Mahee Semi-Bold" charset="1" panose="020B0000000000000000"/>
      <p:regular r:id="rId22"/>
    </p:embeddedFont>
    <p:embeddedFont>
      <p:font typeface="Mukta Mahee Ultra-Bold" charset="1" panose="020B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10.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1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5.png" Type="http://schemas.openxmlformats.org/officeDocument/2006/relationships/image"/><Relationship Id="rId15" Target="../media/image6.svg" Type="http://schemas.openxmlformats.org/officeDocument/2006/relationships/image"/><Relationship Id="rId16" Target="../media/image7.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879400" y="2188449"/>
            <a:ext cx="16834000" cy="4021851"/>
            <a:chOff x="0" y="0"/>
            <a:chExt cx="4433646" cy="1059253"/>
          </a:xfrm>
        </p:grpSpPr>
        <p:sp>
          <p:nvSpPr>
            <p:cNvPr name="Freeform 3" id="3"/>
            <p:cNvSpPr/>
            <p:nvPr/>
          </p:nvSpPr>
          <p:spPr>
            <a:xfrm flipH="false" flipV="false" rot="0">
              <a:off x="0" y="0"/>
              <a:ext cx="4433646" cy="1059253"/>
            </a:xfrm>
            <a:custGeom>
              <a:avLst/>
              <a:gdLst/>
              <a:ahLst/>
              <a:cxnLst/>
              <a:rect r="r" b="b" t="t" l="l"/>
              <a:pathLst>
                <a:path h="1059253" w="4433646">
                  <a:moveTo>
                    <a:pt x="0" y="0"/>
                  </a:moveTo>
                  <a:lnTo>
                    <a:pt x="4433646" y="0"/>
                  </a:lnTo>
                  <a:lnTo>
                    <a:pt x="4433646" y="1059253"/>
                  </a:lnTo>
                  <a:lnTo>
                    <a:pt x="0" y="1059253"/>
                  </a:lnTo>
                  <a:close/>
                </a:path>
              </a:pathLst>
            </a:custGeom>
            <a:solidFill>
              <a:srgbClr val="87A3C4"/>
            </a:solidFill>
          </p:spPr>
        </p:sp>
        <p:sp>
          <p:nvSpPr>
            <p:cNvPr name="TextBox 4" id="4"/>
            <p:cNvSpPr txBox="true"/>
            <p:nvPr/>
          </p:nvSpPr>
          <p:spPr>
            <a:xfrm>
              <a:off x="0" y="-9525"/>
              <a:ext cx="4433646" cy="1068778"/>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727000" y="2036049"/>
            <a:ext cx="16834000" cy="4021851"/>
            <a:chOff x="0" y="0"/>
            <a:chExt cx="4433646" cy="1059253"/>
          </a:xfrm>
        </p:grpSpPr>
        <p:sp>
          <p:nvSpPr>
            <p:cNvPr name="Freeform 6" id="6"/>
            <p:cNvSpPr/>
            <p:nvPr/>
          </p:nvSpPr>
          <p:spPr>
            <a:xfrm flipH="false" flipV="false" rot="0">
              <a:off x="0" y="0"/>
              <a:ext cx="4433646" cy="1059253"/>
            </a:xfrm>
            <a:custGeom>
              <a:avLst/>
              <a:gdLst/>
              <a:ahLst/>
              <a:cxnLst/>
              <a:rect r="r" b="b" t="t" l="l"/>
              <a:pathLst>
                <a:path h="1059253" w="4433646">
                  <a:moveTo>
                    <a:pt x="0" y="0"/>
                  </a:moveTo>
                  <a:lnTo>
                    <a:pt x="4433646" y="0"/>
                  </a:lnTo>
                  <a:lnTo>
                    <a:pt x="4433646" y="1059253"/>
                  </a:lnTo>
                  <a:lnTo>
                    <a:pt x="0" y="1059253"/>
                  </a:lnTo>
                  <a:close/>
                </a:path>
              </a:pathLst>
            </a:custGeom>
            <a:solidFill>
              <a:srgbClr val="B7CADB"/>
            </a:solidFill>
          </p:spPr>
        </p:sp>
        <p:sp>
          <p:nvSpPr>
            <p:cNvPr name="TextBox 7" id="7"/>
            <p:cNvSpPr txBox="true"/>
            <p:nvPr/>
          </p:nvSpPr>
          <p:spPr>
            <a:xfrm>
              <a:off x="0" y="-9525"/>
              <a:ext cx="4433646" cy="1068778"/>
            </a:xfrm>
            <a:prstGeom prst="rect">
              <a:avLst/>
            </a:prstGeom>
          </p:spPr>
          <p:txBody>
            <a:bodyPr anchor="ctr" rtlCol="false" tIns="50800" lIns="50800" bIns="50800" rIns="50800"/>
            <a:lstStyle/>
            <a:p>
              <a:pPr algn="ctr">
                <a:lnSpc>
                  <a:spcPts val="3100"/>
                </a:lnSpc>
              </a:pPr>
            </a:p>
          </p:txBody>
        </p:sp>
      </p:grpSp>
      <p:grpSp>
        <p:nvGrpSpPr>
          <p:cNvPr name="Group 8" id="8"/>
          <p:cNvGrpSpPr/>
          <p:nvPr/>
        </p:nvGrpSpPr>
        <p:grpSpPr>
          <a:xfrm rot="0">
            <a:off x="5001247" y="4905506"/>
            <a:ext cx="8285506" cy="596900"/>
            <a:chOff x="0" y="0"/>
            <a:chExt cx="2182191" cy="157208"/>
          </a:xfrm>
        </p:grpSpPr>
        <p:sp>
          <p:nvSpPr>
            <p:cNvPr name="Freeform 9" id="9"/>
            <p:cNvSpPr/>
            <p:nvPr/>
          </p:nvSpPr>
          <p:spPr>
            <a:xfrm flipH="false" flipV="false" rot="0">
              <a:off x="0" y="0"/>
              <a:ext cx="2182191" cy="157208"/>
            </a:xfrm>
            <a:custGeom>
              <a:avLst/>
              <a:gdLst/>
              <a:ahLst/>
              <a:cxnLst/>
              <a:rect r="r" b="b" t="t" l="l"/>
              <a:pathLst>
                <a:path h="157208" w="2182191">
                  <a:moveTo>
                    <a:pt x="0" y="0"/>
                  </a:moveTo>
                  <a:lnTo>
                    <a:pt x="2182191" y="0"/>
                  </a:lnTo>
                  <a:lnTo>
                    <a:pt x="2182191" y="157208"/>
                  </a:lnTo>
                  <a:lnTo>
                    <a:pt x="0" y="157208"/>
                  </a:lnTo>
                  <a:close/>
                </a:path>
              </a:pathLst>
            </a:custGeom>
            <a:solidFill>
              <a:srgbClr val="EFEFEF"/>
            </a:solidFill>
          </p:spPr>
        </p:sp>
        <p:sp>
          <p:nvSpPr>
            <p:cNvPr name="TextBox 10" id="10"/>
            <p:cNvSpPr txBox="true"/>
            <p:nvPr/>
          </p:nvSpPr>
          <p:spPr>
            <a:xfrm>
              <a:off x="0" y="-28575"/>
              <a:ext cx="2182191" cy="18578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3280416" y="3188014"/>
            <a:ext cx="11727169" cy="596900"/>
            <a:chOff x="0" y="0"/>
            <a:chExt cx="3088637" cy="157208"/>
          </a:xfrm>
        </p:grpSpPr>
        <p:sp>
          <p:nvSpPr>
            <p:cNvPr name="Freeform 12" id="12"/>
            <p:cNvSpPr/>
            <p:nvPr/>
          </p:nvSpPr>
          <p:spPr>
            <a:xfrm flipH="false" flipV="false" rot="0">
              <a:off x="0" y="0"/>
              <a:ext cx="3088637" cy="157208"/>
            </a:xfrm>
            <a:custGeom>
              <a:avLst/>
              <a:gdLst/>
              <a:ahLst/>
              <a:cxnLst/>
              <a:rect r="r" b="b" t="t" l="l"/>
              <a:pathLst>
                <a:path h="157208" w="3088637">
                  <a:moveTo>
                    <a:pt x="0" y="0"/>
                  </a:moveTo>
                  <a:lnTo>
                    <a:pt x="3088637" y="0"/>
                  </a:lnTo>
                  <a:lnTo>
                    <a:pt x="3088637" y="157208"/>
                  </a:lnTo>
                  <a:lnTo>
                    <a:pt x="0" y="157208"/>
                  </a:lnTo>
                  <a:close/>
                </a:path>
              </a:pathLst>
            </a:custGeom>
            <a:solidFill>
              <a:srgbClr val="EFEFEF"/>
            </a:solidFill>
          </p:spPr>
        </p:sp>
        <p:sp>
          <p:nvSpPr>
            <p:cNvPr name="TextBox 13" id="13"/>
            <p:cNvSpPr txBox="true"/>
            <p:nvPr/>
          </p:nvSpPr>
          <p:spPr>
            <a:xfrm>
              <a:off x="0" y="-28575"/>
              <a:ext cx="3088637" cy="18578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92665"/>
            <a:ext cx="747935" cy="747935"/>
          </a:xfrm>
          <a:custGeom>
            <a:avLst/>
            <a:gdLst/>
            <a:ahLst/>
            <a:cxnLst/>
            <a:rect r="r" b="b" t="t" l="l"/>
            <a:pathLst>
              <a:path h="747935" w="747935">
                <a:moveTo>
                  <a:pt x="0" y="0"/>
                </a:moveTo>
                <a:lnTo>
                  <a:pt x="747935" y="0"/>
                </a:lnTo>
                <a:lnTo>
                  <a:pt x="747935" y="747934"/>
                </a:lnTo>
                <a:lnTo>
                  <a:pt x="0" y="747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784806" y="4051737"/>
            <a:ext cx="4538797" cy="4538797"/>
          </a:xfrm>
          <a:custGeom>
            <a:avLst/>
            <a:gdLst/>
            <a:ahLst/>
            <a:cxnLst/>
            <a:rect r="r" b="b" t="t" l="l"/>
            <a:pathLst>
              <a:path h="4538797" w="4538797">
                <a:moveTo>
                  <a:pt x="0" y="0"/>
                </a:moveTo>
                <a:lnTo>
                  <a:pt x="4538797" y="0"/>
                </a:lnTo>
                <a:lnTo>
                  <a:pt x="4538797" y="4538797"/>
                </a:lnTo>
                <a:lnTo>
                  <a:pt x="0" y="45387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427502" y="8889689"/>
            <a:ext cx="1427502" cy="1397311"/>
          </a:xfrm>
          <a:custGeom>
            <a:avLst/>
            <a:gdLst/>
            <a:ahLst/>
            <a:cxnLst/>
            <a:rect r="r" b="b" t="t" l="l"/>
            <a:pathLst>
              <a:path h="1397311" w="1427502">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t="0" r="0" b="0"/>
            </a:stretch>
          </a:blipFill>
        </p:spPr>
      </p:sp>
      <p:sp>
        <p:nvSpPr>
          <p:cNvPr name="Freeform 17" id="17"/>
          <p:cNvSpPr/>
          <p:nvPr/>
        </p:nvSpPr>
        <p:spPr>
          <a:xfrm flipH="false" flipV="false" rot="0">
            <a:off x="0" y="7492379"/>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t="0" r="0" b="0"/>
            </a:stretch>
          </a:blipFill>
        </p:spPr>
      </p:sp>
      <p:sp>
        <p:nvSpPr>
          <p:cNvPr name="Freeform 18" id="18"/>
          <p:cNvSpPr/>
          <p:nvPr/>
        </p:nvSpPr>
        <p:spPr>
          <a:xfrm flipH="false" flipV="false" rot="0">
            <a:off x="797819" y="768943"/>
            <a:ext cx="1209697" cy="1195379"/>
          </a:xfrm>
          <a:custGeom>
            <a:avLst/>
            <a:gdLst/>
            <a:ahLst/>
            <a:cxnLst/>
            <a:rect r="r" b="b" t="t" l="l"/>
            <a:pathLst>
              <a:path h="1195379" w="1209697">
                <a:moveTo>
                  <a:pt x="0" y="0"/>
                </a:moveTo>
                <a:lnTo>
                  <a:pt x="1209697" y="0"/>
                </a:lnTo>
                <a:lnTo>
                  <a:pt x="1209697" y="1195378"/>
                </a:lnTo>
                <a:lnTo>
                  <a:pt x="0" y="1195378"/>
                </a:lnTo>
                <a:lnTo>
                  <a:pt x="0" y="0"/>
                </a:lnTo>
                <a:close/>
              </a:path>
            </a:pathLst>
          </a:custGeom>
          <a:blipFill>
            <a:blip r:embed="rId8"/>
            <a:stretch>
              <a:fillRect l="0" t="-1197" r="0" b="0"/>
            </a:stretch>
          </a:blipFill>
        </p:spPr>
      </p:sp>
      <p:sp>
        <p:nvSpPr>
          <p:cNvPr name="Freeform 19" id="19"/>
          <p:cNvSpPr/>
          <p:nvPr/>
        </p:nvSpPr>
        <p:spPr>
          <a:xfrm flipH="false" flipV="false" rot="0">
            <a:off x="12781693" y="6702807"/>
            <a:ext cx="6006226" cy="4373764"/>
          </a:xfrm>
          <a:custGeom>
            <a:avLst/>
            <a:gdLst/>
            <a:ahLst/>
            <a:cxnLst/>
            <a:rect r="r" b="b" t="t" l="l"/>
            <a:pathLst>
              <a:path h="4373764" w="6006226">
                <a:moveTo>
                  <a:pt x="0" y="0"/>
                </a:moveTo>
                <a:lnTo>
                  <a:pt x="6006226" y="0"/>
                </a:lnTo>
                <a:lnTo>
                  <a:pt x="6006226" y="4373765"/>
                </a:lnTo>
                <a:lnTo>
                  <a:pt x="0" y="4373765"/>
                </a:lnTo>
                <a:lnTo>
                  <a:pt x="0" y="0"/>
                </a:lnTo>
                <a:close/>
              </a:path>
            </a:pathLst>
          </a:custGeom>
          <a:blipFill>
            <a:blip r:embed="rId9"/>
            <a:stretch>
              <a:fillRect l="0" t="0" r="0" b="0"/>
            </a:stretch>
          </a:blipFill>
        </p:spPr>
      </p:sp>
      <p:sp>
        <p:nvSpPr>
          <p:cNvPr name="Freeform 20" id="20"/>
          <p:cNvSpPr/>
          <p:nvPr/>
        </p:nvSpPr>
        <p:spPr>
          <a:xfrm flipH="false" flipV="false" rot="0">
            <a:off x="94524" y="6740525"/>
            <a:ext cx="5520960" cy="3695700"/>
          </a:xfrm>
          <a:custGeom>
            <a:avLst/>
            <a:gdLst/>
            <a:ahLst/>
            <a:cxnLst/>
            <a:rect r="r" b="b" t="t" l="l"/>
            <a:pathLst>
              <a:path h="3695700" w="5520960">
                <a:moveTo>
                  <a:pt x="0" y="0"/>
                </a:moveTo>
                <a:lnTo>
                  <a:pt x="5520961" y="0"/>
                </a:lnTo>
                <a:lnTo>
                  <a:pt x="5520961" y="3695700"/>
                </a:lnTo>
                <a:lnTo>
                  <a:pt x="0" y="3695700"/>
                </a:lnTo>
                <a:lnTo>
                  <a:pt x="0" y="0"/>
                </a:lnTo>
                <a:close/>
              </a:path>
            </a:pathLst>
          </a:custGeom>
          <a:blipFill>
            <a:blip r:embed="rId10"/>
            <a:stretch>
              <a:fillRect l="0" t="0" r="0" b="0"/>
            </a:stretch>
          </a:blipFill>
        </p:spPr>
      </p:sp>
      <p:sp>
        <p:nvSpPr>
          <p:cNvPr name="TextBox 21" id="21"/>
          <p:cNvSpPr txBox="true"/>
          <p:nvPr/>
        </p:nvSpPr>
        <p:spPr>
          <a:xfrm rot="0">
            <a:off x="3911693" y="3026704"/>
            <a:ext cx="10464615" cy="3294432"/>
          </a:xfrm>
          <a:prstGeom prst="rect">
            <a:avLst/>
          </a:prstGeom>
        </p:spPr>
        <p:txBody>
          <a:bodyPr anchor="t" rtlCol="false" tIns="0" lIns="0" bIns="0" rIns="0">
            <a:spAutoFit/>
          </a:bodyPr>
          <a:lstStyle/>
          <a:p>
            <a:pPr algn="ctr">
              <a:lnSpc>
                <a:spcPts val="6543"/>
              </a:lnSpc>
            </a:pPr>
            <a:r>
              <a:rPr lang="en-US" sz="4673">
                <a:solidFill>
                  <a:srgbClr val="000000"/>
                </a:solidFill>
                <a:latin typeface="Heebo Bold"/>
              </a:rPr>
              <a:t>PENGARUH POLA ASUH ORANG TUA TERHADAP PERKEMBANGAN SOSIAL EMOSIONAL ANAK DI TPQ MIFTAHUL GHAIB</a:t>
            </a:r>
          </a:p>
        </p:txBody>
      </p:sp>
      <p:sp>
        <p:nvSpPr>
          <p:cNvPr name="TextBox 22" id="22"/>
          <p:cNvSpPr txBox="true"/>
          <p:nvPr/>
        </p:nvSpPr>
        <p:spPr>
          <a:xfrm rot="0">
            <a:off x="6412615" y="6362700"/>
            <a:ext cx="5462770" cy="679450"/>
          </a:xfrm>
          <a:prstGeom prst="rect">
            <a:avLst/>
          </a:prstGeom>
        </p:spPr>
        <p:txBody>
          <a:bodyPr anchor="t" rtlCol="false" tIns="0" lIns="0" bIns="0" rIns="0">
            <a:spAutoFit/>
          </a:bodyPr>
          <a:lstStyle/>
          <a:p>
            <a:pPr algn="ctr">
              <a:lnSpc>
                <a:spcPts val="5599"/>
              </a:lnSpc>
            </a:pPr>
            <a:r>
              <a:rPr lang="en-US" sz="3999">
                <a:solidFill>
                  <a:srgbClr val="000000"/>
                </a:solidFill>
                <a:latin typeface="Heebo Bold"/>
              </a:rPr>
              <a:t>SUSAN SUSANTI</a:t>
            </a:r>
          </a:p>
        </p:txBody>
      </p:sp>
      <p:sp>
        <p:nvSpPr>
          <p:cNvPr name="TextBox 23" id="23"/>
          <p:cNvSpPr txBox="true"/>
          <p:nvPr/>
        </p:nvSpPr>
        <p:spPr>
          <a:xfrm rot="0">
            <a:off x="7144997" y="7204393"/>
            <a:ext cx="3998006" cy="537845"/>
          </a:xfrm>
          <a:prstGeom prst="rect">
            <a:avLst/>
          </a:prstGeom>
        </p:spPr>
        <p:txBody>
          <a:bodyPr anchor="t" rtlCol="false" tIns="0" lIns="0" bIns="0" rIns="0">
            <a:spAutoFit/>
          </a:bodyPr>
          <a:lstStyle/>
          <a:p>
            <a:pPr algn="ctr">
              <a:lnSpc>
                <a:spcPts val="4480"/>
              </a:lnSpc>
            </a:pPr>
            <a:r>
              <a:rPr lang="en-US" sz="3200">
                <a:solidFill>
                  <a:srgbClr val="000000"/>
                </a:solidFill>
                <a:latin typeface="Heebo"/>
              </a:rPr>
              <a:t>NPM : 16.2020.066 </a:t>
            </a:r>
          </a:p>
        </p:txBody>
      </p:sp>
      <p:sp>
        <p:nvSpPr>
          <p:cNvPr name="TextBox 24" id="24"/>
          <p:cNvSpPr txBox="true"/>
          <p:nvPr/>
        </p:nvSpPr>
        <p:spPr>
          <a:xfrm rot="0">
            <a:off x="5182140" y="7904480"/>
            <a:ext cx="7923721" cy="1099820"/>
          </a:xfrm>
          <a:prstGeom prst="rect">
            <a:avLst/>
          </a:prstGeom>
        </p:spPr>
        <p:txBody>
          <a:bodyPr anchor="t" rtlCol="false" tIns="0" lIns="0" bIns="0" rIns="0">
            <a:spAutoFit/>
          </a:bodyPr>
          <a:lstStyle/>
          <a:p>
            <a:pPr algn="ctr">
              <a:lnSpc>
                <a:spcPts val="4480"/>
              </a:lnSpc>
            </a:pPr>
            <a:r>
              <a:rPr lang="en-US" sz="3200">
                <a:solidFill>
                  <a:srgbClr val="000000"/>
                </a:solidFill>
                <a:latin typeface="Heebo"/>
              </a:rPr>
              <a:t>PROGRAM STUDI PENDIDIKAN AGAMA ISLAM </a:t>
            </a:r>
          </a:p>
        </p:txBody>
      </p:sp>
      <p:sp>
        <p:nvSpPr>
          <p:cNvPr name="TextBox 25" id="25"/>
          <p:cNvSpPr txBox="true"/>
          <p:nvPr/>
        </p:nvSpPr>
        <p:spPr>
          <a:xfrm rot="0">
            <a:off x="10848735" y="1181974"/>
            <a:ext cx="6410565" cy="596900"/>
          </a:xfrm>
          <a:prstGeom prst="rect">
            <a:avLst/>
          </a:prstGeom>
        </p:spPr>
        <p:txBody>
          <a:bodyPr anchor="t" rtlCol="false" tIns="0" lIns="0" bIns="0" rIns="0">
            <a:spAutoFit/>
          </a:bodyPr>
          <a:lstStyle/>
          <a:p>
            <a:pPr algn="r">
              <a:lnSpc>
                <a:spcPts val="4899"/>
              </a:lnSpc>
            </a:pPr>
            <a:r>
              <a:rPr lang="en-US" sz="3499" spc="209">
                <a:solidFill>
                  <a:srgbClr val="6182A8"/>
                </a:solidFill>
                <a:latin typeface="Heebo Medium"/>
              </a:rPr>
              <a:t>SEMINAR PROPOSAL</a:t>
            </a:r>
          </a:p>
        </p:txBody>
      </p:sp>
      <p:sp>
        <p:nvSpPr>
          <p:cNvPr name="TextBox 26" id="26"/>
          <p:cNvSpPr txBox="true"/>
          <p:nvPr/>
        </p:nvSpPr>
        <p:spPr>
          <a:xfrm rot="0">
            <a:off x="2141253" y="1154415"/>
            <a:ext cx="4390605" cy="414909"/>
          </a:xfrm>
          <a:prstGeom prst="rect">
            <a:avLst/>
          </a:prstGeom>
        </p:spPr>
        <p:txBody>
          <a:bodyPr anchor="t" rtlCol="false" tIns="0" lIns="0" bIns="0" rIns="0">
            <a:spAutoFit/>
          </a:bodyPr>
          <a:lstStyle/>
          <a:p>
            <a:pPr algn="just">
              <a:lnSpc>
                <a:spcPts val="3348"/>
              </a:lnSpc>
            </a:pPr>
            <a:r>
              <a:rPr lang="en-US" sz="2700" spc="108">
                <a:solidFill>
                  <a:srgbClr val="6182A8"/>
                </a:solidFill>
                <a:latin typeface="Heebo"/>
              </a:rPr>
              <a:t>STIT AL AZAMI CIANJUR</a:t>
            </a:r>
          </a:p>
        </p:txBody>
      </p:sp>
      <p:sp>
        <p:nvSpPr>
          <p:cNvPr name="TextBox 27" id="27"/>
          <p:cNvSpPr txBox="true"/>
          <p:nvPr/>
        </p:nvSpPr>
        <p:spPr>
          <a:xfrm rot="0">
            <a:off x="8094815" y="9156700"/>
            <a:ext cx="2098370"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a:rPr>
              <a:t>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629192" y="682974"/>
            <a:ext cx="691452" cy="691452"/>
          </a:xfrm>
          <a:custGeom>
            <a:avLst/>
            <a:gdLst/>
            <a:ahLst/>
            <a:cxnLst/>
            <a:rect r="r" b="b" t="t" l="l"/>
            <a:pathLst>
              <a:path h="691452" w="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050418" y="9049203"/>
            <a:ext cx="770523" cy="77052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92853" y="3742815"/>
            <a:ext cx="2687374" cy="341250"/>
            <a:chOff x="0" y="0"/>
            <a:chExt cx="707786" cy="89877"/>
          </a:xfrm>
        </p:grpSpPr>
        <p:sp>
          <p:nvSpPr>
            <p:cNvPr name="Freeform 7" id="7"/>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8" id="8"/>
            <p:cNvSpPr txBox="true"/>
            <p:nvPr/>
          </p:nvSpPr>
          <p:spPr>
            <a:xfrm>
              <a:off x="0" y="-9525"/>
              <a:ext cx="707786" cy="99402"/>
            </a:xfrm>
            <a:prstGeom prst="rect">
              <a:avLst/>
            </a:prstGeom>
          </p:spPr>
          <p:txBody>
            <a:bodyPr anchor="ctr" rtlCol="false" tIns="50800" lIns="50800" bIns="50800" rIns="50800"/>
            <a:lstStyle/>
            <a:p>
              <a:pPr algn="ctr">
                <a:lnSpc>
                  <a:spcPts val="3100"/>
                </a:lnSpc>
              </a:pPr>
            </a:p>
          </p:txBody>
        </p:sp>
      </p:grpSp>
      <p:grpSp>
        <p:nvGrpSpPr>
          <p:cNvPr name="Group 9" id="9"/>
          <p:cNvGrpSpPr/>
          <p:nvPr/>
        </p:nvGrpSpPr>
        <p:grpSpPr>
          <a:xfrm rot="0">
            <a:off x="1492853" y="4669106"/>
            <a:ext cx="4264372" cy="341250"/>
            <a:chOff x="0" y="0"/>
            <a:chExt cx="1123127" cy="89877"/>
          </a:xfrm>
        </p:grpSpPr>
        <p:sp>
          <p:nvSpPr>
            <p:cNvPr name="Freeform 10" id="10"/>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11" id="11"/>
            <p:cNvSpPr txBox="true"/>
            <p:nvPr/>
          </p:nvSpPr>
          <p:spPr>
            <a:xfrm>
              <a:off x="0" y="-9525"/>
              <a:ext cx="1123127" cy="99402"/>
            </a:xfrm>
            <a:prstGeom prst="rect">
              <a:avLst/>
            </a:prstGeom>
          </p:spPr>
          <p:txBody>
            <a:bodyPr anchor="ctr" rtlCol="false" tIns="50800" lIns="50800" bIns="50800" rIns="50800"/>
            <a:lstStyle/>
            <a:p>
              <a:pPr algn="ctr">
                <a:lnSpc>
                  <a:spcPts val="3100"/>
                </a:lnSpc>
              </a:pPr>
            </a:p>
          </p:txBody>
        </p:sp>
      </p:grpSp>
      <p:grpSp>
        <p:nvGrpSpPr>
          <p:cNvPr name="Group 12" id="12"/>
          <p:cNvGrpSpPr/>
          <p:nvPr/>
        </p:nvGrpSpPr>
        <p:grpSpPr>
          <a:xfrm rot="0">
            <a:off x="4180227" y="1028700"/>
            <a:ext cx="14107773" cy="9931887"/>
            <a:chOff x="0" y="0"/>
            <a:chExt cx="3715627" cy="2615806"/>
          </a:xfrm>
        </p:grpSpPr>
        <p:sp>
          <p:nvSpPr>
            <p:cNvPr name="Freeform 13" id="13"/>
            <p:cNvSpPr/>
            <p:nvPr/>
          </p:nvSpPr>
          <p:spPr>
            <a:xfrm flipH="false" flipV="false" rot="0">
              <a:off x="0" y="0"/>
              <a:ext cx="3715627" cy="2615805"/>
            </a:xfrm>
            <a:custGeom>
              <a:avLst/>
              <a:gdLst/>
              <a:ahLst/>
              <a:cxnLst/>
              <a:rect r="r" b="b" t="t" l="l"/>
              <a:pathLst>
                <a:path h="2615805" w="3715627">
                  <a:moveTo>
                    <a:pt x="0" y="0"/>
                  </a:moveTo>
                  <a:lnTo>
                    <a:pt x="3715627" y="0"/>
                  </a:lnTo>
                  <a:lnTo>
                    <a:pt x="3715627" y="2615805"/>
                  </a:lnTo>
                  <a:lnTo>
                    <a:pt x="0" y="2615805"/>
                  </a:lnTo>
                  <a:close/>
                </a:path>
              </a:pathLst>
            </a:custGeom>
            <a:solidFill>
              <a:srgbClr val="FAFAFA"/>
            </a:solidFill>
          </p:spPr>
        </p:sp>
        <p:sp>
          <p:nvSpPr>
            <p:cNvPr name="TextBox 14" id="14"/>
            <p:cNvSpPr txBox="true"/>
            <p:nvPr/>
          </p:nvSpPr>
          <p:spPr>
            <a:xfrm>
              <a:off x="0" y="-9525"/>
              <a:ext cx="3715627" cy="2625331"/>
            </a:xfrm>
            <a:prstGeom prst="rect">
              <a:avLst/>
            </a:prstGeom>
          </p:spPr>
          <p:txBody>
            <a:bodyPr anchor="ctr" rtlCol="false" tIns="50800" lIns="50800" bIns="50800" rIns="50800"/>
            <a:lstStyle/>
            <a:p>
              <a:pPr algn="ctr">
                <a:lnSpc>
                  <a:spcPts val="3100"/>
                </a:lnSpc>
              </a:pPr>
            </a:p>
          </p:txBody>
        </p:sp>
      </p:grpSp>
      <p:sp>
        <p:nvSpPr>
          <p:cNvPr name="Freeform 15" id="15"/>
          <p:cNvSpPr/>
          <p:nvPr/>
        </p:nvSpPr>
        <p:spPr>
          <a:xfrm flipH="false" flipV="false" rot="0">
            <a:off x="16590938" y="824541"/>
            <a:ext cx="3259524" cy="3259524"/>
          </a:xfrm>
          <a:custGeom>
            <a:avLst/>
            <a:gdLst/>
            <a:ahLst/>
            <a:cxnLst/>
            <a:rect r="r" b="b" t="t" l="l"/>
            <a:pathLst>
              <a:path h="3259524" w="3259524">
                <a:moveTo>
                  <a:pt x="0" y="0"/>
                </a:moveTo>
                <a:lnTo>
                  <a:pt x="3259523" y="0"/>
                </a:lnTo>
                <a:lnTo>
                  <a:pt x="3259523"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t="0" r="0" b="0"/>
            </a:stretch>
          </a:blipFill>
        </p:spPr>
      </p:sp>
      <p:sp>
        <p:nvSpPr>
          <p:cNvPr name="Freeform 18" id="18"/>
          <p:cNvSpPr/>
          <p:nvPr/>
        </p:nvSpPr>
        <p:spPr>
          <a:xfrm flipH="false" flipV="false" rot="0">
            <a:off x="287791" y="306368"/>
            <a:ext cx="1161550" cy="1068058"/>
          </a:xfrm>
          <a:custGeom>
            <a:avLst/>
            <a:gdLst/>
            <a:ahLst/>
            <a:cxnLst/>
            <a:rect r="r" b="b" t="t" l="l"/>
            <a:pathLst>
              <a:path h="1068058" w="1161550">
                <a:moveTo>
                  <a:pt x="0" y="0"/>
                </a:moveTo>
                <a:lnTo>
                  <a:pt x="1161550" y="0"/>
                </a:lnTo>
                <a:lnTo>
                  <a:pt x="1161550" y="1068058"/>
                </a:lnTo>
                <a:lnTo>
                  <a:pt x="0" y="1068058"/>
                </a:lnTo>
                <a:lnTo>
                  <a:pt x="0" y="0"/>
                </a:lnTo>
                <a:close/>
              </a:path>
            </a:pathLst>
          </a:custGeom>
          <a:blipFill>
            <a:blip r:embed="rId8"/>
            <a:stretch>
              <a:fillRect l="0" t="-8753" r="0" b="0"/>
            </a:stretch>
          </a:blipFill>
        </p:spPr>
      </p:sp>
      <p:sp>
        <p:nvSpPr>
          <p:cNvPr name="Freeform 19" id="19"/>
          <p:cNvSpPr/>
          <p:nvPr/>
        </p:nvSpPr>
        <p:spPr>
          <a:xfrm flipH="false" flipV="false" rot="0">
            <a:off x="15065832" y="1211988"/>
            <a:ext cx="3444696" cy="5776342"/>
          </a:xfrm>
          <a:custGeom>
            <a:avLst/>
            <a:gdLst/>
            <a:ahLst/>
            <a:cxnLst/>
            <a:rect r="r" b="b" t="t" l="l"/>
            <a:pathLst>
              <a:path h="5776342" w="3444696">
                <a:moveTo>
                  <a:pt x="0" y="0"/>
                </a:moveTo>
                <a:lnTo>
                  <a:pt x="3444696" y="0"/>
                </a:lnTo>
                <a:lnTo>
                  <a:pt x="3444696" y="5776342"/>
                </a:lnTo>
                <a:lnTo>
                  <a:pt x="0" y="5776342"/>
                </a:lnTo>
                <a:lnTo>
                  <a:pt x="0" y="0"/>
                </a:lnTo>
                <a:close/>
              </a:path>
            </a:pathLst>
          </a:custGeom>
          <a:blipFill>
            <a:blip r:embed="rId9">
              <a:alphaModFix amt="72000"/>
            </a:blip>
            <a:stretch>
              <a:fillRect l="0" t="0" r="0" b="0"/>
            </a:stretch>
          </a:blipFill>
        </p:spPr>
      </p:sp>
      <p:sp>
        <p:nvSpPr>
          <p:cNvPr name="TextBox 20" id="20"/>
          <p:cNvSpPr txBox="true"/>
          <p:nvPr/>
        </p:nvSpPr>
        <p:spPr>
          <a:xfrm rot="0">
            <a:off x="86386" y="5150005"/>
            <a:ext cx="4228053" cy="1838325"/>
          </a:xfrm>
          <a:prstGeom prst="rect">
            <a:avLst/>
          </a:prstGeom>
        </p:spPr>
        <p:txBody>
          <a:bodyPr anchor="t" rtlCol="false" tIns="0" lIns="0" bIns="0" rIns="0">
            <a:spAutoFit/>
          </a:bodyPr>
          <a:lstStyle/>
          <a:p>
            <a:pPr>
              <a:lnSpc>
                <a:spcPts val="7200"/>
              </a:lnSpc>
            </a:pPr>
            <a:r>
              <a:rPr lang="en-US" sz="6000">
                <a:solidFill>
                  <a:srgbClr val="000000"/>
                </a:solidFill>
                <a:latin typeface="Heebo Bold"/>
              </a:rPr>
              <a:t>Latar</a:t>
            </a:r>
          </a:p>
          <a:p>
            <a:pPr>
              <a:lnSpc>
                <a:spcPts val="7200"/>
              </a:lnSpc>
            </a:pPr>
            <a:r>
              <a:rPr lang="en-US" sz="6000">
                <a:solidFill>
                  <a:srgbClr val="000000"/>
                </a:solidFill>
                <a:latin typeface="Heebo Bold"/>
              </a:rPr>
              <a:t>Belakang</a:t>
            </a:r>
          </a:p>
        </p:txBody>
      </p:sp>
      <p:sp>
        <p:nvSpPr>
          <p:cNvPr name="TextBox 21" id="21"/>
          <p:cNvSpPr txBox="true"/>
          <p:nvPr/>
        </p:nvSpPr>
        <p:spPr>
          <a:xfrm rot="0">
            <a:off x="4314438" y="1307751"/>
            <a:ext cx="14508795" cy="4894506"/>
          </a:xfrm>
          <a:prstGeom prst="rect">
            <a:avLst/>
          </a:prstGeom>
        </p:spPr>
        <p:txBody>
          <a:bodyPr anchor="t" rtlCol="false" tIns="0" lIns="0" bIns="0" rIns="0">
            <a:spAutoFit/>
          </a:bodyPr>
          <a:lstStyle/>
          <a:p>
            <a:pPr>
              <a:lnSpc>
                <a:spcPts val="4899"/>
              </a:lnSpc>
            </a:pPr>
            <a:r>
              <a:rPr lang="en-US" sz="3499">
                <a:solidFill>
                  <a:srgbClr val="000000"/>
                </a:solidFill>
                <a:latin typeface="Mukta Mahee"/>
              </a:rPr>
              <a:t> </a:t>
            </a:r>
            <a:r>
              <a:rPr lang="en-US" sz="3499">
                <a:solidFill>
                  <a:srgbClr val="000000"/>
                </a:solidFill>
                <a:latin typeface="Mukta Mahee"/>
              </a:rPr>
              <a:t>Pendidikan utama dan pertama yang baik untuk anak adalah pendidikan dalam keluarga, . Didalam lingkungan keluarga anak banyak menghabiskan waktunya.  Bagi anak, orang tua adalah model yang harus ditiru dan diteladani. Sebagai model, orang tua harus memberikan contoh yang terbaik bagi anak dalam lingkungan keluarga. Sikap dan perilaku orang tua harus mencerminkan akhlak yang mulia. Sehingga dapat berpengaruh juga pada anak dalam mengandalikan emosi serta hubungan sosial nya dengan sesama manusia termasuk teman di lingkungan sekolahnya </a:t>
            </a:r>
          </a:p>
        </p:txBody>
      </p:sp>
      <p:sp>
        <p:nvSpPr>
          <p:cNvPr name="TextBox 22" id="22"/>
          <p:cNvSpPr txBox="true"/>
          <p:nvPr/>
        </p:nvSpPr>
        <p:spPr>
          <a:xfrm rot="0">
            <a:off x="1467580" y="815016"/>
            <a:ext cx="4764410" cy="387350"/>
          </a:xfrm>
          <a:prstGeom prst="rect">
            <a:avLst/>
          </a:prstGeom>
        </p:spPr>
        <p:txBody>
          <a:bodyPr anchor="t" rtlCol="false" tIns="0" lIns="0" bIns="0" rIns="0">
            <a:spAutoFit/>
          </a:bodyPr>
          <a:lstStyle/>
          <a:p>
            <a:pPr algn="just">
              <a:lnSpc>
                <a:spcPts val="3100"/>
              </a:lnSpc>
            </a:pPr>
            <a:r>
              <a:rPr lang="en-US" sz="2500" spc="100">
                <a:solidFill>
                  <a:srgbClr val="6182A8"/>
                </a:solidFill>
                <a:latin typeface="Heebo"/>
              </a:rPr>
              <a:t>STIT AL AZAMI CIANJUR</a:t>
            </a:r>
          </a:p>
        </p:txBody>
      </p:sp>
      <p:sp>
        <p:nvSpPr>
          <p:cNvPr name="TextBox 23" id="23"/>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02</a:t>
            </a:r>
          </a:p>
        </p:txBody>
      </p:sp>
      <p:sp>
        <p:nvSpPr>
          <p:cNvPr name="TextBox 24" id="24"/>
          <p:cNvSpPr txBox="true"/>
          <p:nvPr/>
        </p:nvSpPr>
        <p:spPr>
          <a:xfrm rot="0">
            <a:off x="4180227" y="6518434"/>
            <a:ext cx="10751394" cy="3551341"/>
          </a:xfrm>
          <a:prstGeom prst="rect">
            <a:avLst/>
          </a:prstGeom>
        </p:spPr>
        <p:txBody>
          <a:bodyPr anchor="t" rtlCol="false" tIns="0" lIns="0" bIns="0" rIns="0">
            <a:spAutoFit/>
          </a:bodyPr>
          <a:lstStyle/>
          <a:p>
            <a:pPr>
              <a:lnSpc>
                <a:spcPts val="4757"/>
              </a:lnSpc>
            </a:pPr>
            <a:r>
              <a:rPr lang="en-US" sz="3398">
                <a:solidFill>
                  <a:srgbClr val="000000"/>
                </a:solidFill>
                <a:latin typeface="Mukta Mahee"/>
              </a:rPr>
              <a:t> </a:t>
            </a:r>
            <a:r>
              <a:rPr lang="en-US" sz="3398">
                <a:solidFill>
                  <a:srgbClr val="000000"/>
                </a:solidFill>
                <a:latin typeface="Mukta Mahee"/>
              </a:rPr>
              <a:t>Perkembangan sosial emosional anak adalah kepekaan anak untuk memahami perasaan orang lain ketika berinteraksi dalam kehidupan sehari-hari. Tingkat interaksi anak dengan orang lain dimulai dari orang tua, sodara, teman bermain hingga masyarakat luas.</a:t>
            </a:r>
          </a:p>
          <a:p>
            <a:pPr>
              <a:lnSpc>
                <a:spcPts val="4757"/>
              </a:lnSpc>
            </a:pPr>
          </a:p>
        </p:txBody>
      </p:sp>
      <p:sp>
        <p:nvSpPr>
          <p:cNvPr name="TextBox 25" id="25"/>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a:rPr>
              <a:t>SEMINAR PROPOSAL</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8064491" y="2817578"/>
            <a:ext cx="10223509" cy="2599070"/>
            <a:chOff x="0" y="0"/>
            <a:chExt cx="2692611" cy="684529"/>
          </a:xfrm>
        </p:grpSpPr>
        <p:sp>
          <p:nvSpPr>
            <p:cNvPr name="Freeform 3" id="3"/>
            <p:cNvSpPr/>
            <p:nvPr/>
          </p:nvSpPr>
          <p:spPr>
            <a:xfrm flipH="false" flipV="false" rot="0">
              <a:off x="0" y="0"/>
              <a:ext cx="2692611" cy="684529"/>
            </a:xfrm>
            <a:custGeom>
              <a:avLst/>
              <a:gdLst/>
              <a:ahLst/>
              <a:cxnLst/>
              <a:rect r="r" b="b" t="t" l="l"/>
              <a:pathLst>
                <a:path h="684529" w="2692611">
                  <a:moveTo>
                    <a:pt x="0" y="0"/>
                  </a:moveTo>
                  <a:lnTo>
                    <a:pt x="2692611" y="0"/>
                  </a:lnTo>
                  <a:lnTo>
                    <a:pt x="2692611" y="684529"/>
                  </a:lnTo>
                  <a:lnTo>
                    <a:pt x="0" y="684529"/>
                  </a:lnTo>
                  <a:close/>
                </a:path>
              </a:pathLst>
            </a:custGeom>
            <a:solidFill>
              <a:srgbClr val="FAFAFA"/>
            </a:solidFill>
          </p:spPr>
        </p:sp>
        <p:sp>
          <p:nvSpPr>
            <p:cNvPr name="TextBox 4" id="4"/>
            <p:cNvSpPr txBox="true"/>
            <p:nvPr/>
          </p:nvSpPr>
          <p:spPr>
            <a:xfrm>
              <a:off x="0" y="-9525"/>
              <a:ext cx="2692611" cy="694054"/>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7012239" y="3600029"/>
            <a:ext cx="1052252" cy="105225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050418" y="9049203"/>
            <a:ext cx="770523" cy="77052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92853" y="3294351"/>
            <a:ext cx="3758235" cy="341250"/>
            <a:chOff x="0" y="0"/>
            <a:chExt cx="989823" cy="89877"/>
          </a:xfrm>
        </p:grpSpPr>
        <p:sp>
          <p:nvSpPr>
            <p:cNvPr name="Freeform 12" id="12"/>
            <p:cNvSpPr/>
            <p:nvPr/>
          </p:nvSpPr>
          <p:spPr>
            <a:xfrm flipH="false" flipV="false" rot="0">
              <a:off x="0" y="0"/>
              <a:ext cx="989823" cy="89877"/>
            </a:xfrm>
            <a:custGeom>
              <a:avLst/>
              <a:gdLst/>
              <a:ahLst/>
              <a:cxnLst/>
              <a:rect r="r" b="b" t="t" l="l"/>
              <a:pathLst>
                <a:path h="89877" w="989823">
                  <a:moveTo>
                    <a:pt x="0" y="0"/>
                  </a:moveTo>
                  <a:lnTo>
                    <a:pt x="989823" y="0"/>
                  </a:lnTo>
                  <a:lnTo>
                    <a:pt x="989823" y="89877"/>
                  </a:lnTo>
                  <a:lnTo>
                    <a:pt x="0" y="89877"/>
                  </a:lnTo>
                  <a:close/>
                </a:path>
              </a:pathLst>
            </a:custGeom>
            <a:solidFill>
              <a:srgbClr val="B7CADB"/>
            </a:solidFill>
          </p:spPr>
        </p:sp>
        <p:sp>
          <p:nvSpPr>
            <p:cNvPr name="TextBox 13" id="13"/>
            <p:cNvSpPr txBox="true"/>
            <p:nvPr/>
          </p:nvSpPr>
          <p:spPr>
            <a:xfrm>
              <a:off x="0" y="-9525"/>
              <a:ext cx="989823" cy="99402"/>
            </a:xfrm>
            <a:prstGeom prst="rect">
              <a:avLst/>
            </a:prstGeom>
          </p:spPr>
          <p:txBody>
            <a:bodyPr anchor="ctr" rtlCol="false" tIns="50800" lIns="50800" bIns="50800" rIns="50800"/>
            <a:lstStyle/>
            <a:p>
              <a:pPr algn="ctr">
                <a:lnSpc>
                  <a:spcPts val="3100"/>
                </a:lnSpc>
              </a:pPr>
            </a:p>
          </p:txBody>
        </p:sp>
      </p:grpSp>
      <p:grpSp>
        <p:nvGrpSpPr>
          <p:cNvPr name="Group 14" id="14"/>
          <p:cNvGrpSpPr/>
          <p:nvPr/>
        </p:nvGrpSpPr>
        <p:grpSpPr>
          <a:xfrm rot="0">
            <a:off x="1492853" y="4220643"/>
            <a:ext cx="3481174" cy="341250"/>
            <a:chOff x="0" y="0"/>
            <a:chExt cx="916852" cy="89877"/>
          </a:xfrm>
        </p:grpSpPr>
        <p:sp>
          <p:nvSpPr>
            <p:cNvPr name="Freeform 15" id="15"/>
            <p:cNvSpPr/>
            <p:nvPr/>
          </p:nvSpPr>
          <p:spPr>
            <a:xfrm flipH="false" flipV="false" rot="0">
              <a:off x="0" y="0"/>
              <a:ext cx="916852" cy="89877"/>
            </a:xfrm>
            <a:custGeom>
              <a:avLst/>
              <a:gdLst/>
              <a:ahLst/>
              <a:cxnLst/>
              <a:rect r="r" b="b" t="t" l="l"/>
              <a:pathLst>
                <a:path h="89877" w="916852">
                  <a:moveTo>
                    <a:pt x="0" y="0"/>
                  </a:moveTo>
                  <a:lnTo>
                    <a:pt x="916852" y="0"/>
                  </a:lnTo>
                  <a:lnTo>
                    <a:pt x="916852" y="89877"/>
                  </a:lnTo>
                  <a:lnTo>
                    <a:pt x="0" y="89877"/>
                  </a:lnTo>
                  <a:close/>
                </a:path>
              </a:pathLst>
            </a:custGeom>
            <a:solidFill>
              <a:srgbClr val="B7CADB"/>
            </a:solidFill>
          </p:spPr>
        </p:sp>
        <p:sp>
          <p:nvSpPr>
            <p:cNvPr name="TextBox 16" id="16"/>
            <p:cNvSpPr txBox="true"/>
            <p:nvPr/>
          </p:nvSpPr>
          <p:spPr>
            <a:xfrm>
              <a:off x="0" y="-9525"/>
              <a:ext cx="916852" cy="99402"/>
            </a:xfrm>
            <a:prstGeom prst="rect">
              <a:avLst/>
            </a:prstGeom>
          </p:spPr>
          <p:txBody>
            <a:bodyPr anchor="ctr" rtlCol="false" tIns="50800" lIns="50800" bIns="50800" rIns="50800"/>
            <a:lstStyle/>
            <a:p>
              <a:pPr algn="ctr">
                <a:lnSpc>
                  <a:spcPts val="3100"/>
                </a:lnSpc>
              </a:pPr>
            </a:p>
          </p:txBody>
        </p:sp>
      </p:grpSp>
      <p:grpSp>
        <p:nvGrpSpPr>
          <p:cNvPr name="Group 17" id="17"/>
          <p:cNvGrpSpPr/>
          <p:nvPr/>
        </p:nvGrpSpPr>
        <p:grpSpPr>
          <a:xfrm rot="0">
            <a:off x="8064491" y="5873847"/>
            <a:ext cx="10223509" cy="2178996"/>
            <a:chOff x="0" y="0"/>
            <a:chExt cx="2692611" cy="573892"/>
          </a:xfrm>
        </p:grpSpPr>
        <p:sp>
          <p:nvSpPr>
            <p:cNvPr name="Freeform 18" id="18"/>
            <p:cNvSpPr/>
            <p:nvPr/>
          </p:nvSpPr>
          <p:spPr>
            <a:xfrm flipH="false" flipV="false" rot="0">
              <a:off x="0" y="0"/>
              <a:ext cx="2692611" cy="573892"/>
            </a:xfrm>
            <a:custGeom>
              <a:avLst/>
              <a:gdLst/>
              <a:ahLst/>
              <a:cxnLst/>
              <a:rect r="r" b="b" t="t" l="l"/>
              <a:pathLst>
                <a:path h="573892" w="2692611">
                  <a:moveTo>
                    <a:pt x="0" y="0"/>
                  </a:moveTo>
                  <a:lnTo>
                    <a:pt x="2692611" y="0"/>
                  </a:lnTo>
                  <a:lnTo>
                    <a:pt x="2692611" y="573892"/>
                  </a:lnTo>
                  <a:lnTo>
                    <a:pt x="0" y="573892"/>
                  </a:lnTo>
                  <a:close/>
                </a:path>
              </a:pathLst>
            </a:custGeom>
            <a:solidFill>
              <a:srgbClr val="FAFAFA"/>
            </a:solidFill>
          </p:spPr>
        </p:sp>
        <p:sp>
          <p:nvSpPr>
            <p:cNvPr name="TextBox 19" id="19"/>
            <p:cNvSpPr txBox="true"/>
            <p:nvPr/>
          </p:nvSpPr>
          <p:spPr>
            <a:xfrm>
              <a:off x="0" y="-9525"/>
              <a:ext cx="2692611" cy="583417"/>
            </a:xfrm>
            <a:prstGeom prst="rect">
              <a:avLst/>
            </a:prstGeom>
          </p:spPr>
          <p:txBody>
            <a:bodyPr anchor="ctr" rtlCol="false" tIns="50800" lIns="50800" bIns="50800" rIns="50800"/>
            <a:lstStyle/>
            <a:p>
              <a:pPr algn="ctr">
                <a:lnSpc>
                  <a:spcPts val="3100"/>
                </a:lnSpc>
              </a:pPr>
            </a:p>
          </p:txBody>
        </p:sp>
      </p:grpSp>
      <p:sp>
        <p:nvSpPr>
          <p:cNvPr name="Freeform 20" id="20"/>
          <p:cNvSpPr/>
          <p:nvPr/>
        </p:nvSpPr>
        <p:spPr>
          <a:xfrm flipH="false" flipV="false" rot="0">
            <a:off x="629192" y="682974"/>
            <a:ext cx="691452" cy="691452"/>
          </a:xfrm>
          <a:custGeom>
            <a:avLst/>
            <a:gdLst/>
            <a:ahLst/>
            <a:cxnLst/>
            <a:rect r="r" b="b" t="t" l="l"/>
            <a:pathLst>
              <a:path h="691452" w="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7012239" y="6708682"/>
            <a:ext cx="1052252" cy="105225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23" id="23"/>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true" flipV="false" rot="0">
            <a:off x="-280123" y="6108225"/>
            <a:ext cx="3513563" cy="3513563"/>
          </a:xfrm>
          <a:custGeom>
            <a:avLst/>
            <a:gdLst/>
            <a:ahLst/>
            <a:cxnLst/>
            <a:rect r="r" b="b" t="t" l="l"/>
            <a:pathLst>
              <a:path h="3513563" w="3513563">
                <a:moveTo>
                  <a:pt x="3513563" y="0"/>
                </a:moveTo>
                <a:lnTo>
                  <a:pt x="0" y="0"/>
                </a:lnTo>
                <a:lnTo>
                  <a:pt x="0" y="3513564"/>
                </a:lnTo>
                <a:lnTo>
                  <a:pt x="3513563" y="3513564"/>
                </a:lnTo>
                <a:lnTo>
                  <a:pt x="351356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14255232" y="1743218"/>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260329" y="503023"/>
            <a:ext cx="1060315" cy="1060315"/>
          </a:xfrm>
          <a:custGeom>
            <a:avLst/>
            <a:gdLst/>
            <a:ahLst/>
            <a:cxnLst/>
            <a:rect r="r" b="b" t="t" l="l"/>
            <a:pathLst>
              <a:path h="1060315" w="1060315">
                <a:moveTo>
                  <a:pt x="0" y="0"/>
                </a:moveTo>
                <a:lnTo>
                  <a:pt x="1060315" y="0"/>
                </a:lnTo>
                <a:lnTo>
                  <a:pt x="1060315" y="1060315"/>
                </a:lnTo>
                <a:lnTo>
                  <a:pt x="0" y="1060315"/>
                </a:lnTo>
                <a:lnTo>
                  <a:pt x="0" y="0"/>
                </a:lnTo>
                <a:close/>
              </a:path>
            </a:pathLst>
          </a:custGeom>
          <a:blipFill>
            <a:blip r:embed="rId8"/>
            <a:stretch>
              <a:fillRect l="0" t="0" r="0" b="0"/>
            </a:stretch>
          </a:blipFill>
        </p:spPr>
      </p:sp>
      <p:sp>
        <p:nvSpPr>
          <p:cNvPr name="Freeform 27" id="27"/>
          <p:cNvSpPr/>
          <p:nvPr/>
        </p:nvSpPr>
        <p:spPr>
          <a:xfrm flipH="false" flipV="false" rot="0">
            <a:off x="16328753" y="3294351"/>
            <a:ext cx="1861094" cy="1980329"/>
          </a:xfrm>
          <a:custGeom>
            <a:avLst/>
            <a:gdLst/>
            <a:ahLst/>
            <a:cxnLst/>
            <a:rect r="r" b="b" t="t" l="l"/>
            <a:pathLst>
              <a:path h="1980329" w="1861094">
                <a:moveTo>
                  <a:pt x="0" y="0"/>
                </a:moveTo>
                <a:lnTo>
                  <a:pt x="1861094" y="0"/>
                </a:lnTo>
                <a:lnTo>
                  <a:pt x="1861094" y="1980329"/>
                </a:lnTo>
                <a:lnTo>
                  <a:pt x="0" y="1980329"/>
                </a:lnTo>
                <a:lnTo>
                  <a:pt x="0" y="0"/>
                </a:lnTo>
                <a:close/>
              </a:path>
            </a:pathLst>
          </a:custGeom>
          <a:blipFill>
            <a:blip r:embed="rId9"/>
            <a:stretch>
              <a:fillRect l="0" t="0" r="0" b="0"/>
            </a:stretch>
          </a:blipFill>
        </p:spPr>
      </p:sp>
      <p:sp>
        <p:nvSpPr>
          <p:cNvPr name="TextBox 28" id="28"/>
          <p:cNvSpPr txBox="true"/>
          <p:nvPr/>
        </p:nvSpPr>
        <p:spPr>
          <a:xfrm rot="0">
            <a:off x="6837769" y="3794368"/>
            <a:ext cx="971708" cy="596900"/>
          </a:xfrm>
          <a:prstGeom prst="rect">
            <a:avLst/>
          </a:prstGeom>
        </p:spPr>
        <p:txBody>
          <a:bodyPr anchor="t" rtlCol="false" tIns="0" lIns="0" bIns="0" rIns="0">
            <a:spAutoFit/>
          </a:bodyPr>
          <a:lstStyle/>
          <a:p>
            <a:pPr algn="ctr">
              <a:lnSpc>
                <a:spcPts val="4899"/>
              </a:lnSpc>
            </a:pPr>
            <a:r>
              <a:rPr lang="en-US" sz="3499">
                <a:solidFill>
                  <a:srgbClr val="FFFFFF"/>
                </a:solidFill>
                <a:latin typeface="Heebo Medium"/>
              </a:rPr>
              <a:t>01.</a:t>
            </a:r>
          </a:p>
        </p:txBody>
      </p:sp>
      <p:sp>
        <p:nvSpPr>
          <p:cNvPr name="TextBox 29" id="29"/>
          <p:cNvSpPr txBox="true"/>
          <p:nvPr/>
        </p:nvSpPr>
        <p:spPr>
          <a:xfrm rot="0">
            <a:off x="8562610" y="3681498"/>
            <a:ext cx="8166373" cy="1012190"/>
          </a:xfrm>
          <a:prstGeom prst="rect">
            <a:avLst/>
          </a:prstGeom>
        </p:spPr>
        <p:txBody>
          <a:bodyPr anchor="t" rtlCol="false" tIns="0" lIns="0" bIns="0" rIns="0">
            <a:spAutoFit/>
          </a:bodyPr>
          <a:lstStyle/>
          <a:p>
            <a:pPr>
              <a:lnSpc>
                <a:spcPts val="4060"/>
              </a:lnSpc>
            </a:pPr>
            <a:r>
              <a:rPr lang="en-US" sz="2900">
                <a:solidFill>
                  <a:srgbClr val="000000"/>
                </a:solidFill>
                <a:latin typeface="Mukta Mahee"/>
              </a:rPr>
              <a:t>Bagaimana pola asuh yang diterapkan orang tua pada anak di TPQ Miftahul Ghaib?</a:t>
            </a:r>
          </a:p>
        </p:txBody>
      </p:sp>
      <p:sp>
        <p:nvSpPr>
          <p:cNvPr name="TextBox 30" id="30"/>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03</a:t>
            </a:r>
          </a:p>
        </p:txBody>
      </p:sp>
      <p:sp>
        <p:nvSpPr>
          <p:cNvPr name="TextBox 31" id="31"/>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a:rPr>
              <a:t>SEMINAR PROPOSAL</a:t>
            </a:r>
          </a:p>
        </p:txBody>
      </p:sp>
      <p:sp>
        <p:nvSpPr>
          <p:cNvPr name="TextBox 32" id="32"/>
          <p:cNvSpPr txBox="true"/>
          <p:nvPr/>
        </p:nvSpPr>
        <p:spPr>
          <a:xfrm rot="0">
            <a:off x="1735759" y="2808053"/>
            <a:ext cx="4228053" cy="1838325"/>
          </a:xfrm>
          <a:prstGeom prst="rect">
            <a:avLst/>
          </a:prstGeom>
        </p:spPr>
        <p:txBody>
          <a:bodyPr anchor="t" rtlCol="false" tIns="0" lIns="0" bIns="0" rIns="0">
            <a:spAutoFit/>
          </a:bodyPr>
          <a:lstStyle/>
          <a:p>
            <a:pPr>
              <a:lnSpc>
                <a:spcPts val="7200"/>
              </a:lnSpc>
            </a:pPr>
            <a:r>
              <a:rPr lang="en-US" sz="6000">
                <a:solidFill>
                  <a:srgbClr val="000000"/>
                </a:solidFill>
                <a:latin typeface="Heebo Bold"/>
              </a:rPr>
              <a:t>Rumusan</a:t>
            </a:r>
          </a:p>
          <a:p>
            <a:pPr>
              <a:lnSpc>
                <a:spcPts val="7200"/>
              </a:lnSpc>
            </a:pPr>
            <a:r>
              <a:rPr lang="en-US" sz="6000">
                <a:solidFill>
                  <a:srgbClr val="000000"/>
                </a:solidFill>
                <a:latin typeface="Heebo Bold"/>
              </a:rPr>
              <a:t>Masalah</a:t>
            </a:r>
          </a:p>
        </p:txBody>
      </p:sp>
      <p:sp>
        <p:nvSpPr>
          <p:cNvPr name="TextBox 33" id="33"/>
          <p:cNvSpPr txBox="true"/>
          <p:nvPr/>
        </p:nvSpPr>
        <p:spPr>
          <a:xfrm rot="0">
            <a:off x="8562610" y="3073853"/>
            <a:ext cx="3099998" cy="523875"/>
          </a:xfrm>
          <a:prstGeom prst="rect">
            <a:avLst/>
          </a:prstGeom>
        </p:spPr>
        <p:txBody>
          <a:bodyPr anchor="t" rtlCol="false" tIns="0" lIns="0" bIns="0" rIns="0">
            <a:spAutoFit/>
          </a:bodyPr>
          <a:lstStyle/>
          <a:p>
            <a:pPr>
              <a:lnSpc>
                <a:spcPts val="4200"/>
              </a:lnSpc>
            </a:pPr>
            <a:r>
              <a:rPr lang="en-US" sz="3000">
                <a:solidFill>
                  <a:srgbClr val="000000"/>
                </a:solidFill>
                <a:latin typeface="Heebo Medium"/>
              </a:rPr>
              <a:t>Rumusan Satu</a:t>
            </a:r>
          </a:p>
        </p:txBody>
      </p:sp>
      <p:sp>
        <p:nvSpPr>
          <p:cNvPr name="TextBox 34" id="34"/>
          <p:cNvSpPr txBox="true"/>
          <p:nvPr/>
        </p:nvSpPr>
        <p:spPr>
          <a:xfrm rot="0">
            <a:off x="1476658" y="830263"/>
            <a:ext cx="5329170" cy="387350"/>
          </a:xfrm>
          <a:prstGeom prst="rect">
            <a:avLst/>
          </a:prstGeom>
        </p:spPr>
        <p:txBody>
          <a:bodyPr anchor="t" rtlCol="false" tIns="0" lIns="0" bIns="0" rIns="0">
            <a:spAutoFit/>
          </a:bodyPr>
          <a:lstStyle/>
          <a:p>
            <a:pPr algn="just">
              <a:lnSpc>
                <a:spcPts val="3100"/>
              </a:lnSpc>
            </a:pPr>
            <a:r>
              <a:rPr lang="en-US" sz="2500" spc="100">
                <a:solidFill>
                  <a:srgbClr val="6182A8"/>
                </a:solidFill>
                <a:latin typeface="Heebo"/>
              </a:rPr>
              <a:t>STIT AL AZAMI CIANJUR</a:t>
            </a:r>
          </a:p>
        </p:txBody>
      </p:sp>
      <p:sp>
        <p:nvSpPr>
          <p:cNvPr name="TextBox 35" id="35"/>
          <p:cNvSpPr txBox="true"/>
          <p:nvPr/>
        </p:nvSpPr>
        <p:spPr>
          <a:xfrm rot="0">
            <a:off x="8309749" y="6041550"/>
            <a:ext cx="3064148" cy="523875"/>
          </a:xfrm>
          <a:prstGeom prst="rect">
            <a:avLst/>
          </a:prstGeom>
        </p:spPr>
        <p:txBody>
          <a:bodyPr anchor="t" rtlCol="false" tIns="0" lIns="0" bIns="0" rIns="0">
            <a:spAutoFit/>
          </a:bodyPr>
          <a:lstStyle/>
          <a:p>
            <a:pPr>
              <a:lnSpc>
                <a:spcPts val="4200"/>
              </a:lnSpc>
            </a:pPr>
            <a:r>
              <a:rPr lang="en-US" sz="3000">
                <a:solidFill>
                  <a:srgbClr val="000000"/>
                </a:solidFill>
                <a:latin typeface="Heebo Medium"/>
              </a:rPr>
              <a:t>Rumusan Dua</a:t>
            </a:r>
          </a:p>
        </p:txBody>
      </p:sp>
      <p:sp>
        <p:nvSpPr>
          <p:cNvPr name="TextBox 36" id="36"/>
          <p:cNvSpPr txBox="true"/>
          <p:nvPr/>
        </p:nvSpPr>
        <p:spPr>
          <a:xfrm rot="0">
            <a:off x="8309749" y="6442963"/>
            <a:ext cx="8166373" cy="1526540"/>
          </a:xfrm>
          <a:prstGeom prst="rect">
            <a:avLst/>
          </a:prstGeom>
        </p:spPr>
        <p:txBody>
          <a:bodyPr anchor="t" rtlCol="false" tIns="0" lIns="0" bIns="0" rIns="0">
            <a:spAutoFit/>
          </a:bodyPr>
          <a:lstStyle/>
          <a:p>
            <a:pPr>
              <a:lnSpc>
                <a:spcPts val="4060"/>
              </a:lnSpc>
            </a:pPr>
            <a:r>
              <a:rPr lang="en-US" sz="2900">
                <a:solidFill>
                  <a:srgbClr val="000000"/>
                </a:solidFill>
                <a:latin typeface="Mukta Mahee"/>
              </a:rPr>
              <a:t>Bagaimana pengaruh Pola Asuh Orang Tua terhadap Perkembangan Sosial emosional Anak di TPQ Miftahul Ghaib ?</a:t>
            </a:r>
          </a:p>
        </p:txBody>
      </p:sp>
      <p:sp>
        <p:nvSpPr>
          <p:cNvPr name="TextBox 37" id="37"/>
          <p:cNvSpPr txBox="true"/>
          <p:nvPr/>
        </p:nvSpPr>
        <p:spPr>
          <a:xfrm rot="0">
            <a:off x="7092783" y="6903020"/>
            <a:ext cx="971708" cy="596900"/>
          </a:xfrm>
          <a:prstGeom prst="rect">
            <a:avLst/>
          </a:prstGeom>
        </p:spPr>
        <p:txBody>
          <a:bodyPr anchor="t" rtlCol="false" tIns="0" lIns="0" bIns="0" rIns="0">
            <a:spAutoFit/>
          </a:bodyPr>
          <a:lstStyle/>
          <a:p>
            <a:pPr algn="ctr">
              <a:lnSpc>
                <a:spcPts val="4899"/>
              </a:lnSpc>
            </a:pPr>
            <a:r>
              <a:rPr lang="en-US" sz="3499">
                <a:solidFill>
                  <a:srgbClr val="FFFFFF"/>
                </a:solidFill>
                <a:latin typeface="Heebo Medium"/>
              </a:rPr>
              <a:t>02.</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836804" y="2530485"/>
            <a:ext cx="6614393" cy="341250"/>
            <a:chOff x="0" y="0"/>
            <a:chExt cx="1742062" cy="89877"/>
          </a:xfrm>
        </p:grpSpPr>
        <p:sp>
          <p:nvSpPr>
            <p:cNvPr name="Freeform 3" id="3"/>
            <p:cNvSpPr/>
            <p:nvPr/>
          </p:nvSpPr>
          <p:spPr>
            <a:xfrm flipH="false" flipV="false" rot="0">
              <a:off x="0" y="0"/>
              <a:ext cx="1742062" cy="89877"/>
            </a:xfrm>
            <a:custGeom>
              <a:avLst/>
              <a:gdLst/>
              <a:ahLst/>
              <a:cxnLst/>
              <a:rect r="r" b="b" t="t" l="l"/>
              <a:pathLst>
                <a:path h="89877" w="1742062">
                  <a:moveTo>
                    <a:pt x="0" y="0"/>
                  </a:moveTo>
                  <a:lnTo>
                    <a:pt x="1742062" y="0"/>
                  </a:lnTo>
                  <a:lnTo>
                    <a:pt x="1742062" y="89877"/>
                  </a:lnTo>
                  <a:lnTo>
                    <a:pt x="0" y="89877"/>
                  </a:lnTo>
                  <a:close/>
                </a:path>
              </a:pathLst>
            </a:custGeom>
            <a:solidFill>
              <a:srgbClr val="B7CADB"/>
            </a:solidFill>
          </p:spPr>
        </p:sp>
        <p:sp>
          <p:nvSpPr>
            <p:cNvPr name="TextBox 4" id="4"/>
            <p:cNvSpPr txBox="true"/>
            <p:nvPr/>
          </p:nvSpPr>
          <p:spPr>
            <a:xfrm>
              <a:off x="0" y="-9525"/>
              <a:ext cx="1742062" cy="99402"/>
            </a:xfrm>
            <a:prstGeom prst="rect">
              <a:avLst/>
            </a:prstGeom>
          </p:spPr>
          <p:txBody>
            <a:bodyPr anchor="ctr" rtlCol="false" tIns="50800" lIns="50800" bIns="50800" rIns="50800"/>
            <a:lstStyle/>
            <a:p>
              <a:pPr algn="ctr">
                <a:lnSpc>
                  <a:spcPts val="3100"/>
                </a:lnSpc>
              </a:pPr>
            </a:p>
          </p:txBody>
        </p:sp>
      </p:grpSp>
      <p:sp>
        <p:nvSpPr>
          <p:cNvPr name="Freeform 5" id="5"/>
          <p:cNvSpPr/>
          <p:nvPr/>
        </p:nvSpPr>
        <p:spPr>
          <a:xfrm flipH="false" flipV="false" rot="0">
            <a:off x="629192" y="682974"/>
            <a:ext cx="691452" cy="691452"/>
          </a:xfrm>
          <a:custGeom>
            <a:avLst/>
            <a:gdLst/>
            <a:ahLst/>
            <a:cxnLst/>
            <a:rect r="r" b="b" t="t" l="l"/>
            <a:pathLst>
              <a:path h="691452" w="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7050418" y="9049203"/>
            <a:ext cx="770523" cy="77052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3378328"/>
            <a:ext cx="18288000" cy="5200683"/>
            <a:chOff x="0" y="0"/>
            <a:chExt cx="4816593" cy="1369727"/>
          </a:xfrm>
        </p:grpSpPr>
        <p:sp>
          <p:nvSpPr>
            <p:cNvPr name="Freeform 10" id="10"/>
            <p:cNvSpPr/>
            <p:nvPr/>
          </p:nvSpPr>
          <p:spPr>
            <a:xfrm flipH="false" flipV="false" rot="0">
              <a:off x="0" y="0"/>
              <a:ext cx="4816592" cy="1369727"/>
            </a:xfrm>
            <a:custGeom>
              <a:avLst/>
              <a:gdLst/>
              <a:ahLst/>
              <a:cxnLst/>
              <a:rect r="r" b="b" t="t" l="l"/>
              <a:pathLst>
                <a:path h="1369727" w="4816592">
                  <a:moveTo>
                    <a:pt x="0" y="0"/>
                  </a:moveTo>
                  <a:lnTo>
                    <a:pt x="4816592" y="0"/>
                  </a:lnTo>
                  <a:lnTo>
                    <a:pt x="4816592" y="1369727"/>
                  </a:lnTo>
                  <a:lnTo>
                    <a:pt x="0" y="1369727"/>
                  </a:lnTo>
                  <a:close/>
                </a:path>
              </a:pathLst>
            </a:custGeom>
            <a:solidFill>
              <a:srgbClr val="FAFAFA"/>
            </a:solidFill>
          </p:spPr>
        </p:sp>
        <p:sp>
          <p:nvSpPr>
            <p:cNvPr name="TextBox 11" id="11"/>
            <p:cNvSpPr txBox="true"/>
            <p:nvPr/>
          </p:nvSpPr>
          <p:spPr>
            <a:xfrm>
              <a:off x="0" y="-9525"/>
              <a:ext cx="4816593" cy="1379252"/>
            </a:xfrm>
            <a:prstGeom prst="rect">
              <a:avLst/>
            </a:prstGeom>
          </p:spPr>
          <p:txBody>
            <a:bodyPr anchor="ctr" rtlCol="false" tIns="50800" lIns="50800" bIns="50800" rIns="50800"/>
            <a:lstStyle/>
            <a:p>
              <a:pPr algn="ctr">
                <a:lnSpc>
                  <a:spcPts val="3100"/>
                </a:lnSpc>
              </a:pPr>
            </a:p>
          </p:txBody>
        </p:sp>
      </p:grpSp>
      <p:sp>
        <p:nvSpPr>
          <p:cNvPr name="TextBox 12" id="12"/>
          <p:cNvSpPr txBox="true"/>
          <p:nvPr/>
        </p:nvSpPr>
        <p:spPr>
          <a:xfrm rot="0">
            <a:off x="707103" y="5048250"/>
            <a:ext cx="7856705" cy="2407078"/>
          </a:xfrm>
          <a:prstGeom prst="rect">
            <a:avLst/>
          </a:prstGeom>
        </p:spPr>
        <p:txBody>
          <a:bodyPr anchor="t" rtlCol="false" tIns="0" lIns="0" bIns="0" rIns="0">
            <a:spAutoFit/>
          </a:bodyPr>
          <a:lstStyle/>
          <a:p>
            <a:pPr algn="ctr">
              <a:lnSpc>
                <a:spcPts val="6405"/>
              </a:lnSpc>
            </a:pPr>
            <a:r>
              <a:rPr lang="en-US" sz="4575">
                <a:solidFill>
                  <a:srgbClr val="000000"/>
                </a:solidFill>
                <a:latin typeface="Mukta Mahee"/>
              </a:rPr>
              <a:t>Untuk mengetahui pola asuh yang di terapkan orang tua pada anak di TPQ Miftahul Ghaib</a:t>
            </a:r>
          </a:p>
        </p:txBody>
      </p:sp>
      <p:sp>
        <p:nvSpPr>
          <p:cNvPr name="AutoShape 13" id="13"/>
          <p:cNvSpPr/>
          <p:nvPr/>
        </p:nvSpPr>
        <p:spPr>
          <a:xfrm flipV="true">
            <a:off x="9106646" y="4544145"/>
            <a:ext cx="18304" cy="3532924"/>
          </a:xfrm>
          <a:prstGeom prst="line">
            <a:avLst/>
          </a:prstGeom>
          <a:ln cap="rnd" w="38100">
            <a:solidFill>
              <a:srgbClr val="B7CADB"/>
            </a:solidFill>
            <a:prstDash val="solid"/>
            <a:headEnd type="oval" len="lg" w="lg"/>
            <a:tailEnd type="oval" len="lg" w="lg"/>
          </a:ln>
        </p:spPr>
      </p:sp>
      <p:sp>
        <p:nvSpPr>
          <p:cNvPr name="Freeform 14" id="14"/>
          <p:cNvSpPr/>
          <p:nvPr/>
        </p:nvSpPr>
        <p:spPr>
          <a:xfrm flipH="false" flipV="false" rot="0">
            <a:off x="-1629762" y="6677399"/>
            <a:ext cx="3259524" cy="3259524"/>
          </a:xfrm>
          <a:custGeom>
            <a:avLst/>
            <a:gdLst/>
            <a:ahLst/>
            <a:cxnLst/>
            <a:rect r="r" b="b" t="t" l="l"/>
            <a:pathLst>
              <a:path h="3259524" w="3259524">
                <a:moveTo>
                  <a:pt x="0" y="0"/>
                </a:moveTo>
                <a:lnTo>
                  <a:pt x="3259524" y="0"/>
                </a:lnTo>
                <a:lnTo>
                  <a:pt x="3259524" y="3259523"/>
                </a:lnTo>
                <a:lnTo>
                  <a:pt x="0" y="3259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6860498" y="2284268"/>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t="0" r="0" b="0"/>
            </a:stretch>
          </a:blipFill>
        </p:spPr>
      </p:sp>
      <p:sp>
        <p:nvSpPr>
          <p:cNvPr name="Freeform 16" id="16"/>
          <p:cNvSpPr/>
          <p:nvPr/>
        </p:nvSpPr>
        <p:spPr>
          <a:xfrm flipH="false" flipV="false" rot="0">
            <a:off x="15432995" y="886957"/>
            <a:ext cx="1427502" cy="1397311"/>
          </a:xfrm>
          <a:custGeom>
            <a:avLst/>
            <a:gdLst/>
            <a:ahLst/>
            <a:cxnLst/>
            <a:rect r="r" b="b" t="t" l="l"/>
            <a:pathLst>
              <a:path h="1397311" w="1427502">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t="0" r="0" b="0"/>
            </a:stretch>
          </a:blipFill>
        </p:spPr>
      </p:sp>
      <p:sp>
        <p:nvSpPr>
          <p:cNvPr name="Freeform 17" id="17"/>
          <p:cNvSpPr/>
          <p:nvPr/>
        </p:nvSpPr>
        <p:spPr>
          <a:xfrm flipH="false" flipV="false" rot="0">
            <a:off x="439768" y="532527"/>
            <a:ext cx="880877" cy="880877"/>
          </a:xfrm>
          <a:custGeom>
            <a:avLst/>
            <a:gdLst/>
            <a:ahLst/>
            <a:cxnLst/>
            <a:rect r="r" b="b" t="t" l="l"/>
            <a:pathLst>
              <a:path h="880877" w="880877">
                <a:moveTo>
                  <a:pt x="0" y="0"/>
                </a:moveTo>
                <a:lnTo>
                  <a:pt x="880876" y="0"/>
                </a:lnTo>
                <a:lnTo>
                  <a:pt x="880876" y="880877"/>
                </a:lnTo>
                <a:lnTo>
                  <a:pt x="0" y="880877"/>
                </a:lnTo>
                <a:lnTo>
                  <a:pt x="0" y="0"/>
                </a:lnTo>
                <a:close/>
              </a:path>
            </a:pathLst>
          </a:custGeom>
          <a:blipFill>
            <a:blip r:embed="rId8"/>
            <a:stretch>
              <a:fillRect l="0" t="0" r="0" b="0"/>
            </a:stretch>
          </a:blipFill>
        </p:spPr>
      </p:sp>
      <p:sp>
        <p:nvSpPr>
          <p:cNvPr name="TextBox 18" id="18"/>
          <p:cNvSpPr txBox="true"/>
          <p:nvPr/>
        </p:nvSpPr>
        <p:spPr>
          <a:xfrm rot="0">
            <a:off x="5411862" y="1963748"/>
            <a:ext cx="7464276"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Tujuan Penelitian</a:t>
            </a:r>
          </a:p>
        </p:txBody>
      </p:sp>
      <p:sp>
        <p:nvSpPr>
          <p:cNvPr name="TextBox 19" id="19"/>
          <p:cNvSpPr txBox="true"/>
          <p:nvPr/>
        </p:nvSpPr>
        <p:spPr>
          <a:xfrm rot="0">
            <a:off x="3976760" y="3947245"/>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Ultra-Bold"/>
              </a:rPr>
              <a:t>01.</a:t>
            </a:r>
          </a:p>
        </p:txBody>
      </p:sp>
      <p:sp>
        <p:nvSpPr>
          <p:cNvPr name="TextBox 20" id="20"/>
          <p:cNvSpPr txBox="true"/>
          <p:nvPr/>
        </p:nvSpPr>
        <p:spPr>
          <a:xfrm rot="0">
            <a:off x="1492853" y="807737"/>
            <a:ext cx="5008725" cy="387350"/>
          </a:xfrm>
          <a:prstGeom prst="rect">
            <a:avLst/>
          </a:prstGeom>
        </p:spPr>
        <p:txBody>
          <a:bodyPr anchor="t" rtlCol="false" tIns="0" lIns="0" bIns="0" rIns="0">
            <a:spAutoFit/>
          </a:bodyPr>
          <a:lstStyle/>
          <a:p>
            <a:pPr algn="just">
              <a:lnSpc>
                <a:spcPts val="3100"/>
              </a:lnSpc>
            </a:pPr>
            <a:r>
              <a:rPr lang="en-US" sz="2500" spc="100">
                <a:solidFill>
                  <a:srgbClr val="6182A8"/>
                </a:solidFill>
                <a:latin typeface="Heebo"/>
              </a:rPr>
              <a:t>STIT AL AZAMI CIANJUR </a:t>
            </a:r>
          </a:p>
        </p:txBody>
      </p:sp>
      <p:sp>
        <p:nvSpPr>
          <p:cNvPr name="TextBox 21" id="21"/>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04</a:t>
            </a:r>
          </a:p>
        </p:txBody>
      </p:sp>
      <p:sp>
        <p:nvSpPr>
          <p:cNvPr name="TextBox 22" id="22"/>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a:rPr>
              <a:t>SEMINAR PROPOSAL</a:t>
            </a:r>
          </a:p>
        </p:txBody>
      </p:sp>
      <p:sp>
        <p:nvSpPr>
          <p:cNvPr name="TextBox 23" id="23"/>
          <p:cNvSpPr txBox="true"/>
          <p:nvPr/>
        </p:nvSpPr>
        <p:spPr>
          <a:xfrm rot="0">
            <a:off x="10093274" y="4924707"/>
            <a:ext cx="7298842" cy="2975757"/>
          </a:xfrm>
          <a:prstGeom prst="rect">
            <a:avLst/>
          </a:prstGeom>
        </p:spPr>
        <p:txBody>
          <a:bodyPr anchor="t" rtlCol="false" tIns="0" lIns="0" bIns="0" rIns="0">
            <a:spAutoFit/>
          </a:bodyPr>
          <a:lstStyle/>
          <a:p>
            <a:pPr algn="ctr">
              <a:lnSpc>
                <a:spcPts val="5950"/>
              </a:lnSpc>
            </a:pPr>
            <a:r>
              <a:rPr lang="en-US" sz="4250">
                <a:solidFill>
                  <a:srgbClr val="000000"/>
                </a:solidFill>
                <a:latin typeface="Mukta Mahee"/>
              </a:rPr>
              <a:t>Untuk mengetahui pengaruh pola asuh orang tua terhadap perkembangan sosial emosional anak di TPQ Miftahul Ghaib.</a:t>
            </a:r>
          </a:p>
        </p:txBody>
      </p:sp>
      <p:sp>
        <p:nvSpPr>
          <p:cNvPr name="TextBox 24" id="24"/>
          <p:cNvSpPr txBox="true"/>
          <p:nvPr/>
        </p:nvSpPr>
        <p:spPr>
          <a:xfrm rot="0">
            <a:off x="12527000" y="3880420"/>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Ultra-Bold"/>
              </a:rPr>
              <a:t>02.</a:t>
            </a:r>
          </a:p>
        </p:txBody>
      </p:sp>
    </p:spTree>
  </p:cSld>
  <p:clrMapOvr>
    <a:masterClrMapping/>
  </p:clrMapOvr>
  <p:transition spd="fast">
    <p:cover dir="d"/>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sp>
        <p:nvSpPr>
          <p:cNvPr name="Freeform 2" id="2"/>
          <p:cNvSpPr/>
          <p:nvPr/>
        </p:nvSpPr>
        <p:spPr>
          <a:xfrm flipH="false" flipV="false" rot="0">
            <a:off x="629192" y="682974"/>
            <a:ext cx="691452" cy="691452"/>
          </a:xfrm>
          <a:custGeom>
            <a:avLst/>
            <a:gdLst/>
            <a:ahLst/>
            <a:cxnLst/>
            <a:rect r="r" b="b" t="t" l="l"/>
            <a:pathLst>
              <a:path h="691452" w="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050418" y="9049203"/>
            <a:ext cx="770523" cy="77052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false" rot="0">
            <a:off x="14972201" y="682974"/>
            <a:ext cx="3513563" cy="3513563"/>
          </a:xfrm>
          <a:custGeom>
            <a:avLst/>
            <a:gdLst/>
            <a:ahLst/>
            <a:cxnLst/>
            <a:rect r="r" b="b" t="t" l="l"/>
            <a:pathLst>
              <a:path h="3513563" w="3513563">
                <a:moveTo>
                  <a:pt x="3513563" y="0"/>
                </a:moveTo>
                <a:lnTo>
                  <a:pt x="0" y="0"/>
                </a:lnTo>
                <a:lnTo>
                  <a:pt x="0" y="3513563"/>
                </a:lnTo>
                <a:lnTo>
                  <a:pt x="3513563" y="3513563"/>
                </a:lnTo>
                <a:lnTo>
                  <a:pt x="351356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7502" y="8889689"/>
            <a:ext cx="1427502" cy="1397311"/>
          </a:xfrm>
          <a:custGeom>
            <a:avLst/>
            <a:gdLst/>
            <a:ahLst/>
            <a:cxnLst/>
            <a:rect r="r" b="b" t="t" l="l"/>
            <a:pathLst>
              <a:path h="1397311" w="1427502">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t="0" r="0" b="0"/>
            </a:stretch>
          </a:blipFill>
        </p:spPr>
      </p:sp>
      <p:sp>
        <p:nvSpPr>
          <p:cNvPr name="Freeform 8" id="8"/>
          <p:cNvSpPr/>
          <p:nvPr/>
        </p:nvSpPr>
        <p:spPr>
          <a:xfrm flipH="false" flipV="false" rot="0">
            <a:off x="0" y="7492379"/>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t="0" r="0" b="0"/>
            </a:stretch>
          </a:blipFill>
        </p:spPr>
      </p:sp>
      <p:grpSp>
        <p:nvGrpSpPr>
          <p:cNvPr name="Group 9" id="9"/>
          <p:cNvGrpSpPr/>
          <p:nvPr/>
        </p:nvGrpSpPr>
        <p:grpSpPr>
          <a:xfrm rot="0">
            <a:off x="6158549" y="2799969"/>
            <a:ext cx="5970902" cy="1396569"/>
            <a:chOff x="0" y="0"/>
            <a:chExt cx="1572583" cy="367821"/>
          </a:xfrm>
        </p:grpSpPr>
        <p:sp>
          <p:nvSpPr>
            <p:cNvPr name="Freeform 10" id="10"/>
            <p:cNvSpPr/>
            <p:nvPr/>
          </p:nvSpPr>
          <p:spPr>
            <a:xfrm flipH="false" flipV="false" rot="0">
              <a:off x="0" y="0"/>
              <a:ext cx="1572583" cy="367821"/>
            </a:xfrm>
            <a:custGeom>
              <a:avLst/>
              <a:gdLst/>
              <a:ahLst/>
              <a:cxnLst/>
              <a:rect r="r" b="b" t="t" l="l"/>
              <a:pathLst>
                <a:path h="367821" w="1572583">
                  <a:moveTo>
                    <a:pt x="0" y="0"/>
                  </a:moveTo>
                  <a:lnTo>
                    <a:pt x="1572583" y="0"/>
                  </a:lnTo>
                  <a:lnTo>
                    <a:pt x="1572583" y="367821"/>
                  </a:lnTo>
                  <a:lnTo>
                    <a:pt x="0" y="367821"/>
                  </a:lnTo>
                  <a:close/>
                </a:path>
              </a:pathLst>
            </a:custGeom>
            <a:solidFill>
              <a:srgbClr val="87A3C4"/>
            </a:solidFill>
          </p:spPr>
        </p:sp>
        <p:sp>
          <p:nvSpPr>
            <p:cNvPr name="TextBox 11" id="11"/>
            <p:cNvSpPr txBox="true"/>
            <p:nvPr/>
          </p:nvSpPr>
          <p:spPr>
            <a:xfrm>
              <a:off x="0" y="-9525"/>
              <a:ext cx="1572583" cy="377346"/>
            </a:xfrm>
            <a:prstGeom prst="rect">
              <a:avLst/>
            </a:prstGeom>
          </p:spPr>
          <p:txBody>
            <a:bodyPr anchor="ctr" rtlCol="false" tIns="50800" lIns="50800" bIns="50800" rIns="50800"/>
            <a:lstStyle/>
            <a:p>
              <a:pPr algn="ctr">
                <a:lnSpc>
                  <a:spcPts val="3100"/>
                </a:lnSpc>
              </a:pPr>
              <a:r>
                <a:rPr lang="en-US" sz="2500">
                  <a:solidFill>
                    <a:srgbClr val="000000"/>
                  </a:solidFill>
                  <a:latin typeface="Heebo Bold"/>
                </a:rPr>
                <a:t>(X) Pola Asuh Orang Tua</a:t>
              </a:r>
            </a:p>
          </p:txBody>
        </p:sp>
      </p:grpSp>
      <p:grpSp>
        <p:nvGrpSpPr>
          <p:cNvPr name="Group 12" id="12"/>
          <p:cNvGrpSpPr/>
          <p:nvPr/>
        </p:nvGrpSpPr>
        <p:grpSpPr>
          <a:xfrm rot="0">
            <a:off x="6158549" y="6025342"/>
            <a:ext cx="5970902" cy="1467037"/>
            <a:chOff x="0" y="0"/>
            <a:chExt cx="1572583" cy="386380"/>
          </a:xfrm>
        </p:grpSpPr>
        <p:sp>
          <p:nvSpPr>
            <p:cNvPr name="Freeform 13" id="13"/>
            <p:cNvSpPr/>
            <p:nvPr/>
          </p:nvSpPr>
          <p:spPr>
            <a:xfrm flipH="false" flipV="false" rot="0">
              <a:off x="0" y="0"/>
              <a:ext cx="1572583" cy="386380"/>
            </a:xfrm>
            <a:custGeom>
              <a:avLst/>
              <a:gdLst/>
              <a:ahLst/>
              <a:cxnLst/>
              <a:rect r="r" b="b" t="t" l="l"/>
              <a:pathLst>
                <a:path h="386380" w="1572583">
                  <a:moveTo>
                    <a:pt x="0" y="0"/>
                  </a:moveTo>
                  <a:lnTo>
                    <a:pt x="1572583" y="0"/>
                  </a:lnTo>
                  <a:lnTo>
                    <a:pt x="1572583" y="386380"/>
                  </a:lnTo>
                  <a:lnTo>
                    <a:pt x="0" y="386380"/>
                  </a:lnTo>
                  <a:close/>
                </a:path>
              </a:pathLst>
            </a:custGeom>
            <a:solidFill>
              <a:srgbClr val="B7CADB"/>
            </a:solidFill>
          </p:spPr>
        </p:sp>
        <p:sp>
          <p:nvSpPr>
            <p:cNvPr name="TextBox 14" id="14"/>
            <p:cNvSpPr txBox="true"/>
            <p:nvPr/>
          </p:nvSpPr>
          <p:spPr>
            <a:xfrm>
              <a:off x="0" y="-9525"/>
              <a:ext cx="1572583" cy="395905"/>
            </a:xfrm>
            <a:prstGeom prst="rect">
              <a:avLst/>
            </a:prstGeom>
          </p:spPr>
          <p:txBody>
            <a:bodyPr anchor="ctr" rtlCol="false" tIns="50800" lIns="50800" bIns="50800" rIns="50800"/>
            <a:lstStyle/>
            <a:p>
              <a:pPr algn="ctr">
                <a:lnSpc>
                  <a:spcPts val="3100"/>
                </a:lnSpc>
              </a:pPr>
              <a:r>
                <a:rPr lang="en-US" sz="2500">
                  <a:solidFill>
                    <a:srgbClr val="000000"/>
                  </a:solidFill>
                  <a:latin typeface="Heebo Bold"/>
                </a:rPr>
                <a:t>(Y ) Perkembangan Sosial Emosional Anak</a:t>
              </a:r>
            </a:p>
          </p:txBody>
        </p:sp>
      </p:grpSp>
      <p:sp>
        <p:nvSpPr>
          <p:cNvPr name="AutoShape 15" id="15"/>
          <p:cNvSpPr/>
          <p:nvPr/>
        </p:nvSpPr>
        <p:spPr>
          <a:xfrm>
            <a:off x="9144000" y="4196537"/>
            <a:ext cx="0" cy="1828805"/>
          </a:xfrm>
          <a:prstGeom prst="line">
            <a:avLst/>
          </a:prstGeom>
          <a:ln cap="flat" w="38100">
            <a:solidFill>
              <a:srgbClr val="000000"/>
            </a:solidFill>
            <a:prstDash val="solid"/>
            <a:headEnd type="none" len="sm" w="sm"/>
            <a:tailEnd type="arrow" len="sm" w="med"/>
          </a:ln>
        </p:spPr>
      </p:sp>
      <p:sp>
        <p:nvSpPr>
          <p:cNvPr name="Freeform 16" id="16"/>
          <p:cNvSpPr/>
          <p:nvPr/>
        </p:nvSpPr>
        <p:spPr>
          <a:xfrm flipH="false" flipV="false" rot="0">
            <a:off x="290916" y="644525"/>
            <a:ext cx="1136586" cy="1136586"/>
          </a:xfrm>
          <a:custGeom>
            <a:avLst/>
            <a:gdLst/>
            <a:ahLst/>
            <a:cxnLst/>
            <a:rect r="r" b="b" t="t" l="l"/>
            <a:pathLst>
              <a:path h="1136586" w="1136586">
                <a:moveTo>
                  <a:pt x="0" y="0"/>
                </a:moveTo>
                <a:lnTo>
                  <a:pt x="1136586" y="0"/>
                </a:lnTo>
                <a:lnTo>
                  <a:pt x="1136586" y="1136586"/>
                </a:lnTo>
                <a:lnTo>
                  <a:pt x="0" y="1136586"/>
                </a:lnTo>
                <a:lnTo>
                  <a:pt x="0" y="0"/>
                </a:lnTo>
                <a:close/>
              </a:path>
            </a:pathLst>
          </a:custGeom>
          <a:blipFill>
            <a:blip r:embed="rId8"/>
            <a:stretch>
              <a:fillRect l="0" t="0" r="0" b="0"/>
            </a:stretch>
          </a:blipFill>
        </p:spPr>
      </p:sp>
      <p:sp>
        <p:nvSpPr>
          <p:cNvPr name="Freeform 17" id="17"/>
          <p:cNvSpPr/>
          <p:nvPr/>
        </p:nvSpPr>
        <p:spPr>
          <a:xfrm flipH="false" flipV="false" rot="0">
            <a:off x="0" y="6245345"/>
            <a:ext cx="5343794" cy="3891378"/>
          </a:xfrm>
          <a:custGeom>
            <a:avLst/>
            <a:gdLst/>
            <a:ahLst/>
            <a:cxnLst/>
            <a:rect r="r" b="b" t="t" l="l"/>
            <a:pathLst>
              <a:path h="3891378" w="5343794">
                <a:moveTo>
                  <a:pt x="0" y="0"/>
                </a:moveTo>
                <a:lnTo>
                  <a:pt x="5343794" y="0"/>
                </a:lnTo>
                <a:lnTo>
                  <a:pt x="5343794" y="3891378"/>
                </a:lnTo>
                <a:lnTo>
                  <a:pt x="0" y="3891378"/>
                </a:lnTo>
                <a:lnTo>
                  <a:pt x="0" y="0"/>
                </a:lnTo>
                <a:close/>
              </a:path>
            </a:pathLst>
          </a:custGeom>
          <a:blipFill>
            <a:blip r:embed="rId9"/>
            <a:stretch>
              <a:fillRect l="0" t="0" r="0" b="0"/>
            </a:stretch>
          </a:blipFill>
        </p:spPr>
      </p:sp>
      <p:sp>
        <p:nvSpPr>
          <p:cNvPr name="TextBox 18" id="18"/>
          <p:cNvSpPr txBox="true"/>
          <p:nvPr/>
        </p:nvSpPr>
        <p:spPr>
          <a:xfrm rot="0">
            <a:off x="5658062" y="1260126"/>
            <a:ext cx="6971877" cy="1049567"/>
          </a:xfrm>
          <a:prstGeom prst="rect">
            <a:avLst/>
          </a:prstGeom>
        </p:spPr>
        <p:txBody>
          <a:bodyPr anchor="t" rtlCol="false" tIns="0" lIns="0" bIns="0" rIns="0">
            <a:spAutoFit/>
          </a:bodyPr>
          <a:lstStyle/>
          <a:p>
            <a:pPr algn="ctr">
              <a:lnSpc>
                <a:spcPts val="8682"/>
              </a:lnSpc>
            </a:pPr>
            <a:r>
              <a:rPr lang="en-US" sz="6201">
                <a:solidFill>
                  <a:srgbClr val="FFFFFF"/>
                </a:solidFill>
                <a:latin typeface="Heebo Bold"/>
              </a:rPr>
              <a:t>kerangka berfikir</a:t>
            </a:r>
          </a:p>
        </p:txBody>
      </p:sp>
      <p:sp>
        <p:nvSpPr>
          <p:cNvPr name="TextBox 19" id="19"/>
          <p:cNvSpPr txBox="true"/>
          <p:nvPr/>
        </p:nvSpPr>
        <p:spPr>
          <a:xfrm rot="0">
            <a:off x="1492853" y="635000"/>
            <a:ext cx="4165209" cy="777875"/>
          </a:xfrm>
          <a:prstGeom prst="rect">
            <a:avLst/>
          </a:prstGeom>
        </p:spPr>
        <p:txBody>
          <a:bodyPr anchor="t" rtlCol="false" tIns="0" lIns="0" bIns="0" rIns="0">
            <a:spAutoFit/>
          </a:bodyPr>
          <a:lstStyle/>
          <a:p>
            <a:pPr algn="just">
              <a:lnSpc>
                <a:spcPts val="3100"/>
              </a:lnSpc>
            </a:pPr>
          </a:p>
          <a:p>
            <a:pPr algn="just">
              <a:lnSpc>
                <a:spcPts val="3100"/>
              </a:lnSpc>
            </a:pPr>
            <a:r>
              <a:rPr lang="en-US" sz="2500" spc="100">
                <a:solidFill>
                  <a:srgbClr val="FFFFFF"/>
                </a:solidFill>
                <a:latin typeface="Heebo"/>
              </a:rPr>
              <a:t>STIT AL AZAMI CIANJUR</a:t>
            </a:r>
          </a:p>
        </p:txBody>
      </p:sp>
      <p:sp>
        <p:nvSpPr>
          <p:cNvPr name="TextBox 20" id="20"/>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6182A8"/>
                </a:solidFill>
                <a:latin typeface="Heebo Bold"/>
              </a:rPr>
              <a:t>05</a:t>
            </a:r>
          </a:p>
        </p:txBody>
      </p:sp>
      <p:sp>
        <p:nvSpPr>
          <p:cNvPr name="TextBox 21" id="21"/>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FFFFFF"/>
                </a:solidFill>
                <a:latin typeface="Heebo"/>
              </a:rPr>
              <a:t>SEMINAR PROPOSAL</a:t>
            </a:r>
          </a:p>
        </p:txBody>
      </p:sp>
    </p:spTree>
  </p:cSld>
  <p:clrMapOvr>
    <a:masterClrMapping/>
  </p:clrMapOvr>
  <p:transition spd="fast">
    <p:cover dir="d"/>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807544" y="2360703"/>
            <a:ext cx="6672912" cy="341250"/>
            <a:chOff x="0" y="0"/>
            <a:chExt cx="1757475" cy="89877"/>
          </a:xfrm>
        </p:grpSpPr>
        <p:sp>
          <p:nvSpPr>
            <p:cNvPr name="Freeform 3" id="3"/>
            <p:cNvSpPr/>
            <p:nvPr/>
          </p:nvSpPr>
          <p:spPr>
            <a:xfrm flipH="false" flipV="false" rot="0">
              <a:off x="0" y="0"/>
              <a:ext cx="1757475" cy="89877"/>
            </a:xfrm>
            <a:custGeom>
              <a:avLst/>
              <a:gdLst/>
              <a:ahLst/>
              <a:cxnLst/>
              <a:rect r="r" b="b" t="t" l="l"/>
              <a:pathLst>
                <a:path h="89877" w="1757475">
                  <a:moveTo>
                    <a:pt x="0" y="0"/>
                  </a:moveTo>
                  <a:lnTo>
                    <a:pt x="1757475" y="0"/>
                  </a:lnTo>
                  <a:lnTo>
                    <a:pt x="1757475" y="89877"/>
                  </a:lnTo>
                  <a:lnTo>
                    <a:pt x="0" y="89877"/>
                  </a:lnTo>
                  <a:close/>
                </a:path>
              </a:pathLst>
            </a:custGeom>
            <a:solidFill>
              <a:srgbClr val="B7CADB"/>
            </a:solidFill>
          </p:spPr>
        </p:sp>
        <p:sp>
          <p:nvSpPr>
            <p:cNvPr name="TextBox 4" id="4"/>
            <p:cNvSpPr txBox="true"/>
            <p:nvPr/>
          </p:nvSpPr>
          <p:spPr>
            <a:xfrm>
              <a:off x="0" y="-9525"/>
              <a:ext cx="1757475" cy="99402"/>
            </a:xfrm>
            <a:prstGeom prst="rect">
              <a:avLst/>
            </a:prstGeom>
          </p:spPr>
          <p:txBody>
            <a:bodyPr anchor="ctr" rtlCol="false" tIns="50800" lIns="50800" bIns="50800" rIns="50800"/>
            <a:lstStyle/>
            <a:p>
              <a:pPr algn="ctr">
                <a:lnSpc>
                  <a:spcPts val="3100"/>
                </a:lnSpc>
              </a:pPr>
            </a:p>
          </p:txBody>
        </p:sp>
      </p:grpSp>
      <p:sp>
        <p:nvSpPr>
          <p:cNvPr name="Freeform 5" id="5"/>
          <p:cNvSpPr/>
          <p:nvPr/>
        </p:nvSpPr>
        <p:spPr>
          <a:xfrm flipH="false" flipV="false" rot="0">
            <a:off x="629192" y="682974"/>
            <a:ext cx="691452" cy="691452"/>
          </a:xfrm>
          <a:custGeom>
            <a:avLst/>
            <a:gdLst/>
            <a:ahLst/>
            <a:cxnLst/>
            <a:rect r="r" b="b" t="t" l="l"/>
            <a:pathLst>
              <a:path h="691452" w="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7050418" y="9049203"/>
            <a:ext cx="770523" cy="77052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88853" y="3584665"/>
            <a:ext cx="1263583" cy="126358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11" id="11"/>
            <p:cNvSpPr txBox="true"/>
            <p:nvPr/>
          </p:nvSpPr>
          <p:spPr>
            <a:xfrm>
              <a:off x="76200" y="66675"/>
              <a:ext cx="660400" cy="669925"/>
            </a:xfrm>
            <a:prstGeom prst="rect">
              <a:avLst/>
            </a:prstGeom>
          </p:spPr>
          <p:txBody>
            <a:bodyPr anchor="ctr" rtlCol="false" tIns="50800" lIns="50800" bIns="50800" rIns="50800"/>
            <a:lstStyle/>
            <a:p>
              <a:pPr algn="ctr">
                <a:lnSpc>
                  <a:spcPts val="3100"/>
                </a:lnSpc>
              </a:pPr>
            </a:p>
          </p:txBody>
        </p:sp>
      </p:grpSp>
      <p:grpSp>
        <p:nvGrpSpPr>
          <p:cNvPr name="Group 12" id="12"/>
          <p:cNvGrpSpPr/>
          <p:nvPr/>
        </p:nvGrpSpPr>
        <p:grpSpPr>
          <a:xfrm rot="0">
            <a:off x="715119" y="6541293"/>
            <a:ext cx="1263583" cy="126358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3100"/>
                </a:lnSpc>
              </a:pPr>
            </a:p>
          </p:txBody>
        </p:sp>
      </p:grpSp>
      <p:grpSp>
        <p:nvGrpSpPr>
          <p:cNvPr name="Group 15" id="15"/>
          <p:cNvGrpSpPr/>
          <p:nvPr/>
        </p:nvGrpSpPr>
        <p:grpSpPr>
          <a:xfrm rot="0">
            <a:off x="8278294" y="3483099"/>
            <a:ext cx="1263583" cy="126358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3100"/>
                </a:lnSpc>
              </a:pPr>
            </a:p>
          </p:txBody>
        </p:sp>
      </p:grpSp>
      <p:grpSp>
        <p:nvGrpSpPr>
          <p:cNvPr name="Group 18" id="18"/>
          <p:cNvGrpSpPr/>
          <p:nvPr/>
        </p:nvGrpSpPr>
        <p:grpSpPr>
          <a:xfrm rot="0">
            <a:off x="8278294" y="6578061"/>
            <a:ext cx="1263583" cy="126358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3100"/>
                </a:lnSpc>
              </a:pPr>
            </a:p>
          </p:txBody>
        </p:sp>
      </p:grpSp>
      <p:sp>
        <p:nvSpPr>
          <p:cNvPr name="Freeform 21" id="21"/>
          <p:cNvSpPr/>
          <p:nvPr/>
        </p:nvSpPr>
        <p:spPr>
          <a:xfrm flipH="false" flipV="false" rot="0">
            <a:off x="8415398" y="3711993"/>
            <a:ext cx="805794" cy="805794"/>
          </a:xfrm>
          <a:custGeom>
            <a:avLst/>
            <a:gdLst/>
            <a:ahLst/>
            <a:cxnLst/>
            <a:rect r="r" b="b" t="t" l="l"/>
            <a:pathLst>
              <a:path h="805794" w="805794">
                <a:moveTo>
                  <a:pt x="0" y="0"/>
                </a:moveTo>
                <a:lnTo>
                  <a:pt x="805794" y="0"/>
                </a:lnTo>
                <a:lnTo>
                  <a:pt x="805794" y="805794"/>
                </a:lnTo>
                <a:lnTo>
                  <a:pt x="0" y="8057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8503762" y="6814369"/>
            <a:ext cx="717430" cy="717430"/>
          </a:xfrm>
          <a:custGeom>
            <a:avLst/>
            <a:gdLst/>
            <a:ahLst/>
            <a:cxnLst/>
            <a:rect r="r" b="b" t="t" l="l"/>
            <a:pathLst>
              <a:path h="717430" w="717430">
                <a:moveTo>
                  <a:pt x="0" y="0"/>
                </a:moveTo>
                <a:lnTo>
                  <a:pt x="717430" y="0"/>
                </a:lnTo>
                <a:lnTo>
                  <a:pt x="717430" y="717430"/>
                </a:lnTo>
                <a:lnTo>
                  <a:pt x="0" y="7174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028700" y="6875909"/>
            <a:ext cx="667888" cy="667888"/>
          </a:xfrm>
          <a:custGeom>
            <a:avLst/>
            <a:gdLst/>
            <a:ahLst/>
            <a:cxnLst/>
            <a:rect r="r" b="b" t="t" l="l"/>
            <a:pathLst>
              <a:path h="667888" w="667888">
                <a:moveTo>
                  <a:pt x="0" y="0"/>
                </a:moveTo>
                <a:lnTo>
                  <a:pt x="667888" y="0"/>
                </a:lnTo>
                <a:lnTo>
                  <a:pt x="667888" y="667888"/>
                </a:lnTo>
                <a:lnTo>
                  <a:pt x="0" y="6678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715119" y="3780815"/>
            <a:ext cx="1237317" cy="668151"/>
          </a:xfrm>
          <a:custGeom>
            <a:avLst/>
            <a:gdLst/>
            <a:ahLst/>
            <a:cxnLst/>
            <a:rect r="r" b="b" t="t" l="l"/>
            <a:pathLst>
              <a:path h="668151" w="1237317">
                <a:moveTo>
                  <a:pt x="0" y="0"/>
                </a:moveTo>
                <a:lnTo>
                  <a:pt x="1237317" y="0"/>
                </a:lnTo>
                <a:lnTo>
                  <a:pt x="1237317" y="668151"/>
                </a:lnTo>
                <a:lnTo>
                  <a:pt x="0" y="6681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1912613" y="7543797"/>
            <a:ext cx="3259524" cy="3259524"/>
          </a:xfrm>
          <a:custGeom>
            <a:avLst/>
            <a:gdLst/>
            <a:ahLst/>
            <a:cxnLst/>
            <a:rect r="r" b="b" t="t" l="l"/>
            <a:pathLst>
              <a:path h="3259524" w="3259524">
                <a:moveTo>
                  <a:pt x="0" y="0"/>
                </a:moveTo>
                <a:lnTo>
                  <a:pt x="3259523" y="0"/>
                </a:lnTo>
                <a:lnTo>
                  <a:pt x="3259523" y="3259523"/>
                </a:lnTo>
                <a:lnTo>
                  <a:pt x="0" y="32595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0">
            <a:off x="15831798" y="1028700"/>
            <a:ext cx="1427502" cy="1397311"/>
          </a:xfrm>
          <a:custGeom>
            <a:avLst/>
            <a:gdLst/>
            <a:ahLst/>
            <a:cxnLst/>
            <a:rect r="r" b="b" t="t" l="l"/>
            <a:pathLst>
              <a:path h="1397311" w="1427502">
                <a:moveTo>
                  <a:pt x="0" y="0"/>
                </a:moveTo>
                <a:lnTo>
                  <a:pt x="1427502" y="0"/>
                </a:lnTo>
                <a:lnTo>
                  <a:pt x="1427502" y="1397311"/>
                </a:lnTo>
                <a:lnTo>
                  <a:pt x="0" y="1397311"/>
                </a:lnTo>
                <a:lnTo>
                  <a:pt x="0" y="0"/>
                </a:lnTo>
                <a:close/>
              </a:path>
            </a:pathLst>
          </a:custGeom>
          <a:blipFill>
            <a:blip r:embed="rId14">
              <a:extLst>
                <a:ext uri="{96DAC541-7B7A-43D3-8B79-37D633B846F1}">
                  <asvg:svgBlip xmlns:asvg="http://schemas.microsoft.com/office/drawing/2016/SVG/main" r:embed="rId15"/>
                </a:ext>
              </a:extLst>
            </a:blip>
            <a:stretch>
              <a:fillRect l="-196617" t="0" r="0" b="0"/>
            </a:stretch>
          </a:blipFill>
        </p:spPr>
      </p:sp>
      <p:sp>
        <p:nvSpPr>
          <p:cNvPr name="Freeform 27" id="27"/>
          <p:cNvSpPr/>
          <p:nvPr/>
        </p:nvSpPr>
        <p:spPr>
          <a:xfrm flipH="false" flipV="false" rot="0">
            <a:off x="17259300" y="-368611"/>
            <a:ext cx="1427502" cy="1397311"/>
          </a:xfrm>
          <a:custGeom>
            <a:avLst/>
            <a:gdLst/>
            <a:ahLst/>
            <a:cxnLst/>
            <a:rect r="r" b="b" t="t" l="l"/>
            <a:pathLst>
              <a:path h="1397311" w="1427502">
                <a:moveTo>
                  <a:pt x="0" y="0"/>
                </a:moveTo>
                <a:lnTo>
                  <a:pt x="1427502" y="0"/>
                </a:lnTo>
                <a:lnTo>
                  <a:pt x="1427502" y="1397311"/>
                </a:lnTo>
                <a:lnTo>
                  <a:pt x="0" y="1397311"/>
                </a:lnTo>
                <a:lnTo>
                  <a:pt x="0" y="0"/>
                </a:lnTo>
                <a:close/>
              </a:path>
            </a:pathLst>
          </a:custGeom>
          <a:blipFill>
            <a:blip r:embed="rId14">
              <a:extLst>
                <a:ext uri="{96DAC541-7B7A-43D3-8B79-37D633B846F1}">
                  <asvg:svgBlip xmlns:asvg="http://schemas.microsoft.com/office/drawing/2016/SVG/main" r:embed="rId15"/>
                </a:ext>
              </a:extLst>
            </a:blip>
            <a:stretch>
              <a:fillRect l="-196617" t="0" r="0" b="0"/>
            </a:stretch>
          </a:blipFill>
        </p:spPr>
      </p:sp>
      <p:sp>
        <p:nvSpPr>
          <p:cNvPr name="Freeform 28" id="28"/>
          <p:cNvSpPr/>
          <p:nvPr/>
        </p:nvSpPr>
        <p:spPr>
          <a:xfrm flipH="false" flipV="false" rot="0">
            <a:off x="277748" y="534716"/>
            <a:ext cx="1021124" cy="1021124"/>
          </a:xfrm>
          <a:custGeom>
            <a:avLst/>
            <a:gdLst/>
            <a:ahLst/>
            <a:cxnLst/>
            <a:rect r="r" b="b" t="t" l="l"/>
            <a:pathLst>
              <a:path h="1021124" w="1021124">
                <a:moveTo>
                  <a:pt x="0" y="0"/>
                </a:moveTo>
                <a:lnTo>
                  <a:pt x="1021123" y="0"/>
                </a:lnTo>
                <a:lnTo>
                  <a:pt x="1021123" y="1021124"/>
                </a:lnTo>
                <a:lnTo>
                  <a:pt x="0" y="1021124"/>
                </a:lnTo>
                <a:lnTo>
                  <a:pt x="0" y="0"/>
                </a:lnTo>
                <a:close/>
              </a:path>
            </a:pathLst>
          </a:custGeom>
          <a:blipFill>
            <a:blip r:embed="rId16"/>
            <a:stretch>
              <a:fillRect l="0" t="0" r="0" b="0"/>
            </a:stretch>
          </a:blipFill>
        </p:spPr>
      </p:sp>
      <p:sp>
        <p:nvSpPr>
          <p:cNvPr name="TextBox 29" id="29"/>
          <p:cNvSpPr txBox="true"/>
          <p:nvPr/>
        </p:nvSpPr>
        <p:spPr>
          <a:xfrm rot="0">
            <a:off x="3157895" y="1793965"/>
            <a:ext cx="11320799"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Waktu Dan Tempat Penelitian</a:t>
            </a:r>
          </a:p>
        </p:txBody>
      </p:sp>
      <p:sp>
        <p:nvSpPr>
          <p:cNvPr name="TextBox 30" id="30"/>
          <p:cNvSpPr txBox="true"/>
          <p:nvPr/>
        </p:nvSpPr>
        <p:spPr>
          <a:xfrm rot="0">
            <a:off x="2265793" y="3584013"/>
            <a:ext cx="6012500" cy="596900"/>
          </a:xfrm>
          <a:prstGeom prst="rect">
            <a:avLst/>
          </a:prstGeom>
        </p:spPr>
        <p:txBody>
          <a:bodyPr anchor="t" rtlCol="false" tIns="0" lIns="0" bIns="0" rIns="0">
            <a:spAutoFit/>
          </a:bodyPr>
          <a:lstStyle/>
          <a:p>
            <a:pPr>
              <a:lnSpc>
                <a:spcPts val="4899"/>
              </a:lnSpc>
            </a:pPr>
            <a:r>
              <a:rPr lang="en-US" sz="3499">
                <a:solidFill>
                  <a:srgbClr val="000000"/>
                </a:solidFill>
                <a:latin typeface="Heebo Medium"/>
              </a:rPr>
              <a:t>Tahap Persiapan (Februari)</a:t>
            </a:r>
          </a:p>
        </p:txBody>
      </p:sp>
      <p:sp>
        <p:nvSpPr>
          <p:cNvPr name="TextBox 31" id="31"/>
          <p:cNvSpPr txBox="true"/>
          <p:nvPr/>
        </p:nvSpPr>
        <p:spPr>
          <a:xfrm rot="0">
            <a:off x="2265793" y="6751728"/>
            <a:ext cx="4488607" cy="1216025"/>
          </a:xfrm>
          <a:prstGeom prst="rect">
            <a:avLst/>
          </a:prstGeom>
        </p:spPr>
        <p:txBody>
          <a:bodyPr anchor="t" rtlCol="false" tIns="0" lIns="0" bIns="0" rIns="0">
            <a:spAutoFit/>
          </a:bodyPr>
          <a:lstStyle/>
          <a:p>
            <a:pPr>
              <a:lnSpc>
                <a:spcPts val="4899"/>
              </a:lnSpc>
            </a:pPr>
            <a:r>
              <a:rPr lang="en-US" sz="3499">
                <a:solidFill>
                  <a:srgbClr val="000000"/>
                </a:solidFill>
                <a:latin typeface="Heebo Medium"/>
              </a:rPr>
              <a:t>Tahap Pelaksanaan </a:t>
            </a:r>
          </a:p>
          <a:p>
            <a:pPr>
              <a:lnSpc>
                <a:spcPts val="4899"/>
              </a:lnSpc>
            </a:pPr>
            <a:r>
              <a:rPr lang="en-US" sz="3499">
                <a:solidFill>
                  <a:srgbClr val="000000"/>
                </a:solidFill>
                <a:latin typeface="Heebo Medium"/>
              </a:rPr>
              <a:t>(Maret April dan Mei)</a:t>
            </a:r>
          </a:p>
        </p:txBody>
      </p:sp>
      <p:sp>
        <p:nvSpPr>
          <p:cNvPr name="TextBox 32" id="32"/>
          <p:cNvSpPr txBox="true"/>
          <p:nvPr/>
        </p:nvSpPr>
        <p:spPr>
          <a:xfrm rot="0">
            <a:off x="9982827" y="3517990"/>
            <a:ext cx="9754140" cy="1144905"/>
          </a:xfrm>
          <a:prstGeom prst="rect">
            <a:avLst/>
          </a:prstGeom>
        </p:spPr>
        <p:txBody>
          <a:bodyPr anchor="t" rtlCol="false" tIns="0" lIns="0" bIns="0" rIns="0">
            <a:spAutoFit/>
          </a:bodyPr>
          <a:lstStyle/>
          <a:p>
            <a:pPr>
              <a:lnSpc>
                <a:spcPts val="4620"/>
              </a:lnSpc>
            </a:pPr>
            <a:r>
              <a:rPr lang="en-US" sz="3300">
                <a:solidFill>
                  <a:srgbClr val="000000"/>
                </a:solidFill>
                <a:latin typeface="Heebo Medium"/>
              </a:rPr>
              <a:t>Tahap Penyusunan dan pengajian </a:t>
            </a:r>
          </a:p>
          <a:p>
            <a:pPr>
              <a:lnSpc>
                <a:spcPts val="4620"/>
              </a:lnSpc>
            </a:pPr>
            <a:r>
              <a:rPr lang="en-US" sz="3300">
                <a:solidFill>
                  <a:srgbClr val="000000"/>
                </a:solidFill>
                <a:latin typeface="Heebo Medium"/>
              </a:rPr>
              <a:t>laporan  (Mei Dan Juni)</a:t>
            </a:r>
          </a:p>
        </p:txBody>
      </p:sp>
      <p:sp>
        <p:nvSpPr>
          <p:cNvPr name="TextBox 33" id="33"/>
          <p:cNvSpPr txBox="true"/>
          <p:nvPr/>
        </p:nvSpPr>
        <p:spPr>
          <a:xfrm rot="0">
            <a:off x="9982827" y="6576184"/>
            <a:ext cx="4130169" cy="596900"/>
          </a:xfrm>
          <a:prstGeom prst="rect">
            <a:avLst/>
          </a:prstGeom>
        </p:spPr>
        <p:txBody>
          <a:bodyPr anchor="t" rtlCol="false" tIns="0" lIns="0" bIns="0" rIns="0">
            <a:spAutoFit/>
          </a:bodyPr>
          <a:lstStyle/>
          <a:p>
            <a:pPr>
              <a:lnSpc>
                <a:spcPts val="4899"/>
              </a:lnSpc>
            </a:pPr>
            <a:r>
              <a:rPr lang="en-US" sz="3499">
                <a:solidFill>
                  <a:srgbClr val="000000"/>
                </a:solidFill>
                <a:latin typeface="Heebo Medium"/>
              </a:rPr>
              <a:t>Tempat Penelitian </a:t>
            </a:r>
          </a:p>
        </p:txBody>
      </p:sp>
      <p:sp>
        <p:nvSpPr>
          <p:cNvPr name="TextBox 34" id="34"/>
          <p:cNvSpPr txBox="true"/>
          <p:nvPr/>
        </p:nvSpPr>
        <p:spPr>
          <a:xfrm rot="0">
            <a:off x="1367495" y="692240"/>
            <a:ext cx="4440049" cy="387350"/>
          </a:xfrm>
          <a:prstGeom prst="rect">
            <a:avLst/>
          </a:prstGeom>
        </p:spPr>
        <p:txBody>
          <a:bodyPr anchor="t" rtlCol="false" tIns="0" lIns="0" bIns="0" rIns="0">
            <a:spAutoFit/>
          </a:bodyPr>
          <a:lstStyle/>
          <a:p>
            <a:pPr algn="just">
              <a:lnSpc>
                <a:spcPts val="3100"/>
              </a:lnSpc>
            </a:pPr>
            <a:r>
              <a:rPr lang="en-US" sz="2500" spc="100">
                <a:solidFill>
                  <a:srgbClr val="6182A8"/>
                </a:solidFill>
                <a:latin typeface="Heebo"/>
              </a:rPr>
              <a:t>STIT AL AZAMI CIANJUR</a:t>
            </a:r>
          </a:p>
        </p:txBody>
      </p:sp>
      <p:sp>
        <p:nvSpPr>
          <p:cNvPr name="TextBox 35" id="35"/>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06</a:t>
            </a:r>
          </a:p>
        </p:txBody>
      </p:sp>
      <p:sp>
        <p:nvSpPr>
          <p:cNvPr name="TextBox 36" id="36"/>
          <p:cNvSpPr txBox="true"/>
          <p:nvPr/>
        </p:nvSpPr>
        <p:spPr>
          <a:xfrm rot="0">
            <a:off x="12990812" y="9199514"/>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a:rPr>
              <a:t>SEMINAR PROPOSAL</a:t>
            </a:r>
          </a:p>
        </p:txBody>
      </p:sp>
      <p:sp>
        <p:nvSpPr>
          <p:cNvPr name="TextBox 37" id="37"/>
          <p:cNvSpPr txBox="true"/>
          <p:nvPr/>
        </p:nvSpPr>
        <p:spPr>
          <a:xfrm rot="0">
            <a:off x="2246439" y="4133289"/>
            <a:ext cx="4482913" cy="2214245"/>
          </a:xfrm>
          <a:prstGeom prst="rect">
            <a:avLst/>
          </a:prstGeom>
        </p:spPr>
        <p:txBody>
          <a:bodyPr anchor="t" rtlCol="false" tIns="0" lIns="0" bIns="0" rIns="0">
            <a:spAutoFit/>
          </a:bodyPr>
          <a:lstStyle/>
          <a:p>
            <a:pPr>
              <a:lnSpc>
                <a:spcPts val="4480"/>
              </a:lnSpc>
            </a:pPr>
            <a:r>
              <a:rPr lang="en-US" sz="3200">
                <a:solidFill>
                  <a:srgbClr val="000000"/>
                </a:solidFill>
                <a:latin typeface="Mukta Mahee"/>
              </a:rPr>
              <a:t>-Pengajuan Judul</a:t>
            </a:r>
          </a:p>
          <a:p>
            <a:pPr>
              <a:lnSpc>
                <a:spcPts val="4480"/>
              </a:lnSpc>
            </a:pPr>
            <a:r>
              <a:rPr lang="en-US" sz="3200">
                <a:solidFill>
                  <a:srgbClr val="000000"/>
                </a:solidFill>
                <a:latin typeface="Mukta Mahee"/>
              </a:rPr>
              <a:t>-Penyusunan Proposal</a:t>
            </a:r>
          </a:p>
          <a:p>
            <a:pPr>
              <a:lnSpc>
                <a:spcPts val="4480"/>
              </a:lnSpc>
            </a:pPr>
            <a:r>
              <a:rPr lang="en-US" sz="3200">
                <a:solidFill>
                  <a:srgbClr val="000000"/>
                </a:solidFill>
                <a:latin typeface="Mukta Mahee"/>
              </a:rPr>
              <a:t>-Pengajuan Proposal</a:t>
            </a:r>
          </a:p>
          <a:p>
            <a:pPr>
              <a:lnSpc>
                <a:spcPts val="4480"/>
              </a:lnSpc>
            </a:pPr>
            <a:r>
              <a:rPr lang="en-US" sz="3200">
                <a:solidFill>
                  <a:srgbClr val="000000"/>
                </a:solidFill>
                <a:latin typeface="Mukta Mahee"/>
              </a:rPr>
              <a:t>-Perizinan Penelitian</a:t>
            </a:r>
          </a:p>
        </p:txBody>
      </p:sp>
      <p:sp>
        <p:nvSpPr>
          <p:cNvPr name="TextBox 38" id="38"/>
          <p:cNvSpPr txBox="true"/>
          <p:nvPr/>
        </p:nvSpPr>
        <p:spPr>
          <a:xfrm rot="0">
            <a:off x="2246439" y="8199255"/>
            <a:ext cx="5197516" cy="1652270"/>
          </a:xfrm>
          <a:prstGeom prst="rect">
            <a:avLst/>
          </a:prstGeom>
        </p:spPr>
        <p:txBody>
          <a:bodyPr anchor="t" rtlCol="false" tIns="0" lIns="0" bIns="0" rIns="0">
            <a:spAutoFit/>
          </a:bodyPr>
          <a:lstStyle/>
          <a:p>
            <a:pPr>
              <a:lnSpc>
                <a:spcPts val="4480"/>
              </a:lnSpc>
            </a:pPr>
            <a:r>
              <a:rPr lang="en-US" sz="3200">
                <a:solidFill>
                  <a:srgbClr val="000000"/>
                </a:solidFill>
                <a:latin typeface="Mukta Mahee"/>
              </a:rPr>
              <a:t>-Pengumpulan Data</a:t>
            </a:r>
          </a:p>
          <a:p>
            <a:pPr>
              <a:lnSpc>
                <a:spcPts val="4480"/>
              </a:lnSpc>
            </a:pPr>
            <a:r>
              <a:rPr lang="en-US" sz="3200">
                <a:solidFill>
                  <a:srgbClr val="000000"/>
                </a:solidFill>
                <a:latin typeface="Mukta Mahee"/>
              </a:rPr>
              <a:t>-Pengolahan dan analisis data</a:t>
            </a:r>
          </a:p>
          <a:p>
            <a:pPr>
              <a:lnSpc>
                <a:spcPts val="4480"/>
              </a:lnSpc>
            </a:pPr>
            <a:r>
              <a:rPr lang="en-US" sz="3200">
                <a:solidFill>
                  <a:srgbClr val="000000"/>
                </a:solidFill>
                <a:latin typeface="Mukta Mahee"/>
              </a:rPr>
              <a:t> </a:t>
            </a:r>
          </a:p>
        </p:txBody>
      </p:sp>
      <p:sp>
        <p:nvSpPr>
          <p:cNvPr name="TextBox 39" id="39"/>
          <p:cNvSpPr txBox="true"/>
          <p:nvPr/>
        </p:nvSpPr>
        <p:spPr>
          <a:xfrm rot="0">
            <a:off x="9995781" y="7272684"/>
            <a:ext cx="5348297" cy="1652270"/>
          </a:xfrm>
          <a:prstGeom prst="rect">
            <a:avLst/>
          </a:prstGeom>
        </p:spPr>
        <p:txBody>
          <a:bodyPr anchor="t" rtlCol="false" tIns="0" lIns="0" bIns="0" rIns="0">
            <a:spAutoFit/>
          </a:bodyPr>
          <a:lstStyle/>
          <a:p>
            <a:pPr>
              <a:lnSpc>
                <a:spcPts val="4480"/>
              </a:lnSpc>
            </a:pPr>
            <a:r>
              <a:rPr lang="en-US" sz="3200">
                <a:solidFill>
                  <a:srgbClr val="000000"/>
                </a:solidFill>
                <a:latin typeface="Mukta Mahee"/>
              </a:rPr>
              <a:t>Penelitian di laksanakan di TPQ Miftahul Ghaib Kp Gunung Jati </a:t>
            </a:r>
          </a:p>
          <a:p>
            <a:pPr>
              <a:lnSpc>
                <a:spcPts val="4480"/>
              </a:lnSpc>
            </a:pPr>
            <a:r>
              <a:rPr lang="en-US" sz="3200">
                <a:solidFill>
                  <a:srgbClr val="000000"/>
                </a:solidFill>
                <a:latin typeface="Mukta Mahee"/>
              </a:rPr>
              <a:t>01/01 Desa rahong kec.Cilaku Cianjur</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537950" y="2434737"/>
            <a:ext cx="7212100" cy="341250"/>
            <a:chOff x="0" y="0"/>
            <a:chExt cx="1899483" cy="89877"/>
          </a:xfrm>
        </p:grpSpPr>
        <p:sp>
          <p:nvSpPr>
            <p:cNvPr name="Freeform 3" id="3"/>
            <p:cNvSpPr/>
            <p:nvPr/>
          </p:nvSpPr>
          <p:spPr>
            <a:xfrm flipH="false" flipV="false" rot="0">
              <a:off x="0" y="0"/>
              <a:ext cx="1899483" cy="89877"/>
            </a:xfrm>
            <a:custGeom>
              <a:avLst/>
              <a:gdLst/>
              <a:ahLst/>
              <a:cxnLst/>
              <a:rect r="r" b="b" t="t" l="l"/>
              <a:pathLst>
                <a:path h="89877" w="1899483">
                  <a:moveTo>
                    <a:pt x="0" y="0"/>
                  </a:moveTo>
                  <a:lnTo>
                    <a:pt x="1899483" y="0"/>
                  </a:lnTo>
                  <a:lnTo>
                    <a:pt x="1899483" y="89877"/>
                  </a:lnTo>
                  <a:lnTo>
                    <a:pt x="0" y="89877"/>
                  </a:lnTo>
                  <a:close/>
                </a:path>
              </a:pathLst>
            </a:custGeom>
            <a:solidFill>
              <a:srgbClr val="B7CADB"/>
            </a:solidFill>
          </p:spPr>
        </p:sp>
        <p:sp>
          <p:nvSpPr>
            <p:cNvPr name="TextBox 4" id="4"/>
            <p:cNvSpPr txBox="true"/>
            <p:nvPr/>
          </p:nvSpPr>
          <p:spPr>
            <a:xfrm>
              <a:off x="0" y="-9525"/>
              <a:ext cx="1899483" cy="99402"/>
            </a:xfrm>
            <a:prstGeom prst="rect">
              <a:avLst/>
            </a:prstGeom>
          </p:spPr>
          <p:txBody>
            <a:bodyPr anchor="ctr" rtlCol="false" tIns="50800" lIns="50800" bIns="50800" rIns="50800"/>
            <a:lstStyle/>
            <a:p>
              <a:pPr algn="ctr">
                <a:lnSpc>
                  <a:spcPts val="3100"/>
                </a:lnSpc>
              </a:pPr>
            </a:p>
          </p:txBody>
        </p:sp>
      </p:grpSp>
      <p:sp>
        <p:nvSpPr>
          <p:cNvPr name="Freeform 5" id="5"/>
          <p:cNvSpPr/>
          <p:nvPr/>
        </p:nvSpPr>
        <p:spPr>
          <a:xfrm flipH="false" flipV="false" rot="0">
            <a:off x="629192" y="682974"/>
            <a:ext cx="691452" cy="691452"/>
          </a:xfrm>
          <a:custGeom>
            <a:avLst/>
            <a:gdLst/>
            <a:ahLst/>
            <a:cxnLst/>
            <a:rect r="r" b="b" t="t" l="l"/>
            <a:pathLst>
              <a:path h="691452" w="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7050418" y="9049203"/>
            <a:ext cx="770523" cy="77052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336304" y="3401780"/>
            <a:ext cx="3088978" cy="1723087"/>
            <a:chOff x="0" y="0"/>
            <a:chExt cx="812800" cy="453394"/>
          </a:xfrm>
        </p:grpSpPr>
        <p:sp>
          <p:nvSpPr>
            <p:cNvPr name="Freeform 10" id="10"/>
            <p:cNvSpPr/>
            <p:nvPr/>
          </p:nvSpPr>
          <p:spPr>
            <a:xfrm flipH="false" flipV="false" rot="0">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87A3C4"/>
            </a:solidFill>
          </p:spPr>
        </p:sp>
        <p:sp>
          <p:nvSpPr>
            <p:cNvPr name="TextBox 11" id="11"/>
            <p:cNvSpPr txBox="true"/>
            <p:nvPr/>
          </p:nvSpPr>
          <p:spPr>
            <a:xfrm>
              <a:off x="177800" y="-9525"/>
              <a:ext cx="558800" cy="462919"/>
            </a:xfrm>
            <a:prstGeom prst="rect">
              <a:avLst/>
            </a:prstGeom>
          </p:spPr>
          <p:txBody>
            <a:bodyPr anchor="ctr" rtlCol="false" tIns="50800" lIns="50800" bIns="50800" rIns="50800"/>
            <a:lstStyle/>
            <a:p>
              <a:pPr algn="ctr">
                <a:lnSpc>
                  <a:spcPts val="3100"/>
                </a:lnSpc>
              </a:pPr>
            </a:p>
          </p:txBody>
        </p:sp>
      </p:grpSp>
      <p:grpSp>
        <p:nvGrpSpPr>
          <p:cNvPr name="Group 12" id="12"/>
          <p:cNvGrpSpPr/>
          <p:nvPr/>
        </p:nvGrpSpPr>
        <p:grpSpPr>
          <a:xfrm rot="0">
            <a:off x="6004160" y="3420413"/>
            <a:ext cx="3088978" cy="1723087"/>
            <a:chOff x="0" y="0"/>
            <a:chExt cx="812800" cy="453394"/>
          </a:xfrm>
        </p:grpSpPr>
        <p:sp>
          <p:nvSpPr>
            <p:cNvPr name="Freeform 13" id="13"/>
            <p:cNvSpPr/>
            <p:nvPr/>
          </p:nvSpPr>
          <p:spPr>
            <a:xfrm flipH="false" flipV="false" rot="0">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B7CADB"/>
            </a:solidFill>
          </p:spPr>
        </p:sp>
        <p:sp>
          <p:nvSpPr>
            <p:cNvPr name="TextBox 14" id="14"/>
            <p:cNvSpPr txBox="true"/>
            <p:nvPr/>
          </p:nvSpPr>
          <p:spPr>
            <a:xfrm>
              <a:off x="177800" y="-9525"/>
              <a:ext cx="558800" cy="462919"/>
            </a:xfrm>
            <a:prstGeom prst="rect">
              <a:avLst/>
            </a:prstGeom>
          </p:spPr>
          <p:txBody>
            <a:bodyPr anchor="ctr" rtlCol="false" tIns="50800" lIns="50800" bIns="50800" rIns="50800"/>
            <a:lstStyle/>
            <a:p>
              <a:pPr algn="ctr">
                <a:lnSpc>
                  <a:spcPts val="3100"/>
                </a:lnSpc>
              </a:pPr>
            </a:p>
          </p:txBody>
        </p:sp>
      </p:grpSp>
      <p:grpSp>
        <p:nvGrpSpPr>
          <p:cNvPr name="Group 15" id="15"/>
          <p:cNvGrpSpPr/>
          <p:nvPr/>
        </p:nvGrpSpPr>
        <p:grpSpPr>
          <a:xfrm rot="0">
            <a:off x="8564892" y="3420413"/>
            <a:ext cx="3106951" cy="1733113"/>
            <a:chOff x="0" y="0"/>
            <a:chExt cx="812800" cy="453394"/>
          </a:xfrm>
        </p:grpSpPr>
        <p:sp>
          <p:nvSpPr>
            <p:cNvPr name="Freeform 16" id="16"/>
            <p:cNvSpPr/>
            <p:nvPr/>
          </p:nvSpPr>
          <p:spPr>
            <a:xfrm flipH="false" flipV="false" rot="0">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D8E2EB"/>
            </a:solidFill>
          </p:spPr>
        </p:sp>
        <p:sp>
          <p:nvSpPr>
            <p:cNvPr name="TextBox 17" id="17"/>
            <p:cNvSpPr txBox="true"/>
            <p:nvPr/>
          </p:nvSpPr>
          <p:spPr>
            <a:xfrm>
              <a:off x="177800" y="-9525"/>
              <a:ext cx="558800" cy="462919"/>
            </a:xfrm>
            <a:prstGeom prst="rect">
              <a:avLst/>
            </a:prstGeom>
          </p:spPr>
          <p:txBody>
            <a:bodyPr anchor="ctr" rtlCol="false" tIns="50800" lIns="50800" bIns="50800" rIns="50800"/>
            <a:lstStyle/>
            <a:p>
              <a:pPr algn="ctr">
                <a:lnSpc>
                  <a:spcPts val="3100"/>
                </a:lnSpc>
              </a:pPr>
            </a:p>
          </p:txBody>
        </p:sp>
      </p:grpSp>
      <p:grpSp>
        <p:nvGrpSpPr>
          <p:cNvPr name="Group 18" id="18"/>
          <p:cNvGrpSpPr/>
          <p:nvPr/>
        </p:nvGrpSpPr>
        <p:grpSpPr>
          <a:xfrm rot="0">
            <a:off x="629192" y="3430438"/>
            <a:ext cx="3088978" cy="1723087"/>
            <a:chOff x="0" y="0"/>
            <a:chExt cx="812800" cy="453394"/>
          </a:xfrm>
        </p:grpSpPr>
        <p:sp>
          <p:nvSpPr>
            <p:cNvPr name="Freeform 19" id="19"/>
            <p:cNvSpPr/>
            <p:nvPr/>
          </p:nvSpPr>
          <p:spPr>
            <a:xfrm flipH="false" flipV="false" rot="0">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6182A8"/>
            </a:solidFill>
          </p:spPr>
        </p:sp>
        <p:sp>
          <p:nvSpPr>
            <p:cNvPr name="TextBox 20" id="20"/>
            <p:cNvSpPr txBox="true"/>
            <p:nvPr/>
          </p:nvSpPr>
          <p:spPr>
            <a:xfrm>
              <a:off x="177800" y="-9525"/>
              <a:ext cx="558800" cy="462919"/>
            </a:xfrm>
            <a:prstGeom prst="rect">
              <a:avLst/>
            </a:prstGeom>
          </p:spPr>
          <p:txBody>
            <a:bodyPr anchor="ctr" rtlCol="false" tIns="50800" lIns="50800" bIns="50800" rIns="50800"/>
            <a:lstStyle/>
            <a:p>
              <a:pPr algn="ctr">
                <a:lnSpc>
                  <a:spcPts val="3100"/>
                </a:lnSpc>
              </a:pPr>
            </a:p>
          </p:txBody>
        </p:sp>
      </p:grpSp>
      <p:sp>
        <p:nvSpPr>
          <p:cNvPr name="Freeform 21" id="21"/>
          <p:cNvSpPr/>
          <p:nvPr/>
        </p:nvSpPr>
        <p:spPr>
          <a:xfrm flipH="false" flipV="false" rot="0">
            <a:off x="16658238" y="487008"/>
            <a:ext cx="3259524" cy="3259524"/>
          </a:xfrm>
          <a:custGeom>
            <a:avLst/>
            <a:gdLst/>
            <a:ahLst/>
            <a:cxnLst/>
            <a:rect r="r" b="b" t="t" l="l"/>
            <a:pathLst>
              <a:path h="3259524" w="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2" id="22"/>
          <p:cNvGrpSpPr/>
          <p:nvPr/>
        </p:nvGrpSpPr>
        <p:grpSpPr>
          <a:xfrm rot="0">
            <a:off x="11140983" y="3401780"/>
            <a:ext cx="3088978" cy="1723087"/>
            <a:chOff x="0" y="0"/>
            <a:chExt cx="812800" cy="453394"/>
          </a:xfrm>
        </p:grpSpPr>
        <p:sp>
          <p:nvSpPr>
            <p:cNvPr name="Freeform 23" id="23"/>
            <p:cNvSpPr/>
            <p:nvPr/>
          </p:nvSpPr>
          <p:spPr>
            <a:xfrm flipH="false" flipV="false" rot="0">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6182A8"/>
            </a:solidFill>
          </p:spPr>
        </p:sp>
        <p:sp>
          <p:nvSpPr>
            <p:cNvPr name="TextBox 24" id="24"/>
            <p:cNvSpPr txBox="true"/>
            <p:nvPr/>
          </p:nvSpPr>
          <p:spPr>
            <a:xfrm>
              <a:off x="177800" y="-9525"/>
              <a:ext cx="558800" cy="462919"/>
            </a:xfrm>
            <a:prstGeom prst="rect">
              <a:avLst/>
            </a:prstGeom>
          </p:spPr>
          <p:txBody>
            <a:bodyPr anchor="ctr" rtlCol="false" tIns="50800" lIns="50800" bIns="50800" rIns="50800"/>
            <a:lstStyle/>
            <a:p>
              <a:pPr algn="ctr">
                <a:lnSpc>
                  <a:spcPts val="3100"/>
                </a:lnSpc>
              </a:pPr>
            </a:p>
          </p:txBody>
        </p:sp>
      </p:grpSp>
      <p:grpSp>
        <p:nvGrpSpPr>
          <p:cNvPr name="Group 25" id="25"/>
          <p:cNvGrpSpPr/>
          <p:nvPr/>
        </p:nvGrpSpPr>
        <p:grpSpPr>
          <a:xfrm rot="0">
            <a:off x="13662847" y="3401780"/>
            <a:ext cx="3088978" cy="1723087"/>
            <a:chOff x="0" y="0"/>
            <a:chExt cx="812800" cy="453394"/>
          </a:xfrm>
        </p:grpSpPr>
        <p:sp>
          <p:nvSpPr>
            <p:cNvPr name="Freeform 26" id="26"/>
            <p:cNvSpPr/>
            <p:nvPr/>
          </p:nvSpPr>
          <p:spPr>
            <a:xfrm flipH="false" flipV="false" rot="0">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B7CADB"/>
            </a:solidFill>
          </p:spPr>
        </p:sp>
        <p:sp>
          <p:nvSpPr>
            <p:cNvPr name="TextBox 27" id="27"/>
            <p:cNvSpPr txBox="true"/>
            <p:nvPr/>
          </p:nvSpPr>
          <p:spPr>
            <a:xfrm>
              <a:off x="177800" y="-9525"/>
              <a:ext cx="558800" cy="462919"/>
            </a:xfrm>
            <a:prstGeom prst="rect">
              <a:avLst/>
            </a:prstGeom>
          </p:spPr>
          <p:txBody>
            <a:bodyPr anchor="ctr" rtlCol="false" tIns="50800" lIns="50800" bIns="50800" rIns="50800"/>
            <a:lstStyle/>
            <a:p>
              <a:pPr algn="ctr">
                <a:lnSpc>
                  <a:spcPts val="3100"/>
                </a:lnSpc>
              </a:pPr>
            </a:p>
          </p:txBody>
        </p:sp>
      </p:grpSp>
      <p:sp>
        <p:nvSpPr>
          <p:cNvPr name="Freeform 28" id="28"/>
          <p:cNvSpPr/>
          <p:nvPr/>
        </p:nvSpPr>
        <p:spPr>
          <a:xfrm flipH="false" flipV="false" rot="0">
            <a:off x="558307" y="580926"/>
            <a:ext cx="833223" cy="895548"/>
          </a:xfrm>
          <a:custGeom>
            <a:avLst/>
            <a:gdLst/>
            <a:ahLst/>
            <a:cxnLst/>
            <a:rect r="r" b="b" t="t" l="l"/>
            <a:pathLst>
              <a:path h="895548" w="833223">
                <a:moveTo>
                  <a:pt x="0" y="0"/>
                </a:moveTo>
                <a:lnTo>
                  <a:pt x="833223" y="0"/>
                </a:lnTo>
                <a:lnTo>
                  <a:pt x="833223" y="895548"/>
                </a:lnTo>
                <a:lnTo>
                  <a:pt x="0" y="895548"/>
                </a:lnTo>
                <a:lnTo>
                  <a:pt x="0" y="0"/>
                </a:lnTo>
                <a:close/>
              </a:path>
            </a:pathLst>
          </a:custGeom>
          <a:blipFill>
            <a:blip r:embed="rId6"/>
            <a:stretch>
              <a:fillRect l="-901" t="0" r="-6578" b="0"/>
            </a:stretch>
          </a:blipFill>
        </p:spPr>
      </p:sp>
      <p:sp>
        <p:nvSpPr>
          <p:cNvPr name="TextBox 29" id="29"/>
          <p:cNvSpPr txBox="true"/>
          <p:nvPr/>
        </p:nvSpPr>
        <p:spPr>
          <a:xfrm rot="0">
            <a:off x="4527462" y="186837"/>
            <a:ext cx="9131353"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Metodologi Penelitian</a:t>
            </a:r>
          </a:p>
        </p:txBody>
      </p:sp>
      <p:sp>
        <p:nvSpPr>
          <p:cNvPr name="TextBox 30" id="30"/>
          <p:cNvSpPr txBox="true"/>
          <p:nvPr/>
        </p:nvSpPr>
        <p:spPr>
          <a:xfrm rot="0">
            <a:off x="811091" y="5195987"/>
            <a:ext cx="2725180" cy="976630"/>
          </a:xfrm>
          <a:prstGeom prst="rect">
            <a:avLst/>
          </a:prstGeom>
        </p:spPr>
        <p:txBody>
          <a:bodyPr anchor="t" rtlCol="false" tIns="0" lIns="0" bIns="0" rIns="0">
            <a:spAutoFit/>
          </a:bodyPr>
          <a:lstStyle/>
          <a:p>
            <a:pPr>
              <a:lnSpc>
                <a:spcPts val="3919"/>
              </a:lnSpc>
            </a:pPr>
            <a:r>
              <a:rPr lang="en-US" sz="2799">
                <a:solidFill>
                  <a:srgbClr val="000000"/>
                </a:solidFill>
                <a:latin typeface="Heebo Medium"/>
              </a:rPr>
              <a:t>Kuantitatif Deskriptif</a:t>
            </a:r>
          </a:p>
        </p:txBody>
      </p:sp>
      <p:sp>
        <p:nvSpPr>
          <p:cNvPr name="TextBox 31" id="31"/>
          <p:cNvSpPr txBox="true"/>
          <p:nvPr/>
        </p:nvSpPr>
        <p:spPr>
          <a:xfrm rot="0">
            <a:off x="3336304" y="5116612"/>
            <a:ext cx="2688654" cy="976630"/>
          </a:xfrm>
          <a:prstGeom prst="rect">
            <a:avLst/>
          </a:prstGeom>
        </p:spPr>
        <p:txBody>
          <a:bodyPr anchor="t" rtlCol="false" tIns="0" lIns="0" bIns="0" rIns="0">
            <a:spAutoFit/>
          </a:bodyPr>
          <a:lstStyle/>
          <a:p>
            <a:pPr>
              <a:lnSpc>
                <a:spcPts val="3919"/>
              </a:lnSpc>
            </a:pPr>
            <a:r>
              <a:rPr lang="en-US" sz="2799">
                <a:solidFill>
                  <a:srgbClr val="000000"/>
                </a:solidFill>
                <a:latin typeface="Heebo Medium"/>
              </a:rPr>
              <a:t>Variabel x, Variable Y </a:t>
            </a:r>
          </a:p>
        </p:txBody>
      </p:sp>
      <p:sp>
        <p:nvSpPr>
          <p:cNvPr name="TextBox 32" id="32"/>
          <p:cNvSpPr txBox="true"/>
          <p:nvPr/>
        </p:nvSpPr>
        <p:spPr>
          <a:xfrm rot="0">
            <a:off x="629192" y="6134517"/>
            <a:ext cx="2101624" cy="3638661"/>
          </a:xfrm>
          <a:prstGeom prst="rect">
            <a:avLst/>
          </a:prstGeom>
        </p:spPr>
        <p:txBody>
          <a:bodyPr anchor="t" rtlCol="false" tIns="0" lIns="0" bIns="0" rIns="0">
            <a:spAutoFit/>
          </a:bodyPr>
          <a:lstStyle/>
          <a:p>
            <a:pPr>
              <a:lnSpc>
                <a:spcPts val="2222"/>
              </a:lnSpc>
            </a:pPr>
            <a:r>
              <a:rPr lang="en-US" sz="1587">
                <a:solidFill>
                  <a:srgbClr val="000000"/>
                </a:solidFill>
                <a:latin typeface="Mukta Mahee"/>
              </a:rPr>
              <a:t>  bertujuan untuk membuat   gambar   atau   deskriptif  tentang   suatu   keadaan   secara   objektif   yang  menggunakan   angka,   mulai   dari  pengumpulan   data,   penafsiran   terhadap   data  tersebut   serta   penampilan   dan   hasilnya.   Jenis  penelitian   ini .</a:t>
            </a:r>
          </a:p>
        </p:txBody>
      </p:sp>
      <p:sp>
        <p:nvSpPr>
          <p:cNvPr name="TextBox 33" id="33"/>
          <p:cNvSpPr txBox="true"/>
          <p:nvPr/>
        </p:nvSpPr>
        <p:spPr>
          <a:xfrm rot="0">
            <a:off x="1424583" y="1019175"/>
            <a:ext cx="4223377" cy="387350"/>
          </a:xfrm>
          <a:prstGeom prst="rect">
            <a:avLst/>
          </a:prstGeom>
        </p:spPr>
        <p:txBody>
          <a:bodyPr anchor="t" rtlCol="false" tIns="0" lIns="0" bIns="0" rIns="0">
            <a:spAutoFit/>
          </a:bodyPr>
          <a:lstStyle/>
          <a:p>
            <a:pPr algn="just">
              <a:lnSpc>
                <a:spcPts val="3100"/>
              </a:lnSpc>
            </a:pPr>
            <a:r>
              <a:rPr lang="en-US" sz="2500" spc="100">
                <a:solidFill>
                  <a:srgbClr val="6182A8"/>
                </a:solidFill>
                <a:latin typeface="Heebo"/>
              </a:rPr>
              <a:t>STIT AL AZAMI CIANJUR</a:t>
            </a:r>
          </a:p>
        </p:txBody>
      </p:sp>
      <p:sp>
        <p:nvSpPr>
          <p:cNvPr name="TextBox 34" id="34"/>
          <p:cNvSpPr txBox="true"/>
          <p:nvPr/>
        </p:nvSpPr>
        <p:spPr>
          <a:xfrm rot="0">
            <a:off x="17033176" y="919951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08</a:t>
            </a:r>
          </a:p>
        </p:txBody>
      </p:sp>
      <p:sp>
        <p:nvSpPr>
          <p:cNvPr name="TextBox 35" id="35"/>
          <p:cNvSpPr txBox="true"/>
          <p:nvPr/>
        </p:nvSpPr>
        <p:spPr>
          <a:xfrm rot="0">
            <a:off x="13338251" y="9466153"/>
            <a:ext cx="3738170" cy="422274"/>
          </a:xfrm>
          <a:prstGeom prst="rect">
            <a:avLst/>
          </a:prstGeom>
        </p:spPr>
        <p:txBody>
          <a:bodyPr anchor="t" rtlCol="false" tIns="0" lIns="0" bIns="0" rIns="0">
            <a:spAutoFit/>
          </a:bodyPr>
          <a:lstStyle/>
          <a:p>
            <a:pPr algn="r">
              <a:lnSpc>
                <a:spcPts val="3500"/>
              </a:lnSpc>
            </a:pPr>
            <a:r>
              <a:rPr lang="en-US" sz="2500" spc="150">
                <a:solidFill>
                  <a:srgbClr val="6182A8"/>
                </a:solidFill>
                <a:latin typeface="Heebo"/>
              </a:rPr>
              <a:t>SEMINAR PROPOSAL</a:t>
            </a:r>
          </a:p>
        </p:txBody>
      </p:sp>
      <p:sp>
        <p:nvSpPr>
          <p:cNvPr name="TextBox 36" id="36"/>
          <p:cNvSpPr txBox="true"/>
          <p:nvPr/>
        </p:nvSpPr>
        <p:spPr>
          <a:xfrm rot="0">
            <a:off x="3293518" y="6173783"/>
            <a:ext cx="2467889" cy="3550604"/>
          </a:xfrm>
          <a:prstGeom prst="rect">
            <a:avLst/>
          </a:prstGeom>
        </p:spPr>
        <p:txBody>
          <a:bodyPr anchor="t" rtlCol="false" tIns="0" lIns="0" bIns="0" rIns="0">
            <a:spAutoFit/>
          </a:bodyPr>
          <a:lstStyle/>
          <a:p>
            <a:pPr>
              <a:lnSpc>
                <a:spcPts val="3539"/>
              </a:lnSpc>
            </a:pPr>
            <a:r>
              <a:rPr lang="en-US" sz="2527">
                <a:solidFill>
                  <a:srgbClr val="000000"/>
                </a:solidFill>
                <a:latin typeface="Mukta Mahee"/>
              </a:rPr>
              <a:t>Disini peneliti membandingkan perbedaan pola asuh orang tua mereka dan pengaruhnya kepada sosial emosionl anak</a:t>
            </a:r>
          </a:p>
        </p:txBody>
      </p:sp>
      <p:sp>
        <p:nvSpPr>
          <p:cNvPr name="TextBox 37" id="37"/>
          <p:cNvSpPr txBox="true"/>
          <p:nvPr/>
        </p:nvSpPr>
        <p:spPr>
          <a:xfrm rot="0">
            <a:off x="8482561" y="6337288"/>
            <a:ext cx="2658422" cy="3949712"/>
          </a:xfrm>
          <a:prstGeom prst="rect">
            <a:avLst/>
          </a:prstGeom>
        </p:spPr>
        <p:txBody>
          <a:bodyPr anchor="t" rtlCol="false" tIns="0" lIns="0" bIns="0" rIns="0">
            <a:spAutoFit/>
          </a:bodyPr>
          <a:lstStyle/>
          <a:p>
            <a:pPr>
              <a:lnSpc>
                <a:spcPts val="3142"/>
              </a:lnSpc>
            </a:pPr>
            <a:r>
              <a:rPr lang="en-US" sz="2244">
                <a:solidFill>
                  <a:srgbClr val="000000"/>
                </a:solidFill>
                <a:latin typeface="Mukta Mahee"/>
              </a:rPr>
              <a:t>primer : Secara langsug dari sumber data dengan observasi langsung</a:t>
            </a:r>
          </a:p>
          <a:p>
            <a:pPr>
              <a:lnSpc>
                <a:spcPts val="3142"/>
              </a:lnSpc>
            </a:pPr>
            <a:r>
              <a:rPr lang="en-US" sz="2244">
                <a:solidFill>
                  <a:srgbClr val="000000"/>
                </a:solidFill>
                <a:latin typeface="Mukta Mahee"/>
              </a:rPr>
              <a:t>sekunder : data yang di peroleh dari membaca, mempelajari dan memahami melalui media </a:t>
            </a:r>
          </a:p>
        </p:txBody>
      </p:sp>
      <p:sp>
        <p:nvSpPr>
          <p:cNvPr name="TextBox 38" id="38"/>
          <p:cNvSpPr txBox="true"/>
          <p:nvPr/>
        </p:nvSpPr>
        <p:spPr>
          <a:xfrm rot="0">
            <a:off x="11448922" y="6804929"/>
            <a:ext cx="3573761" cy="1884045"/>
          </a:xfrm>
          <a:prstGeom prst="rect">
            <a:avLst/>
          </a:prstGeom>
        </p:spPr>
        <p:txBody>
          <a:bodyPr anchor="t" rtlCol="false" tIns="0" lIns="0" bIns="0" rIns="0">
            <a:spAutoFit/>
          </a:bodyPr>
          <a:lstStyle/>
          <a:p>
            <a:pPr>
              <a:lnSpc>
                <a:spcPts val="3780"/>
              </a:lnSpc>
            </a:pPr>
            <a:r>
              <a:rPr lang="en-US" sz="2700">
                <a:solidFill>
                  <a:srgbClr val="000000"/>
                </a:solidFill>
                <a:latin typeface="Mukta Mahee"/>
              </a:rPr>
              <a:t>-Observasi</a:t>
            </a:r>
          </a:p>
          <a:p>
            <a:pPr>
              <a:lnSpc>
                <a:spcPts val="3780"/>
              </a:lnSpc>
            </a:pPr>
            <a:r>
              <a:rPr lang="en-US" sz="2700">
                <a:solidFill>
                  <a:srgbClr val="000000"/>
                </a:solidFill>
                <a:latin typeface="Mukta Mahee"/>
              </a:rPr>
              <a:t>-Wawancara</a:t>
            </a:r>
          </a:p>
          <a:p>
            <a:pPr>
              <a:lnSpc>
                <a:spcPts val="3780"/>
              </a:lnSpc>
            </a:pPr>
            <a:r>
              <a:rPr lang="en-US" sz="2700">
                <a:solidFill>
                  <a:srgbClr val="000000"/>
                </a:solidFill>
                <a:latin typeface="Mukta Mahee"/>
              </a:rPr>
              <a:t>-Dokumentasi</a:t>
            </a:r>
          </a:p>
          <a:p>
            <a:pPr>
              <a:lnSpc>
                <a:spcPts val="3780"/>
              </a:lnSpc>
            </a:pPr>
            <a:r>
              <a:rPr lang="en-US" sz="2700">
                <a:solidFill>
                  <a:srgbClr val="000000"/>
                </a:solidFill>
                <a:latin typeface="Mukta Mahee"/>
              </a:rPr>
              <a:t>-Angket </a:t>
            </a:r>
          </a:p>
        </p:txBody>
      </p:sp>
      <p:sp>
        <p:nvSpPr>
          <p:cNvPr name="TextBox 39" id="39"/>
          <p:cNvSpPr txBox="true"/>
          <p:nvPr/>
        </p:nvSpPr>
        <p:spPr>
          <a:xfrm rot="0">
            <a:off x="3763779" y="3610573"/>
            <a:ext cx="2240381" cy="1229301"/>
          </a:xfrm>
          <a:prstGeom prst="rect">
            <a:avLst/>
          </a:prstGeom>
        </p:spPr>
        <p:txBody>
          <a:bodyPr anchor="t" rtlCol="false" tIns="0" lIns="0" bIns="0" rIns="0">
            <a:spAutoFit/>
          </a:bodyPr>
          <a:lstStyle/>
          <a:p>
            <a:pPr algn="ctr">
              <a:lnSpc>
                <a:spcPts val="4904"/>
              </a:lnSpc>
            </a:pPr>
            <a:r>
              <a:rPr lang="en-US" sz="3503">
                <a:solidFill>
                  <a:srgbClr val="000000"/>
                </a:solidFill>
                <a:latin typeface="Heebo Bold"/>
              </a:rPr>
              <a:t>Variabel </a:t>
            </a:r>
          </a:p>
          <a:p>
            <a:pPr algn="ctr">
              <a:lnSpc>
                <a:spcPts val="4904"/>
              </a:lnSpc>
            </a:pPr>
            <a:r>
              <a:rPr lang="en-US" sz="3503">
                <a:solidFill>
                  <a:srgbClr val="000000"/>
                </a:solidFill>
                <a:latin typeface="Heebo Bold"/>
              </a:rPr>
              <a:t>penelitian</a:t>
            </a:r>
          </a:p>
        </p:txBody>
      </p:sp>
      <p:sp>
        <p:nvSpPr>
          <p:cNvPr name="TextBox 40" id="40"/>
          <p:cNvSpPr txBox="true"/>
          <p:nvPr/>
        </p:nvSpPr>
        <p:spPr>
          <a:xfrm rot="0">
            <a:off x="1095923" y="3610573"/>
            <a:ext cx="2240381" cy="1229301"/>
          </a:xfrm>
          <a:prstGeom prst="rect">
            <a:avLst/>
          </a:prstGeom>
        </p:spPr>
        <p:txBody>
          <a:bodyPr anchor="t" rtlCol="false" tIns="0" lIns="0" bIns="0" rIns="0">
            <a:spAutoFit/>
          </a:bodyPr>
          <a:lstStyle/>
          <a:p>
            <a:pPr algn="ctr">
              <a:lnSpc>
                <a:spcPts val="4904"/>
              </a:lnSpc>
            </a:pPr>
            <a:r>
              <a:rPr lang="en-US" sz="3503">
                <a:solidFill>
                  <a:srgbClr val="000000"/>
                </a:solidFill>
                <a:latin typeface="Heebo Bold"/>
              </a:rPr>
              <a:t>Jenis Penelitian</a:t>
            </a:r>
          </a:p>
        </p:txBody>
      </p:sp>
      <p:sp>
        <p:nvSpPr>
          <p:cNvPr name="TextBox 41" id="41"/>
          <p:cNvSpPr txBox="true"/>
          <p:nvPr/>
        </p:nvSpPr>
        <p:spPr>
          <a:xfrm rot="0">
            <a:off x="6262888" y="3698907"/>
            <a:ext cx="3095332" cy="1002665"/>
          </a:xfrm>
          <a:prstGeom prst="rect">
            <a:avLst/>
          </a:prstGeom>
        </p:spPr>
        <p:txBody>
          <a:bodyPr anchor="t" rtlCol="false" tIns="0" lIns="0" bIns="0" rIns="0">
            <a:spAutoFit/>
          </a:bodyPr>
          <a:lstStyle/>
          <a:p>
            <a:pPr algn="ctr">
              <a:lnSpc>
                <a:spcPts val="4060"/>
              </a:lnSpc>
            </a:pPr>
            <a:r>
              <a:rPr lang="en-US" sz="2900">
                <a:solidFill>
                  <a:srgbClr val="000000"/>
                </a:solidFill>
                <a:latin typeface="Heebo Bold"/>
              </a:rPr>
              <a:t>Definisi </a:t>
            </a:r>
          </a:p>
          <a:p>
            <a:pPr algn="ctr">
              <a:lnSpc>
                <a:spcPts val="4060"/>
              </a:lnSpc>
            </a:pPr>
            <a:r>
              <a:rPr lang="en-US" sz="2900">
                <a:solidFill>
                  <a:srgbClr val="000000"/>
                </a:solidFill>
                <a:latin typeface="Heebo Bold"/>
              </a:rPr>
              <a:t>Operasional </a:t>
            </a:r>
          </a:p>
        </p:txBody>
      </p:sp>
      <p:sp>
        <p:nvSpPr>
          <p:cNvPr name="TextBox 42" id="42"/>
          <p:cNvSpPr txBox="true"/>
          <p:nvPr/>
        </p:nvSpPr>
        <p:spPr>
          <a:xfrm rot="0">
            <a:off x="13662847" y="5126137"/>
            <a:ext cx="2551285" cy="818097"/>
          </a:xfrm>
          <a:prstGeom prst="rect">
            <a:avLst/>
          </a:prstGeom>
        </p:spPr>
        <p:txBody>
          <a:bodyPr anchor="t" rtlCol="false" tIns="0" lIns="0" bIns="0" rIns="0">
            <a:spAutoFit/>
          </a:bodyPr>
          <a:lstStyle/>
          <a:p>
            <a:pPr algn="ctr">
              <a:lnSpc>
                <a:spcPts val="3277"/>
              </a:lnSpc>
            </a:pPr>
            <a:r>
              <a:rPr lang="en-US" sz="2340">
                <a:solidFill>
                  <a:srgbClr val="000000"/>
                </a:solidFill>
                <a:latin typeface="Heebo Bold"/>
              </a:rPr>
              <a:t>perangkat Lunak SPSS</a:t>
            </a:r>
          </a:p>
        </p:txBody>
      </p:sp>
      <p:sp>
        <p:nvSpPr>
          <p:cNvPr name="TextBox 43" id="43"/>
          <p:cNvSpPr txBox="true"/>
          <p:nvPr/>
        </p:nvSpPr>
        <p:spPr>
          <a:xfrm rot="0">
            <a:off x="6085250" y="5077242"/>
            <a:ext cx="2209893" cy="2024686"/>
          </a:xfrm>
          <a:prstGeom prst="rect">
            <a:avLst/>
          </a:prstGeom>
        </p:spPr>
        <p:txBody>
          <a:bodyPr anchor="t" rtlCol="false" tIns="0" lIns="0" bIns="0" rIns="0">
            <a:spAutoFit/>
          </a:bodyPr>
          <a:lstStyle/>
          <a:p>
            <a:pPr>
              <a:lnSpc>
                <a:spcPts val="3221"/>
              </a:lnSpc>
            </a:pPr>
            <a:r>
              <a:rPr lang="en-US" sz="2301">
                <a:solidFill>
                  <a:srgbClr val="000000"/>
                </a:solidFill>
                <a:latin typeface="Heebo Medium"/>
              </a:rPr>
              <a:t>Pola Asuh Orang tua &amp; Perkembangan sosial emosional anak </a:t>
            </a:r>
          </a:p>
        </p:txBody>
      </p:sp>
      <p:sp>
        <p:nvSpPr>
          <p:cNvPr name="TextBox 44" id="44"/>
          <p:cNvSpPr txBox="true"/>
          <p:nvPr/>
        </p:nvSpPr>
        <p:spPr>
          <a:xfrm rot="0">
            <a:off x="6085250" y="7232284"/>
            <a:ext cx="2291852" cy="2389505"/>
          </a:xfrm>
          <a:prstGeom prst="rect">
            <a:avLst/>
          </a:prstGeom>
        </p:spPr>
        <p:txBody>
          <a:bodyPr anchor="t" rtlCol="false" tIns="0" lIns="0" bIns="0" rIns="0">
            <a:spAutoFit/>
          </a:bodyPr>
          <a:lstStyle/>
          <a:p>
            <a:pPr>
              <a:lnSpc>
                <a:spcPts val="3220"/>
              </a:lnSpc>
            </a:pPr>
            <a:r>
              <a:rPr lang="en-US" sz="2300">
                <a:solidFill>
                  <a:srgbClr val="000000"/>
                </a:solidFill>
                <a:latin typeface="Mukta Mahee"/>
              </a:rPr>
              <a:t>adalah suatu definisi yang diberikan kepada suatu variabel dengan cara memberikan arti, </a:t>
            </a:r>
          </a:p>
        </p:txBody>
      </p:sp>
      <p:sp>
        <p:nvSpPr>
          <p:cNvPr name="TextBox 45" id="45"/>
          <p:cNvSpPr txBox="true"/>
          <p:nvPr/>
        </p:nvSpPr>
        <p:spPr>
          <a:xfrm rot="0">
            <a:off x="9358219" y="3820177"/>
            <a:ext cx="2815029" cy="895985"/>
          </a:xfrm>
          <a:prstGeom prst="rect">
            <a:avLst/>
          </a:prstGeom>
        </p:spPr>
        <p:txBody>
          <a:bodyPr anchor="t" rtlCol="false" tIns="0" lIns="0" bIns="0" rIns="0">
            <a:spAutoFit/>
          </a:bodyPr>
          <a:lstStyle/>
          <a:p>
            <a:pPr>
              <a:lnSpc>
                <a:spcPts val="3640"/>
              </a:lnSpc>
            </a:pPr>
            <a:r>
              <a:rPr lang="en-US" sz="2600">
                <a:solidFill>
                  <a:srgbClr val="000000"/>
                </a:solidFill>
                <a:latin typeface="Heebo Medium"/>
              </a:rPr>
              <a:t>Sumber Data Penelitian</a:t>
            </a:r>
          </a:p>
        </p:txBody>
      </p:sp>
      <p:sp>
        <p:nvSpPr>
          <p:cNvPr name="TextBox 46" id="46"/>
          <p:cNvSpPr txBox="true"/>
          <p:nvPr/>
        </p:nvSpPr>
        <p:spPr>
          <a:xfrm rot="0">
            <a:off x="8564892" y="5095875"/>
            <a:ext cx="2209893" cy="1210479"/>
          </a:xfrm>
          <a:prstGeom prst="rect">
            <a:avLst/>
          </a:prstGeom>
        </p:spPr>
        <p:txBody>
          <a:bodyPr anchor="t" rtlCol="false" tIns="0" lIns="0" bIns="0" rIns="0">
            <a:spAutoFit/>
          </a:bodyPr>
          <a:lstStyle/>
          <a:p>
            <a:pPr>
              <a:lnSpc>
                <a:spcPts val="3221"/>
              </a:lnSpc>
            </a:pPr>
            <a:r>
              <a:rPr lang="en-US" sz="2301">
                <a:solidFill>
                  <a:srgbClr val="000000"/>
                </a:solidFill>
                <a:latin typeface="Heebo Medium"/>
              </a:rPr>
              <a:t>sumber data primer &amp; sekunder</a:t>
            </a:r>
          </a:p>
        </p:txBody>
      </p:sp>
      <p:sp>
        <p:nvSpPr>
          <p:cNvPr name="TextBox 47" id="47"/>
          <p:cNvSpPr txBox="true"/>
          <p:nvPr/>
        </p:nvSpPr>
        <p:spPr>
          <a:xfrm rot="0">
            <a:off x="11984313" y="3698907"/>
            <a:ext cx="2815029" cy="1353185"/>
          </a:xfrm>
          <a:prstGeom prst="rect">
            <a:avLst/>
          </a:prstGeom>
        </p:spPr>
        <p:txBody>
          <a:bodyPr anchor="t" rtlCol="false" tIns="0" lIns="0" bIns="0" rIns="0">
            <a:spAutoFit/>
          </a:bodyPr>
          <a:lstStyle/>
          <a:p>
            <a:pPr>
              <a:lnSpc>
                <a:spcPts val="3640"/>
              </a:lnSpc>
            </a:pPr>
            <a:r>
              <a:rPr lang="en-US" sz="2600">
                <a:solidFill>
                  <a:srgbClr val="000000"/>
                </a:solidFill>
                <a:latin typeface="Heebo Medium"/>
              </a:rPr>
              <a:t>Teknik Pengumpulan </a:t>
            </a:r>
          </a:p>
          <a:p>
            <a:pPr>
              <a:lnSpc>
                <a:spcPts val="3640"/>
              </a:lnSpc>
            </a:pPr>
            <a:r>
              <a:rPr lang="en-US" sz="2600">
                <a:solidFill>
                  <a:srgbClr val="000000"/>
                </a:solidFill>
                <a:latin typeface="Heebo Medium"/>
              </a:rPr>
              <a:t>data</a:t>
            </a:r>
          </a:p>
        </p:txBody>
      </p:sp>
      <p:sp>
        <p:nvSpPr>
          <p:cNvPr name="TextBox 48" id="48"/>
          <p:cNvSpPr txBox="true"/>
          <p:nvPr/>
        </p:nvSpPr>
        <p:spPr>
          <a:xfrm rot="0">
            <a:off x="13963615" y="6183308"/>
            <a:ext cx="2563763" cy="672211"/>
          </a:xfrm>
          <a:prstGeom prst="rect">
            <a:avLst/>
          </a:prstGeom>
        </p:spPr>
        <p:txBody>
          <a:bodyPr anchor="t" rtlCol="false" tIns="0" lIns="0" bIns="0" rIns="0">
            <a:spAutoFit/>
          </a:bodyPr>
          <a:lstStyle/>
          <a:p>
            <a:pPr marL="418188" indent="-209094" lvl="1">
              <a:lnSpc>
                <a:spcPts val="2711"/>
              </a:lnSpc>
              <a:buFont typeface="Arial"/>
              <a:buChar char="•"/>
            </a:pPr>
            <a:r>
              <a:rPr lang="en-US" sz="1936">
                <a:solidFill>
                  <a:srgbClr val="000000"/>
                </a:solidFill>
                <a:latin typeface="Mukta Mahee"/>
              </a:rPr>
              <a:t>Validitas</a:t>
            </a:r>
          </a:p>
          <a:p>
            <a:pPr marL="418188" indent="-209094" lvl="1">
              <a:lnSpc>
                <a:spcPts val="2711"/>
              </a:lnSpc>
              <a:buFont typeface="Arial"/>
              <a:buChar char="•"/>
            </a:pPr>
            <a:r>
              <a:rPr lang="en-US" sz="1936">
                <a:solidFill>
                  <a:srgbClr val="000000"/>
                </a:solidFill>
                <a:latin typeface="Mukta Mahee"/>
              </a:rPr>
              <a:t>Reliabilitas</a:t>
            </a:r>
            <a:r>
              <a:rPr lang="en-US" sz="1936">
                <a:solidFill>
                  <a:srgbClr val="000000"/>
                </a:solidFill>
                <a:latin typeface="Mukta Mahee Medium"/>
              </a:rPr>
              <a:t> </a:t>
            </a:r>
          </a:p>
        </p:txBody>
      </p:sp>
      <p:sp>
        <p:nvSpPr>
          <p:cNvPr name="TextBox 49" id="49"/>
          <p:cNvSpPr txBox="true"/>
          <p:nvPr/>
        </p:nvSpPr>
        <p:spPr>
          <a:xfrm rot="0">
            <a:off x="11448922" y="5083825"/>
            <a:ext cx="2209893" cy="1617582"/>
          </a:xfrm>
          <a:prstGeom prst="rect">
            <a:avLst/>
          </a:prstGeom>
        </p:spPr>
        <p:txBody>
          <a:bodyPr anchor="t" rtlCol="false" tIns="0" lIns="0" bIns="0" rIns="0">
            <a:spAutoFit/>
          </a:bodyPr>
          <a:lstStyle/>
          <a:p>
            <a:pPr>
              <a:lnSpc>
                <a:spcPts val="3221"/>
              </a:lnSpc>
            </a:pPr>
            <a:r>
              <a:rPr lang="en-US" sz="2301">
                <a:solidFill>
                  <a:srgbClr val="000000"/>
                </a:solidFill>
                <a:latin typeface="Heebo Medium"/>
              </a:rPr>
              <a:t>Teknik pengumpulan &amp; Instrumen Penelitian</a:t>
            </a:r>
          </a:p>
        </p:txBody>
      </p:sp>
      <p:sp>
        <p:nvSpPr>
          <p:cNvPr name="TextBox 50" id="50"/>
          <p:cNvSpPr txBox="true"/>
          <p:nvPr/>
        </p:nvSpPr>
        <p:spPr>
          <a:xfrm rot="0">
            <a:off x="14444271" y="3639148"/>
            <a:ext cx="2815029" cy="895985"/>
          </a:xfrm>
          <a:prstGeom prst="rect">
            <a:avLst/>
          </a:prstGeom>
        </p:spPr>
        <p:txBody>
          <a:bodyPr anchor="t" rtlCol="false" tIns="0" lIns="0" bIns="0" rIns="0">
            <a:spAutoFit/>
          </a:bodyPr>
          <a:lstStyle/>
          <a:p>
            <a:pPr>
              <a:lnSpc>
                <a:spcPts val="3640"/>
              </a:lnSpc>
            </a:pPr>
            <a:r>
              <a:rPr lang="en-US" sz="2600">
                <a:solidFill>
                  <a:srgbClr val="000000"/>
                </a:solidFill>
                <a:latin typeface="Heebo Medium"/>
              </a:rPr>
              <a:t>Teknik</a:t>
            </a:r>
          </a:p>
          <a:p>
            <a:pPr>
              <a:lnSpc>
                <a:spcPts val="3640"/>
              </a:lnSpc>
            </a:pPr>
            <a:r>
              <a:rPr lang="en-US" sz="2600">
                <a:solidFill>
                  <a:srgbClr val="000000"/>
                </a:solidFill>
                <a:latin typeface="Heebo Medium"/>
              </a:rPr>
              <a:t>Analisa Data </a:t>
            </a:r>
          </a:p>
        </p:txBody>
      </p:sp>
    </p:spTree>
  </p:cSld>
  <p:clrMapOvr>
    <a:masterClrMapping/>
  </p:clrMapOvr>
  <p:transition spd="fast">
    <p:cover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grpSp>
        <p:nvGrpSpPr>
          <p:cNvPr name="Group 2" id="2"/>
          <p:cNvGrpSpPr/>
          <p:nvPr/>
        </p:nvGrpSpPr>
        <p:grpSpPr>
          <a:xfrm rot="0">
            <a:off x="1423620" y="1387095"/>
            <a:ext cx="15440761" cy="7512811"/>
            <a:chOff x="0" y="0"/>
            <a:chExt cx="4066702" cy="1978683"/>
          </a:xfrm>
        </p:grpSpPr>
        <p:sp>
          <p:nvSpPr>
            <p:cNvPr name="Freeform 3" id="3"/>
            <p:cNvSpPr/>
            <p:nvPr/>
          </p:nvSpPr>
          <p:spPr>
            <a:xfrm flipH="false" flipV="false" rot="0">
              <a:off x="0" y="0"/>
              <a:ext cx="4066703" cy="1978683"/>
            </a:xfrm>
            <a:custGeom>
              <a:avLst/>
              <a:gdLst/>
              <a:ahLst/>
              <a:cxnLst/>
              <a:rect r="r" b="b" t="t" l="l"/>
              <a:pathLst>
                <a:path h="1978683" w="4066703">
                  <a:moveTo>
                    <a:pt x="0" y="0"/>
                  </a:moveTo>
                  <a:lnTo>
                    <a:pt x="4066703" y="0"/>
                  </a:lnTo>
                  <a:lnTo>
                    <a:pt x="4066703" y="1978683"/>
                  </a:lnTo>
                  <a:lnTo>
                    <a:pt x="0" y="1978683"/>
                  </a:lnTo>
                  <a:close/>
                </a:path>
              </a:pathLst>
            </a:custGeom>
            <a:solidFill>
              <a:srgbClr val="EFEFEF"/>
            </a:solidFill>
          </p:spPr>
        </p:sp>
        <p:sp>
          <p:nvSpPr>
            <p:cNvPr name="TextBox 4" id="4"/>
            <p:cNvSpPr txBox="true"/>
            <p:nvPr/>
          </p:nvSpPr>
          <p:spPr>
            <a:xfrm>
              <a:off x="0" y="-9525"/>
              <a:ext cx="4066702" cy="1988208"/>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4521154" y="4834458"/>
            <a:ext cx="9245692" cy="520931"/>
            <a:chOff x="0" y="0"/>
            <a:chExt cx="2435079" cy="137200"/>
          </a:xfrm>
        </p:grpSpPr>
        <p:sp>
          <p:nvSpPr>
            <p:cNvPr name="Freeform 6" id="6"/>
            <p:cNvSpPr/>
            <p:nvPr/>
          </p:nvSpPr>
          <p:spPr>
            <a:xfrm flipH="false" flipV="false" rot="0">
              <a:off x="0" y="0"/>
              <a:ext cx="2435079" cy="137200"/>
            </a:xfrm>
            <a:custGeom>
              <a:avLst/>
              <a:gdLst/>
              <a:ahLst/>
              <a:cxnLst/>
              <a:rect r="r" b="b" t="t" l="l"/>
              <a:pathLst>
                <a:path h="137200" w="2435079">
                  <a:moveTo>
                    <a:pt x="0" y="0"/>
                  </a:moveTo>
                  <a:lnTo>
                    <a:pt x="2435079" y="0"/>
                  </a:lnTo>
                  <a:lnTo>
                    <a:pt x="2435079" y="137200"/>
                  </a:lnTo>
                  <a:lnTo>
                    <a:pt x="0" y="137200"/>
                  </a:lnTo>
                  <a:close/>
                </a:path>
              </a:pathLst>
            </a:custGeom>
            <a:solidFill>
              <a:srgbClr val="B7CADB"/>
            </a:solidFill>
          </p:spPr>
        </p:sp>
        <p:sp>
          <p:nvSpPr>
            <p:cNvPr name="TextBox 7" id="7"/>
            <p:cNvSpPr txBox="true"/>
            <p:nvPr/>
          </p:nvSpPr>
          <p:spPr>
            <a:xfrm>
              <a:off x="0" y="-9525"/>
              <a:ext cx="2435079" cy="146725"/>
            </a:xfrm>
            <a:prstGeom prst="rect">
              <a:avLst/>
            </a:prstGeom>
          </p:spPr>
          <p:txBody>
            <a:bodyPr anchor="ctr" rtlCol="false" tIns="50800" lIns="50800" bIns="50800" rIns="50800"/>
            <a:lstStyle/>
            <a:p>
              <a:pPr algn="ctr">
                <a:lnSpc>
                  <a:spcPts val="3100"/>
                </a:lnSpc>
              </a:pPr>
            </a:p>
          </p:txBody>
        </p:sp>
      </p:grpSp>
      <p:sp>
        <p:nvSpPr>
          <p:cNvPr name="TextBox 8" id="8"/>
          <p:cNvSpPr txBox="true"/>
          <p:nvPr/>
        </p:nvSpPr>
        <p:spPr>
          <a:xfrm rot="0">
            <a:off x="3868184" y="3848616"/>
            <a:ext cx="10551632" cy="1781185"/>
          </a:xfrm>
          <a:prstGeom prst="rect">
            <a:avLst/>
          </a:prstGeom>
        </p:spPr>
        <p:txBody>
          <a:bodyPr anchor="t" rtlCol="false" tIns="0" lIns="0" bIns="0" rIns="0">
            <a:spAutoFit/>
          </a:bodyPr>
          <a:lstStyle/>
          <a:p>
            <a:pPr algn="ctr">
              <a:lnSpc>
                <a:spcPts val="14699"/>
              </a:lnSpc>
            </a:pPr>
            <a:r>
              <a:rPr lang="en-US" sz="10499">
                <a:solidFill>
                  <a:srgbClr val="000000"/>
                </a:solidFill>
                <a:latin typeface="Heebo Bold"/>
              </a:rPr>
              <a:t>Terima Kasih</a:t>
            </a:r>
          </a:p>
        </p:txBody>
      </p:sp>
      <p:sp>
        <p:nvSpPr>
          <p:cNvPr name="Freeform 9" id="9"/>
          <p:cNvSpPr/>
          <p:nvPr/>
        </p:nvSpPr>
        <p:spPr>
          <a:xfrm flipH="true" flipV="false" rot="0">
            <a:off x="14619841" y="503457"/>
            <a:ext cx="3964881" cy="3964881"/>
          </a:xfrm>
          <a:custGeom>
            <a:avLst/>
            <a:gdLst/>
            <a:ahLst/>
            <a:cxnLst/>
            <a:rect r="r" b="b" t="t" l="l"/>
            <a:pathLst>
              <a:path h="3964881" w="3964881">
                <a:moveTo>
                  <a:pt x="3964881" y="0"/>
                </a:moveTo>
                <a:lnTo>
                  <a:pt x="0" y="0"/>
                </a:lnTo>
                <a:lnTo>
                  <a:pt x="0" y="3964881"/>
                </a:lnTo>
                <a:lnTo>
                  <a:pt x="3964881" y="3964881"/>
                </a:lnTo>
                <a:lnTo>
                  <a:pt x="39648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266174" y="8027264"/>
            <a:ext cx="4234221" cy="1397311"/>
          </a:xfrm>
          <a:custGeom>
            <a:avLst/>
            <a:gdLst/>
            <a:ahLst/>
            <a:cxnLst/>
            <a:rect r="r" b="b" t="t" l="l"/>
            <a:pathLst>
              <a:path h="1397311" w="423422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838672" y="662995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grpSp>
        <p:nvGrpSpPr>
          <p:cNvPr name="Group 12" id="12"/>
          <p:cNvGrpSpPr/>
          <p:nvPr/>
        </p:nvGrpSpPr>
        <p:grpSpPr>
          <a:xfrm rot="0">
            <a:off x="583495" y="503457"/>
            <a:ext cx="3086100" cy="30861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6182A8"/>
            </a:solidFill>
          </p:spPr>
        </p:sp>
        <p:sp>
          <p:nvSpPr>
            <p:cNvPr name="TextBox 14" id="1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5" id="15"/>
          <p:cNvGrpSpPr/>
          <p:nvPr/>
        </p:nvGrpSpPr>
        <p:grpSpPr>
          <a:xfrm rot="0">
            <a:off x="1168329" y="1205636"/>
            <a:ext cx="2195690" cy="2035614"/>
            <a:chOff x="0" y="0"/>
            <a:chExt cx="578289" cy="536129"/>
          </a:xfrm>
        </p:grpSpPr>
        <p:sp>
          <p:nvSpPr>
            <p:cNvPr name="Freeform 16" id="16"/>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B7CADB"/>
            </a:solidFill>
          </p:spPr>
        </p:sp>
        <p:sp>
          <p:nvSpPr>
            <p:cNvPr name="TextBox 17" id="17"/>
            <p:cNvSpPr txBox="true"/>
            <p:nvPr/>
          </p:nvSpPr>
          <p:spPr>
            <a:xfrm>
              <a:off x="0" y="-9525"/>
              <a:ext cx="578289" cy="545654"/>
            </a:xfrm>
            <a:prstGeom prst="rect">
              <a:avLst/>
            </a:prstGeom>
          </p:spPr>
          <p:txBody>
            <a:bodyPr anchor="ctr" rtlCol="false" tIns="50800" lIns="50800" bIns="50800" rIns="50800"/>
            <a:lstStyle/>
            <a:p>
              <a:pPr algn="ctr">
                <a:lnSpc>
                  <a:spcPts val="3100"/>
                </a:lnSpc>
              </a:pPr>
            </a:p>
          </p:txBody>
        </p:sp>
      </p:grpSp>
      <p:grpSp>
        <p:nvGrpSpPr>
          <p:cNvPr name="Group 18" id="18"/>
          <p:cNvGrpSpPr/>
          <p:nvPr/>
        </p:nvGrpSpPr>
        <p:grpSpPr>
          <a:xfrm rot="0">
            <a:off x="10998186" y="7930899"/>
            <a:ext cx="6261114" cy="1493676"/>
            <a:chOff x="0" y="0"/>
            <a:chExt cx="1649018" cy="393396"/>
          </a:xfrm>
        </p:grpSpPr>
        <p:sp>
          <p:nvSpPr>
            <p:cNvPr name="Freeform 19" id="19"/>
            <p:cNvSpPr/>
            <p:nvPr/>
          </p:nvSpPr>
          <p:spPr>
            <a:xfrm flipH="false" flipV="false" rot="0">
              <a:off x="0" y="0"/>
              <a:ext cx="1649018" cy="393396"/>
            </a:xfrm>
            <a:custGeom>
              <a:avLst/>
              <a:gdLst/>
              <a:ahLst/>
              <a:cxnLst/>
              <a:rect r="r" b="b" t="t" l="l"/>
              <a:pathLst>
                <a:path h="393396" w="1649018">
                  <a:moveTo>
                    <a:pt x="0" y="0"/>
                  </a:moveTo>
                  <a:lnTo>
                    <a:pt x="1649018" y="0"/>
                  </a:lnTo>
                  <a:lnTo>
                    <a:pt x="1649018" y="393396"/>
                  </a:lnTo>
                  <a:lnTo>
                    <a:pt x="0" y="393396"/>
                  </a:lnTo>
                  <a:close/>
                </a:path>
              </a:pathLst>
            </a:custGeom>
            <a:solidFill>
              <a:srgbClr val="6182A8"/>
            </a:solidFill>
          </p:spPr>
        </p:sp>
        <p:sp>
          <p:nvSpPr>
            <p:cNvPr name="TextBox 20" id="20"/>
            <p:cNvSpPr txBox="true"/>
            <p:nvPr/>
          </p:nvSpPr>
          <p:spPr>
            <a:xfrm>
              <a:off x="0" y="-9525"/>
              <a:ext cx="1649018" cy="402921"/>
            </a:xfrm>
            <a:prstGeom prst="rect">
              <a:avLst/>
            </a:prstGeom>
          </p:spPr>
          <p:txBody>
            <a:bodyPr anchor="ctr" rtlCol="false" tIns="50800" lIns="50800" bIns="50800" rIns="50800"/>
            <a:lstStyle/>
            <a:p>
              <a:pPr algn="ctr">
                <a:lnSpc>
                  <a:spcPts val="3100"/>
                </a:lnSpc>
              </a:pPr>
            </a:p>
          </p:txBody>
        </p:sp>
      </p:grpSp>
      <p:grpSp>
        <p:nvGrpSpPr>
          <p:cNvPr name="Group 21" id="21"/>
          <p:cNvGrpSpPr/>
          <p:nvPr/>
        </p:nvGrpSpPr>
        <p:grpSpPr>
          <a:xfrm rot="0">
            <a:off x="11297208" y="8217016"/>
            <a:ext cx="6051824" cy="1017807"/>
            <a:chOff x="0" y="0"/>
            <a:chExt cx="1593896" cy="268064"/>
          </a:xfrm>
        </p:grpSpPr>
        <p:sp>
          <p:nvSpPr>
            <p:cNvPr name="Freeform 22" id="22"/>
            <p:cNvSpPr/>
            <p:nvPr/>
          </p:nvSpPr>
          <p:spPr>
            <a:xfrm flipH="false" flipV="false" rot="0">
              <a:off x="0" y="0"/>
              <a:ext cx="1593896" cy="268064"/>
            </a:xfrm>
            <a:custGeom>
              <a:avLst/>
              <a:gdLst/>
              <a:ahLst/>
              <a:cxnLst/>
              <a:rect r="r" b="b" t="t" l="l"/>
              <a:pathLst>
                <a:path h="268064" w="1593896">
                  <a:moveTo>
                    <a:pt x="0" y="0"/>
                  </a:moveTo>
                  <a:lnTo>
                    <a:pt x="1593896" y="0"/>
                  </a:lnTo>
                  <a:lnTo>
                    <a:pt x="1593896" y="268064"/>
                  </a:lnTo>
                  <a:lnTo>
                    <a:pt x="0" y="268064"/>
                  </a:lnTo>
                  <a:close/>
                </a:path>
              </a:pathLst>
            </a:custGeom>
            <a:solidFill>
              <a:srgbClr val="87A3C4"/>
            </a:solidFill>
          </p:spPr>
        </p:sp>
        <p:sp>
          <p:nvSpPr>
            <p:cNvPr name="TextBox 23" id="23"/>
            <p:cNvSpPr txBox="true"/>
            <p:nvPr/>
          </p:nvSpPr>
          <p:spPr>
            <a:xfrm>
              <a:off x="0" y="-9525"/>
              <a:ext cx="1593896" cy="277589"/>
            </a:xfrm>
            <a:prstGeom prst="rect">
              <a:avLst/>
            </a:prstGeom>
          </p:spPr>
          <p:txBody>
            <a:bodyPr anchor="ctr" rtlCol="false" tIns="50800" lIns="50800" bIns="50800" rIns="50800"/>
            <a:lstStyle/>
            <a:p>
              <a:pPr algn="ctr">
                <a:lnSpc>
                  <a:spcPts val="3100"/>
                </a:lnSpc>
              </a:pPr>
            </a:p>
          </p:txBody>
        </p:sp>
      </p:grpSp>
      <p:grpSp>
        <p:nvGrpSpPr>
          <p:cNvPr name="Group 24" id="24"/>
          <p:cNvGrpSpPr/>
          <p:nvPr/>
        </p:nvGrpSpPr>
        <p:grpSpPr>
          <a:xfrm rot="0">
            <a:off x="12243489" y="5943307"/>
            <a:ext cx="328528" cy="304577"/>
            <a:chOff x="0" y="0"/>
            <a:chExt cx="578289" cy="536129"/>
          </a:xfrm>
        </p:grpSpPr>
        <p:sp>
          <p:nvSpPr>
            <p:cNvPr name="Freeform 25" id="25"/>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6" id="26"/>
            <p:cNvSpPr txBox="true"/>
            <p:nvPr/>
          </p:nvSpPr>
          <p:spPr>
            <a:xfrm>
              <a:off x="0" y="-9525"/>
              <a:ext cx="578289" cy="545654"/>
            </a:xfrm>
            <a:prstGeom prst="rect">
              <a:avLst/>
            </a:prstGeom>
          </p:spPr>
          <p:txBody>
            <a:bodyPr anchor="ctr" rtlCol="false" tIns="50800" lIns="50800" bIns="50800" rIns="50800"/>
            <a:lstStyle/>
            <a:p>
              <a:pPr algn="ctr">
                <a:lnSpc>
                  <a:spcPts val="3100"/>
                </a:lnSpc>
              </a:pPr>
            </a:p>
          </p:txBody>
        </p:sp>
      </p:grpSp>
      <p:grpSp>
        <p:nvGrpSpPr>
          <p:cNvPr name="Group 27" id="27"/>
          <p:cNvGrpSpPr/>
          <p:nvPr/>
        </p:nvGrpSpPr>
        <p:grpSpPr>
          <a:xfrm rot="0">
            <a:off x="12840903" y="5943307"/>
            <a:ext cx="328528" cy="304577"/>
            <a:chOff x="0" y="0"/>
            <a:chExt cx="578289" cy="536129"/>
          </a:xfrm>
        </p:grpSpPr>
        <p:sp>
          <p:nvSpPr>
            <p:cNvPr name="Freeform 28" id="28"/>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9" id="29"/>
            <p:cNvSpPr txBox="true"/>
            <p:nvPr/>
          </p:nvSpPr>
          <p:spPr>
            <a:xfrm>
              <a:off x="0" y="-9525"/>
              <a:ext cx="578289" cy="545654"/>
            </a:xfrm>
            <a:prstGeom prst="rect">
              <a:avLst/>
            </a:prstGeom>
          </p:spPr>
          <p:txBody>
            <a:bodyPr anchor="ctr" rtlCol="false" tIns="50800" lIns="50800" bIns="50800" rIns="50800"/>
            <a:lstStyle/>
            <a:p>
              <a:pPr algn="ctr">
                <a:lnSpc>
                  <a:spcPts val="3100"/>
                </a:lnSpc>
              </a:pPr>
            </a:p>
          </p:txBody>
        </p:sp>
      </p:grpSp>
      <p:grpSp>
        <p:nvGrpSpPr>
          <p:cNvPr name="Group 30" id="30"/>
          <p:cNvGrpSpPr/>
          <p:nvPr/>
        </p:nvGrpSpPr>
        <p:grpSpPr>
          <a:xfrm rot="0">
            <a:off x="13438318" y="5943307"/>
            <a:ext cx="328528" cy="304577"/>
            <a:chOff x="0" y="0"/>
            <a:chExt cx="578289" cy="536129"/>
          </a:xfrm>
        </p:grpSpPr>
        <p:sp>
          <p:nvSpPr>
            <p:cNvPr name="Freeform 31" id="31"/>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32" id="32"/>
            <p:cNvSpPr txBox="true"/>
            <p:nvPr/>
          </p:nvSpPr>
          <p:spPr>
            <a:xfrm>
              <a:off x="0" y="-9525"/>
              <a:ext cx="578289" cy="545654"/>
            </a:xfrm>
            <a:prstGeom prst="rect">
              <a:avLst/>
            </a:prstGeom>
          </p:spPr>
          <p:txBody>
            <a:bodyPr anchor="ctr" rtlCol="false" tIns="50800" lIns="50800" bIns="50800" rIns="50800"/>
            <a:lstStyle/>
            <a:p>
              <a:pPr algn="ctr">
                <a:lnSpc>
                  <a:spcPts val="3100"/>
                </a:lnSpc>
              </a:pPr>
            </a:p>
          </p:txBody>
        </p:sp>
      </p:grpSp>
    </p:spTree>
  </p:cSld>
  <p:clrMapOvr>
    <a:masterClrMapping/>
  </p:clrMapOvr>
  <p:transition spd="fast">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DAF83Zv9_x8</dc:identifier>
  <dcterms:modified xsi:type="dcterms:W3CDTF">2011-08-01T06:04:30Z</dcterms:modified>
  <cp:revision>1</cp:revision>
  <dc:title>Biru simpel formal seminar proposal sidang presentasi</dc:title>
</cp:coreProperties>
</file>