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4F"/>
    <a:srgbClr val="C17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7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37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8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4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5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8967-7EA7-F84E-FD87-BAB21FF91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436880"/>
            <a:ext cx="8119533" cy="1863558"/>
          </a:xfrm>
        </p:spPr>
        <p:txBody>
          <a:bodyPr/>
          <a:lstStyle/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IMPLEMENTASI PEMBELAJARAN KITAB AKHLAK LIL BANAT JUZ 1 DALAM MEMBENTUK KARAKTER SANTRI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Penelitian</a:t>
            </a:r>
            <a:r>
              <a:rPr lang="en-US" sz="2000" b="1" dirty="0">
                <a:solidFill>
                  <a:schemeClr val="tx1"/>
                </a:solidFill>
              </a:rPr>
              <a:t> di </a:t>
            </a:r>
            <a:r>
              <a:rPr lang="en-US" sz="2000" b="1" dirty="0" err="1">
                <a:solidFill>
                  <a:schemeClr val="tx1"/>
                </a:solidFill>
              </a:rPr>
              <a:t>Pondok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Pesantren</a:t>
            </a:r>
            <a:r>
              <a:rPr lang="en-US" sz="2000" b="1" dirty="0">
                <a:solidFill>
                  <a:schemeClr val="tx1"/>
                </a:solidFill>
              </a:rPr>
              <a:t> Al-</a:t>
            </a:r>
            <a:r>
              <a:rPr lang="en-US" sz="2000" b="1" dirty="0" err="1">
                <a:solidFill>
                  <a:schemeClr val="tx1"/>
                </a:solidFill>
              </a:rPr>
              <a:t>Munawwariyyah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Cilaku-Cianjur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CF51-3DBE-7F86-16F7-A80EC026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509520"/>
            <a:ext cx="7766936" cy="377951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Oleh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Amas </a:t>
            </a:r>
            <a:r>
              <a:rPr lang="en-US" dirty="0" err="1">
                <a:solidFill>
                  <a:schemeClr val="tx1"/>
                </a:solidFill>
              </a:rPr>
              <a:t>Maspupah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NPM : 16.2020.004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Pembimbing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Talina, </a:t>
            </a:r>
            <a:r>
              <a:rPr lang="en-US" dirty="0" err="1">
                <a:solidFill>
                  <a:schemeClr val="tx1"/>
                </a:solidFill>
              </a:rPr>
              <a:t>M.MPd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PROGRAM STUDI PENDIDIKAN AGAMA ISLAM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SEKOLAH TINGGI ILMU TARBIYAH (STIT)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AL-AZAMI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F9AFD-A5EF-9C47-35D0-6EA8DF5A7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98383"/>
            <a:ext cx="952500" cy="76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6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BA02-0300-2DB0-0D01-AF1317D0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5" y="286191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TERIMAKASIH</a:t>
            </a:r>
            <a:endParaRPr lang="en-ID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2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C6F0-2967-0C93-246F-0C03DB4E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/>
          <a:lstStyle/>
          <a:p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5E11-A767-C40B-23A0-AABB2376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23" y="1720878"/>
            <a:ext cx="8596668" cy="45275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perperilaku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Karakter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siartikan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pekerti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sangat </a:t>
            </a:r>
            <a:r>
              <a:rPr lang="en-US" dirty="0" err="1"/>
              <a:t>urgen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di zaman yang sangat </a:t>
            </a:r>
            <a:r>
              <a:rPr lang="en-US" dirty="0" err="1"/>
              <a:t>memprihatinkan</a:t>
            </a:r>
            <a:r>
              <a:rPr lang="en-US" dirty="0"/>
              <a:t>, </a:t>
            </a:r>
            <a:r>
              <a:rPr lang="en-US" dirty="0" err="1"/>
              <a:t>pergaulan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pada </a:t>
            </a:r>
            <a:r>
              <a:rPr lang="en-US" dirty="0" err="1"/>
              <a:t>taraf</a:t>
            </a:r>
            <a:r>
              <a:rPr lang="en-US" dirty="0"/>
              <a:t> yang </a:t>
            </a:r>
            <a:r>
              <a:rPr lang="en-US" dirty="0" err="1"/>
              <a:t>menghawatirkan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menurunnya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Kitab </a:t>
            </a:r>
            <a:r>
              <a:rPr lang="en-US" dirty="0" err="1"/>
              <a:t>Akhlak</a:t>
            </a:r>
            <a:r>
              <a:rPr lang="en-US" dirty="0"/>
              <a:t> Lil Banat </a:t>
            </a:r>
            <a:r>
              <a:rPr lang="en-US" dirty="0" err="1"/>
              <a:t>dijadikan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santri</a:t>
            </a:r>
            <a:r>
              <a:rPr lang="en-US" dirty="0"/>
              <a:t> di </a:t>
            </a:r>
            <a:r>
              <a:rPr lang="en-US" dirty="0" err="1"/>
              <a:t>pondok</a:t>
            </a:r>
            <a:r>
              <a:rPr lang="en-US" dirty="0"/>
              <a:t> </a:t>
            </a:r>
            <a:r>
              <a:rPr lang="en-US" dirty="0" err="1"/>
              <a:t>pesantren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permaslahan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santri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pengimplementasian</a:t>
            </a:r>
            <a:r>
              <a:rPr lang="en-US" dirty="0"/>
              <a:t> kitab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lil</a:t>
            </a:r>
            <a:r>
              <a:rPr lang="en-US" dirty="0"/>
              <a:t> </a:t>
            </a:r>
            <a:r>
              <a:rPr lang="en-US" dirty="0" err="1"/>
              <a:t>banat</a:t>
            </a:r>
            <a:r>
              <a:rPr lang="en-US" dirty="0"/>
              <a:t>,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dan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santri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menyimpang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73A6FD-0F6C-02E7-584A-04A90CE7DBEE}"/>
              </a:ext>
            </a:extLst>
          </p:cNvPr>
          <p:cNvSpPr/>
          <p:nvPr/>
        </p:nvSpPr>
        <p:spPr>
          <a:xfrm>
            <a:off x="677334" y="690881"/>
            <a:ext cx="3738880" cy="741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err="1">
                <a:solidFill>
                  <a:schemeClr val="tx1"/>
                </a:solidFill>
              </a:rPr>
              <a:t>Latar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Belakang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62893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291-0A53-0D74-E944-D8006E59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br>
              <a:rPr lang="en-US" dirty="0">
                <a:solidFill>
                  <a:schemeClr val="tx1"/>
                </a:solidFill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549C81-6344-873D-F748-902CCA7D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045" y="1386560"/>
            <a:ext cx="3161655" cy="12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Bagaimana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implementasi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pemebalajaran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kitab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lil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banat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juz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1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b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membentuk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santri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pondok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pesantren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Al-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Munawwariyyah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?</a:t>
            </a:r>
            <a:r>
              <a:rPr lang="en-ID" sz="1200" dirty="0"/>
              <a:t> </a:t>
            </a:r>
            <a:br>
              <a:rPr lang="en-ID" sz="1200" dirty="0"/>
            </a:b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EA51E-BD87-4EC9-0B79-1388A8F60FD6}"/>
              </a:ext>
            </a:extLst>
          </p:cNvPr>
          <p:cNvSpPr/>
          <p:nvPr/>
        </p:nvSpPr>
        <p:spPr>
          <a:xfrm>
            <a:off x="433091" y="2687880"/>
            <a:ext cx="2399655" cy="1227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Bagaimana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pembelajaran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kitab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lil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banat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juz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1 di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pondok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pesantren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AlMunawwariyyah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?</a:t>
            </a:r>
            <a:r>
              <a:rPr lang="en-ID" dirty="0"/>
              <a:t> </a:t>
            </a:r>
            <a:br>
              <a:rPr lang="en-ID" dirty="0"/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04988-DE55-1FE4-945D-0860E90143F7}"/>
              </a:ext>
            </a:extLst>
          </p:cNvPr>
          <p:cNvSpPr/>
          <p:nvPr/>
        </p:nvSpPr>
        <p:spPr>
          <a:xfrm>
            <a:off x="6794500" y="2622120"/>
            <a:ext cx="4345767" cy="1293140"/>
          </a:xfrm>
          <a:prstGeom prst="rect">
            <a:avLst/>
          </a:prstGeom>
          <a:solidFill>
            <a:srgbClr val="FF96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Apa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saja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faktor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pendukung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penghambat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implementasi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pembelajaran</a:t>
            </a:r>
            <a:b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kitab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Akhlakul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Banat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pembentukan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santri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Pondok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Pesantren</a:t>
            </a:r>
            <a:b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Al-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TimesNewRomanPSMT"/>
              </a:rPr>
              <a:t>Munawwariyyah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TimesNewRomanPSMT"/>
              </a:rPr>
              <a:t>?</a:t>
            </a:r>
            <a:r>
              <a:rPr lang="en-ID" sz="1200" dirty="0"/>
              <a:t> </a:t>
            </a:r>
            <a:br>
              <a:rPr lang="en-ID" dirty="0"/>
            </a:b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97F2CC-09C2-05E1-92D4-CB3BDFC500F6}"/>
              </a:ext>
            </a:extLst>
          </p:cNvPr>
          <p:cNvCxnSpPr/>
          <p:nvPr/>
        </p:nvCxnSpPr>
        <p:spPr>
          <a:xfrm>
            <a:off x="1524000" y="391526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8044D4-14CF-21AD-2633-E4046690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68841"/>
              </p:ext>
            </p:extLst>
          </p:nvPr>
        </p:nvGraphicFramePr>
        <p:xfrm>
          <a:off x="555214" y="4575660"/>
          <a:ext cx="23996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654">
                  <a:extLst>
                    <a:ext uri="{9D8B030D-6E8A-4147-A177-3AD203B41FA5}">
                      <a16:colId xmlns:a16="http://schemas.microsoft.com/office/drawing/2014/main" val="591633101"/>
                    </a:ext>
                  </a:extLst>
                </a:gridCol>
              </a:tblGrid>
              <a:tr h="706680">
                <a:tc>
                  <a:txBody>
                    <a:bodyPr/>
                    <a:lstStyle/>
                    <a:p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megetahui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pembelajaran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kitab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akhlak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banat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juz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1di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Pondok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Pesantren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Al-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Munawwariyyah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ID" sz="2400" dirty="0"/>
                      </a:br>
                      <a:endParaRPr lang="en-ID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973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817D2E-8609-2E53-CB59-E55118116E24}"/>
              </a:ext>
            </a:extLst>
          </p:cNvPr>
          <p:cNvCxnSpPr>
            <a:cxnSpLocks/>
          </p:cNvCxnSpPr>
          <p:nvPr/>
        </p:nvCxnSpPr>
        <p:spPr>
          <a:xfrm>
            <a:off x="4639160" y="2622120"/>
            <a:ext cx="0" cy="196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B39F07-4547-F3AD-C6C9-D6CA1A42C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69174"/>
              </p:ext>
            </p:extLst>
          </p:nvPr>
        </p:nvGraphicFramePr>
        <p:xfrm>
          <a:off x="3463440" y="4586240"/>
          <a:ext cx="26325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60">
                  <a:extLst>
                    <a:ext uri="{9D8B030D-6E8A-4147-A177-3AD203B41FA5}">
                      <a16:colId xmlns:a16="http://schemas.microsoft.com/office/drawing/2014/main" val="3922800421"/>
                    </a:ext>
                  </a:extLst>
                </a:gridCol>
              </a:tblGrid>
              <a:tr h="1235560">
                <a:tc>
                  <a:txBody>
                    <a:bodyPr/>
                    <a:lstStyle/>
                    <a:p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kitab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akhlak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banat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juz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pembentukan</a:t>
                      </a:r>
                      <a:b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santri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Pondok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Pesantren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Al-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Munawwariyyah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6210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4585EB-D39D-4667-9696-FF500F62B1F9}"/>
              </a:ext>
            </a:extLst>
          </p:cNvPr>
          <p:cNvCxnSpPr>
            <a:cxnSpLocks/>
          </p:cNvCxnSpPr>
          <p:nvPr/>
        </p:nvCxnSpPr>
        <p:spPr>
          <a:xfrm>
            <a:off x="8967383" y="3915260"/>
            <a:ext cx="0" cy="67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0BD32BF-BA8D-53F6-8449-8E11B5D8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91797"/>
              </p:ext>
            </p:extLst>
          </p:nvPr>
        </p:nvGraphicFramePr>
        <p:xfrm>
          <a:off x="6794500" y="4650460"/>
          <a:ext cx="41783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0">
                  <a:extLst>
                    <a:ext uri="{9D8B030D-6E8A-4147-A177-3AD203B41FA5}">
                      <a16:colId xmlns:a16="http://schemas.microsoft.com/office/drawing/2014/main" val="3149077514"/>
                    </a:ext>
                  </a:extLst>
                </a:gridCol>
              </a:tblGrid>
              <a:tr h="1113920">
                <a:tc>
                  <a:txBody>
                    <a:bodyPr/>
                    <a:lstStyle/>
                    <a:p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faktor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pendukung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penghambat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</a:t>
                      </a:r>
                      <a:b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pembelajaran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kitab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akhlak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banat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juz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pembentukan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santri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</a:t>
                      </a:r>
                      <a:b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Pondok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Pesantren</a:t>
                      </a:r>
                      <a:r>
                        <a:rPr lang="en-ID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Al-</a:t>
                      </a:r>
                      <a:r>
                        <a:rPr lang="en-ID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Munawwariyyah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3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AF8-94F7-3993-79A4-5CB91CFC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6B02-7C3A-324E-142D-24A5D28E5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Sumber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bagi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pembaca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mengenai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pembentukan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karakter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santri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melalui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implementasi</a:t>
            </a:r>
            <a:r>
              <a:rPr lang="en-US" sz="1400" dirty="0">
                <a:solidFill>
                  <a:schemeClr val="tx1"/>
                </a:solidFill>
              </a:rPr>
              <a:t> kitab </a:t>
            </a:r>
            <a:r>
              <a:rPr lang="en-US" sz="1400" dirty="0" err="1">
                <a:solidFill>
                  <a:schemeClr val="tx1"/>
                </a:solidFill>
              </a:rPr>
              <a:t>akhlak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banat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Memberikan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masukan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pengembangan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ilmu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pengetahuan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khususnya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berkaitan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langsung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pembentukan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karakter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Sebagai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pijakan</a:t>
            </a:r>
            <a:r>
              <a:rPr lang="en-US" sz="1400" dirty="0">
                <a:solidFill>
                  <a:schemeClr val="tx1"/>
                </a:solidFill>
              </a:rPr>
              <a:t> dan </a:t>
            </a:r>
            <a:r>
              <a:rPr lang="en-US" sz="1400" dirty="0" err="1">
                <a:solidFill>
                  <a:schemeClr val="tx1"/>
                </a:solidFill>
              </a:rPr>
              <a:t>referensi</a:t>
            </a:r>
            <a:r>
              <a:rPr lang="en-US" sz="1400" dirty="0">
                <a:solidFill>
                  <a:schemeClr val="tx1"/>
                </a:solidFill>
              </a:rPr>
              <a:t> pada </a:t>
            </a:r>
            <a:r>
              <a:rPr lang="en-US" sz="1400" dirty="0" err="1">
                <a:solidFill>
                  <a:schemeClr val="tx1"/>
                </a:solidFill>
              </a:rPr>
              <a:t>penelitian-penelitian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selanjutnya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berhubungan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kitab </a:t>
            </a:r>
            <a:r>
              <a:rPr lang="en-US" sz="1400" dirty="0" err="1">
                <a:solidFill>
                  <a:schemeClr val="tx1"/>
                </a:solidFill>
              </a:rPr>
              <a:t>akhlak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banat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A1F3C-F9EC-CA7F-2785-F7AB3A5FD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5643116" cy="3304117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memberikan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sumbangsih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anak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pembentukan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5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sejak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dini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terkait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problem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masyarakat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kian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mengarah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pada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degradasi</a:t>
            </a:r>
            <a:r>
              <a:rPr lang="en-ID" sz="5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serta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memberikan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sumbangsih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evaluasi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b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pembentukan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santri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Pondok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Pesantren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Al-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Munawwariyyah</a:t>
            </a:r>
            <a:r>
              <a:rPr lang="en-ID" sz="5600" dirty="0"/>
              <a:t> </a:t>
            </a:r>
          </a:p>
          <a:p>
            <a:pPr>
              <a:buFont typeface="+mj-lt"/>
              <a:buAutoNum type="arabicPeriod"/>
            </a:pP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Bagi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Pondok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Pesantren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hal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memberi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gambaran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mencetak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output yang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berkepribadian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sesuai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tuntunan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agama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islam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berakhakulkarimah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sz="5600" dirty="0"/>
              <a:t> </a:t>
            </a:r>
          </a:p>
          <a:p>
            <a:pPr>
              <a:buFont typeface="+mj-lt"/>
              <a:buAutoNum type="arabicPeriod"/>
            </a:pP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memaksimalkan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evaluasi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pembentukan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melalui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implementasi</a:t>
            </a:r>
            <a:b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kitab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lil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banat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sz="5600" dirty="0"/>
              <a:t> </a:t>
            </a:r>
          </a:p>
          <a:p>
            <a:pPr>
              <a:buFont typeface="+mj-lt"/>
              <a:buAutoNum type="arabicPeriod"/>
            </a:pP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memotivasi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diri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menciptakan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hubungan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baik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b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lingkungan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melalui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implementasi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kitab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akhlak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lil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banat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5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5600" b="0" i="0" dirty="0" err="1">
                <a:solidFill>
                  <a:srgbClr val="000000"/>
                </a:solidFill>
                <a:effectLst/>
                <a:latin typeface="TimesNewRomanPSMT"/>
              </a:rPr>
              <a:t>membentuk</a:t>
            </a:r>
            <a:br>
              <a:rPr lang="en-ID" sz="40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40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ID" sz="4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sz="4000" dirty="0"/>
              <a:t> </a:t>
            </a:r>
            <a:br>
              <a:rPr lang="en-ID" sz="1200" dirty="0"/>
            </a:br>
            <a:br>
              <a:rPr lang="en-ID" sz="1200" dirty="0"/>
            </a:br>
            <a:br>
              <a:rPr lang="en-ID" dirty="0"/>
            </a:b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A07B6-389F-7E8E-CE76-EDD89065EA99}"/>
              </a:ext>
            </a:extLst>
          </p:cNvPr>
          <p:cNvSpPr/>
          <p:nvPr/>
        </p:nvSpPr>
        <p:spPr>
          <a:xfrm>
            <a:off x="3119967" y="326166"/>
            <a:ext cx="4470400" cy="1057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MANFAAT PENELITIAN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3744C8-8392-6D5C-1E6E-42AB63F28522}"/>
              </a:ext>
            </a:extLst>
          </p:cNvPr>
          <p:cNvSpPr/>
          <p:nvPr/>
        </p:nvSpPr>
        <p:spPr>
          <a:xfrm>
            <a:off x="385253" y="1508260"/>
            <a:ext cx="1109178" cy="9502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Teoritis</a:t>
            </a:r>
            <a:endParaRPr lang="en-ID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B4B7A3-0533-5763-A69E-DBC81AE15BAF}"/>
              </a:ext>
            </a:extLst>
          </p:cNvPr>
          <p:cNvSpPr/>
          <p:nvPr/>
        </p:nvSpPr>
        <p:spPr>
          <a:xfrm>
            <a:off x="5088384" y="1563558"/>
            <a:ext cx="1109178" cy="950250"/>
          </a:xfrm>
          <a:prstGeom prst="ellipse">
            <a:avLst/>
          </a:prstGeom>
          <a:solidFill>
            <a:srgbClr val="FF96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Praktis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23666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6E799F0-6AE9-9C4E-FABA-79BFF0F49765}"/>
              </a:ext>
            </a:extLst>
          </p:cNvPr>
          <p:cNvSpPr/>
          <p:nvPr/>
        </p:nvSpPr>
        <p:spPr>
          <a:xfrm>
            <a:off x="-101600" y="0"/>
            <a:ext cx="4432300" cy="812800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7E125144-23BF-E183-C927-D6102D5A2D63}"/>
              </a:ext>
            </a:extLst>
          </p:cNvPr>
          <p:cNvSpPr/>
          <p:nvPr/>
        </p:nvSpPr>
        <p:spPr>
          <a:xfrm>
            <a:off x="279400" y="228600"/>
            <a:ext cx="6438900" cy="812800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KAJIAN PENELITIAN TERDAHULU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3A79350-6CCD-8699-85E9-CD8AB1936A92}"/>
              </a:ext>
            </a:extLst>
          </p:cNvPr>
          <p:cNvSpPr/>
          <p:nvPr/>
        </p:nvSpPr>
        <p:spPr>
          <a:xfrm>
            <a:off x="749300" y="1689100"/>
            <a:ext cx="787400" cy="58420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E998A75-CB9A-AE69-9C8E-2F0DCD51605D}"/>
              </a:ext>
            </a:extLst>
          </p:cNvPr>
          <p:cNvSpPr/>
          <p:nvPr/>
        </p:nvSpPr>
        <p:spPr>
          <a:xfrm>
            <a:off x="1816100" y="1689100"/>
            <a:ext cx="8559800" cy="1498600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Aan </a:t>
            </a:r>
            <a:r>
              <a:rPr lang="en-US" sz="2000" dirty="0" err="1">
                <a:solidFill>
                  <a:schemeClr val="tx1"/>
                </a:solidFill>
              </a:rPr>
              <a:t>Syarifudin</a:t>
            </a:r>
            <a:r>
              <a:rPr lang="en-US" sz="2000" dirty="0">
                <a:solidFill>
                  <a:schemeClr val="tx1"/>
                </a:solidFill>
              </a:rPr>
              <a:t> “ </a:t>
            </a:r>
            <a:r>
              <a:rPr lang="en-US" sz="2000" dirty="0" err="1">
                <a:solidFill>
                  <a:schemeClr val="tx1"/>
                </a:solidFill>
              </a:rPr>
              <a:t>Pembelajaran</a:t>
            </a:r>
            <a:r>
              <a:rPr lang="en-US" sz="2000" dirty="0">
                <a:solidFill>
                  <a:schemeClr val="tx1"/>
                </a:solidFill>
              </a:rPr>
              <a:t> Kitab </a:t>
            </a:r>
            <a:r>
              <a:rPr lang="en-US" sz="2000" dirty="0" err="1">
                <a:solidFill>
                  <a:schemeClr val="tx1"/>
                </a:solidFill>
              </a:rPr>
              <a:t>Akhlak</a:t>
            </a:r>
            <a:r>
              <a:rPr lang="en-US" sz="2000" dirty="0">
                <a:solidFill>
                  <a:schemeClr val="tx1"/>
                </a:solidFill>
              </a:rPr>
              <a:t> Lil Banat dan </a:t>
            </a:r>
            <a:r>
              <a:rPr lang="en-US" sz="2000" dirty="0" err="1">
                <a:solidFill>
                  <a:schemeClr val="tx1"/>
                </a:solidFill>
              </a:rPr>
              <a:t>Implementasi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Pembentukan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Akhlak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Santri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Pondok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Pesantren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Anwaruh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Solihin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Purwokerto</a:t>
            </a:r>
            <a:r>
              <a:rPr lang="en-US" sz="2000" dirty="0">
                <a:solidFill>
                  <a:schemeClr val="tx1"/>
                </a:solidFill>
              </a:rPr>
              <a:t> Selatan </a:t>
            </a:r>
            <a:r>
              <a:rPr lang="en-US" sz="2000" dirty="0" err="1">
                <a:solidFill>
                  <a:schemeClr val="tx1"/>
                </a:solidFill>
              </a:rPr>
              <a:t>Kanbupaten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Banyumas</a:t>
            </a:r>
            <a:r>
              <a:rPr lang="en-US" sz="2000" dirty="0">
                <a:solidFill>
                  <a:schemeClr val="tx1"/>
                </a:solidFill>
              </a:rPr>
              <a:t>. (</a:t>
            </a:r>
            <a:r>
              <a:rPr lang="en-US" sz="2000" dirty="0" err="1">
                <a:solidFill>
                  <a:schemeClr val="tx1"/>
                </a:solidFill>
              </a:rPr>
              <a:t>Fakultas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Tarbiyah</a:t>
            </a:r>
            <a:r>
              <a:rPr lang="en-US" sz="2000" dirty="0">
                <a:solidFill>
                  <a:schemeClr val="tx1"/>
                </a:solidFill>
              </a:rPr>
              <a:t> PAI </a:t>
            </a:r>
            <a:r>
              <a:rPr lang="en-US" dirty="0">
                <a:solidFill>
                  <a:schemeClr val="tx1"/>
                </a:solidFill>
              </a:rPr>
              <a:t>2016)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F34732A-D7EF-4AF2-50A8-9DE7357FBCCB}"/>
              </a:ext>
            </a:extLst>
          </p:cNvPr>
          <p:cNvSpPr/>
          <p:nvPr/>
        </p:nvSpPr>
        <p:spPr>
          <a:xfrm>
            <a:off x="749300" y="3848100"/>
            <a:ext cx="787400" cy="58420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5B1894F-CAD5-1DC5-5C1C-2B63A0735C9B}"/>
              </a:ext>
            </a:extLst>
          </p:cNvPr>
          <p:cNvSpPr/>
          <p:nvPr/>
        </p:nvSpPr>
        <p:spPr>
          <a:xfrm>
            <a:off x="1816100" y="3429000"/>
            <a:ext cx="8559800" cy="1498600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Hermawati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Rosidi</a:t>
            </a:r>
            <a:r>
              <a:rPr lang="en-US" sz="2000" dirty="0">
                <a:solidFill>
                  <a:schemeClr val="tx1"/>
                </a:solidFill>
              </a:rPr>
              <a:t> “Pendidikan </a:t>
            </a:r>
            <a:r>
              <a:rPr lang="en-US" sz="2000" dirty="0" err="1">
                <a:solidFill>
                  <a:schemeClr val="tx1"/>
                </a:solidFill>
              </a:rPr>
              <a:t>Akhlak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Kitab </a:t>
            </a:r>
            <a:r>
              <a:rPr lang="en-US" sz="2000" dirty="0" err="1">
                <a:solidFill>
                  <a:schemeClr val="tx1"/>
                </a:solidFill>
              </a:rPr>
              <a:t>Akhlak</a:t>
            </a:r>
            <a:r>
              <a:rPr lang="en-US" sz="2000" dirty="0">
                <a:solidFill>
                  <a:schemeClr val="tx1"/>
                </a:solidFill>
              </a:rPr>
              <a:t> Lil </a:t>
            </a:r>
            <a:r>
              <a:rPr lang="en-US" sz="2000" dirty="0" err="1">
                <a:solidFill>
                  <a:schemeClr val="tx1"/>
                </a:solidFill>
              </a:rPr>
              <a:t>Banin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Jilid</a:t>
            </a:r>
            <a:r>
              <a:rPr lang="en-US" sz="2000" dirty="0">
                <a:solidFill>
                  <a:schemeClr val="tx1"/>
                </a:solidFill>
              </a:rPr>
              <a:t> 1” (UIN </a:t>
            </a:r>
            <a:r>
              <a:rPr lang="en-US" sz="2000" dirty="0" err="1">
                <a:solidFill>
                  <a:schemeClr val="tx1"/>
                </a:solidFill>
              </a:rPr>
              <a:t>Syarif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Hidayatullah</a:t>
            </a:r>
            <a:r>
              <a:rPr lang="en-US" sz="2000" dirty="0">
                <a:solidFill>
                  <a:schemeClr val="tx1"/>
                </a:solidFill>
              </a:rPr>
              <a:t> Jakarta 2019)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51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5BE625-6286-A8D1-C9B6-0B59D6FF731F}"/>
              </a:ext>
            </a:extLst>
          </p:cNvPr>
          <p:cNvSpPr/>
          <p:nvPr/>
        </p:nvSpPr>
        <p:spPr>
          <a:xfrm>
            <a:off x="0" y="311150"/>
            <a:ext cx="5334000" cy="939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F4FEC-FAC0-C9E0-E4F2-9946213BEA11}"/>
              </a:ext>
            </a:extLst>
          </p:cNvPr>
          <p:cNvSpPr/>
          <p:nvPr/>
        </p:nvSpPr>
        <p:spPr>
          <a:xfrm>
            <a:off x="0" y="0"/>
            <a:ext cx="4978400" cy="1028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KERANGKA BERFIKIR</a:t>
            </a:r>
            <a:endParaRPr lang="en-ID" sz="4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82E69-8985-EBF4-E2E5-66C590B0938A}"/>
              </a:ext>
            </a:extLst>
          </p:cNvPr>
          <p:cNvSpPr/>
          <p:nvPr/>
        </p:nvSpPr>
        <p:spPr>
          <a:xfrm>
            <a:off x="3695699" y="1524000"/>
            <a:ext cx="5105399" cy="857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Pembelajaran</a:t>
            </a:r>
            <a:r>
              <a:rPr lang="en-US" sz="2400" dirty="0">
                <a:solidFill>
                  <a:schemeClr val="tx1"/>
                </a:solidFill>
              </a:rPr>
              <a:t> Kitab 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Akhlak</a:t>
            </a:r>
            <a:r>
              <a:rPr lang="en-US" sz="2400" dirty="0">
                <a:solidFill>
                  <a:schemeClr val="tx1"/>
                </a:solidFill>
              </a:rPr>
              <a:t> Lil Banat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5309C-9376-6D87-98FF-A47CAA78175A}"/>
              </a:ext>
            </a:extLst>
          </p:cNvPr>
          <p:cNvSpPr/>
          <p:nvPr/>
        </p:nvSpPr>
        <p:spPr>
          <a:xfrm>
            <a:off x="4660900" y="3098800"/>
            <a:ext cx="2870200" cy="66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Pembentukan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Karakter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Santri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3838E-9F08-3F05-1B13-A6E7328FA1A2}"/>
              </a:ext>
            </a:extLst>
          </p:cNvPr>
          <p:cNvSpPr/>
          <p:nvPr/>
        </p:nvSpPr>
        <p:spPr>
          <a:xfrm>
            <a:off x="2590800" y="4673601"/>
            <a:ext cx="27432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Pendukung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B7950-CC39-D865-5C1E-0F15818303E5}"/>
              </a:ext>
            </a:extLst>
          </p:cNvPr>
          <p:cNvSpPr/>
          <p:nvPr/>
        </p:nvSpPr>
        <p:spPr>
          <a:xfrm>
            <a:off x="6680200" y="4673600"/>
            <a:ext cx="30607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Penghambat</a:t>
            </a:r>
            <a:endParaRPr lang="en-ID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F05E0-827E-CB43-BC54-3D49334ED2D0}"/>
              </a:ext>
            </a:extLst>
          </p:cNvPr>
          <p:cNvCxnSpPr>
            <a:cxnSpLocks/>
          </p:cNvCxnSpPr>
          <p:nvPr/>
        </p:nvCxnSpPr>
        <p:spPr>
          <a:xfrm>
            <a:off x="5988050" y="2381250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31927A-E81B-7FAF-697A-F5305EEB4FF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62400" y="3759200"/>
            <a:ext cx="1993900" cy="91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872DDB-F01F-9FF9-6FF8-E744A3ED066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56300" y="3759200"/>
            <a:ext cx="225425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22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6ED30-4A16-79EF-0CE8-1EE805D57CBE}"/>
              </a:ext>
            </a:extLst>
          </p:cNvPr>
          <p:cNvSpPr/>
          <p:nvPr/>
        </p:nvSpPr>
        <p:spPr>
          <a:xfrm>
            <a:off x="0" y="0"/>
            <a:ext cx="2458720" cy="721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871D7D-D4BA-8BA5-CE29-CAFEF81E91B9}"/>
              </a:ext>
            </a:extLst>
          </p:cNvPr>
          <p:cNvSpPr/>
          <p:nvPr/>
        </p:nvSpPr>
        <p:spPr>
          <a:xfrm>
            <a:off x="177800" y="152400"/>
            <a:ext cx="4561840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METODOLOGI PENELITIAN</a:t>
            </a:r>
            <a:endParaRPr lang="en-ID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11E05-56CD-0E16-5F6B-40756D9C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11756"/>
              </p:ext>
            </p:extLst>
          </p:nvPr>
        </p:nvGraphicFramePr>
        <p:xfrm>
          <a:off x="274320" y="1503680"/>
          <a:ext cx="51511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374593195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129501984"/>
                    </a:ext>
                  </a:extLst>
                </a:gridCol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JENIS PENELITIAN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Penellitian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fieldreaserch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menggunakan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metode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kualitatif</a:t>
                      </a:r>
                      <a:endParaRPr lang="en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8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F0D402-7435-665B-AF01-7E21DAAC6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79655"/>
              </p:ext>
            </p:extLst>
          </p:nvPr>
        </p:nvGraphicFramePr>
        <p:xfrm>
          <a:off x="274320" y="3078480"/>
          <a:ext cx="5151120" cy="123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374593195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129501984"/>
                    </a:ext>
                  </a:extLst>
                </a:gridCol>
              </a:tblGrid>
              <a:tr h="123951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SUMBER DATA PENELITIAN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Primer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Skunder</a:t>
                      </a:r>
                      <a:endParaRPr lang="en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85365D-FEBE-C17B-ECC2-F34B9A9F4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9049"/>
              </p:ext>
            </p:extLst>
          </p:nvPr>
        </p:nvGraphicFramePr>
        <p:xfrm>
          <a:off x="5648960" y="1503680"/>
          <a:ext cx="6055360" cy="131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34">
                  <a:extLst>
                    <a:ext uri="{9D8B030D-6E8A-4147-A177-3AD203B41FA5}">
                      <a16:colId xmlns:a16="http://schemas.microsoft.com/office/drawing/2014/main" val="2374593195"/>
                    </a:ext>
                  </a:extLst>
                </a:gridCol>
                <a:gridCol w="4749726">
                  <a:extLst>
                    <a:ext uri="{9D8B030D-6E8A-4147-A177-3AD203B41FA5}">
                      <a16:colId xmlns:a16="http://schemas.microsoft.com/office/drawing/2014/main" val="129501984"/>
                    </a:ext>
                  </a:extLst>
                </a:gridCol>
              </a:tblGrid>
              <a:tr h="13106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TEMPAT DAN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WAKTU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Pondok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Pesantren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Al-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Munawwariyyah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Januari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2024 – 17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Februari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2024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8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8788D7-9C86-9A46-AFD3-4AEBA535A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95727"/>
              </p:ext>
            </p:extLst>
          </p:nvPr>
        </p:nvGraphicFramePr>
        <p:xfrm>
          <a:off x="5648960" y="2946403"/>
          <a:ext cx="6055360" cy="137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96">
                  <a:extLst>
                    <a:ext uri="{9D8B030D-6E8A-4147-A177-3AD203B41FA5}">
                      <a16:colId xmlns:a16="http://schemas.microsoft.com/office/drawing/2014/main" val="2374593195"/>
                    </a:ext>
                  </a:extLst>
                </a:gridCol>
                <a:gridCol w="4776164">
                  <a:extLst>
                    <a:ext uri="{9D8B030D-6E8A-4147-A177-3AD203B41FA5}">
                      <a16:colId xmlns:a16="http://schemas.microsoft.com/office/drawing/2014/main" val="129501984"/>
                    </a:ext>
                  </a:extLst>
                </a:gridCol>
              </a:tblGrid>
              <a:tr h="137159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TEKNIK PENGUMPULAN DATA </a:t>
                      </a:r>
                    </a:p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Wawancara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Observasi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Dokumentasi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8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315143-6A80-591C-35EF-008B114C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2153"/>
              </p:ext>
            </p:extLst>
          </p:nvPr>
        </p:nvGraphicFramePr>
        <p:xfrm>
          <a:off x="1940560" y="4754880"/>
          <a:ext cx="834136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263">
                  <a:extLst>
                    <a:ext uri="{9D8B030D-6E8A-4147-A177-3AD203B41FA5}">
                      <a16:colId xmlns:a16="http://schemas.microsoft.com/office/drawing/2014/main" val="2374593195"/>
                    </a:ext>
                  </a:extLst>
                </a:gridCol>
                <a:gridCol w="5495097">
                  <a:extLst>
                    <a:ext uri="{9D8B030D-6E8A-4147-A177-3AD203B41FA5}">
                      <a16:colId xmlns:a16="http://schemas.microsoft.com/office/drawing/2014/main" val="129501984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TEKNIK ANALISIS DATA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Reduction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Penyajian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36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58A42-005F-DA49-E252-708E191DB99C}"/>
              </a:ext>
            </a:extLst>
          </p:cNvPr>
          <p:cNvSpPr/>
          <p:nvPr/>
        </p:nvSpPr>
        <p:spPr>
          <a:xfrm>
            <a:off x="0" y="0"/>
            <a:ext cx="3728720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F0C615-E2CE-985B-8F26-C9253CFAE4BD}"/>
              </a:ext>
            </a:extLst>
          </p:cNvPr>
          <p:cNvSpPr/>
          <p:nvPr/>
        </p:nvSpPr>
        <p:spPr>
          <a:xfrm>
            <a:off x="486261" y="-21264"/>
            <a:ext cx="3383280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SISTEM PENULISAN</a:t>
            </a:r>
            <a:endParaRPr lang="en-ID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84D33-28B9-4541-7068-274F28163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9720"/>
              </p:ext>
            </p:extLst>
          </p:nvPr>
        </p:nvGraphicFramePr>
        <p:xfrm>
          <a:off x="486261" y="1189970"/>
          <a:ext cx="921063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316">
                  <a:extLst>
                    <a:ext uri="{9D8B030D-6E8A-4147-A177-3AD203B41FA5}">
                      <a16:colId xmlns:a16="http://schemas.microsoft.com/office/drawing/2014/main" val="3644166612"/>
                    </a:ext>
                  </a:extLst>
                </a:gridCol>
                <a:gridCol w="4605316">
                  <a:extLst>
                    <a:ext uri="{9D8B030D-6E8A-4147-A177-3AD203B41FA5}">
                      <a16:colId xmlns:a16="http://schemas.microsoft.com/office/drawing/2014/main" val="3002617304"/>
                    </a:ext>
                  </a:extLst>
                </a:gridCol>
              </a:tblGrid>
              <a:tr h="50777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Cover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Lembar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pengesahan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Pernyataan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keaslian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Kata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pengantar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Abstrak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Daftar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Daftar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Daftar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gambar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Daftar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lampiran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10. Bab 1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Pendahuluan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pPr marL="446088" indent="-180975">
                        <a:buFont typeface="+mj-lt"/>
                        <a:buAutoNum type="alphaLcPeriod"/>
                      </a:pP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Latar Belakang</a:t>
                      </a:r>
                    </a:p>
                    <a:p>
                      <a:pPr marL="446088" indent="-180975">
                        <a:buFont typeface="+mj-lt"/>
                        <a:buAutoNum type="alphaLcPeriod"/>
                      </a:pP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Perumusan masalah</a:t>
                      </a:r>
                    </a:p>
                    <a:p>
                      <a:pPr marL="446088" indent="-180975">
                        <a:buFont typeface="+mj-lt"/>
                        <a:buAutoNum type="alphaLcPeriod"/>
                      </a:pP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Tujuan penelitian</a:t>
                      </a:r>
                    </a:p>
                    <a:p>
                      <a:pPr marL="446088" indent="-180975">
                        <a:buFont typeface="+mj-lt"/>
                        <a:buAutoNum type="alphaLcPeriod"/>
                      </a:pP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Kegunaan penelitian</a:t>
                      </a:r>
                      <a:r>
                        <a:rPr lang="fi-FI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11. Bab II </a:t>
                      </a:r>
                    </a:p>
                    <a:p>
                      <a:pPr marL="265113" indent="0">
                        <a:buFont typeface="+mj-lt"/>
                        <a:buAutoNum type="alphaLcPeriod"/>
                        <a:tabLst>
                          <a:tab pos="265113" algn="l"/>
                        </a:tabLst>
                      </a:pP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b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Pembelajaran</a:t>
                      </a:r>
                      <a:b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i-FI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Kajian Penelitian Terdahuli</a:t>
                      </a:r>
                      <a:r>
                        <a:rPr lang="fi-FI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12. Bab III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Metodologi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pPr marL="361950" indent="0">
                        <a:buFont typeface="+mj-lt"/>
                        <a:buAutoNum type="alphaLcPeriod"/>
                      </a:pP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Waktu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Teknis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Pengumpulan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 Teknis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ID" sz="1600" dirty="0"/>
                      </a:b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br>
                        <a:rPr lang="en-ID" dirty="0"/>
                      </a:b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13. 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 IV Hasil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7063" indent="-180975">
                        <a:buFont typeface="+mj-lt"/>
                        <a:buAutoNum type="alphaLcPeriod"/>
                      </a:pP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pembahasan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pembelajaran</a:t>
                      </a:r>
                      <a:endParaRPr lang="en-ID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7063" indent="-180975">
                        <a:buFont typeface="+mj-lt"/>
                        <a:buAutoNum type="alphaLcPeriod"/>
                      </a:pPr>
                      <a:r>
                        <a:rPr lang="es-E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s-E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pembahasan</a:t>
                      </a:r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446088" indent="-446088">
                        <a:buFont typeface="+mj-lt"/>
                        <a:buNone/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14. </a:t>
                      </a: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 V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Penutup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ID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Simpulan</a:t>
                      </a:r>
                      <a:b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D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Saran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446088" indent="-446088">
                        <a:buFont typeface="+mj-lt"/>
                        <a:buNone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16. Lampiran- Lampiran</a:t>
                      </a:r>
                    </a:p>
                    <a:p>
                      <a:pPr marL="446088" indent="-446088">
                        <a:buFont typeface="+mj-lt"/>
                        <a:buNone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</a:rPr>
                        <a:t>17. Riwayat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</a:rPr>
                        <a:t>Hidup</a:t>
                      </a:r>
                      <a:br>
                        <a:rPr lang="en-ID" dirty="0">
                          <a:solidFill>
                            <a:schemeClr val="tx1"/>
                          </a:solidFill>
                        </a:rPr>
                      </a:br>
                      <a:br>
                        <a:rPr lang="es-ES" dirty="0"/>
                      </a:br>
                      <a:b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ID" dirty="0"/>
                      </a:b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5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9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D7DFF-AFF3-F1FE-5C29-A34E3F87A43A}"/>
              </a:ext>
            </a:extLst>
          </p:cNvPr>
          <p:cNvSpPr/>
          <p:nvPr/>
        </p:nvSpPr>
        <p:spPr>
          <a:xfrm>
            <a:off x="1010093" y="350874"/>
            <a:ext cx="4263656" cy="9356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078FB-DC34-E0DF-05E5-71A040D45175}"/>
              </a:ext>
            </a:extLst>
          </p:cNvPr>
          <p:cNvSpPr/>
          <p:nvPr/>
        </p:nvSpPr>
        <p:spPr>
          <a:xfrm>
            <a:off x="1430246" y="609784"/>
            <a:ext cx="4263655" cy="9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JADWAL PENELITIAN</a:t>
            </a:r>
            <a:endParaRPr lang="en-ID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22EBAC-9BFA-63B6-7901-FF4F045A5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70294"/>
              </p:ext>
            </p:extLst>
          </p:nvPr>
        </p:nvGraphicFramePr>
        <p:xfrm>
          <a:off x="1552353" y="2371060"/>
          <a:ext cx="6496496" cy="3877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505">
                  <a:extLst>
                    <a:ext uri="{9D8B030D-6E8A-4147-A177-3AD203B41FA5}">
                      <a16:colId xmlns:a16="http://schemas.microsoft.com/office/drawing/2014/main" val="791424800"/>
                    </a:ext>
                  </a:extLst>
                </a:gridCol>
                <a:gridCol w="2417607">
                  <a:extLst>
                    <a:ext uri="{9D8B030D-6E8A-4147-A177-3AD203B41FA5}">
                      <a16:colId xmlns:a16="http://schemas.microsoft.com/office/drawing/2014/main" val="2190851431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1006093616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2932756573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3799861969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3877223972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3507499397"/>
                    </a:ext>
                  </a:extLst>
                </a:gridCol>
                <a:gridCol w="353351">
                  <a:extLst>
                    <a:ext uri="{9D8B030D-6E8A-4147-A177-3AD203B41FA5}">
                      <a16:colId xmlns:a16="http://schemas.microsoft.com/office/drawing/2014/main" val="3143763402"/>
                    </a:ext>
                  </a:extLst>
                </a:gridCol>
                <a:gridCol w="1317278">
                  <a:extLst>
                    <a:ext uri="{9D8B030D-6E8A-4147-A177-3AD203B41FA5}">
                      <a16:colId xmlns:a16="http://schemas.microsoft.com/office/drawing/2014/main" val="2659565284"/>
                    </a:ext>
                  </a:extLst>
                </a:gridCol>
              </a:tblGrid>
              <a:tr h="23229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Kegiatan</a:t>
                      </a:r>
                      <a:endParaRPr lang="en-ID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Bulan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 Ke-</a:t>
                      </a:r>
                      <a:endParaRPr lang="en-ID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Ket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21479"/>
                  </a:ext>
                </a:extLst>
              </a:tr>
              <a:tr h="23229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3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5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6</a:t>
                      </a:r>
                      <a:endParaRPr lang="en-ID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10067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Penyusunan Proposal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16640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Pengurusan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Izin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90648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Seminar Proposal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38332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chemeClr val="tx1"/>
                          </a:solidFill>
                          <a:effectLst/>
                        </a:rPr>
                        <a:t>Pengumpulan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 Data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449267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Analisis dan Penafsiran Data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44841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Penyusunan Laporan Penelitian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80243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Seminar Hasil Penelitian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45321"/>
                  </a:ext>
                </a:extLst>
              </a:tr>
              <a:tr h="4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8.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Penyempurnaan Laporan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1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1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811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TimesNewRomanPSMT</vt:lpstr>
      <vt:lpstr>Trebuchet MS</vt:lpstr>
      <vt:lpstr>Wingdings</vt:lpstr>
      <vt:lpstr>Wingdings 3</vt:lpstr>
      <vt:lpstr>Facet</vt:lpstr>
      <vt:lpstr>      IMPLEMENTASI PEMBELAJARAN KITAB AKHLAK LIL BANAT JUZ 1 DALAM MEMBENTUK KARAKTER SANTRI (Penelitian di Pondok Pesantren Al-Munawwariyyah Cilaku-Cianjur)</vt:lpstr>
      <vt:lpstr>PowerPoint Presentation</vt:lpstr>
      <vt:lpstr>Tujuan Penelitian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PEMBELAJARAN KITAB AKHLAK LIL BANAT JUZ 1 DALAM MEMBENTUK KARAKTER SANTRI (Penelitian di Pondok Pesantren Al-Munawwariyyah Cilaku-Cianjur)</dc:title>
  <dc:creator>Siti Rohmah</dc:creator>
  <cp:lastModifiedBy>Siti Rohmah</cp:lastModifiedBy>
  <cp:revision>4</cp:revision>
  <dcterms:created xsi:type="dcterms:W3CDTF">2024-02-16T06:12:30Z</dcterms:created>
  <dcterms:modified xsi:type="dcterms:W3CDTF">2024-02-16T16:16:41Z</dcterms:modified>
</cp:coreProperties>
</file>