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5"/>
  </p:notesMasterIdLst>
  <p:sldIdLst>
    <p:sldId id="257" r:id="rId2"/>
    <p:sldId id="406" r:id="rId3"/>
    <p:sldId id="407" r:id="rId4"/>
    <p:sldId id="408" r:id="rId5"/>
    <p:sldId id="409" r:id="rId6"/>
    <p:sldId id="410" r:id="rId7"/>
    <p:sldId id="411" r:id="rId8"/>
    <p:sldId id="412" r:id="rId9"/>
    <p:sldId id="413" r:id="rId10"/>
    <p:sldId id="414" r:id="rId11"/>
    <p:sldId id="415" r:id="rId12"/>
    <p:sldId id="416" r:id="rId13"/>
    <p:sldId id="417" r:id="rId14"/>
    <p:sldId id="418" r:id="rId15"/>
    <p:sldId id="419" r:id="rId16"/>
    <p:sldId id="420" r:id="rId17"/>
    <p:sldId id="421" r:id="rId18"/>
    <p:sldId id="422" r:id="rId19"/>
    <p:sldId id="423" r:id="rId20"/>
    <p:sldId id="424" r:id="rId21"/>
    <p:sldId id="425" r:id="rId22"/>
    <p:sldId id="426" r:id="rId23"/>
    <p:sldId id="427" r:id="rId24"/>
    <p:sldId id="428" r:id="rId25"/>
    <p:sldId id="429" r:id="rId26"/>
    <p:sldId id="430" r:id="rId27"/>
    <p:sldId id="431" r:id="rId28"/>
    <p:sldId id="467" r:id="rId29"/>
    <p:sldId id="464" r:id="rId30"/>
    <p:sldId id="466" r:id="rId31"/>
    <p:sldId id="465" r:id="rId32"/>
    <p:sldId id="470" r:id="rId33"/>
    <p:sldId id="456" r:id="rId34"/>
    <p:sldId id="432" r:id="rId35"/>
    <p:sldId id="433" r:id="rId36"/>
    <p:sldId id="434" r:id="rId37"/>
    <p:sldId id="435" r:id="rId38"/>
    <p:sldId id="436" r:id="rId39"/>
    <p:sldId id="457" r:id="rId40"/>
    <p:sldId id="437" r:id="rId41"/>
    <p:sldId id="440" r:id="rId42"/>
    <p:sldId id="441" r:id="rId43"/>
    <p:sldId id="442" r:id="rId44"/>
    <p:sldId id="480" r:id="rId45"/>
    <p:sldId id="481" r:id="rId46"/>
    <p:sldId id="482" r:id="rId47"/>
    <p:sldId id="483" r:id="rId48"/>
    <p:sldId id="484" r:id="rId49"/>
    <p:sldId id="508" r:id="rId50"/>
    <p:sldId id="509" r:id="rId51"/>
    <p:sldId id="510" r:id="rId52"/>
    <p:sldId id="511" r:id="rId53"/>
    <p:sldId id="512" r:id="rId54"/>
    <p:sldId id="513" r:id="rId55"/>
    <p:sldId id="514" r:id="rId56"/>
    <p:sldId id="515" r:id="rId57"/>
    <p:sldId id="516" r:id="rId58"/>
    <p:sldId id="517" r:id="rId59"/>
    <p:sldId id="518" r:id="rId60"/>
    <p:sldId id="529" r:id="rId61"/>
    <p:sldId id="530" r:id="rId62"/>
    <p:sldId id="471" r:id="rId63"/>
    <p:sldId id="324"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varScale="1">
        <p:scale>
          <a:sx n="74" d="100"/>
          <a:sy n="74" d="100"/>
        </p:scale>
        <p:origin x="-378"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D62A0F-897E-4716-9F12-493540EA3639}" type="datetimeFigureOut">
              <a:rPr lang="en-US" smtClean="0"/>
              <a:pPr/>
              <a:t>14-May-18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651BA5-28C7-44E5-A1FE-5340615C687C}" type="slidenum">
              <a:rPr lang="en-US" smtClean="0"/>
              <a:pPr/>
              <a:t>‹#›</a:t>
            </a:fld>
            <a:endParaRPr lang="en-US"/>
          </a:p>
        </p:txBody>
      </p:sp>
    </p:spTree>
    <p:extLst>
      <p:ext uri="{BB962C8B-B14F-4D97-AF65-F5344CB8AC3E}">
        <p14:creationId xmlns:p14="http://schemas.microsoft.com/office/powerpoint/2010/main" val="3091047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www.webopedia.com/TERM/R/Internet.html" TargetMode="External"/><Relationship Id="rId3" Type="http://schemas.openxmlformats.org/officeDocument/2006/relationships/hyperlink" Target="http://www.webopedia.com/TERM/R/internetworking.html" TargetMode="External"/><Relationship Id="rId7" Type="http://schemas.openxmlformats.org/officeDocument/2006/relationships/hyperlink" Target="http://www.webopedia.com/TERM/R/router.html" TargetMode="External"/><Relationship Id="rId2" Type="http://schemas.openxmlformats.org/officeDocument/2006/relationships/slide" Target="../slides/slide35.xml"/><Relationship Id="rId1" Type="http://schemas.openxmlformats.org/officeDocument/2006/relationships/notesMaster" Target="../notesMasters/notesMaster1.xml"/><Relationship Id="rId6" Type="http://schemas.openxmlformats.org/officeDocument/2006/relationships/hyperlink" Target="http://www.webopedia.com/TERM/R/destination.html" TargetMode="External"/><Relationship Id="rId5" Type="http://schemas.openxmlformats.org/officeDocument/2006/relationships/hyperlink" Target="http://www.webopedia.com/TERM/R/source.html" TargetMode="External"/><Relationship Id="rId10" Type="http://schemas.openxmlformats.org/officeDocument/2006/relationships/hyperlink" Target="http://www.webopedia.com/TERM/R/software.html" TargetMode="External"/><Relationship Id="rId4" Type="http://schemas.openxmlformats.org/officeDocument/2006/relationships/hyperlink" Target="http://www.webopedia.com/TERM/R/packet.html" TargetMode="External"/><Relationship Id="rId9" Type="http://schemas.openxmlformats.org/officeDocument/2006/relationships/hyperlink" Target="http://www.webopedia.com/TERM/R/hardware.html"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391DFA5-9213-4C94-919B-C04AD8DAB991}" type="slidenum">
              <a:rPr lang="en-US"/>
              <a:pPr>
                <a:defRPr/>
              </a:pPr>
              <a:t>5</a:t>
            </a:fld>
            <a:endParaRPr lang="en-US"/>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a:r>
              <a:rPr lang="en-US" smtClean="0"/>
              <a:t>Function</a:t>
            </a:r>
          </a:p>
          <a:p>
            <a:pPr marL="228600" indent="-228600">
              <a:buFontTx/>
              <a:buAutoNum type="arabicPeriod"/>
            </a:pPr>
            <a:r>
              <a:rPr lang="en-US" smtClean="0"/>
              <a:t>POST</a:t>
            </a:r>
          </a:p>
          <a:p>
            <a:pPr marL="228600" indent="-228600">
              <a:buFontTx/>
              <a:buAutoNum type="arabicPeriod"/>
            </a:pPr>
            <a:r>
              <a:rPr lang="en-US" smtClean="0"/>
              <a:t>Bootstrap</a:t>
            </a:r>
          </a:p>
        </p:txBody>
      </p:sp>
    </p:spTree>
    <p:extLst>
      <p:ext uri="{BB962C8B-B14F-4D97-AF65-F5344CB8AC3E}">
        <p14:creationId xmlns:p14="http://schemas.microsoft.com/office/powerpoint/2010/main" val="1544379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35333FD-4514-4696-AB0E-A5B77563A7AC}" type="slidenum">
              <a:rPr lang="en-US"/>
              <a:pPr>
                <a:defRPr/>
              </a:pPr>
              <a:t>40</a:t>
            </a:fld>
            <a:endParaRPr lang="en-US"/>
          </a:p>
        </p:txBody>
      </p:sp>
      <p:sp>
        <p:nvSpPr>
          <p:cNvPr id="583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The router Serial to serial</a:t>
            </a:r>
          </a:p>
          <a:p>
            <a:r>
              <a:rPr lang="en-US" smtClean="0"/>
              <a:t>AUI to Host</a:t>
            </a:r>
          </a:p>
          <a:p>
            <a:r>
              <a:rPr lang="en-US" smtClean="0"/>
              <a:t>Change Host name to R1 AND R2   </a:t>
            </a:r>
          </a:p>
          <a:p>
            <a:endParaRPr lang="en-US" smtClean="0"/>
          </a:p>
        </p:txBody>
      </p:sp>
    </p:spTree>
    <p:extLst>
      <p:ext uri="{BB962C8B-B14F-4D97-AF65-F5344CB8AC3E}">
        <p14:creationId xmlns:p14="http://schemas.microsoft.com/office/powerpoint/2010/main" val="40774682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BCCB8EE-A7C2-4FC4-A5C2-0BB9C8AD9870}" type="slidenum">
              <a:rPr lang="en-US"/>
              <a:pPr>
                <a:defRPr/>
              </a:pPr>
              <a:t>41</a:t>
            </a:fld>
            <a:endParaRPr lang="en-US"/>
          </a:p>
        </p:txBody>
      </p:sp>
      <p:sp>
        <p:nvSpPr>
          <p:cNvPr id="59395" name="Rectangle 2"/>
          <p:cNvSpPr>
            <a:spLocks noGrp="1" noRot="1" noChangeAspect="1" noChangeArrowheads="1" noTextEdit="1"/>
          </p:cNvSpPr>
          <p:nvPr>
            <p:ph type="sldImg"/>
          </p:nvPr>
        </p:nvSpPr>
        <p:spPr bwMode="auto">
          <a:xfrm>
            <a:off x="320675" y="301625"/>
            <a:ext cx="6265863" cy="35258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6" name="Rectangle 3"/>
          <p:cNvSpPr>
            <a:spLocks noGrp="1" noChangeArrowheads="1"/>
          </p:cNvSpPr>
          <p:nvPr>
            <p:ph type="body" idx="1"/>
          </p:nvPr>
        </p:nvSpPr>
        <p:spPr bwMode="auto">
          <a:xfrm>
            <a:off x="523875" y="4052888"/>
            <a:ext cx="5835650" cy="45799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1023938">
              <a:tabLst>
                <a:tab pos="1023938" algn="l"/>
              </a:tabLst>
            </a:pPr>
            <a:r>
              <a:rPr lang="en-US" b="1" smtClean="0"/>
              <a:t>Purpose: </a:t>
            </a:r>
            <a:r>
              <a:rPr lang="en-US" smtClean="0"/>
              <a:t>This figure describes the command syntax used to establish an IP static route.</a:t>
            </a:r>
          </a:p>
          <a:p>
            <a:pPr defTabSz="1023938">
              <a:tabLst>
                <a:tab pos="1023938" algn="l"/>
              </a:tabLst>
            </a:pPr>
            <a:r>
              <a:rPr lang="en-US" b="1" smtClean="0"/>
              <a:t>Emphasize: </a:t>
            </a:r>
            <a:r>
              <a:rPr lang="en-US" smtClean="0"/>
              <a:t>A static route allows manual configuration of the routing table. No dynamic changes to this table entry will occur as long as the path is active. Routing updates are not sent on a link that is only defined by a static route; hence, conserving bandwidth.</a:t>
            </a:r>
          </a:p>
          <a:p>
            <a:pPr defTabSz="1023938">
              <a:tabLst>
                <a:tab pos="1023938" algn="l"/>
              </a:tabLst>
            </a:pPr>
            <a:r>
              <a:rPr lang="en-US" smtClean="0"/>
              <a:t>Describe the The ip route field descriptions:</a:t>
            </a:r>
          </a:p>
          <a:p>
            <a:pPr marL="571500" lvl="2" indent="-114300" defTabSz="1023938">
              <a:tabLst>
                <a:tab pos="1023938" algn="l"/>
              </a:tabLst>
            </a:pPr>
            <a:r>
              <a:rPr lang="en-US" smtClean="0"/>
              <a:t>network—destination network or subnet</a:t>
            </a:r>
          </a:p>
          <a:p>
            <a:pPr marL="571500" lvl="2" indent="-114300" defTabSz="1023938">
              <a:tabLst>
                <a:tab pos="1023938" algn="l"/>
              </a:tabLst>
            </a:pPr>
            <a:r>
              <a:rPr lang="en-US" smtClean="0"/>
              <a:t>mask—subnet mask</a:t>
            </a:r>
          </a:p>
          <a:p>
            <a:pPr marL="571500" lvl="2" indent="-114300" defTabSz="1023938">
              <a:tabLst>
                <a:tab pos="1023938" algn="l"/>
              </a:tabLst>
            </a:pPr>
            <a:r>
              <a:rPr lang="en-US" smtClean="0"/>
              <a:t>address—IP address of next hop router</a:t>
            </a:r>
          </a:p>
          <a:p>
            <a:pPr marL="571500" lvl="2" indent="-114300" defTabSz="1023938">
              <a:tabLst>
                <a:tab pos="1023938" algn="l"/>
              </a:tabLst>
            </a:pPr>
            <a:r>
              <a:rPr lang="en-US" smtClean="0"/>
              <a:t>interface—name of interface to use to get to destination network. </a:t>
            </a:r>
          </a:p>
          <a:p>
            <a:pPr defTabSz="1023938">
              <a:tabLst>
                <a:tab pos="1023938" algn="l"/>
              </a:tabLst>
            </a:pPr>
            <a:r>
              <a:rPr lang="en-US" b="1" smtClean="0"/>
              <a:t>Transition: </a:t>
            </a:r>
            <a:r>
              <a:rPr lang="en-US" smtClean="0"/>
              <a:t>The next figure provides a static route configuration example.</a:t>
            </a:r>
          </a:p>
        </p:txBody>
      </p:sp>
    </p:spTree>
    <p:extLst>
      <p:ext uri="{BB962C8B-B14F-4D97-AF65-F5344CB8AC3E}">
        <p14:creationId xmlns:p14="http://schemas.microsoft.com/office/powerpoint/2010/main" val="1837963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5A4431B-6BC8-462E-90C3-F046ED836C70}" type="slidenum">
              <a:rPr lang="en-US"/>
              <a:pPr>
                <a:defRPr/>
              </a:pPr>
              <a:t>42</a:t>
            </a:fld>
            <a:endParaRPr lang="en-US"/>
          </a:p>
        </p:txBody>
      </p:sp>
      <p:sp>
        <p:nvSpPr>
          <p:cNvPr id="604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The router Serial to serial</a:t>
            </a:r>
          </a:p>
          <a:p>
            <a:r>
              <a:rPr lang="en-US" smtClean="0"/>
              <a:t>AUI to Host</a:t>
            </a:r>
          </a:p>
          <a:p>
            <a:r>
              <a:rPr lang="en-US" smtClean="0"/>
              <a:t>Change Host name to R1 AND R2   </a:t>
            </a:r>
          </a:p>
          <a:p>
            <a:endParaRPr lang="en-US" smtClean="0"/>
          </a:p>
        </p:txBody>
      </p:sp>
    </p:spTree>
    <p:extLst>
      <p:ext uri="{BB962C8B-B14F-4D97-AF65-F5344CB8AC3E}">
        <p14:creationId xmlns:p14="http://schemas.microsoft.com/office/powerpoint/2010/main" val="3531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282A2E-0550-44DF-92A8-868F9AB1872B}" type="slidenum">
              <a:rPr lang="en-US"/>
              <a:pPr/>
              <a:t>45</a:t>
            </a:fld>
            <a:endParaRPr lang="en-US"/>
          </a:p>
        </p:txBody>
      </p:sp>
      <p:sp>
        <p:nvSpPr>
          <p:cNvPr id="1848322" name="Rectangle 2"/>
          <p:cNvSpPr>
            <a:spLocks noGrp="1" noRot="1" noChangeAspect="1" noChangeArrowheads="1" noTextEdit="1"/>
          </p:cNvSpPr>
          <p:nvPr>
            <p:ph type="sldImg"/>
          </p:nvPr>
        </p:nvSpPr>
        <p:spPr>
          <a:xfrm>
            <a:off x="320675" y="301625"/>
            <a:ext cx="6265863" cy="3525838"/>
          </a:xfrm>
          <a:ln/>
        </p:spPr>
      </p:sp>
      <p:sp>
        <p:nvSpPr>
          <p:cNvPr id="1848323" name="Rectangle 3"/>
          <p:cNvSpPr>
            <a:spLocks noGrp="1" noChangeArrowheads="1"/>
          </p:cNvSpPr>
          <p:nvPr>
            <p:ph type="body" idx="1"/>
          </p:nvPr>
        </p:nvSpPr>
        <p:spPr>
          <a:xfrm>
            <a:off x="523875" y="4052888"/>
            <a:ext cx="5835650" cy="4579937"/>
          </a:xfrm>
        </p:spPr>
        <p:txBody>
          <a:bodyPr/>
          <a:lstStyle/>
          <a:p>
            <a:r>
              <a:rPr lang="en-US" b="1"/>
              <a:t>Purpose: </a:t>
            </a:r>
            <a:r>
              <a:rPr lang="en-US"/>
              <a:t>This figure gives an example of a default route configuration.</a:t>
            </a:r>
          </a:p>
          <a:p>
            <a:r>
              <a:rPr lang="en-US" b="1"/>
              <a:t>Emphasize:</a:t>
            </a:r>
            <a:r>
              <a:rPr lang="en-US"/>
              <a:t> With an address and subnet mask of 0.0.0.0 0.0.0.0 in the </a:t>
            </a:r>
            <a:r>
              <a:rPr lang="en-US" b="1"/>
              <a:t>ip route</a:t>
            </a:r>
            <a:r>
              <a:rPr lang="en-US"/>
              <a:t> statement, packets for any network not listed in the routing table will be sent to the next hop, 172.16.2.2. </a:t>
            </a:r>
          </a:p>
          <a:p>
            <a:endParaRPr lang="en-US"/>
          </a:p>
        </p:txBody>
      </p:sp>
    </p:spTree>
    <p:extLst>
      <p:ext uri="{BB962C8B-B14F-4D97-AF65-F5344CB8AC3E}">
        <p14:creationId xmlns:p14="http://schemas.microsoft.com/office/powerpoint/2010/main" val="1699601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C570D4-E4A8-4220-9AAD-D949CF8301D1}" type="slidenum">
              <a:rPr lang="en-US"/>
              <a:pPr/>
              <a:t>48</a:t>
            </a:fld>
            <a:endParaRPr lang="en-US"/>
          </a:p>
        </p:txBody>
      </p:sp>
      <p:sp>
        <p:nvSpPr>
          <p:cNvPr id="1845250" name="Rectangle 2"/>
          <p:cNvSpPr>
            <a:spLocks noGrp="1" noRot="1" noChangeAspect="1" noChangeArrowheads="1" noTextEdit="1"/>
          </p:cNvSpPr>
          <p:nvPr>
            <p:ph type="sldImg"/>
          </p:nvPr>
        </p:nvSpPr>
        <p:spPr>
          <a:ln/>
        </p:spPr>
      </p:sp>
      <p:sp>
        <p:nvSpPr>
          <p:cNvPr id="1845251" name="Rectangle 3"/>
          <p:cNvSpPr>
            <a:spLocks noGrp="1" noChangeArrowheads="1"/>
          </p:cNvSpPr>
          <p:nvPr>
            <p:ph type="body" idx="1"/>
          </p:nvPr>
        </p:nvSpPr>
        <p:spPr/>
        <p:txBody>
          <a:bodyPr/>
          <a:lstStyle/>
          <a:p>
            <a:r>
              <a:rPr lang="en-US"/>
              <a:t>The router Serial to serial</a:t>
            </a:r>
          </a:p>
          <a:p>
            <a:r>
              <a:rPr lang="en-US"/>
              <a:t>AUI to Host</a:t>
            </a:r>
          </a:p>
          <a:p>
            <a:r>
              <a:rPr lang="en-US"/>
              <a:t>Change Host name to R1 AND r2</a:t>
            </a:r>
          </a:p>
          <a:p>
            <a:endParaRPr lang="en-US"/>
          </a:p>
        </p:txBody>
      </p:sp>
    </p:spTree>
    <p:extLst>
      <p:ext uri="{BB962C8B-B14F-4D97-AF65-F5344CB8AC3E}">
        <p14:creationId xmlns:p14="http://schemas.microsoft.com/office/powerpoint/2010/main" val="939439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2EEDC5-0ACC-42F2-95C1-8C197CBB57C9}" type="slidenum">
              <a:rPr lang="en-US"/>
              <a:pPr/>
              <a:t>51</a:t>
            </a:fld>
            <a:endParaRPr lang="en-US"/>
          </a:p>
        </p:txBody>
      </p:sp>
      <p:sp>
        <p:nvSpPr>
          <p:cNvPr id="1856514" name="Rectangle 2"/>
          <p:cNvSpPr>
            <a:spLocks noGrp="1" noRot="1" noChangeAspect="1" noChangeArrowheads="1" noTextEdit="1"/>
          </p:cNvSpPr>
          <p:nvPr>
            <p:ph type="sldImg"/>
          </p:nvPr>
        </p:nvSpPr>
        <p:spPr>
          <a:ln/>
        </p:spPr>
      </p:sp>
      <p:sp>
        <p:nvSpPr>
          <p:cNvPr id="1856515" name="Rectangle 3"/>
          <p:cNvSpPr>
            <a:spLocks noGrp="1" noChangeArrowheads="1"/>
          </p:cNvSpPr>
          <p:nvPr>
            <p:ph type="body" idx="1"/>
          </p:nvPr>
        </p:nvSpPr>
        <p:spPr/>
        <p:txBody>
          <a:bodyPr/>
          <a:lstStyle/>
          <a:p>
            <a:r>
              <a:rPr lang="en-US"/>
              <a:t>The router Serial to serial</a:t>
            </a:r>
          </a:p>
          <a:p>
            <a:r>
              <a:rPr lang="en-US"/>
              <a:t>AUI to Host</a:t>
            </a:r>
          </a:p>
          <a:p>
            <a:r>
              <a:rPr lang="en-US"/>
              <a:t>Change Host name to R1 AND r2</a:t>
            </a:r>
          </a:p>
          <a:p>
            <a:endParaRPr lang="en-US"/>
          </a:p>
        </p:txBody>
      </p:sp>
    </p:spTree>
    <p:extLst>
      <p:ext uri="{BB962C8B-B14F-4D97-AF65-F5344CB8AC3E}">
        <p14:creationId xmlns:p14="http://schemas.microsoft.com/office/powerpoint/2010/main" val="40256984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6B9D0B-823C-44A7-B709-0E9C415EA6D7}" type="slidenum">
              <a:rPr lang="en-US"/>
              <a:pPr/>
              <a:t>53</a:t>
            </a:fld>
            <a:endParaRPr lang="en-US"/>
          </a:p>
        </p:txBody>
      </p:sp>
      <p:sp>
        <p:nvSpPr>
          <p:cNvPr id="1800194" name="Rectangle 2"/>
          <p:cNvSpPr>
            <a:spLocks noGrp="1" noRot="1" noChangeAspect="1" noChangeArrowheads="1" noTextEdit="1"/>
          </p:cNvSpPr>
          <p:nvPr>
            <p:ph type="sldImg"/>
          </p:nvPr>
        </p:nvSpPr>
        <p:spPr>
          <a:xfrm>
            <a:off x="320675" y="301625"/>
            <a:ext cx="6265863" cy="3525838"/>
          </a:xfrm>
          <a:ln/>
        </p:spPr>
      </p:sp>
      <p:sp>
        <p:nvSpPr>
          <p:cNvPr id="1800195" name="Rectangle 3"/>
          <p:cNvSpPr>
            <a:spLocks noGrp="1" noChangeArrowheads="1"/>
          </p:cNvSpPr>
          <p:nvPr>
            <p:ph type="body" idx="1"/>
          </p:nvPr>
        </p:nvSpPr>
        <p:spPr>
          <a:xfrm>
            <a:off x="523875" y="4052888"/>
            <a:ext cx="5835650" cy="4579937"/>
          </a:xfrm>
        </p:spPr>
        <p:txBody>
          <a:bodyPr/>
          <a:lstStyle/>
          <a:p>
            <a:r>
              <a:rPr lang="en-US" b="1"/>
              <a:t>Purpose</a:t>
            </a:r>
            <a:r>
              <a:rPr lang="en-US"/>
              <a:t>: This figure displays the </a:t>
            </a:r>
            <a:r>
              <a:rPr lang="en-US" b="1"/>
              <a:t>show ip route </a:t>
            </a:r>
            <a:r>
              <a:rPr lang="en-US"/>
              <a:t>command, which displays the contents of the router’s  IP routing table.</a:t>
            </a:r>
          </a:p>
          <a:p>
            <a:r>
              <a:rPr lang="en-US" b="1"/>
              <a:t>Emphasize</a:t>
            </a:r>
            <a:r>
              <a:rPr lang="en-US"/>
              <a:t>: Discuss the IP routing table in detail. Show the locations of the hop count (metric) and the administrative distance (120).</a:t>
            </a:r>
          </a:p>
          <a:p>
            <a:r>
              <a:rPr lang="en-US"/>
              <a:t>Discuss the following fields:</a:t>
            </a:r>
          </a:p>
          <a:p>
            <a:pPr lvl="1"/>
            <a:r>
              <a:rPr lang="en-US"/>
              <a:t>R—Refers to routes learned from RIP.</a:t>
            </a:r>
          </a:p>
          <a:p>
            <a:pPr lvl="1"/>
            <a:r>
              <a:rPr lang="en-US"/>
              <a:t>via—Refers to the router that informed us about this route.</a:t>
            </a:r>
          </a:p>
          <a:p>
            <a:pPr lvl="1"/>
            <a:r>
              <a:rPr lang="en-US"/>
              <a:t>00:00:07 timer value—RIP updates are every 30 seconds. Ask, “How long until the next update?”</a:t>
            </a:r>
          </a:p>
          <a:p>
            <a:pPr lvl="1"/>
            <a:r>
              <a:rPr lang="en-US"/>
              <a:t>The interfaces used for the best path</a:t>
            </a:r>
          </a:p>
          <a:p>
            <a:endParaRPr lang="en-US"/>
          </a:p>
          <a:p>
            <a:endParaRPr lang="en-US"/>
          </a:p>
        </p:txBody>
      </p:sp>
    </p:spTree>
    <p:extLst>
      <p:ext uri="{BB962C8B-B14F-4D97-AF65-F5344CB8AC3E}">
        <p14:creationId xmlns:p14="http://schemas.microsoft.com/office/powerpoint/2010/main" val="4450606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B1BD6C-F24D-4B98-923C-4F7F338D2A06}" type="slidenum">
              <a:rPr lang="en-US"/>
              <a:pPr/>
              <a:t>54</a:t>
            </a:fld>
            <a:endParaRPr lang="en-US"/>
          </a:p>
        </p:txBody>
      </p:sp>
      <p:sp>
        <p:nvSpPr>
          <p:cNvPr id="1802242" name="Rectangle 2"/>
          <p:cNvSpPr>
            <a:spLocks noGrp="1" noRot="1" noChangeAspect="1" noChangeArrowheads="1" noTextEdit="1"/>
          </p:cNvSpPr>
          <p:nvPr>
            <p:ph type="sldImg"/>
          </p:nvPr>
        </p:nvSpPr>
        <p:spPr>
          <a:xfrm>
            <a:off x="1103313" y="301625"/>
            <a:ext cx="4700587" cy="3525838"/>
          </a:xfrm>
          <a:ln/>
        </p:spPr>
      </p:sp>
      <p:sp>
        <p:nvSpPr>
          <p:cNvPr id="1802243" name="Rectangle 3"/>
          <p:cNvSpPr>
            <a:spLocks noGrp="1" noChangeArrowheads="1"/>
          </p:cNvSpPr>
          <p:nvPr>
            <p:ph type="body" idx="1"/>
          </p:nvPr>
        </p:nvSpPr>
        <p:spPr>
          <a:xfrm>
            <a:off x="523875" y="4052888"/>
            <a:ext cx="5835650" cy="4579937"/>
          </a:xfrm>
        </p:spPr>
        <p:txBody>
          <a:bodyPr/>
          <a:lstStyle/>
          <a:p>
            <a:r>
              <a:rPr lang="en-US" b="1"/>
              <a:t>Purpose</a:t>
            </a:r>
            <a:r>
              <a:rPr lang="en-US"/>
              <a:t>: This figure shows the </a:t>
            </a:r>
            <a:r>
              <a:rPr lang="en-US" b="1"/>
              <a:t>debug ip rip</a:t>
            </a:r>
            <a:r>
              <a:rPr lang="en-US"/>
              <a:t> command.</a:t>
            </a:r>
          </a:p>
          <a:p>
            <a:r>
              <a:rPr lang="en-US" b="1"/>
              <a:t>Emphasize</a:t>
            </a:r>
            <a:r>
              <a:rPr lang="en-US"/>
              <a:t>: Explain that </a:t>
            </a:r>
            <a:r>
              <a:rPr lang="en-US" b="1"/>
              <a:t>debug</a:t>
            </a:r>
            <a:r>
              <a:rPr lang="en-US"/>
              <a:t> commands also provide information for monitoring IP.</a:t>
            </a:r>
          </a:p>
          <a:p>
            <a:r>
              <a:rPr lang="en-US"/>
              <a:t>The first highlighted line lists the source of the updates. The router returned information about two destinations.</a:t>
            </a:r>
          </a:p>
          <a:p>
            <a:r>
              <a:rPr lang="en-US"/>
              <a:t>The last highlighted line shows the broadcast address to which the router sent updates.</a:t>
            </a:r>
          </a:p>
        </p:txBody>
      </p:sp>
    </p:spTree>
    <p:extLst>
      <p:ext uri="{BB962C8B-B14F-4D97-AF65-F5344CB8AC3E}">
        <p14:creationId xmlns:p14="http://schemas.microsoft.com/office/powerpoint/2010/main" val="5422933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532B84-1EBA-4BF8-8206-B302CC7A7FEC}" type="slidenum">
              <a:rPr lang="en-US"/>
              <a:pPr/>
              <a:t>55</a:t>
            </a:fld>
            <a:endParaRPr lang="en-US"/>
          </a:p>
        </p:txBody>
      </p:sp>
      <p:sp>
        <p:nvSpPr>
          <p:cNvPr id="1945602" name="Rectangle 2"/>
          <p:cNvSpPr>
            <a:spLocks noGrp="1" noRot="1" noChangeAspect="1" noChangeArrowheads="1" noTextEdit="1"/>
          </p:cNvSpPr>
          <p:nvPr>
            <p:ph type="sldImg"/>
          </p:nvPr>
        </p:nvSpPr>
        <p:spPr>
          <a:ln/>
        </p:spPr>
      </p:sp>
      <p:sp>
        <p:nvSpPr>
          <p:cNvPr id="1945603" name="Rectangle 3"/>
          <p:cNvSpPr>
            <a:spLocks noGrp="1" noChangeArrowheads="1"/>
          </p:cNvSpPr>
          <p:nvPr>
            <p:ph type="body" idx="1"/>
          </p:nvPr>
        </p:nvSpPr>
        <p:spPr/>
        <p:txBody>
          <a:bodyPr/>
          <a:lstStyle/>
          <a:p>
            <a:r>
              <a:rPr lang="en-US"/>
              <a:t>152-5</a:t>
            </a:r>
          </a:p>
        </p:txBody>
      </p:sp>
    </p:spTree>
    <p:extLst>
      <p:ext uri="{BB962C8B-B14F-4D97-AF65-F5344CB8AC3E}">
        <p14:creationId xmlns:p14="http://schemas.microsoft.com/office/powerpoint/2010/main" val="19265264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51CB97-DC22-47B8-AD26-EB2E46642443}" type="slidenum">
              <a:rPr lang="en-US"/>
              <a:pPr/>
              <a:t>57</a:t>
            </a:fld>
            <a:endParaRPr lang="en-US"/>
          </a:p>
        </p:txBody>
      </p:sp>
      <p:sp>
        <p:nvSpPr>
          <p:cNvPr id="1858562" name="Rectangle 2"/>
          <p:cNvSpPr>
            <a:spLocks noGrp="1" noRot="1" noChangeAspect="1" noChangeArrowheads="1" noTextEdit="1"/>
          </p:cNvSpPr>
          <p:nvPr>
            <p:ph type="sldImg"/>
          </p:nvPr>
        </p:nvSpPr>
        <p:spPr>
          <a:ln/>
        </p:spPr>
      </p:sp>
      <p:sp>
        <p:nvSpPr>
          <p:cNvPr id="18585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32895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6604045-ABEA-48C9-91DF-80451F047D73}" type="slidenum">
              <a:rPr lang="en-US"/>
              <a:pPr>
                <a:defRPr/>
              </a:pPr>
              <a:t>6</a:t>
            </a:fld>
            <a:endParaRPr lang="en-US"/>
          </a:p>
        </p:txBody>
      </p:sp>
      <p:sp>
        <p:nvSpPr>
          <p:cNvPr id="501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a:r>
              <a:rPr lang="en-US" smtClean="0"/>
              <a:t>Function</a:t>
            </a:r>
          </a:p>
          <a:p>
            <a:pPr marL="228600" indent="-228600">
              <a:buFontTx/>
              <a:buAutoNum type="arabicPeriod"/>
            </a:pPr>
            <a:r>
              <a:rPr lang="en-US" smtClean="0"/>
              <a:t>POST</a:t>
            </a:r>
          </a:p>
          <a:p>
            <a:pPr marL="228600" indent="-228600">
              <a:buFontTx/>
              <a:buAutoNum type="arabicPeriod"/>
            </a:pPr>
            <a:r>
              <a:rPr lang="en-US" smtClean="0"/>
              <a:t>Bootstrap</a:t>
            </a:r>
          </a:p>
        </p:txBody>
      </p:sp>
    </p:spTree>
    <p:extLst>
      <p:ext uri="{BB962C8B-B14F-4D97-AF65-F5344CB8AC3E}">
        <p14:creationId xmlns:p14="http://schemas.microsoft.com/office/powerpoint/2010/main" val="25597582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EE6DC9-A171-4F1E-856C-E9C315F8A248}" type="slidenum">
              <a:rPr lang="en-US"/>
              <a:pPr/>
              <a:t>58</a:t>
            </a:fld>
            <a:endParaRPr lang="en-US"/>
          </a:p>
        </p:txBody>
      </p:sp>
      <p:sp>
        <p:nvSpPr>
          <p:cNvPr id="1860610" name="Rectangle 2"/>
          <p:cNvSpPr>
            <a:spLocks noGrp="1" noRot="1" noChangeAspect="1" noChangeArrowheads="1" noTextEdit="1"/>
          </p:cNvSpPr>
          <p:nvPr>
            <p:ph type="sldImg"/>
          </p:nvPr>
        </p:nvSpPr>
        <p:spPr>
          <a:ln/>
        </p:spPr>
      </p:sp>
      <p:sp>
        <p:nvSpPr>
          <p:cNvPr id="18606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701922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7E786C-E73A-4517-B95C-A128A1C25DDE}" type="slidenum">
              <a:rPr lang="en-US"/>
              <a:pPr/>
              <a:t>59</a:t>
            </a:fld>
            <a:endParaRPr lang="en-US"/>
          </a:p>
        </p:txBody>
      </p:sp>
      <p:sp>
        <p:nvSpPr>
          <p:cNvPr id="1862658" name="Rectangle 2"/>
          <p:cNvSpPr>
            <a:spLocks noGrp="1" noRot="1" noChangeAspect="1" noChangeArrowheads="1" noTextEdit="1"/>
          </p:cNvSpPr>
          <p:nvPr>
            <p:ph type="sldImg"/>
          </p:nvPr>
        </p:nvSpPr>
        <p:spPr>
          <a:ln/>
        </p:spPr>
      </p:sp>
      <p:sp>
        <p:nvSpPr>
          <p:cNvPr id="18626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38542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A960309-8DFD-4206-95CE-A39B23370AC6}" type="slidenum">
              <a:rPr lang="en-US"/>
              <a:pPr>
                <a:defRPr/>
              </a:pPr>
              <a:t>10</a:t>
            </a:fld>
            <a:endParaRPr lang="en-US"/>
          </a:p>
        </p:txBody>
      </p:sp>
      <p:sp>
        <p:nvSpPr>
          <p:cNvPr id="512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Enable router to connect other devices</a:t>
            </a:r>
          </a:p>
          <a:p>
            <a:r>
              <a:rPr lang="en-US" smtClean="0"/>
              <a:t>Based on the type we have modular and non modular</a:t>
            </a:r>
          </a:p>
          <a:p>
            <a:r>
              <a:rPr lang="en-US" smtClean="0"/>
              <a:t>Non modular are fixed</a:t>
            </a:r>
          </a:p>
          <a:p>
            <a:r>
              <a:rPr lang="en-US" smtClean="0"/>
              <a:t>Modular can be added interfaces</a:t>
            </a:r>
          </a:p>
          <a:p>
            <a:endParaRPr lang="en-US" smtClean="0"/>
          </a:p>
          <a:p>
            <a:endParaRPr lang="en-US" smtClean="0"/>
          </a:p>
          <a:p>
            <a:r>
              <a:rPr lang="en-US" smtClean="0"/>
              <a:t>Ethernet or FA – connecting to switch</a:t>
            </a:r>
          </a:p>
          <a:p>
            <a:r>
              <a:rPr lang="en-US" smtClean="0"/>
              <a:t>Line – for the local configuration</a:t>
            </a:r>
          </a:p>
          <a:p>
            <a:r>
              <a:rPr lang="en-US" smtClean="0"/>
              <a:t>Router – console port</a:t>
            </a:r>
          </a:p>
          <a:p>
            <a:r>
              <a:rPr lang="en-US" smtClean="0"/>
              <a:t>PC- Serial Port</a:t>
            </a:r>
          </a:p>
          <a:p>
            <a:r>
              <a:rPr lang="en-US" smtClean="0"/>
              <a:t>Aux – for remote configuration using a modem</a:t>
            </a:r>
          </a:p>
          <a:p>
            <a:r>
              <a:rPr lang="en-US" smtClean="0"/>
              <a:t>BRI – for ISDN WAN connectivity</a:t>
            </a:r>
          </a:p>
          <a:p>
            <a:endParaRPr lang="en-US" smtClean="0"/>
          </a:p>
          <a:p>
            <a:r>
              <a:rPr lang="en-US" smtClean="0"/>
              <a:t>Ports are numbered serially</a:t>
            </a:r>
          </a:p>
          <a:p>
            <a:endParaRPr lang="en-US" smtClean="0"/>
          </a:p>
        </p:txBody>
      </p:sp>
    </p:spTree>
    <p:extLst>
      <p:ext uri="{BB962C8B-B14F-4D97-AF65-F5344CB8AC3E}">
        <p14:creationId xmlns:p14="http://schemas.microsoft.com/office/powerpoint/2010/main" val="944189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0A6A84C-3C89-431E-BFA2-9198665B88D2}" type="slidenum">
              <a:rPr lang="en-US"/>
              <a:pPr>
                <a:defRPr/>
              </a:pPr>
              <a:t>11</a:t>
            </a:fld>
            <a:endParaRPr lang="en-US"/>
          </a:p>
        </p:txBody>
      </p:sp>
      <p:sp>
        <p:nvSpPr>
          <p:cNvPr id="52227" name="Rectangle 2"/>
          <p:cNvSpPr>
            <a:spLocks noGrp="1" noRot="1" noChangeAspect="1" noChangeArrowheads="1" noTextEdit="1"/>
          </p:cNvSpPr>
          <p:nvPr>
            <p:ph type="sldImg"/>
          </p:nvPr>
        </p:nvSpPr>
        <p:spPr bwMode="auto">
          <a:xfrm>
            <a:off x="311150" y="301625"/>
            <a:ext cx="6265863" cy="35258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8" name="Rectangle 3"/>
          <p:cNvSpPr>
            <a:spLocks noGrp="1" noChangeArrowheads="1"/>
          </p:cNvSpPr>
          <p:nvPr>
            <p:ph type="body" idx="1"/>
          </p:nvPr>
        </p:nvSpPr>
        <p:spPr bwMode="auto">
          <a:xfrm>
            <a:off x="523875" y="4052888"/>
            <a:ext cx="5835650" cy="4503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numCol="1" anchor="t" anchorCtr="0" compatLnSpc="1">
            <a:prstTxWarp prst="textNoShape">
              <a:avLst/>
            </a:prstTxWarp>
          </a:bodyPr>
          <a:lstStyle/>
          <a:p>
            <a:r>
              <a:rPr lang="en-US" b="1" smtClean="0"/>
              <a:t>Emphasize: </a:t>
            </a:r>
            <a:r>
              <a:rPr lang="en-US" smtClean="0"/>
              <a:t>In a later slide, there is a very detailed flowchart of the router startup process.</a:t>
            </a:r>
          </a:p>
        </p:txBody>
      </p:sp>
    </p:spTree>
    <p:extLst>
      <p:ext uri="{BB962C8B-B14F-4D97-AF65-F5344CB8AC3E}">
        <p14:creationId xmlns:p14="http://schemas.microsoft.com/office/powerpoint/2010/main" val="894792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8A79DBD-C2B3-4E63-BB43-ABB645E457A3}" type="slidenum">
              <a:rPr lang="en-US"/>
              <a:pPr>
                <a:defRPr/>
              </a:pPr>
              <a:t>24</a:t>
            </a:fld>
            <a:endParaRPr lang="en-US"/>
          </a:p>
        </p:txBody>
      </p:sp>
      <p:sp>
        <p:nvSpPr>
          <p:cNvPr id="532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The router Serial to serial</a:t>
            </a:r>
          </a:p>
          <a:p>
            <a:r>
              <a:rPr lang="en-US" smtClean="0"/>
              <a:t>AUI to Host</a:t>
            </a:r>
          </a:p>
          <a:p>
            <a:r>
              <a:rPr lang="en-US" smtClean="0"/>
              <a:t>Change Host name to R1 AND R2   </a:t>
            </a:r>
          </a:p>
          <a:p>
            <a:endParaRPr lang="en-US" smtClean="0"/>
          </a:p>
        </p:txBody>
      </p:sp>
    </p:spTree>
    <p:extLst>
      <p:ext uri="{BB962C8B-B14F-4D97-AF65-F5344CB8AC3E}">
        <p14:creationId xmlns:p14="http://schemas.microsoft.com/office/powerpoint/2010/main" val="4032086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23420FA-EEF9-44A4-A5A2-61F0CBBE9933}" type="slidenum">
              <a:rPr lang="en-US"/>
              <a:pPr>
                <a:defRPr/>
              </a:pPr>
              <a:t>26</a:t>
            </a:fld>
            <a:endParaRPr lang="en-US"/>
          </a:p>
        </p:txBody>
      </p:sp>
      <p:sp>
        <p:nvSpPr>
          <p:cNvPr id="542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 typeface="Wingdings" pitchFamily="2" charset="2"/>
              <a:buNone/>
            </a:pPr>
            <a:r>
              <a:rPr lang="en-US" smtClean="0">
                <a:latin typeface="Tahoma" pitchFamily="34" charset="0"/>
              </a:rPr>
              <a:t>To see the route</a:t>
            </a:r>
          </a:p>
          <a:p>
            <a:r>
              <a:rPr lang="en-US" smtClean="0">
                <a:latin typeface="Tahoma" pitchFamily="34" charset="0"/>
              </a:rPr>
              <a:t>#Show IP route</a:t>
            </a:r>
          </a:p>
          <a:p>
            <a:endParaRPr lang="en-US" smtClean="0"/>
          </a:p>
        </p:txBody>
      </p:sp>
    </p:spTree>
    <p:extLst>
      <p:ext uri="{BB962C8B-B14F-4D97-AF65-F5344CB8AC3E}">
        <p14:creationId xmlns:p14="http://schemas.microsoft.com/office/powerpoint/2010/main" val="1698531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33CB08F-EB64-424C-B019-4B2C18467D65}" type="slidenum">
              <a:rPr lang="en-US"/>
              <a:pPr>
                <a:defRPr/>
              </a:pPr>
              <a:t>35</a:t>
            </a:fld>
            <a:endParaRPr lang="en-US"/>
          </a:p>
        </p:txBody>
      </p:sp>
      <p:sp>
        <p:nvSpPr>
          <p:cNvPr id="552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nSpc>
                <a:spcPct val="80000"/>
              </a:lnSpc>
            </a:pPr>
            <a:r>
              <a:rPr lang="en-US" smtClean="0"/>
              <a:t>In </a:t>
            </a:r>
            <a:r>
              <a:rPr lang="en-US" smtClean="0">
                <a:hlinkClick r:id="rId3"/>
              </a:rPr>
              <a:t>internetworking</a:t>
            </a:r>
            <a:r>
              <a:rPr lang="en-US" smtClean="0"/>
              <a:t>, the process of moving a </a:t>
            </a:r>
            <a:r>
              <a:rPr lang="en-US" smtClean="0">
                <a:hlinkClick r:id="rId4"/>
              </a:rPr>
              <a:t>packet</a:t>
            </a:r>
            <a:r>
              <a:rPr lang="en-US" smtClean="0"/>
              <a:t> of data from </a:t>
            </a:r>
            <a:r>
              <a:rPr lang="en-US" smtClean="0">
                <a:hlinkClick r:id="rId5"/>
              </a:rPr>
              <a:t>source</a:t>
            </a:r>
            <a:r>
              <a:rPr lang="en-US" smtClean="0"/>
              <a:t> to </a:t>
            </a:r>
            <a:r>
              <a:rPr lang="en-US" smtClean="0">
                <a:hlinkClick r:id="rId6"/>
              </a:rPr>
              <a:t>destination</a:t>
            </a:r>
            <a:r>
              <a:rPr lang="en-US" smtClean="0"/>
              <a:t>. Routing is usually performed by a dedicated device called a </a:t>
            </a:r>
            <a:r>
              <a:rPr lang="en-US" smtClean="0">
                <a:hlinkClick r:id="rId7"/>
              </a:rPr>
              <a:t>router</a:t>
            </a:r>
            <a:r>
              <a:rPr lang="en-US" smtClean="0"/>
              <a:t>. Routing is a key feature of the </a:t>
            </a:r>
            <a:r>
              <a:rPr lang="en-US" smtClean="0">
                <a:hlinkClick r:id="rId8"/>
              </a:rPr>
              <a:t>Internet</a:t>
            </a:r>
            <a:r>
              <a:rPr lang="en-US" smtClean="0"/>
              <a:t> because it enables messages to pass from one computer to another and eventually reach the target machine. Each intermediary computer performs routing by passing along the message to the next computer. Part of this process involves analyzing a </a:t>
            </a:r>
            <a:r>
              <a:rPr lang="en-US" i="1" smtClean="0"/>
              <a:t>routing table</a:t>
            </a:r>
            <a:r>
              <a:rPr lang="en-US" smtClean="0"/>
              <a:t> to determine the best path. Routing is often confused with </a:t>
            </a:r>
            <a:r>
              <a:rPr lang="en-US" i="1" smtClean="0"/>
              <a:t>bridging,</a:t>
            </a:r>
            <a:r>
              <a:rPr lang="en-US" smtClean="0"/>
              <a:t> which performs a similar function. The principal difference between the two is that bridging occurs at a lower level and is therefore more of a </a:t>
            </a:r>
            <a:r>
              <a:rPr lang="en-US" smtClean="0">
                <a:hlinkClick r:id="rId9"/>
              </a:rPr>
              <a:t>hardware</a:t>
            </a:r>
            <a:r>
              <a:rPr lang="en-US" smtClean="0"/>
              <a:t> function whereas routing occurs at a higher level where the </a:t>
            </a:r>
            <a:r>
              <a:rPr lang="en-US" smtClean="0">
                <a:hlinkClick r:id="rId10"/>
              </a:rPr>
              <a:t>software</a:t>
            </a:r>
            <a:r>
              <a:rPr lang="en-US" smtClean="0"/>
              <a:t> component is more important. And because routing occurs at a higher level, it can perform more complex analysis to determine the optimal path for the packet. </a:t>
            </a:r>
          </a:p>
          <a:p>
            <a:r>
              <a:rPr lang="en-US" smtClean="0"/>
              <a:t>A routing protocol sends and receives routing information packets to and from other routers. A routed protocol can be routed by a router, which means that it can be forwarded from one router to another. Yes, there are protocols that can't be routed, such as NetBEUI (Network Basic Input Output System Extended User Interface).</a:t>
            </a:r>
          </a:p>
          <a:p>
            <a:r>
              <a:rPr lang="en-US" smtClean="0"/>
              <a:t> </a:t>
            </a:r>
          </a:p>
          <a:p>
            <a:r>
              <a:rPr lang="en-US" smtClean="0"/>
              <a:t>That a routed protocol can be routed may seem obvious, but unless you know how to differentiate it from a routing protocol, you may have trouble with the wording for some questions on the exam. </a:t>
            </a:r>
          </a:p>
          <a:p>
            <a:r>
              <a:rPr lang="en-US" smtClean="0"/>
              <a:t>A </a:t>
            </a:r>
            <a:r>
              <a:rPr lang="en-US" i="1" smtClean="0"/>
              <a:t>protocol</a:t>
            </a:r>
            <a:r>
              <a:rPr lang="en-US" smtClean="0"/>
              <a:t> is a set of rules that defines how two devices communicate with one another. It also defines the format for the packets used to transmit data over communications lines. A </a:t>
            </a:r>
            <a:r>
              <a:rPr lang="en-US" i="1" smtClean="0"/>
              <a:t>routed protocol</a:t>
            </a:r>
            <a:r>
              <a:rPr lang="en-US" smtClean="0"/>
              <a:t> contains the data elements required for a packet to be sent outside its host network or network segment. In other words, a routed protocol can be routed. Protocols used to communicate routing information between routers within an autonomous system are Interior Gateway Protocols (IGP), which are routing protocols, but not routed protocols.</a:t>
            </a:r>
          </a:p>
          <a:p>
            <a:r>
              <a:rPr lang="en-US" smtClean="0"/>
              <a:t>Routing protocols gather and share the routing information used to maintain and update routing tables. That routing information is in turn used to route a routed protocol to its final destination. Routing Information Protocol (RIP) and Interior Gateway Routing Protocol (IGRP) are the routing protocols you need to know for the exam. If you can remember what the abbreviations mean, you'll remember that they are routing protocols because they have routing in their names. Remember, too, that they are not routed protocols.</a:t>
            </a:r>
          </a:p>
          <a:p>
            <a:r>
              <a:rPr lang="en-US" smtClean="0"/>
              <a:t> </a:t>
            </a:r>
          </a:p>
          <a:p>
            <a:r>
              <a:rPr lang="en-US" smtClean="0"/>
              <a:t>In short, routed protocols route your data and routing protocols send routing updates between routers about the status of the network so that your routed protocol data can be routed. Got that? No? Well, try this to help keep it straight:</a:t>
            </a:r>
          </a:p>
          <a:p>
            <a:endParaRPr lang="en-US" smtClean="0"/>
          </a:p>
          <a:p>
            <a:endParaRPr lang="en-US" smtClean="0"/>
          </a:p>
        </p:txBody>
      </p:sp>
    </p:spTree>
    <p:extLst>
      <p:ext uri="{BB962C8B-B14F-4D97-AF65-F5344CB8AC3E}">
        <p14:creationId xmlns:p14="http://schemas.microsoft.com/office/powerpoint/2010/main" val="188963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B178901-1909-4E0B-9F9C-8B9BB689B1A0}" type="slidenum">
              <a:rPr lang="en-US"/>
              <a:pPr>
                <a:defRPr/>
              </a:pPr>
              <a:t>37</a:t>
            </a:fld>
            <a:endParaRPr lang="en-US"/>
          </a:p>
        </p:txBody>
      </p:sp>
      <p:sp>
        <p:nvSpPr>
          <p:cNvPr id="56323" name="Rectangle 2"/>
          <p:cNvSpPr>
            <a:spLocks noGrp="1" noRot="1" noChangeAspect="1" noChangeArrowheads="1" noTextEdit="1"/>
          </p:cNvSpPr>
          <p:nvPr>
            <p:ph type="sldImg"/>
          </p:nvPr>
        </p:nvSpPr>
        <p:spPr bwMode="auto">
          <a:xfrm>
            <a:off x="1103313" y="301625"/>
            <a:ext cx="4700587" cy="35258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p:cNvSpPr>
            <a:spLocks noGrp="1" noChangeArrowheads="1"/>
          </p:cNvSpPr>
          <p:nvPr>
            <p:ph type="body" idx="1"/>
          </p:nvPr>
        </p:nvSpPr>
        <p:spPr bwMode="auto">
          <a:xfrm>
            <a:off x="523875" y="4052888"/>
            <a:ext cx="5835650" cy="45799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b="1" smtClean="0"/>
              <a:t>Purpose: </a:t>
            </a:r>
            <a:r>
              <a:rPr lang="en-US" smtClean="0"/>
              <a:t>This figure introduces students to routing. The router must accomplish the items listed in the figure for routing to occur.</a:t>
            </a:r>
          </a:p>
          <a:p>
            <a:r>
              <a:rPr lang="en-US" b="1" smtClean="0"/>
              <a:t>Emphasize:</a:t>
            </a:r>
          </a:p>
          <a:p>
            <a:r>
              <a:rPr lang="en-US" smtClean="0"/>
              <a:t>Path determination occurs at Layer 3, the network layer. The path determination function enables a router to evaluate the available paths to a destination and to establish the best path. </a:t>
            </a:r>
          </a:p>
          <a:p>
            <a:r>
              <a:rPr lang="en-US" smtClean="0"/>
              <a:t>Routing services use network topology information when evaluating network paths. This information can be configured by the network administrator (static routes) or collected through dynamic processes (routing protocols) running in the network.</a:t>
            </a:r>
          </a:p>
          <a:p>
            <a:r>
              <a:rPr lang="en-US" b="1" smtClean="0"/>
              <a:t>Transition:</a:t>
            </a:r>
          </a:p>
          <a:p>
            <a:r>
              <a:rPr lang="en-US" smtClean="0"/>
              <a:t>How do you represent the path to the packet’s destination? </a:t>
            </a:r>
          </a:p>
          <a:p>
            <a:endParaRPr lang="en-US" smtClean="0"/>
          </a:p>
        </p:txBody>
      </p:sp>
    </p:spTree>
    <p:extLst>
      <p:ext uri="{BB962C8B-B14F-4D97-AF65-F5344CB8AC3E}">
        <p14:creationId xmlns:p14="http://schemas.microsoft.com/office/powerpoint/2010/main" val="1242923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8329022-54CB-4259-A15A-D27F2B586600}" type="slidenum">
              <a:rPr lang="en-US"/>
              <a:pPr>
                <a:defRPr/>
              </a:pPr>
              <a:t>38</a:t>
            </a:fld>
            <a:endParaRPr lang="en-US"/>
          </a:p>
        </p:txBody>
      </p:sp>
      <p:sp>
        <p:nvSpPr>
          <p:cNvPr id="573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AU" smtClean="0"/>
          </a:p>
        </p:txBody>
      </p:sp>
    </p:spTree>
    <p:extLst>
      <p:ext uri="{BB962C8B-B14F-4D97-AF65-F5344CB8AC3E}">
        <p14:creationId xmlns:p14="http://schemas.microsoft.com/office/powerpoint/2010/main" val="2751582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pPr/>
              <a:t>14-May-18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pPr/>
              <a:t>14-May-18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14-May-18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14-May-18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14-May-18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14-May-18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14-May-18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pPr/>
              <a:t>14-May-18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pPr/>
              <a:t>14-May-18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109728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0" y="3938589"/>
            <a:ext cx="109728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249A76B0-AB34-4C54-B17A-5BAEB6E12AC3}" type="datetime1">
              <a:rPr lang="en-US"/>
              <a:pPr>
                <a:defRPr/>
              </a:pPr>
              <a:t>14-May-18</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1630DCDE-2F1B-4974-A5C2-C528D14C4683}" type="slidenum">
              <a:rPr lang="en-US"/>
              <a:pPr>
                <a:defRPr/>
              </a:pPr>
              <a:t>‹#›</a:t>
            </a:fld>
            <a:endParaRPr lang="en-US"/>
          </a:p>
        </p:txBody>
      </p:sp>
    </p:spTree>
    <p:extLst>
      <p:ext uri="{BB962C8B-B14F-4D97-AF65-F5344CB8AC3E}">
        <p14:creationId xmlns:p14="http://schemas.microsoft.com/office/powerpoint/2010/main" val="2229796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pPr/>
              <a:t>14-May-18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pPr/>
              <a:t>14-May-18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pPr/>
              <a:t>14-May-18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pPr/>
              <a:t>14-May-18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pPr/>
              <a:t>14-May-18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pPr/>
              <a:t>14-May-18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pPr/>
              <a:t>14-May-18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pPr/>
              <a:t>14-May-18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pPr/>
              <a:t>14-May-18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 id="2147483673" r:id="rId18"/>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24.wmf"/><Relationship Id="rId4" Type="http://schemas.openxmlformats.org/officeDocument/2006/relationships/image" Target="../media/image23.w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w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23.wmf"/><Relationship Id="rId4" Type="http://schemas.openxmlformats.org/officeDocument/2006/relationships/image" Target="../media/image26.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7.png"/></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wmf"/></Relationships>
</file>

<file path=ppt/slides/_rels/slide58.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wmf"/></Relationships>
</file>

<file path=ppt/slides/_rels/slide59.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7.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48496" y="1260353"/>
            <a:ext cx="8654603" cy="2422525"/>
          </a:xfrm>
        </p:spPr>
        <p:txBody>
          <a:bodyPr>
            <a:noAutofit/>
          </a:bodyPr>
          <a:lstStyle/>
          <a:p>
            <a:pPr eaLnBrk="1" fontAlgn="auto" hangingPunct="1">
              <a:spcAft>
                <a:spcPts val="0"/>
              </a:spcAft>
              <a:defRPr/>
            </a:pPr>
            <a:r>
              <a:rPr lang="en-US" sz="5400" b="1" dirty="0" smtClean="0"/>
              <a:t/>
            </a:r>
            <a:br>
              <a:rPr lang="en-US" sz="5400" b="1" dirty="0" smtClean="0"/>
            </a:br>
            <a:r>
              <a:rPr lang="en-US" sz="5400" b="1" dirty="0"/>
              <a:t/>
            </a:r>
            <a:br>
              <a:rPr lang="en-US" sz="5400" b="1" dirty="0"/>
            </a:br>
            <a:r>
              <a:rPr lang="en-US" sz="5400" b="1" dirty="0" smtClean="0"/>
              <a:t/>
            </a:r>
            <a:br>
              <a:rPr lang="en-US" sz="5400" b="1" dirty="0" smtClean="0"/>
            </a:br>
            <a:r>
              <a:rPr lang="en-US" sz="5400" b="1" dirty="0"/>
              <a:t/>
            </a:r>
            <a:br>
              <a:rPr lang="en-US" sz="5400" b="1" dirty="0"/>
            </a:br>
            <a:r>
              <a:rPr lang="en-US" sz="5400" b="1" dirty="0" smtClean="0"/>
              <a:t/>
            </a:r>
            <a:br>
              <a:rPr lang="en-US" sz="5400" b="1" dirty="0" smtClean="0"/>
            </a:br>
            <a:r>
              <a:rPr lang="en-US" sz="5400" b="1" dirty="0"/>
              <a:t/>
            </a:r>
            <a:br>
              <a:rPr lang="en-US" sz="5400" b="1" dirty="0"/>
            </a:br>
            <a:r>
              <a:rPr lang="en-US" sz="5400" b="1" dirty="0" smtClean="0"/>
              <a:t/>
            </a:r>
            <a:br>
              <a:rPr lang="en-US" sz="5400" b="1" dirty="0" smtClean="0"/>
            </a:br>
            <a:r>
              <a:rPr lang="en-US" sz="5400" b="1" dirty="0" smtClean="0"/>
              <a:t> Computer </a:t>
            </a:r>
            <a:r>
              <a:rPr lang="en-US" sz="5400" b="1" dirty="0" smtClean="0"/>
              <a:t>Network Lab</a:t>
            </a:r>
            <a:r>
              <a:rPr lang="en-US" sz="5400" dirty="0"/>
              <a:t/>
            </a:r>
            <a:br>
              <a:rPr lang="en-US" sz="5400" dirty="0"/>
            </a:br>
            <a:endParaRPr lang="en-US" sz="5400" dirty="0"/>
          </a:p>
        </p:txBody>
      </p:sp>
      <p:sp>
        <p:nvSpPr>
          <p:cNvPr id="3" name="Subtitle 2"/>
          <p:cNvSpPr>
            <a:spLocks noGrp="1"/>
          </p:cNvSpPr>
          <p:nvPr>
            <p:ph type="subTitle" idx="1"/>
          </p:nvPr>
        </p:nvSpPr>
        <p:spPr>
          <a:xfrm>
            <a:off x="1957997" y="3037986"/>
            <a:ext cx="7197725" cy="1404938"/>
          </a:xfrm>
        </p:spPr>
        <p:txBody>
          <a:bodyPr rtlCol="0"/>
          <a:lstStyle/>
          <a:p>
            <a:pPr eaLnBrk="1" fontAlgn="auto" hangingPunct="1">
              <a:spcBef>
                <a:spcPts val="0"/>
              </a:spcBef>
              <a:buFont typeface="Arial"/>
              <a:buNone/>
              <a:defRPr/>
            </a:pPr>
            <a:r>
              <a:rPr lang="en-US" sz="2400" dirty="0" smtClean="0"/>
              <a:t>              Presented By: Md. Fahad bin Zamal</a:t>
            </a:r>
            <a:endParaRPr lang="en-US" sz="2400" dirty="0"/>
          </a:p>
        </p:txBody>
      </p:sp>
      <p:pic>
        <p:nvPicPr>
          <p:cNvPr id="5" name="Picture 5" descr="C:\Users\Sony\Desktop\DIU\diu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0055" y="4442924"/>
            <a:ext cx="3446585" cy="1263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9651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2514" name="Rectangle 2"/>
          <p:cNvSpPr>
            <a:spLocks noGrp="1" noChangeArrowheads="1"/>
          </p:cNvSpPr>
          <p:nvPr>
            <p:ph type="title"/>
          </p:nvPr>
        </p:nvSpPr>
        <p:spPr>
          <a:xfrm>
            <a:off x="0" y="76200"/>
            <a:ext cx="12192000" cy="1143000"/>
          </a:xfrm>
        </p:spPr>
        <p:txBody>
          <a:bodyPr/>
          <a:lstStyle/>
          <a:p>
            <a:pPr algn="ctr">
              <a:defRPr/>
            </a:pPr>
            <a:r>
              <a:rPr lang="en-US" sz="4400" b="1" dirty="0">
                <a:effectLst>
                  <a:outerShdw blurRad="38100" dist="38100" dir="2700000" algn="tl">
                    <a:srgbClr val="000000">
                      <a:alpha val="43137"/>
                    </a:srgbClr>
                  </a:outerShdw>
                </a:effectLst>
              </a:rPr>
              <a:t>Interfaces</a:t>
            </a:r>
          </a:p>
        </p:txBody>
      </p:sp>
      <p:sp>
        <p:nvSpPr>
          <p:cNvPr id="23555" name="Text Box 3"/>
          <p:cNvSpPr txBox="1">
            <a:spLocks noChangeArrowheads="1"/>
          </p:cNvSpPr>
          <p:nvPr/>
        </p:nvSpPr>
        <p:spPr bwMode="auto">
          <a:xfrm>
            <a:off x="304800" y="1219200"/>
            <a:ext cx="11480800" cy="5080000"/>
          </a:xfrm>
          <a:prstGeom prst="rect">
            <a:avLst/>
          </a:prstGeom>
          <a:solidFill>
            <a:srgbClr val="AECBEA"/>
          </a:solidFill>
          <a:ln w="57150">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buFont typeface="Wingdings" pitchFamily="2" charset="2"/>
              <a:buNone/>
            </a:pPr>
            <a:r>
              <a:rPr lang="en-US" sz="2400" dirty="0">
                <a:solidFill>
                  <a:schemeClr val="accent5">
                    <a:lumMod val="50000"/>
                  </a:schemeClr>
                </a:solidFill>
                <a:latin typeface="Tahoma" pitchFamily="34" charset="0"/>
              </a:rPr>
              <a:t>Interfaces have the following characteristics and functions: </a:t>
            </a:r>
          </a:p>
          <a:p>
            <a:pPr eaLnBrk="1" hangingPunct="1">
              <a:buFont typeface="Wingdings" pitchFamily="2" charset="2"/>
              <a:buChar char="q"/>
            </a:pPr>
            <a:endParaRPr lang="en-US" dirty="0">
              <a:solidFill>
                <a:schemeClr val="accent5">
                  <a:lumMod val="50000"/>
                </a:schemeClr>
              </a:solidFill>
              <a:latin typeface="Tahoma" pitchFamily="34" charset="0"/>
            </a:endParaRPr>
          </a:p>
          <a:p>
            <a:pPr marL="342900" indent="-342900" eaLnBrk="1" hangingPunct="1">
              <a:buFont typeface="Wingdings" pitchFamily="2" charset="2"/>
              <a:buChar char="v"/>
            </a:pPr>
            <a:r>
              <a:rPr lang="en-US" sz="2400" dirty="0" smtClean="0">
                <a:solidFill>
                  <a:schemeClr val="accent5">
                    <a:lumMod val="50000"/>
                  </a:schemeClr>
                </a:solidFill>
                <a:latin typeface="Tahoma" pitchFamily="34" charset="0"/>
              </a:rPr>
              <a:t>Connect </a:t>
            </a:r>
            <a:r>
              <a:rPr lang="en-US" sz="2400" dirty="0">
                <a:solidFill>
                  <a:schemeClr val="accent5">
                    <a:lumMod val="50000"/>
                  </a:schemeClr>
                </a:solidFill>
                <a:latin typeface="Tahoma" pitchFamily="34" charset="0"/>
              </a:rPr>
              <a:t>router to network for frame entry and exit </a:t>
            </a:r>
          </a:p>
          <a:p>
            <a:pPr marL="342900" indent="-342900" eaLnBrk="1" hangingPunct="1">
              <a:buFont typeface="Wingdings" pitchFamily="2" charset="2"/>
              <a:buChar char="v"/>
            </a:pPr>
            <a:r>
              <a:rPr lang="en-US" sz="2400" dirty="0" smtClean="0">
                <a:solidFill>
                  <a:schemeClr val="accent5">
                    <a:lumMod val="50000"/>
                  </a:schemeClr>
                </a:solidFill>
                <a:latin typeface="Tahoma" pitchFamily="34" charset="0"/>
              </a:rPr>
              <a:t>Can </a:t>
            </a:r>
            <a:r>
              <a:rPr lang="en-US" sz="2400" dirty="0">
                <a:solidFill>
                  <a:schemeClr val="accent5">
                    <a:lumMod val="50000"/>
                  </a:schemeClr>
                </a:solidFill>
                <a:latin typeface="Tahoma" pitchFamily="34" charset="0"/>
              </a:rPr>
              <a:t>be on the motherboard or on a separate module </a:t>
            </a:r>
          </a:p>
          <a:p>
            <a:pPr marL="342900" indent="-342900" eaLnBrk="1" hangingPunct="1">
              <a:buFont typeface="Wingdings" pitchFamily="2" charset="2"/>
              <a:buChar char="v"/>
            </a:pPr>
            <a:endParaRPr lang="en-US" sz="2400" dirty="0">
              <a:solidFill>
                <a:schemeClr val="accent5">
                  <a:lumMod val="50000"/>
                </a:schemeClr>
              </a:solidFill>
              <a:latin typeface="Tahoma" pitchFamily="34" charset="0"/>
            </a:endParaRPr>
          </a:p>
          <a:p>
            <a:pPr eaLnBrk="1" hangingPunct="1">
              <a:buFont typeface="Wingdings" pitchFamily="2" charset="2"/>
              <a:buNone/>
            </a:pPr>
            <a:r>
              <a:rPr lang="en-US" sz="2400" dirty="0">
                <a:solidFill>
                  <a:schemeClr val="accent5">
                    <a:lumMod val="50000"/>
                  </a:schemeClr>
                </a:solidFill>
                <a:latin typeface="Tahoma" pitchFamily="34" charset="0"/>
              </a:rPr>
              <a:t>Types of interfaces:</a:t>
            </a:r>
          </a:p>
          <a:p>
            <a:pPr eaLnBrk="1" hangingPunct="1">
              <a:buFont typeface="Wingdings" pitchFamily="2" charset="2"/>
              <a:buChar char="q"/>
            </a:pPr>
            <a:endParaRPr lang="en-US" dirty="0">
              <a:solidFill>
                <a:schemeClr val="accent5">
                  <a:lumMod val="50000"/>
                </a:schemeClr>
              </a:solidFill>
              <a:latin typeface="Tahoma" pitchFamily="34" charset="0"/>
            </a:endParaRPr>
          </a:p>
          <a:p>
            <a:pPr eaLnBrk="1" hangingPunct="1">
              <a:buFont typeface="Wingdings" pitchFamily="2" charset="2"/>
              <a:buChar char="q"/>
            </a:pPr>
            <a:r>
              <a:rPr lang="en-US" sz="2400" dirty="0">
                <a:solidFill>
                  <a:schemeClr val="accent5">
                    <a:lumMod val="50000"/>
                  </a:schemeClr>
                </a:solidFill>
                <a:latin typeface="Tahoma" pitchFamily="34" charset="0"/>
              </a:rPr>
              <a:t>	Ethernet</a:t>
            </a:r>
          </a:p>
          <a:p>
            <a:pPr eaLnBrk="1" hangingPunct="1">
              <a:buFont typeface="Wingdings" pitchFamily="2" charset="2"/>
              <a:buChar char="q"/>
            </a:pPr>
            <a:r>
              <a:rPr lang="en-US" sz="2400" dirty="0">
                <a:solidFill>
                  <a:schemeClr val="accent5">
                    <a:lumMod val="50000"/>
                  </a:schemeClr>
                </a:solidFill>
                <a:latin typeface="Tahoma" pitchFamily="34" charset="0"/>
              </a:rPr>
              <a:t>	Fast Ethernet</a:t>
            </a:r>
          </a:p>
          <a:p>
            <a:pPr eaLnBrk="1" hangingPunct="1">
              <a:buFont typeface="Wingdings" pitchFamily="2" charset="2"/>
              <a:buChar char="q"/>
            </a:pPr>
            <a:r>
              <a:rPr lang="en-US" sz="2400" dirty="0">
                <a:solidFill>
                  <a:schemeClr val="accent5">
                    <a:lumMod val="50000"/>
                  </a:schemeClr>
                </a:solidFill>
                <a:latin typeface="Tahoma" pitchFamily="34" charset="0"/>
              </a:rPr>
              <a:t>	Serial</a:t>
            </a:r>
          </a:p>
          <a:p>
            <a:pPr eaLnBrk="1" hangingPunct="1">
              <a:buFont typeface="Wingdings" pitchFamily="2" charset="2"/>
              <a:buChar char="q"/>
            </a:pPr>
            <a:r>
              <a:rPr lang="en-US" sz="2400" dirty="0">
                <a:solidFill>
                  <a:schemeClr val="accent5">
                    <a:lumMod val="50000"/>
                  </a:schemeClr>
                </a:solidFill>
                <a:latin typeface="Tahoma" pitchFamily="34" charset="0"/>
              </a:rPr>
              <a:t>	ISDN BRI</a:t>
            </a:r>
          </a:p>
          <a:p>
            <a:pPr eaLnBrk="1" hangingPunct="1">
              <a:buFont typeface="Wingdings" pitchFamily="2" charset="2"/>
              <a:buChar char="q"/>
            </a:pPr>
            <a:r>
              <a:rPr lang="en-US" sz="2400" dirty="0">
                <a:solidFill>
                  <a:schemeClr val="accent5">
                    <a:lumMod val="50000"/>
                  </a:schemeClr>
                </a:solidFill>
                <a:latin typeface="Tahoma" pitchFamily="34" charset="0"/>
              </a:rPr>
              <a:t>	Loopback</a:t>
            </a:r>
          </a:p>
          <a:p>
            <a:pPr eaLnBrk="1" hangingPunct="1">
              <a:buFont typeface="Wingdings" pitchFamily="2" charset="2"/>
              <a:buChar char="q"/>
            </a:pPr>
            <a:r>
              <a:rPr lang="en-US" sz="2400" dirty="0">
                <a:solidFill>
                  <a:schemeClr val="accent5">
                    <a:lumMod val="50000"/>
                  </a:schemeClr>
                </a:solidFill>
                <a:latin typeface="Tahoma" pitchFamily="34" charset="0"/>
              </a:rPr>
              <a:t>	Console</a:t>
            </a:r>
          </a:p>
          <a:p>
            <a:pPr eaLnBrk="1" hangingPunct="1">
              <a:buFont typeface="Wingdings" pitchFamily="2" charset="2"/>
              <a:buChar char="q"/>
            </a:pPr>
            <a:r>
              <a:rPr lang="en-US" sz="2400" dirty="0">
                <a:solidFill>
                  <a:schemeClr val="accent5">
                    <a:lumMod val="50000"/>
                  </a:schemeClr>
                </a:solidFill>
                <a:latin typeface="Tahoma" pitchFamily="34" charset="0"/>
              </a:rPr>
              <a:t>	Aux</a:t>
            </a:r>
          </a:p>
        </p:txBody>
      </p:sp>
    </p:spTree>
    <p:extLst>
      <p:ext uri="{BB962C8B-B14F-4D97-AF65-F5344CB8AC3E}">
        <p14:creationId xmlns:p14="http://schemas.microsoft.com/office/powerpoint/2010/main" val="1952286407"/>
      </p:ext>
    </p:extLst>
  </p:cSld>
  <p:clrMapOvr>
    <a:masterClrMapping/>
  </p:clrMapOvr>
  <p:transition spd="med">
    <p:randomBa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2978" name="Rectangle 2"/>
          <p:cNvSpPr>
            <a:spLocks noGrp="1" noChangeArrowheads="1"/>
          </p:cNvSpPr>
          <p:nvPr>
            <p:ph type="title"/>
          </p:nvPr>
        </p:nvSpPr>
        <p:spPr>
          <a:xfrm>
            <a:off x="351693" y="452718"/>
            <a:ext cx="9699142" cy="1400530"/>
          </a:xfrm>
        </p:spPr>
        <p:txBody>
          <a:bodyPr/>
          <a:lstStyle/>
          <a:p>
            <a:pPr>
              <a:defRPr/>
            </a:pPr>
            <a:r>
              <a:rPr lang="en-US" b="1" dirty="0">
                <a:effectLst>
                  <a:outerShdw blurRad="38100" dist="38100" dir="2700000" algn="tl">
                    <a:srgbClr val="000000">
                      <a:alpha val="43137"/>
                    </a:srgbClr>
                  </a:outerShdw>
                </a:effectLst>
              </a:rPr>
              <a:t>Router </a:t>
            </a:r>
            <a:r>
              <a:rPr lang="en-US" b="1" dirty="0" smtClean="0">
                <a:effectLst>
                  <a:outerShdw blurRad="38100" dist="38100" dir="2700000" algn="tl">
                    <a:srgbClr val="000000">
                      <a:alpha val="43137"/>
                    </a:srgbClr>
                  </a:outerShdw>
                </a:effectLst>
              </a:rPr>
              <a:t>Power-On/</a:t>
            </a:r>
            <a:r>
              <a:rPr lang="en-US" b="1" dirty="0" err="1" smtClean="0">
                <a:effectLst>
                  <a:outerShdw blurRad="38100" dist="38100" dir="2700000" algn="tl">
                    <a:srgbClr val="000000">
                      <a:alpha val="43137"/>
                    </a:srgbClr>
                  </a:outerShdw>
                </a:effectLst>
              </a:rPr>
              <a:t>Bootup</a:t>
            </a:r>
            <a:r>
              <a:rPr lang="en-US" b="1" dirty="0" smtClean="0">
                <a:effectLst>
                  <a:outerShdw blurRad="38100" dist="38100" dir="2700000" algn="tl">
                    <a:srgbClr val="000000">
                      <a:alpha val="43137"/>
                    </a:srgbClr>
                  </a:outerShdw>
                </a:effectLst>
              </a:rPr>
              <a:t> Sequence:</a:t>
            </a:r>
            <a:endParaRPr lang="en-US" b="1" dirty="0">
              <a:effectLst>
                <a:outerShdw blurRad="38100" dist="38100" dir="2700000" algn="tl">
                  <a:srgbClr val="000000">
                    <a:alpha val="43137"/>
                  </a:srgbClr>
                </a:outerShdw>
              </a:effectLst>
            </a:endParaRPr>
          </a:p>
        </p:txBody>
      </p:sp>
      <p:sp>
        <p:nvSpPr>
          <p:cNvPr id="24579" name="Rectangle 3"/>
          <p:cNvSpPr>
            <a:spLocks noGrp="1" noChangeArrowheads="1"/>
          </p:cNvSpPr>
          <p:nvPr>
            <p:ph type="body" idx="1"/>
          </p:nvPr>
        </p:nvSpPr>
        <p:spPr>
          <a:xfrm>
            <a:off x="470226" y="1613266"/>
            <a:ext cx="9872133" cy="4121150"/>
          </a:xfrm>
        </p:spPr>
        <p:txBody>
          <a:bodyPr/>
          <a:lstStyle/>
          <a:p>
            <a:pPr marL="495300" indent="-495300" defTabSz="814388">
              <a:buFontTx/>
              <a:buAutoNum type="arabicPeriod"/>
            </a:pPr>
            <a:r>
              <a:rPr lang="en-US" sz="2800" dirty="0" smtClean="0">
                <a:latin typeface="Tahoma" pitchFamily="34" charset="0"/>
              </a:rPr>
              <a:t>Perform power-on self test (POST).</a:t>
            </a:r>
          </a:p>
          <a:p>
            <a:pPr marL="495300" indent="-495300" defTabSz="814388">
              <a:buFontTx/>
              <a:buAutoNum type="arabicPeriod"/>
            </a:pPr>
            <a:r>
              <a:rPr lang="en-US" sz="2800" dirty="0" smtClean="0">
                <a:latin typeface="Tahoma" pitchFamily="34" charset="0"/>
              </a:rPr>
              <a:t>Load and run bootstrap code.</a:t>
            </a:r>
          </a:p>
          <a:p>
            <a:pPr marL="495300" indent="-495300" defTabSz="814388">
              <a:buFontTx/>
              <a:buAutoNum type="arabicPeriod"/>
            </a:pPr>
            <a:r>
              <a:rPr lang="en-US" sz="2800" dirty="0" smtClean="0">
                <a:latin typeface="Tahoma" pitchFamily="34" charset="0"/>
              </a:rPr>
              <a:t>Find the Cisco IOS software.</a:t>
            </a:r>
          </a:p>
          <a:p>
            <a:pPr marL="495300" indent="-495300" defTabSz="814388">
              <a:buFontTx/>
              <a:buAutoNum type="arabicPeriod"/>
            </a:pPr>
            <a:r>
              <a:rPr lang="en-US" sz="2800" dirty="0" smtClean="0">
                <a:latin typeface="Tahoma" pitchFamily="34" charset="0"/>
              </a:rPr>
              <a:t>Load the Cisco IOS software.</a:t>
            </a:r>
          </a:p>
          <a:p>
            <a:pPr marL="495300" indent="-495300" defTabSz="814388">
              <a:buFontTx/>
              <a:buAutoNum type="arabicPeriod"/>
            </a:pPr>
            <a:r>
              <a:rPr lang="en-US" sz="2800" dirty="0" smtClean="0">
                <a:latin typeface="Tahoma" pitchFamily="34" charset="0"/>
              </a:rPr>
              <a:t>Find the configuration.</a:t>
            </a:r>
          </a:p>
          <a:p>
            <a:pPr marL="495300" indent="-495300" defTabSz="814388">
              <a:buFontTx/>
              <a:buAutoNum type="arabicPeriod"/>
            </a:pPr>
            <a:r>
              <a:rPr lang="en-US" sz="2800" dirty="0" smtClean="0">
                <a:latin typeface="Tahoma" pitchFamily="34" charset="0"/>
              </a:rPr>
              <a:t>Load the configuration.</a:t>
            </a:r>
          </a:p>
          <a:p>
            <a:pPr marL="495300" indent="-495300" defTabSz="814388">
              <a:buFontTx/>
              <a:buAutoNum type="arabicPeriod"/>
            </a:pPr>
            <a:r>
              <a:rPr lang="en-US" sz="2800" dirty="0" smtClean="0">
                <a:latin typeface="Tahoma" pitchFamily="34" charset="0"/>
              </a:rPr>
              <a:t>Run the configured Cisco IOS software.</a:t>
            </a:r>
            <a:endParaRPr lang="en-US" dirty="0" smtClean="0">
              <a:latin typeface="Tahoma" pitchFamily="34" charset="0"/>
            </a:endParaRPr>
          </a:p>
        </p:txBody>
      </p:sp>
    </p:spTree>
    <p:extLst>
      <p:ext uri="{BB962C8B-B14F-4D97-AF65-F5344CB8AC3E}">
        <p14:creationId xmlns:p14="http://schemas.microsoft.com/office/powerpoint/2010/main" val="2984954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597877" y="463061"/>
            <a:ext cx="12192000" cy="990600"/>
          </a:xfrm>
        </p:spPr>
        <p:txBody>
          <a:bodyPr/>
          <a:lstStyle/>
          <a:p>
            <a:pPr algn="ctr" eaLnBrk="1" hangingPunct="1"/>
            <a:r>
              <a:rPr lang="en-US" b="1" dirty="0" smtClean="0"/>
              <a:t>External Components of a 2600 Router</a:t>
            </a:r>
          </a:p>
        </p:txBody>
      </p:sp>
      <p:graphicFrame>
        <p:nvGraphicFramePr>
          <p:cNvPr id="1474563" name="Object 2"/>
          <p:cNvGraphicFramePr>
            <a:graphicFrameLocks noGrp="1" noChangeAspect="1"/>
          </p:cNvGraphicFramePr>
          <p:nvPr>
            <p:ph idx="1"/>
            <p:extLst>
              <p:ext uri="{D42A27DB-BD31-4B8C-83A1-F6EECF244321}">
                <p14:modId xmlns:p14="http://schemas.microsoft.com/office/powerpoint/2010/main" val="3807104067"/>
              </p:ext>
            </p:extLst>
          </p:nvPr>
        </p:nvGraphicFramePr>
        <p:xfrm>
          <a:off x="562706" y="1899138"/>
          <a:ext cx="10632832" cy="3760788"/>
        </p:xfrm>
        <a:graphic>
          <a:graphicData uri="http://schemas.openxmlformats.org/presentationml/2006/ole">
            <mc:AlternateContent xmlns:mc="http://schemas.openxmlformats.org/markup-compatibility/2006">
              <mc:Choice xmlns:v="urn:schemas-microsoft-com:vml" Requires="v">
                <p:oleObj spid="_x0000_s11280" name="Bitmap Image" r:id="rId3" imgW="5742857" imgH="2362530" progId="PBrush">
                  <p:embed/>
                </p:oleObj>
              </mc:Choice>
              <mc:Fallback>
                <p:oleObj name="Bitmap Image" r:id="rId3" imgW="5742857" imgH="2362530"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706" y="1899138"/>
                        <a:ext cx="10632832" cy="376078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515129452"/>
      </p:ext>
    </p:extLst>
  </p:cSld>
  <p:clrMapOvr>
    <a:masterClrMapping/>
  </p:clrMapOvr>
  <p:transition spd="med">
    <p:randomBa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afterEffect">
                                  <p:stCondLst>
                                    <p:cond delay="0"/>
                                  </p:stCondLst>
                                  <p:childTnLst>
                                    <p:set>
                                      <p:cBhvr>
                                        <p:cTn id="6" dur="1" fill="hold">
                                          <p:stCondLst>
                                            <p:cond delay="499"/>
                                          </p:stCondLst>
                                        </p:cTn>
                                        <p:tgtEl>
                                          <p:spTgt spid="1474563"/>
                                        </p:tgtEl>
                                        <p:attrNameLst>
                                          <p:attrName>style.visibility</p:attrName>
                                        </p:attrNameLst>
                                      </p:cBhvr>
                                      <p:to>
                                        <p:strVal val="visible"/>
                                      </p:to>
                                    </p:set>
                                    <p:anim to="" calcmode="lin" valueType="num">
                                      <p:cBhvr>
                                        <p:cTn id="7" dur="1" fill="hold"/>
                                        <p:tgtEl>
                                          <p:spTgt spid="147456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473538" name="Object 2"/>
          <p:cNvGraphicFramePr>
            <a:graphicFrameLocks noGrp="1" noChangeAspect="1"/>
          </p:cNvGraphicFramePr>
          <p:nvPr>
            <p:ph idx="1"/>
            <p:extLst>
              <p:ext uri="{D42A27DB-BD31-4B8C-83A1-F6EECF244321}">
                <p14:modId xmlns:p14="http://schemas.microsoft.com/office/powerpoint/2010/main" val="4141322589"/>
              </p:ext>
            </p:extLst>
          </p:nvPr>
        </p:nvGraphicFramePr>
        <p:xfrm>
          <a:off x="711200" y="1406768"/>
          <a:ext cx="10331938" cy="5343281"/>
        </p:xfrm>
        <a:graphic>
          <a:graphicData uri="http://schemas.openxmlformats.org/presentationml/2006/ole">
            <mc:AlternateContent xmlns:mc="http://schemas.openxmlformats.org/markup-compatibility/2006">
              <mc:Choice xmlns:v="urn:schemas-microsoft-com:vml" Requires="v">
                <p:oleObj spid="_x0000_s12304" name="Bitmap Image" r:id="rId3" imgW="5401429" imgH="3858164" progId="PBrush">
                  <p:embed/>
                </p:oleObj>
              </mc:Choice>
              <mc:Fallback>
                <p:oleObj name="Bitmap Image" r:id="rId3" imgW="5401429" imgH="3858164"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200" y="1406768"/>
                        <a:ext cx="10331938" cy="5343281"/>
                      </a:xfrm>
                      <a:prstGeom prst="rect">
                        <a:avLst/>
                      </a:prstGeom>
                      <a:noFill/>
                      <a:ln>
                        <a:noFill/>
                      </a:ln>
                      <a:effectLst/>
                    </p:spPr>
                  </p:pic>
                </p:oleObj>
              </mc:Fallback>
            </mc:AlternateContent>
          </a:graphicData>
        </a:graphic>
      </p:graphicFrame>
      <p:sp>
        <p:nvSpPr>
          <p:cNvPr id="3075" name="Rectangle 3"/>
          <p:cNvSpPr>
            <a:spLocks noGrp="1" noChangeArrowheads="1"/>
          </p:cNvSpPr>
          <p:nvPr>
            <p:ph type="title"/>
          </p:nvPr>
        </p:nvSpPr>
        <p:spPr>
          <a:xfrm>
            <a:off x="-797169" y="205154"/>
            <a:ext cx="12192000" cy="838200"/>
          </a:xfrm>
        </p:spPr>
        <p:txBody>
          <a:bodyPr/>
          <a:lstStyle/>
          <a:p>
            <a:pPr algn="ctr" eaLnBrk="1" hangingPunct="1"/>
            <a:r>
              <a:rPr lang="en-US" b="1" dirty="0" smtClean="0"/>
              <a:t>Internal Components of a 2600 Router</a:t>
            </a:r>
          </a:p>
        </p:txBody>
      </p:sp>
    </p:spTree>
    <p:extLst>
      <p:ext uri="{BB962C8B-B14F-4D97-AF65-F5344CB8AC3E}">
        <p14:creationId xmlns:p14="http://schemas.microsoft.com/office/powerpoint/2010/main" val="1636643363"/>
      </p:ext>
    </p:extLst>
  </p:cSld>
  <p:clrMapOvr>
    <a:masterClrMapping/>
  </p:clrMapOvr>
  <p:transition spd="med">
    <p:randomBa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afterEffect">
                                  <p:stCondLst>
                                    <p:cond delay="0"/>
                                  </p:stCondLst>
                                  <p:childTnLst>
                                    <p:set>
                                      <p:cBhvr>
                                        <p:cTn id="6" dur="1" fill="hold">
                                          <p:stCondLst>
                                            <p:cond delay="499"/>
                                          </p:stCondLst>
                                        </p:cTn>
                                        <p:tgtEl>
                                          <p:spTgt spid="1473538"/>
                                        </p:tgtEl>
                                        <p:attrNameLst>
                                          <p:attrName>style.visibility</p:attrName>
                                        </p:attrNameLst>
                                      </p:cBhvr>
                                      <p:to>
                                        <p:strVal val="visible"/>
                                      </p:to>
                                    </p:set>
                                    <p:anim to="" calcmode="lin" valueType="num">
                                      <p:cBhvr>
                                        <p:cTn id="7" dur="1" fill="hold"/>
                                        <p:tgtEl>
                                          <p:spTgt spid="147353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257908" y="193431"/>
            <a:ext cx="12192000" cy="762000"/>
          </a:xfrm>
        </p:spPr>
        <p:txBody>
          <a:bodyPr/>
          <a:lstStyle/>
          <a:p>
            <a:pPr algn="ctr" eaLnBrk="1" hangingPunct="1"/>
            <a:r>
              <a:rPr lang="en-US" sz="3600" b="1" dirty="0" smtClean="0"/>
              <a:t>Computer/Terminal Console Connection</a:t>
            </a:r>
          </a:p>
        </p:txBody>
      </p:sp>
      <p:graphicFrame>
        <p:nvGraphicFramePr>
          <p:cNvPr id="1479683" name="Object 2"/>
          <p:cNvGraphicFramePr>
            <a:graphicFrameLocks noGrp="1" noChangeAspect="1"/>
          </p:cNvGraphicFramePr>
          <p:nvPr>
            <p:ph idx="1"/>
            <p:extLst>
              <p:ext uri="{D42A27DB-BD31-4B8C-83A1-F6EECF244321}">
                <p14:modId xmlns:p14="http://schemas.microsoft.com/office/powerpoint/2010/main" val="3118482758"/>
              </p:ext>
            </p:extLst>
          </p:nvPr>
        </p:nvGraphicFramePr>
        <p:xfrm>
          <a:off x="468922" y="1488830"/>
          <a:ext cx="10808677" cy="5017478"/>
        </p:xfrm>
        <a:graphic>
          <a:graphicData uri="http://schemas.openxmlformats.org/presentationml/2006/ole">
            <mc:AlternateContent xmlns:mc="http://schemas.openxmlformats.org/markup-compatibility/2006">
              <mc:Choice xmlns:v="urn:schemas-microsoft-com:vml" Requires="v">
                <p:oleObj spid="_x0000_s13328" name="Bitmap Image" r:id="rId3" imgW="4896533" imgH="3153215" progId="PBrush">
                  <p:embed/>
                </p:oleObj>
              </mc:Choice>
              <mc:Fallback>
                <p:oleObj name="Bitmap Image" r:id="rId3" imgW="4896533" imgH="3153215"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922" y="1488830"/>
                        <a:ext cx="10808677" cy="501747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809073168"/>
      </p:ext>
    </p:extLst>
  </p:cSld>
  <p:clrMapOvr>
    <a:masterClrMapping/>
  </p:clrMapOvr>
  <p:transition spd="med">
    <p:randomBa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afterEffect">
                                  <p:stCondLst>
                                    <p:cond delay="0"/>
                                  </p:stCondLst>
                                  <p:childTnLst>
                                    <p:set>
                                      <p:cBhvr>
                                        <p:cTn id="6" dur="1" fill="hold">
                                          <p:stCondLst>
                                            <p:cond delay="499"/>
                                          </p:stCondLst>
                                        </p:cTn>
                                        <p:tgtEl>
                                          <p:spTgt spid="1479683"/>
                                        </p:tgtEl>
                                        <p:attrNameLst>
                                          <p:attrName>style.visibility</p:attrName>
                                        </p:attrNameLst>
                                      </p:cBhvr>
                                      <p:to>
                                        <p:strVal val="visible"/>
                                      </p:to>
                                    </p:set>
                                    <p:anim to="" calcmode="lin" valueType="num">
                                      <p:cBhvr>
                                        <p:cTn id="7" dur="1" fill="hold"/>
                                        <p:tgtEl>
                                          <p:spTgt spid="147968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0" y="76200"/>
            <a:ext cx="12192000" cy="762000"/>
          </a:xfrm>
        </p:spPr>
        <p:txBody>
          <a:bodyPr/>
          <a:lstStyle/>
          <a:p>
            <a:pPr eaLnBrk="1" hangingPunct="1"/>
            <a:r>
              <a:rPr lang="en-US" sz="3800" b="1" dirty="0" smtClean="0"/>
              <a:t>     Modem Connection to Console/Aux Port</a:t>
            </a:r>
          </a:p>
        </p:txBody>
      </p:sp>
      <p:graphicFrame>
        <p:nvGraphicFramePr>
          <p:cNvPr id="1480707" name="Object 2"/>
          <p:cNvGraphicFramePr>
            <a:graphicFrameLocks noGrp="1" noChangeAspect="1"/>
          </p:cNvGraphicFramePr>
          <p:nvPr>
            <p:ph idx="1"/>
            <p:extLst>
              <p:ext uri="{D42A27DB-BD31-4B8C-83A1-F6EECF244321}">
                <p14:modId xmlns:p14="http://schemas.microsoft.com/office/powerpoint/2010/main" val="3391460011"/>
              </p:ext>
            </p:extLst>
          </p:nvPr>
        </p:nvGraphicFramePr>
        <p:xfrm>
          <a:off x="257906" y="1289539"/>
          <a:ext cx="10761786" cy="5193324"/>
        </p:xfrm>
        <a:graphic>
          <a:graphicData uri="http://schemas.openxmlformats.org/presentationml/2006/ole">
            <mc:AlternateContent xmlns:mc="http://schemas.openxmlformats.org/markup-compatibility/2006">
              <mc:Choice xmlns:v="urn:schemas-microsoft-com:vml" Requires="v">
                <p:oleObj spid="_x0000_s14352" name="Bitmap Image" r:id="rId3" imgW="4982270" imgH="3209524" progId="PBrush">
                  <p:embed/>
                </p:oleObj>
              </mc:Choice>
              <mc:Fallback>
                <p:oleObj name="Bitmap Image" r:id="rId3" imgW="4982270" imgH="3209524"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906" y="1289539"/>
                        <a:ext cx="10761786" cy="519332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22457023"/>
      </p:ext>
    </p:extLst>
  </p:cSld>
  <p:clrMapOvr>
    <a:masterClrMapping/>
  </p:clrMapOvr>
  <p:transition spd="med">
    <p:randomBa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afterEffect">
                                  <p:stCondLst>
                                    <p:cond delay="0"/>
                                  </p:stCondLst>
                                  <p:childTnLst>
                                    <p:set>
                                      <p:cBhvr>
                                        <p:cTn id="6" dur="1" fill="hold">
                                          <p:stCondLst>
                                            <p:cond delay="499"/>
                                          </p:stCondLst>
                                        </p:cTn>
                                        <p:tgtEl>
                                          <p:spTgt spid="1480707"/>
                                        </p:tgtEl>
                                        <p:attrNameLst>
                                          <p:attrName>style.visibility</p:attrName>
                                        </p:attrNameLst>
                                      </p:cBhvr>
                                      <p:to>
                                        <p:strVal val="visible"/>
                                      </p:to>
                                    </p:set>
                                    <p:anim to="" calcmode="lin" valueType="num">
                                      <p:cBhvr>
                                        <p:cTn id="7" dur="1" fill="hold"/>
                                        <p:tgtEl>
                                          <p:spTgt spid="148070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1730" name="Rectangle 2"/>
          <p:cNvSpPr>
            <a:spLocks noGrp="1" noChangeArrowheads="1"/>
          </p:cNvSpPr>
          <p:nvPr>
            <p:ph type="title"/>
          </p:nvPr>
        </p:nvSpPr>
        <p:spPr>
          <a:xfrm>
            <a:off x="-304800" y="146539"/>
            <a:ext cx="12192000" cy="762000"/>
          </a:xfrm>
        </p:spPr>
        <p:txBody>
          <a:bodyPr/>
          <a:lstStyle/>
          <a:p>
            <a:pPr algn="ctr">
              <a:defRPr/>
            </a:pPr>
            <a:r>
              <a:rPr lang="en-US" dirty="0" smtClean="0"/>
              <a:t>    </a:t>
            </a:r>
            <a:r>
              <a:rPr lang="en-US" b="1" dirty="0" smtClean="0">
                <a:effectLst>
                  <a:outerShdw blurRad="38100" dist="38100" dir="2700000" algn="tl">
                    <a:srgbClr val="000000">
                      <a:alpha val="43137"/>
                    </a:srgbClr>
                  </a:outerShdw>
                </a:effectLst>
              </a:rPr>
              <a:t>HyperTerminal </a:t>
            </a:r>
            <a:r>
              <a:rPr lang="en-US" b="1" dirty="0">
                <a:effectLst>
                  <a:outerShdw blurRad="38100" dist="38100" dir="2700000" algn="tl">
                    <a:srgbClr val="000000">
                      <a:alpha val="43137"/>
                    </a:srgbClr>
                  </a:outerShdw>
                </a:effectLst>
              </a:rPr>
              <a:t>Session Properties</a:t>
            </a:r>
          </a:p>
        </p:txBody>
      </p:sp>
      <p:pic>
        <p:nvPicPr>
          <p:cNvPr id="148173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371317" y="1008183"/>
            <a:ext cx="6815667" cy="5064371"/>
          </a:xfrm>
        </p:spPr>
      </p:pic>
    </p:spTree>
    <p:extLst>
      <p:ext uri="{BB962C8B-B14F-4D97-AF65-F5344CB8AC3E}">
        <p14:creationId xmlns:p14="http://schemas.microsoft.com/office/powerpoint/2010/main" val="4109983920"/>
      </p:ext>
    </p:extLst>
  </p:cSld>
  <p:clrMapOvr>
    <a:masterClrMapping/>
  </p:clrMapOvr>
  <p:transition spd="med">
    <p:randomBa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afterEffect">
                                  <p:stCondLst>
                                    <p:cond delay="0"/>
                                  </p:stCondLst>
                                  <p:childTnLst>
                                    <p:set>
                                      <p:cBhvr>
                                        <p:cTn id="6" dur="1" fill="hold">
                                          <p:stCondLst>
                                            <p:cond delay="499"/>
                                          </p:stCondLst>
                                        </p:cTn>
                                        <p:tgtEl>
                                          <p:spTgt spid="1481731"/>
                                        </p:tgtEl>
                                        <p:attrNameLst>
                                          <p:attrName>style.visibility</p:attrName>
                                        </p:attrNameLst>
                                      </p:cBhvr>
                                      <p:to>
                                        <p:strVal val="visible"/>
                                      </p:to>
                                    </p:set>
                                    <p:anim to="" calcmode="lin" valueType="num">
                                      <p:cBhvr>
                                        <p:cTn id="7" dur="1" fill="hold"/>
                                        <p:tgtEl>
                                          <p:spTgt spid="148173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2754" name="Rectangle 2"/>
          <p:cNvSpPr>
            <a:spLocks noGrp="1" noChangeArrowheads="1"/>
          </p:cNvSpPr>
          <p:nvPr>
            <p:ph type="title"/>
          </p:nvPr>
        </p:nvSpPr>
        <p:spPr>
          <a:xfrm>
            <a:off x="257908" y="152400"/>
            <a:ext cx="11934092" cy="1143000"/>
          </a:xfrm>
        </p:spPr>
        <p:txBody>
          <a:bodyPr/>
          <a:lstStyle/>
          <a:p>
            <a:pPr>
              <a:defRPr/>
            </a:pPr>
            <a:r>
              <a:rPr lang="en-US" sz="3600" b="1" dirty="0" smtClean="0">
                <a:effectLst>
                  <a:outerShdw blurRad="38100" dist="38100" dir="2700000" algn="tl">
                    <a:srgbClr val="000000">
                      <a:alpha val="43137"/>
                    </a:srgbClr>
                  </a:outerShdw>
                </a:effectLst>
              </a:rPr>
              <a:t> Establishing a HyperTerminal Session:</a:t>
            </a:r>
            <a:endParaRPr lang="en-US" sz="3600" b="1" dirty="0">
              <a:effectLst>
                <a:outerShdw blurRad="38100" dist="38100" dir="2700000" algn="tl">
                  <a:srgbClr val="000000">
                    <a:alpha val="43137"/>
                  </a:srgbClr>
                </a:outerShdw>
              </a:effectLst>
            </a:endParaRPr>
          </a:p>
        </p:txBody>
      </p:sp>
      <p:sp>
        <p:nvSpPr>
          <p:cNvPr id="26627" name="Text Box 3"/>
          <p:cNvSpPr txBox="1">
            <a:spLocks noChangeArrowheads="1"/>
          </p:cNvSpPr>
          <p:nvPr/>
        </p:nvSpPr>
        <p:spPr bwMode="auto">
          <a:xfrm>
            <a:off x="406400" y="1676400"/>
            <a:ext cx="11480800" cy="2071688"/>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atin typeface="Tahoma" pitchFamily="34" charset="0"/>
              </a:rPr>
              <a:t>Take the following steps to connect a terminal to the console port on the router: </a:t>
            </a:r>
          </a:p>
          <a:p>
            <a:pPr eaLnBrk="1" hangingPunct="1"/>
            <a:endParaRPr lang="en-US">
              <a:latin typeface="Tahoma" pitchFamily="34" charset="0"/>
            </a:endParaRPr>
          </a:p>
          <a:p>
            <a:pPr eaLnBrk="1" hangingPunct="1"/>
            <a:r>
              <a:rPr lang="en-US">
                <a:latin typeface="Tahoma" pitchFamily="34" charset="0"/>
              </a:rPr>
              <a:t>First, connect the terminal using the RJ-45 to RJ-45 rollover cable and an RJ-45 to DB-9 or RJ-45 to DB-25 adapter.   </a:t>
            </a:r>
          </a:p>
          <a:p>
            <a:pPr eaLnBrk="1" hangingPunct="1"/>
            <a:endParaRPr lang="en-US">
              <a:latin typeface="Tahoma" pitchFamily="34" charset="0"/>
            </a:endParaRPr>
          </a:p>
          <a:p>
            <a:pPr eaLnBrk="1" hangingPunct="1"/>
            <a:r>
              <a:rPr lang="en-US">
                <a:latin typeface="Tahoma" pitchFamily="34" charset="0"/>
              </a:rPr>
              <a:t>Then, configure the terminal or PC terminal emulation software for 9600 baud, 8 data bits, no parity, 1 stop bit, and no flow control.</a:t>
            </a:r>
            <a:r>
              <a:rPr lang="en-US"/>
              <a:t> </a:t>
            </a:r>
          </a:p>
        </p:txBody>
      </p:sp>
    </p:spTree>
    <p:extLst>
      <p:ext uri="{BB962C8B-B14F-4D97-AF65-F5344CB8AC3E}">
        <p14:creationId xmlns:p14="http://schemas.microsoft.com/office/powerpoint/2010/main" val="25292807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09600" y="1506539"/>
            <a:ext cx="10972800" cy="1470025"/>
          </a:xfrm>
        </p:spPr>
        <p:txBody>
          <a:bodyPr/>
          <a:lstStyle/>
          <a:p>
            <a:pPr algn="ctr">
              <a:defRPr/>
            </a:pPr>
            <a:r>
              <a:rPr sz="6000" b="1" dirty="0" smtClean="0">
                <a:effectLst>
                  <a:outerShdw blurRad="38100" dist="38100" dir="2700000" algn="tl">
                    <a:srgbClr val="000000">
                      <a:alpha val="43137"/>
                    </a:srgbClr>
                  </a:outerShdw>
                </a:effectLst>
              </a:rPr>
              <a:t>Router Configuration</a:t>
            </a:r>
            <a:endParaRPr sz="6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00042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98114" name="Rectangle 2"/>
          <p:cNvSpPr>
            <a:spLocks noGrp="1" noChangeArrowheads="1"/>
          </p:cNvSpPr>
          <p:nvPr>
            <p:ph type="title"/>
          </p:nvPr>
        </p:nvSpPr>
        <p:spPr>
          <a:xfrm>
            <a:off x="0" y="381000"/>
            <a:ext cx="12192000" cy="990600"/>
          </a:xfrm>
        </p:spPr>
        <p:txBody>
          <a:bodyPr/>
          <a:lstStyle/>
          <a:p>
            <a:pPr algn="ctr">
              <a:defRPr/>
            </a:pPr>
            <a:r>
              <a:rPr lang="en-US" sz="4800" b="1" dirty="0">
                <a:effectLst>
                  <a:outerShdw blurRad="38100" dist="38100" dir="2700000" algn="tl">
                    <a:srgbClr val="000000">
                      <a:alpha val="43137"/>
                    </a:srgbClr>
                  </a:outerShdw>
                </a:effectLst>
              </a:rPr>
              <a:t>Router User Interface Modes</a:t>
            </a:r>
          </a:p>
        </p:txBody>
      </p:sp>
      <p:sp>
        <p:nvSpPr>
          <p:cNvPr id="28675" name="Text Box 3"/>
          <p:cNvSpPr txBox="1">
            <a:spLocks noChangeArrowheads="1"/>
          </p:cNvSpPr>
          <p:nvPr/>
        </p:nvSpPr>
        <p:spPr bwMode="auto">
          <a:xfrm>
            <a:off x="304800" y="2133601"/>
            <a:ext cx="11582400" cy="2339102"/>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hangingPunct="1"/>
            <a:r>
              <a:rPr lang="en-US">
                <a:latin typeface="Tahoma" pitchFamily="34" charset="0"/>
              </a:rPr>
              <a:t>The Cisco command-line interface (CLI) uses a hierarchical structure. This structure requires entry into different modes to accomplish particular tasks. </a:t>
            </a:r>
          </a:p>
          <a:p>
            <a:pPr algn="just" eaLnBrk="1" hangingPunct="1"/>
            <a:endParaRPr lang="en-US">
              <a:latin typeface="Tahoma" pitchFamily="34" charset="0"/>
            </a:endParaRPr>
          </a:p>
          <a:p>
            <a:pPr algn="just" eaLnBrk="1" hangingPunct="1"/>
            <a:r>
              <a:rPr lang="en-US">
                <a:latin typeface="Tahoma" pitchFamily="34" charset="0"/>
              </a:rPr>
              <a:t>Each configuration mode is indicated with a distinctive prompt and allows only commands that are appropriate for that mode. </a:t>
            </a:r>
          </a:p>
          <a:p>
            <a:pPr algn="just" eaLnBrk="1" hangingPunct="1"/>
            <a:endParaRPr lang="en-US">
              <a:latin typeface="Tahoma" pitchFamily="34" charset="0"/>
            </a:endParaRPr>
          </a:p>
          <a:p>
            <a:pPr algn="just" eaLnBrk="1" hangingPunct="1"/>
            <a:r>
              <a:rPr lang="en-US">
                <a:latin typeface="Tahoma" pitchFamily="34" charset="0"/>
              </a:rPr>
              <a:t>As a security feature the Cisco IOS software separates sessions into two access levels, user EXEC mode and privileged EXEC mode. The privileged EXEC mode is also known as enable mode</a:t>
            </a:r>
            <a:r>
              <a:rPr lang="en-US" sz="2000"/>
              <a:t>. </a:t>
            </a:r>
          </a:p>
        </p:txBody>
      </p:sp>
    </p:spTree>
    <p:extLst>
      <p:ext uri="{BB962C8B-B14F-4D97-AF65-F5344CB8AC3E}">
        <p14:creationId xmlns:p14="http://schemas.microsoft.com/office/powerpoint/2010/main" val="22788575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09600" y="1506539"/>
            <a:ext cx="10972800" cy="1470025"/>
          </a:xfrm>
        </p:spPr>
        <p:txBody>
          <a:bodyPr/>
          <a:lstStyle/>
          <a:p>
            <a:pPr algn="ctr">
              <a:defRPr/>
            </a:pPr>
            <a:r>
              <a:rPr sz="5400" b="1" dirty="0" smtClean="0">
                <a:effectLst>
                  <a:outerShdw blurRad="38100" dist="38100" dir="2700000" algn="tl">
                    <a:srgbClr val="000000">
                      <a:alpha val="43137"/>
                    </a:srgbClr>
                  </a:outerShdw>
                </a:effectLst>
              </a:rPr>
              <a:t>Router (Hardware)</a:t>
            </a:r>
            <a:endParaRPr sz="5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04446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9138" name="Rectangle 2"/>
          <p:cNvSpPr>
            <a:spLocks noGrp="1" noChangeArrowheads="1"/>
          </p:cNvSpPr>
          <p:nvPr>
            <p:ph type="title"/>
          </p:nvPr>
        </p:nvSpPr>
        <p:spPr>
          <a:xfrm>
            <a:off x="-269630" y="-723900"/>
            <a:ext cx="12192000" cy="1143000"/>
          </a:xfrm>
        </p:spPr>
        <p:txBody>
          <a:bodyPr>
            <a:normAutofit fontScale="90000"/>
          </a:bodyPr>
          <a:lstStyle/>
          <a:p>
            <a:pPr algn="ctr" eaLnBrk="1" fontAlgn="auto" hangingPunct="1">
              <a:spcAft>
                <a:spcPts val="0"/>
              </a:spcAft>
              <a:defRPr/>
            </a:pPr>
            <a:r>
              <a:rPr lang="en-US" sz="4400" b="1" dirty="0" smtClean="0"/>
              <a:t/>
            </a:r>
            <a:br>
              <a:rPr lang="en-US" sz="4400" b="1" dirty="0" smtClean="0"/>
            </a:br>
            <a:r>
              <a:rPr lang="en-US" sz="4400" b="1" dirty="0" smtClean="0"/>
              <a:t/>
            </a:r>
            <a:br>
              <a:rPr lang="en-US" sz="4400" b="1" dirty="0" smtClean="0"/>
            </a:br>
            <a:r>
              <a:rPr lang="en-US" sz="5300" b="1" dirty="0" smtClean="0">
                <a:effectLst>
                  <a:outerShdw blurRad="38100" dist="38100" dir="2700000" algn="tl">
                    <a:srgbClr val="000000">
                      <a:alpha val="43137"/>
                    </a:srgbClr>
                  </a:outerShdw>
                </a:effectLst>
              </a:rPr>
              <a:t>Overview </a:t>
            </a:r>
            <a:r>
              <a:rPr lang="en-US" sz="5300" b="1" dirty="0">
                <a:effectLst>
                  <a:outerShdw blurRad="38100" dist="38100" dir="2700000" algn="tl">
                    <a:srgbClr val="000000">
                      <a:alpha val="43137"/>
                    </a:srgbClr>
                  </a:outerShdw>
                </a:effectLst>
              </a:rPr>
              <a:t>of Router Modes</a:t>
            </a:r>
          </a:p>
        </p:txBody>
      </p:sp>
      <p:graphicFrame>
        <p:nvGraphicFramePr>
          <p:cNvPr id="6146" name="Object 2"/>
          <p:cNvGraphicFramePr>
            <a:graphicFrameLocks noGrp="1" noChangeAspect="1"/>
          </p:cNvGraphicFramePr>
          <p:nvPr>
            <p:ph idx="1"/>
            <p:extLst>
              <p:ext uri="{D42A27DB-BD31-4B8C-83A1-F6EECF244321}">
                <p14:modId xmlns:p14="http://schemas.microsoft.com/office/powerpoint/2010/main" val="265413789"/>
              </p:ext>
            </p:extLst>
          </p:nvPr>
        </p:nvGraphicFramePr>
        <p:xfrm>
          <a:off x="0" y="1975339"/>
          <a:ext cx="12192000" cy="3527425"/>
        </p:xfrm>
        <a:graphic>
          <a:graphicData uri="http://schemas.openxmlformats.org/presentationml/2006/ole">
            <mc:AlternateContent xmlns:mc="http://schemas.openxmlformats.org/markup-compatibility/2006">
              <mc:Choice xmlns:v="urn:schemas-microsoft-com:vml" Requires="v">
                <p:oleObj spid="_x0000_s15376" name="Bitmap Image" r:id="rId3" imgW="6295238" imgH="2429214" progId="PBrush">
                  <p:embed/>
                </p:oleObj>
              </mc:Choice>
              <mc:Fallback>
                <p:oleObj name="Bitmap Image" r:id="rId3" imgW="6295238" imgH="2429214"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75339"/>
                        <a:ext cx="12192000" cy="352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8261276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0" y="82062"/>
            <a:ext cx="12192000" cy="609600"/>
          </a:xfrm>
        </p:spPr>
        <p:txBody>
          <a:bodyPr/>
          <a:lstStyle/>
          <a:p>
            <a:pPr algn="ctr" eaLnBrk="1" hangingPunct="1"/>
            <a:r>
              <a:rPr lang="en-US" sz="4800" b="1" dirty="0" smtClean="0"/>
              <a:t>Router Modes</a:t>
            </a:r>
          </a:p>
        </p:txBody>
      </p:sp>
      <p:graphicFrame>
        <p:nvGraphicFramePr>
          <p:cNvPr id="7170" name="Object 2"/>
          <p:cNvGraphicFramePr>
            <a:graphicFrameLocks noGrp="1" noChangeAspect="1"/>
          </p:cNvGraphicFramePr>
          <p:nvPr>
            <p:ph idx="1"/>
          </p:nvPr>
        </p:nvGraphicFramePr>
        <p:xfrm>
          <a:off x="406400" y="914400"/>
          <a:ext cx="11582400" cy="5870575"/>
        </p:xfrm>
        <a:graphic>
          <a:graphicData uri="http://schemas.openxmlformats.org/presentationml/2006/ole">
            <mc:AlternateContent xmlns:mc="http://schemas.openxmlformats.org/markup-compatibility/2006">
              <mc:Choice xmlns:v="urn:schemas-microsoft-com:vml" Requires="v">
                <p:oleObj spid="_x0000_s16400" name="Bitmap Image" r:id="rId3" imgW="5525271" imgH="3734321" progId="PBrush">
                  <p:embed/>
                </p:oleObj>
              </mc:Choice>
              <mc:Fallback>
                <p:oleObj name="Bitmap Image" r:id="rId3" imgW="5525271" imgH="3734321"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400" y="914400"/>
                        <a:ext cx="11582400" cy="587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627435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4258" name="Rectangle 2"/>
          <p:cNvSpPr>
            <a:spLocks noGrp="1" noChangeArrowheads="1"/>
          </p:cNvSpPr>
          <p:nvPr>
            <p:ph type="title"/>
          </p:nvPr>
        </p:nvSpPr>
        <p:spPr>
          <a:xfrm>
            <a:off x="0" y="152400"/>
            <a:ext cx="12192000" cy="838200"/>
          </a:xfrm>
        </p:spPr>
        <p:txBody>
          <a:bodyPr/>
          <a:lstStyle/>
          <a:p>
            <a:pPr algn="ctr">
              <a:defRPr/>
            </a:pPr>
            <a:r>
              <a:rPr lang="en-US" sz="4800" b="1" dirty="0">
                <a:effectLst>
                  <a:outerShdw blurRad="38100" dist="38100" dir="2700000" algn="tl">
                    <a:srgbClr val="000000">
                      <a:alpha val="43137"/>
                    </a:srgbClr>
                  </a:outerShdw>
                </a:effectLst>
              </a:rPr>
              <a:t>CLI Command Modes</a:t>
            </a:r>
          </a:p>
        </p:txBody>
      </p:sp>
      <p:sp>
        <p:nvSpPr>
          <p:cNvPr id="29699" name="Text Box 3"/>
          <p:cNvSpPr txBox="1">
            <a:spLocks noChangeArrowheads="1"/>
          </p:cNvSpPr>
          <p:nvPr/>
        </p:nvSpPr>
        <p:spPr bwMode="auto">
          <a:xfrm>
            <a:off x="304800" y="1447800"/>
            <a:ext cx="11582400" cy="4524315"/>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atin typeface="Tahoma" pitchFamily="34" charset="0"/>
              </a:rPr>
              <a:t>All command-line interface (CLI) configuration changes to a Cisco router are made from the global configuration mode. Other more specific modes are entered depending upon the configuration change that is required.</a:t>
            </a:r>
          </a:p>
          <a:p>
            <a:pPr eaLnBrk="1" hangingPunct="1"/>
            <a:endParaRPr lang="en-US">
              <a:latin typeface="Tahoma" pitchFamily="34" charset="0"/>
            </a:endParaRPr>
          </a:p>
          <a:p>
            <a:pPr eaLnBrk="1" hangingPunct="1"/>
            <a:r>
              <a:rPr lang="en-US">
                <a:latin typeface="Tahoma" pitchFamily="34" charset="0"/>
              </a:rPr>
              <a:t>Global configuration mode commands are used in a router to apply configuration statements that affect the system as a whole. </a:t>
            </a:r>
          </a:p>
          <a:p>
            <a:pPr eaLnBrk="1" hangingPunct="1"/>
            <a:endParaRPr lang="en-US">
              <a:latin typeface="Tahoma" pitchFamily="34" charset="0"/>
            </a:endParaRPr>
          </a:p>
          <a:p>
            <a:pPr eaLnBrk="1" hangingPunct="1"/>
            <a:r>
              <a:rPr lang="en-US">
                <a:latin typeface="Tahoma" pitchFamily="34" charset="0"/>
              </a:rPr>
              <a:t>The following command moves the router into global configuration mode </a:t>
            </a:r>
          </a:p>
          <a:p>
            <a:pPr eaLnBrk="1" hangingPunct="1"/>
            <a:endParaRPr lang="en-US">
              <a:latin typeface="Tahoma" pitchFamily="34" charset="0"/>
            </a:endParaRPr>
          </a:p>
          <a:p>
            <a:pPr eaLnBrk="1" hangingPunct="1"/>
            <a:r>
              <a:rPr lang="en-US">
                <a:latin typeface="Tahoma" pitchFamily="34" charset="0"/>
              </a:rPr>
              <a:t>Router#</a:t>
            </a:r>
            <a:r>
              <a:rPr lang="en-US" b="1">
                <a:latin typeface="Tahoma" pitchFamily="34" charset="0"/>
              </a:rPr>
              <a:t>configure terminal            (or config t)</a:t>
            </a:r>
            <a:r>
              <a:rPr lang="en-US">
                <a:latin typeface="Tahoma" pitchFamily="34" charset="0"/>
              </a:rPr>
              <a:t/>
            </a:r>
            <a:br>
              <a:rPr lang="en-US">
                <a:latin typeface="Tahoma" pitchFamily="34" charset="0"/>
              </a:rPr>
            </a:br>
            <a:r>
              <a:rPr lang="en-US">
                <a:latin typeface="Tahoma" pitchFamily="34" charset="0"/>
              </a:rPr>
              <a:t>Router(config)# </a:t>
            </a:r>
          </a:p>
          <a:p>
            <a:pPr eaLnBrk="1" hangingPunct="1"/>
            <a:endParaRPr lang="en-US">
              <a:latin typeface="Tahoma" pitchFamily="34" charset="0"/>
            </a:endParaRPr>
          </a:p>
          <a:p>
            <a:pPr eaLnBrk="1" hangingPunct="1"/>
            <a:r>
              <a:rPr lang="en-US">
                <a:latin typeface="Tahoma" pitchFamily="34" charset="0"/>
              </a:rPr>
              <a:t>When specific configuration modes are entered, the router prompt changes to indicate the current configuration mode. </a:t>
            </a:r>
          </a:p>
          <a:p>
            <a:pPr eaLnBrk="1" hangingPunct="1"/>
            <a:endParaRPr lang="en-US">
              <a:latin typeface="Tahoma" pitchFamily="34" charset="0"/>
            </a:endParaRPr>
          </a:p>
          <a:p>
            <a:pPr eaLnBrk="1" hangingPunct="1"/>
            <a:r>
              <a:rPr lang="en-US">
                <a:latin typeface="Tahoma" pitchFamily="34" charset="0"/>
              </a:rPr>
              <a:t>Typing </a:t>
            </a:r>
            <a:r>
              <a:rPr lang="en-US" b="1">
                <a:latin typeface="Tahoma" pitchFamily="34" charset="0"/>
              </a:rPr>
              <a:t>exit</a:t>
            </a:r>
            <a:r>
              <a:rPr lang="en-US">
                <a:latin typeface="Tahoma" pitchFamily="34" charset="0"/>
              </a:rPr>
              <a:t> from one of these specific configuration modes will return the router to global configuration mode. Pressing </a:t>
            </a:r>
            <a:r>
              <a:rPr lang="en-US" b="1">
                <a:latin typeface="Tahoma" pitchFamily="34" charset="0"/>
              </a:rPr>
              <a:t>Ctrl-Z</a:t>
            </a:r>
            <a:r>
              <a:rPr lang="en-US">
                <a:latin typeface="Tahoma" pitchFamily="34" charset="0"/>
              </a:rPr>
              <a:t> returns the router to all the way back privileged EXEC mode.</a:t>
            </a:r>
          </a:p>
        </p:txBody>
      </p:sp>
    </p:spTree>
    <p:extLst>
      <p:ext uri="{BB962C8B-B14F-4D97-AF65-F5344CB8AC3E}">
        <p14:creationId xmlns:p14="http://schemas.microsoft.com/office/powerpoint/2010/main" val="36920052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5826" name="Rectangle 2"/>
          <p:cNvSpPr>
            <a:spLocks noGrp="1" noChangeArrowheads="1"/>
          </p:cNvSpPr>
          <p:nvPr>
            <p:ph type="title"/>
          </p:nvPr>
        </p:nvSpPr>
        <p:spPr>
          <a:xfrm>
            <a:off x="0" y="152400"/>
            <a:ext cx="12192000" cy="838200"/>
          </a:xfrm>
        </p:spPr>
        <p:txBody>
          <a:bodyPr/>
          <a:lstStyle/>
          <a:p>
            <a:pPr algn="ctr">
              <a:defRPr/>
            </a:pPr>
            <a:r>
              <a:rPr lang="en-US" sz="4400" dirty="0"/>
              <a:t/>
            </a:r>
            <a:br>
              <a:rPr lang="en-US" sz="4400" dirty="0"/>
            </a:br>
            <a:r>
              <a:rPr lang="en-US" b="1" dirty="0">
                <a:effectLst>
                  <a:outerShdw blurRad="38100" dist="38100" dir="2700000" algn="tl">
                    <a:srgbClr val="000000">
                      <a:alpha val="43137"/>
                    </a:srgbClr>
                  </a:outerShdw>
                </a:effectLst>
              </a:rPr>
              <a:t>Router Command Line </a:t>
            </a:r>
            <a:r>
              <a:rPr lang="en-US" b="1" dirty="0" smtClean="0">
                <a:effectLst>
                  <a:outerShdw blurRad="38100" dist="38100" dir="2700000" algn="tl">
                    <a:srgbClr val="000000">
                      <a:alpha val="43137"/>
                    </a:srgbClr>
                  </a:outerShdw>
                </a:effectLst>
              </a:rPr>
              <a:t>Interface:</a:t>
            </a:r>
            <a:endParaRPr lang="en-US" b="1" dirty="0">
              <a:effectLst>
                <a:outerShdw blurRad="38100" dist="38100" dir="2700000" algn="tl">
                  <a:srgbClr val="000000">
                    <a:alpha val="43137"/>
                  </a:srgbClr>
                </a:outerShdw>
              </a:effectLst>
            </a:endParaRPr>
          </a:p>
        </p:txBody>
      </p:sp>
      <p:graphicFrame>
        <p:nvGraphicFramePr>
          <p:cNvPr id="8194" name="Object 2"/>
          <p:cNvGraphicFramePr>
            <a:graphicFrameLocks noGrp="1" noChangeAspect="1"/>
          </p:cNvGraphicFramePr>
          <p:nvPr>
            <p:ph idx="1"/>
          </p:nvPr>
        </p:nvGraphicFramePr>
        <p:xfrm>
          <a:off x="406400" y="1600200"/>
          <a:ext cx="11379200" cy="4953000"/>
        </p:xfrm>
        <a:graphic>
          <a:graphicData uri="http://schemas.openxmlformats.org/presentationml/2006/ole">
            <mc:AlternateContent xmlns:mc="http://schemas.openxmlformats.org/markup-compatibility/2006">
              <mc:Choice xmlns:v="urn:schemas-microsoft-com:vml" Requires="v">
                <p:oleObj spid="_x0000_s17423" name="Bitmap Image" r:id="rId3" imgW="4315427" imgH="2352381" progId="PBrush">
                  <p:embed/>
                </p:oleObj>
              </mc:Choice>
              <mc:Fallback>
                <p:oleObj name="Bitmap Image" r:id="rId3" imgW="4315427" imgH="2352381"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400" y="1600200"/>
                        <a:ext cx="113792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695156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4770" name="Rectangle 2"/>
          <p:cNvSpPr>
            <a:spLocks noGrp="1" noChangeArrowheads="1"/>
          </p:cNvSpPr>
          <p:nvPr>
            <p:ph type="title"/>
          </p:nvPr>
        </p:nvSpPr>
        <p:spPr/>
        <p:txBody>
          <a:bodyPr/>
          <a:lstStyle/>
          <a:p>
            <a:pPr algn="ctr">
              <a:defRPr/>
            </a:pPr>
            <a:r>
              <a:rPr lang="en-US" sz="4800" b="1" dirty="0">
                <a:effectLst>
                  <a:outerShdw blurRad="38100" dist="38100" dir="2700000" algn="tl">
                    <a:srgbClr val="000000">
                      <a:alpha val="43137"/>
                    </a:srgbClr>
                  </a:outerShdw>
                </a:effectLst>
              </a:rPr>
              <a:t>LAB – Interface Configuration</a:t>
            </a:r>
          </a:p>
        </p:txBody>
      </p:sp>
      <p:pic>
        <p:nvPicPr>
          <p:cNvPr id="30723"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8000" y="2133600"/>
            <a:ext cx="1238251"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4"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200" y="2057400"/>
            <a:ext cx="1238251"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24774" name="Freeform 6"/>
          <p:cNvSpPr>
            <a:spLocks/>
          </p:cNvSpPr>
          <p:nvPr/>
        </p:nvSpPr>
        <p:spPr bwMode="auto">
          <a:xfrm rot="5172296">
            <a:off x="4110567" y="977900"/>
            <a:ext cx="304800" cy="2641600"/>
          </a:xfrm>
          <a:custGeom>
            <a:avLst/>
            <a:gdLst/>
            <a:ahLst/>
            <a:cxnLst>
              <a:cxn ang="0">
                <a:pos x="0" y="768"/>
              </a:cxn>
              <a:cxn ang="0">
                <a:pos x="0" y="336"/>
              </a:cxn>
              <a:cxn ang="0">
                <a:pos x="96" y="432"/>
              </a:cxn>
              <a:cxn ang="0">
                <a:pos x="96" y="0"/>
              </a:cxn>
            </a:cxnLst>
            <a:rect l="0" t="0" r="r" b="b"/>
            <a:pathLst>
              <a:path w="97" h="769">
                <a:moveTo>
                  <a:pt x="0" y="768"/>
                </a:moveTo>
                <a:lnTo>
                  <a:pt x="0" y="336"/>
                </a:lnTo>
                <a:lnTo>
                  <a:pt x="96" y="432"/>
                </a:lnTo>
                <a:lnTo>
                  <a:pt x="96" y="0"/>
                </a:lnTo>
              </a:path>
            </a:pathLst>
          </a:custGeom>
          <a:noFill/>
          <a:ln w="50800" cap="rnd" cmpd="sng">
            <a:solidFill>
              <a:schemeClr val="accent2"/>
            </a:solidFill>
            <a:prstDash val="solid"/>
            <a:round/>
            <a:headEnd type="none" w="sm" len="sm"/>
            <a:tailEnd type="none" w="sm" len="sm"/>
          </a:ln>
          <a:effectLst>
            <a:outerShdw dist="17961" dir="2700000" algn="ctr" rotWithShape="0">
              <a:schemeClr val="tx1"/>
            </a:outerShdw>
          </a:effectLst>
        </p:spPr>
        <p:txBody>
          <a:bodyPr/>
          <a:lstStyle/>
          <a:p>
            <a:pPr>
              <a:defRPr/>
            </a:pPr>
            <a:endParaRPr lang="en-US"/>
          </a:p>
        </p:txBody>
      </p:sp>
      <p:sp>
        <p:nvSpPr>
          <p:cNvPr id="30726" name="Oval 22"/>
          <p:cNvSpPr>
            <a:spLocks noChangeArrowheads="1"/>
          </p:cNvSpPr>
          <p:nvPr/>
        </p:nvSpPr>
        <p:spPr bwMode="auto">
          <a:xfrm>
            <a:off x="2844800" y="2362200"/>
            <a:ext cx="609600" cy="304800"/>
          </a:xfrm>
          <a:prstGeom prst="ellipse">
            <a:avLst/>
          </a:prstGeom>
          <a:solidFill>
            <a:schemeClr val="accent1"/>
          </a:solidFill>
          <a:ln w="9525" algn="ctr">
            <a:solidFill>
              <a:schemeClr val="tx1"/>
            </a:solidFill>
            <a:round/>
            <a:headEnd/>
            <a:tailEnd/>
          </a:ln>
        </p:spPr>
        <p:txBody>
          <a:bodyPr wrap="none" anchor="ctr"/>
          <a:lstStyle/>
          <a:p>
            <a:r>
              <a:rPr lang="en-US" sz="1600" b="1"/>
              <a:t>S0</a:t>
            </a:r>
          </a:p>
        </p:txBody>
      </p:sp>
      <p:sp>
        <p:nvSpPr>
          <p:cNvPr id="30727" name="Oval 23"/>
          <p:cNvSpPr>
            <a:spLocks noChangeArrowheads="1"/>
          </p:cNvSpPr>
          <p:nvPr/>
        </p:nvSpPr>
        <p:spPr bwMode="auto">
          <a:xfrm>
            <a:off x="5181600" y="2438400"/>
            <a:ext cx="711200" cy="304800"/>
          </a:xfrm>
          <a:prstGeom prst="ellipse">
            <a:avLst/>
          </a:prstGeom>
          <a:solidFill>
            <a:schemeClr val="accent1"/>
          </a:solidFill>
          <a:ln w="9525" algn="ctr">
            <a:solidFill>
              <a:schemeClr val="tx1"/>
            </a:solidFill>
            <a:round/>
            <a:headEnd/>
            <a:tailEnd/>
          </a:ln>
        </p:spPr>
        <p:txBody>
          <a:bodyPr wrap="none" anchor="ctr"/>
          <a:lstStyle/>
          <a:p>
            <a:r>
              <a:rPr lang="en-US" sz="1600" b="1"/>
              <a:t>S0</a:t>
            </a:r>
          </a:p>
        </p:txBody>
      </p:sp>
      <p:sp>
        <p:nvSpPr>
          <p:cNvPr id="30728" name="WordArt 24"/>
          <p:cNvSpPr>
            <a:spLocks noChangeArrowheads="1" noChangeShapeType="1" noTextEdit="1"/>
          </p:cNvSpPr>
          <p:nvPr/>
        </p:nvSpPr>
        <p:spPr bwMode="auto">
          <a:xfrm>
            <a:off x="1828801" y="1524000"/>
            <a:ext cx="673100" cy="381000"/>
          </a:xfrm>
          <a:prstGeom prst="rect">
            <a:avLst/>
          </a:prstGeom>
        </p:spPr>
        <p:txBody>
          <a:bodyPr wrap="none" fromWordArt="1">
            <a:prstTxWarp prst="textPlain">
              <a:avLst>
                <a:gd name="adj" fmla="val 50000"/>
              </a:avLst>
            </a:prstTxWarp>
          </a:bodyPr>
          <a:lstStyle/>
          <a:p>
            <a:r>
              <a:rPr lang="en-US" sz="3600" kern="10">
                <a:ln w="12700">
                  <a:solidFill>
                    <a:srgbClr val="3333CC"/>
                  </a:solidFill>
                  <a:round/>
                  <a:headEnd/>
                  <a:tailEnd/>
                </a:ln>
                <a:solidFill>
                  <a:srgbClr val="B2B2B2">
                    <a:alpha val="50195"/>
                  </a:srgbClr>
                </a:solidFill>
                <a:effectLst>
                  <a:outerShdw dist="45791" dir="2021404" algn="ctr" rotWithShape="0">
                    <a:srgbClr val="9999FF"/>
                  </a:outerShdw>
                </a:effectLst>
                <a:latin typeface="Arial Black"/>
              </a:rPr>
              <a:t>R1</a:t>
            </a:r>
          </a:p>
        </p:txBody>
      </p:sp>
      <p:sp>
        <p:nvSpPr>
          <p:cNvPr id="30729" name="WordArt 25"/>
          <p:cNvSpPr>
            <a:spLocks noChangeArrowheads="1" noChangeShapeType="1" noTextEdit="1"/>
          </p:cNvSpPr>
          <p:nvPr/>
        </p:nvSpPr>
        <p:spPr bwMode="auto">
          <a:xfrm>
            <a:off x="5994401" y="1600200"/>
            <a:ext cx="673100" cy="381000"/>
          </a:xfrm>
          <a:prstGeom prst="rect">
            <a:avLst/>
          </a:prstGeom>
        </p:spPr>
        <p:txBody>
          <a:bodyPr wrap="none" fromWordArt="1">
            <a:prstTxWarp prst="textPlain">
              <a:avLst>
                <a:gd name="adj" fmla="val 50000"/>
              </a:avLst>
            </a:prstTxWarp>
          </a:bodyPr>
          <a:lstStyle/>
          <a:p>
            <a:r>
              <a:rPr lang="en-US" sz="3600" kern="10">
                <a:ln w="12700">
                  <a:solidFill>
                    <a:srgbClr val="3333CC"/>
                  </a:solidFill>
                  <a:round/>
                  <a:headEnd/>
                  <a:tailEnd/>
                </a:ln>
                <a:solidFill>
                  <a:srgbClr val="B2B2B2">
                    <a:alpha val="50195"/>
                  </a:srgbClr>
                </a:solidFill>
                <a:effectLst>
                  <a:outerShdw dist="45791" dir="2021404" algn="ctr" rotWithShape="0">
                    <a:srgbClr val="9999FF"/>
                  </a:outerShdw>
                </a:effectLst>
                <a:latin typeface="Arial Black"/>
              </a:rPr>
              <a:t>R2</a:t>
            </a:r>
          </a:p>
        </p:txBody>
      </p:sp>
      <p:sp>
        <p:nvSpPr>
          <p:cNvPr id="30730" name="Line 26"/>
          <p:cNvSpPr>
            <a:spLocks noChangeShapeType="1"/>
          </p:cNvSpPr>
          <p:nvPr/>
        </p:nvSpPr>
        <p:spPr bwMode="auto">
          <a:xfrm>
            <a:off x="2336800" y="2590800"/>
            <a:ext cx="0" cy="1219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30731" name="Picture 2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7200" y="3733800"/>
            <a:ext cx="8636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2" name="Oval 30"/>
          <p:cNvSpPr>
            <a:spLocks noChangeArrowheads="1"/>
          </p:cNvSpPr>
          <p:nvPr/>
        </p:nvSpPr>
        <p:spPr bwMode="auto">
          <a:xfrm>
            <a:off x="1727200" y="2514600"/>
            <a:ext cx="609600" cy="304800"/>
          </a:xfrm>
          <a:prstGeom prst="ellipse">
            <a:avLst/>
          </a:prstGeom>
          <a:solidFill>
            <a:schemeClr val="accent1"/>
          </a:solidFill>
          <a:ln w="9525" algn="ctr">
            <a:solidFill>
              <a:schemeClr val="tx1"/>
            </a:solidFill>
            <a:round/>
            <a:headEnd/>
            <a:tailEnd/>
          </a:ln>
        </p:spPr>
        <p:txBody>
          <a:bodyPr wrap="none" anchor="ctr"/>
          <a:lstStyle/>
          <a:p>
            <a:r>
              <a:rPr lang="en-US" sz="1600" b="1"/>
              <a:t>E0</a:t>
            </a:r>
          </a:p>
        </p:txBody>
      </p:sp>
      <p:sp>
        <p:nvSpPr>
          <p:cNvPr id="30733" name="Text Box 32"/>
          <p:cNvSpPr txBox="1">
            <a:spLocks noChangeArrowheads="1"/>
          </p:cNvSpPr>
          <p:nvPr/>
        </p:nvSpPr>
        <p:spPr bwMode="auto">
          <a:xfrm>
            <a:off x="101600" y="2362201"/>
            <a:ext cx="11384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b="1">
                <a:latin typeface="Tahoma" pitchFamily="34" charset="0"/>
              </a:rPr>
              <a:t>10.0.0.1</a:t>
            </a:r>
          </a:p>
        </p:txBody>
      </p:sp>
      <p:sp>
        <p:nvSpPr>
          <p:cNvPr id="30734" name="Text Box 33"/>
          <p:cNvSpPr txBox="1">
            <a:spLocks noChangeArrowheads="1"/>
          </p:cNvSpPr>
          <p:nvPr/>
        </p:nvSpPr>
        <p:spPr bwMode="auto">
          <a:xfrm>
            <a:off x="203201" y="3886201"/>
            <a:ext cx="11384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b="1">
                <a:latin typeface="Tahoma" pitchFamily="34" charset="0"/>
              </a:rPr>
              <a:t>10.0.0.2</a:t>
            </a:r>
          </a:p>
        </p:txBody>
      </p:sp>
      <p:sp>
        <p:nvSpPr>
          <p:cNvPr id="30735" name="Text Box 34"/>
          <p:cNvSpPr txBox="1">
            <a:spLocks noChangeArrowheads="1"/>
          </p:cNvSpPr>
          <p:nvPr/>
        </p:nvSpPr>
        <p:spPr bwMode="auto">
          <a:xfrm>
            <a:off x="8026401" y="1752601"/>
            <a:ext cx="11384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b="1">
                <a:latin typeface="Tahoma" pitchFamily="34" charset="0"/>
              </a:rPr>
              <a:t>30.0.0.2</a:t>
            </a:r>
          </a:p>
        </p:txBody>
      </p:sp>
      <p:sp>
        <p:nvSpPr>
          <p:cNvPr id="30736" name="Text Box 35"/>
          <p:cNvSpPr txBox="1">
            <a:spLocks noChangeArrowheads="1"/>
          </p:cNvSpPr>
          <p:nvPr/>
        </p:nvSpPr>
        <p:spPr bwMode="auto">
          <a:xfrm>
            <a:off x="2844801" y="1828801"/>
            <a:ext cx="11384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b="1">
                <a:latin typeface="Tahoma" pitchFamily="34" charset="0"/>
              </a:rPr>
              <a:t>20.0.0.1</a:t>
            </a:r>
          </a:p>
        </p:txBody>
      </p:sp>
      <p:sp>
        <p:nvSpPr>
          <p:cNvPr id="30737" name="Text Box 36"/>
          <p:cNvSpPr txBox="1">
            <a:spLocks noChangeArrowheads="1"/>
          </p:cNvSpPr>
          <p:nvPr/>
        </p:nvSpPr>
        <p:spPr bwMode="auto">
          <a:xfrm>
            <a:off x="4470401" y="1981201"/>
            <a:ext cx="11384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b="1">
                <a:latin typeface="Tahoma" pitchFamily="34" charset="0"/>
              </a:rPr>
              <a:t>20.0.0.2</a:t>
            </a:r>
          </a:p>
        </p:txBody>
      </p:sp>
      <p:sp>
        <p:nvSpPr>
          <p:cNvPr id="30738" name="Text Box 37"/>
          <p:cNvSpPr txBox="1">
            <a:spLocks noChangeArrowheads="1"/>
          </p:cNvSpPr>
          <p:nvPr/>
        </p:nvSpPr>
        <p:spPr bwMode="auto">
          <a:xfrm>
            <a:off x="6705601" y="1905001"/>
            <a:ext cx="11384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b="1">
                <a:latin typeface="Tahoma" pitchFamily="34" charset="0"/>
              </a:rPr>
              <a:t>30.0.0.1</a:t>
            </a:r>
          </a:p>
        </p:txBody>
      </p:sp>
      <p:sp>
        <p:nvSpPr>
          <p:cNvPr id="30739" name="Text Box 38"/>
          <p:cNvSpPr txBox="1">
            <a:spLocks noChangeArrowheads="1"/>
          </p:cNvSpPr>
          <p:nvPr/>
        </p:nvSpPr>
        <p:spPr bwMode="auto">
          <a:xfrm>
            <a:off x="1900767" y="3770313"/>
            <a:ext cx="3513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b="1"/>
              <a:t>A</a:t>
            </a:r>
          </a:p>
        </p:txBody>
      </p:sp>
      <p:pic>
        <p:nvPicPr>
          <p:cNvPr id="30740" name="Picture 4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4652" y="2133600"/>
            <a:ext cx="1238249"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1" name="Oval 41"/>
          <p:cNvSpPr>
            <a:spLocks noChangeArrowheads="1"/>
          </p:cNvSpPr>
          <p:nvPr/>
        </p:nvSpPr>
        <p:spPr bwMode="auto">
          <a:xfrm>
            <a:off x="8940800" y="2133600"/>
            <a:ext cx="711200" cy="304800"/>
          </a:xfrm>
          <a:prstGeom prst="ellipse">
            <a:avLst/>
          </a:prstGeom>
          <a:solidFill>
            <a:schemeClr val="accent1"/>
          </a:solidFill>
          <a:ln w="9525" algn="ctr">
            <a:solidFill>
              <a:schemeClr val="tx1"/>
            </a:solidFill>
            <a:round/>
            <a:headEnd/>
            <a:tailEnd/>
          </a:ln>
        </p:spPr>
        <p:txBody>
          <a:bodyPr wrap="none" anchor="ctr"/>
          <a:lstStyle/>
          <a:p>
            <a:r>
              <a:rPr lang="en-US" sz="1600" b="1"/>
              <a:t>S0</a:t>
            </a:r>
          </a:p>
        </p:txBody>
      </p:sp>
      <p:sp>
        <p:nvSpPr>
          <p:cNvPr id="30742" name="Line 42"/>
          <p:cNvSpPr>
            <a:spLocks noChangeShapeType="1"/>
          </p:cNvSpPr>
          <p:nvPr/>
        </p:nvSpPr>
        <p:spPr bwMode="auto">
          <a:xfrm>
            <a:off x="9874251" y="2590800"/>
            <a:ext cx="0" cy="1219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30743" name="Picture 4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91133" y="3733800"/>
            <a:ext cx="8636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4" name="Oval 44"/>
          <p:cNvSpPr>
            <a:spLocks noChangeArrowheads="1"/>
          </p:cNvSpPr>
          <p:nvPr/>
        </p:nvSpPr>
        <p:spPr bwMode="auto">
          <a:xfrm>
            <a:off x="9874251" y="2590800"/>
            <a:ext cx="590549" cy="304800"/>
          </a:xfrm>
          <a:prstGeom prst="ellipse">
            <a:avLst/>
          </a:prstGeom>
          <a:solidFill>
            <a:schemeClr val="accent1"/>
          </a:solidFill>
          <a:ln w="9525" algn="ctr">
            <a:solidFill>
              <a:schemeClr val="tx1"/>
            </a:solidFill>
            <a:round/>
            <a:headEnd/>
            <a:tailEnd/>
          </a:ln>
        </p:spPr>
        <p:txBody>
          <a:bodyPr wrap="none" anchor="ctr"/>
          <a:lstStyle/>
          <a:p>
            <a:r>
              <a:rPr lang="en-US" sz="1600" b="1"/>
              <a:t>E0</a:t>
            </a:r>
          </a:p>
        </p:txBody>
      </p:sp>
      <p:sp>
        <p:nvSpPr>
          <p:cNvPr id="30745" name="Text Box 45"/>
          <p:cNvSpPr txBox="1">
            <a:spLocks noChangeArrowheads="1"/>
          </p:cNvSpPr>
          <p:nvPr/>
        </p:nvSpPr>
        <p:spPr bwMode="auto">
          <a:xfrm>
            <a:off x="10483851" y="3810001"/>
            <a:ext cx="11384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b="1">
                <a:latin typeface="Tahoma" pitchFamily="34" charset="0"/>
              </a:rPr>
              <a:t>40.0.0.2</a:t>
            </a:r>
          </a:p>
        </p:txBody>
      </p:sp>
      <p:sp>
        <p:nvSpPr>
          <p:cNvPr id="30746" name="Text Box 46"/>
          <p:cNvSpPr txBox="1">
            <a:spLocks noChangeArrowheads="1"/>
          </p:cNvSpPr>
          <p:nvPr/>
        </p:nvSpPr>
        <p:spPr bwMode="auto">
          <a:xfrm>
            <a:off x="10483851" y="2590801"/>
            <a:ext cx="11384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b="1">
                <a:latin typeface="Tahoma" pitchFamily="34" charset="0"/>
              </a:rPr>
              <a:t>40.0.0.1</a:t>
            </a:r>
          </a:p>
        </p:txBody>
      </p:sp>
      <p:sp>
        <p:nvSpPr>
          <p:cNvPr id="30747" name="Text Box 47"/>
          <p:cNvSpPr txBox="1">
            <a:spLocks noChangeArrowheads="1"/>
          </p:cNvSpPr>
          <p:nvPr/>
        </p:nvSpPr>
        <p:spPr bwMode="auto">
          <a:xfrm>
            <a:off x="9641417" y="3770313"/>
            <a:ext cx="3513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b="1"/>
              <a:t>B</a:t>
            </a:r>
          </a:p>
        </p:txBody>
      </p:sp>
      <p:sp>
        <p:nvSpPr>
          <p:cNvPr id="30748" name="Oval 56"/>
          <p:cNvSpPr>
            <a:spLocks noChangeArrowheads="1"/>
          </p:cNvSpPr>
          <p:nvPr/>
        </p:nvSpPr>
        <p:spPr bwMode="auto">
          <a:xfrm>
            <a:off x="6807200" y="2362200"/>
            <a:ext cx="711200" cy="304800"/>
          </a:xfrm>
          <a:prstGeom prst="ellipse">
            <a:avLst/>
          </a:prstGeom>
          <a:solidFill>
            <a:schemeClr val="accent1"/>
          </a:solidFill>
          <a:ln w="9525" algn="ctr">
            <a:solidFill>
              <a:schemeClr val="tx1"/>
            </a:solidFill>
            <a:round/>
            <a:headEnd/>
            <a:tailEnd/>
          </a:ln>
        </p:spPr>
        <p:txBody>
          <a:bodyPr wrap="none" anchor="ctr"/>
          <a:lstStyle/>
          <a:p>
            <a:r>
              <a:rPr lang="en-US" sz="1600" b="1"/>
              <a:t>S1</a:t>
            </a:r>
          </a:p>
        </p:txBody>
      </p:sp>
      <p:sp>
        <p:nvSpPr>
          <p:cNvPr id="1824825" name="Freeform 57"/>
          <p:cNvSpPr>
            <a:spLocks/>
          </p:cNvSpPr>
          <p:nvPr/>
        </p:nvSpPr>
        <p:spPr bwMode="auto">
          <a:xfrm rot="5172296">
            <a:off x="7975600" y="1041400"/>
            <a:ext cx="304800" cy="2641600"/>
          </a:xfrm>
          <a:custGeom>
            <a:avLst/>
            <a:gdLst/>
            <a:ahLst/>
            <a:cxnLst>
              <a:cxn ang="0">
                <a:pos x="0" y="768"/>
              </a:cxn>
              <a:cxn ang="0">
                <a:pos x="0" y="336"/>
              </a:cxn>
              <a:cxn ang="0">
                <a:pos x="96" y="432"/>
              </a:cxn>
              <a:cxn ang="0">
                <a:pos x="96" y="0"/>
              </a:cxn>
            </a:cxnLst>
            <a:rect l="0" t="0" r="r" b="b"/>
            <a:pathLst>
              <a:path w="97" h="769">
                <a:moveTo>
                  <a:pt x="0" y="768"/>
                </a:moveTo>
                <a:lnTo>
                  <a:pt x="0" y="336"/>
                </a:lnTo>
                <a:lnTo>
                  <a:pt x="96" y="432"/>
                </a:lnTo>
                <a:lnTo>
                  <a:pt x="96" y="0"/>
                </a:lnTo>
              </a:path>
            </a:pathLst>
          </a:custGeom>
          <a:noFill/>
          <a:ln w="50800" cap="rnd" cmpd="sng">
            <a:solidFill>
              <a:schemeClr val="accent2"/>
            </a:solidFill>
            <a:prstDash val="solid"/>
            <a:round/>
            <a:headEnd type="none" w="sm" len="sm"/>
            <a:tailEnd type="none" w="sm" len="sm"/>
          </a:ln>
          <a:effectLst>
            <a:outerShdw dist="17961" dir="2700000" algn="ctr" rotWithShape="0">
              <a:schemeClr val="tx1"/>
            </a:outerShdw>
          </a:effectLst>
        </p:spPr>
        <p:txBody>
          <a:bodyPr/>
          <a:lstStyle/>
          <a:p>
            <a:pPr>
              <a:defRPr/>
            </a:pPr>
            <a:endParaRPr lang="en-US"/>
          </a:p>
        </p:txBody>
      </p:sp>
      <p:sp>
        <p:nvSpPr>
          <p:cNvPr id="30750" name="WordArt 58"/>
          <p:cNvSpPr>
            <a:spLocks noChangeArrowheads="1" noChangeShapeType="1" noTextEdit="1"/>
          </p:cNvSpPr>
          <p:nvPr/>
        </p:nvSpPr>
        <p:spPr bwMode="auto">
          <a:xfrm>
            <a:off x="9652001" y="1676400"/>
            <a:ext cx="673100" cy="381000"/>
          </a:xfrm>
          <a:prstGeom prst="rect">
            <a:avLst/>
          </a:prstGeom>
        </p:spPr>
        <p:txBody>
          <a:bodyPr wrap="none" fromWordArt="1">
            <a:prstTxWarp prst="textPlain">
              <a:avLst>
                <a:gd name="adj" fmla="val 50000"/>
              </a:avLst>
            </a:prstTxWarp>
          </a:bodyPr>
          <a:lstStyle/>
          <a:p>
            <a:r>
              <a:rPr lang="en-US" sz="3600" kern="10">
                <a:ln w="12700">
                  <a:solidFill>
                    <a:srgbClr val="3333CC"/>
                  </a:solidFill>
                  <a:round/>
                  <a:headEnd/>
                  <a:tailEnd/>
                </a:ln>
                <a:solidFill>
                  <a:srgbClr val="B2B2B2">
                    <a:alpha val="50195"/>
                  </a:srgbClr>
                </a:solidFill>
                <a:effectLst>
                  <a:outerShdw dist="45791" dir="2021404" algn="ctr" rotWithShape="0">
                    <a:srgbClr val="9999FF"/>
                  </a:outerShdw>
                </a:effectLst>
                <a:latin typeface="Arial Black"/>
              </a:rPr>
              <a:t>R3</a:t>
            </a:r>
          </a:p>
        </p:txBody>
      </p:sp>
    </p:spTree>
    <p:extLst>
      <p:ext uri="{BB962C8B-B14F-4D97-AF65-F5344CB8AC3E}">
        <p14:creationId xmlns:p14="http://schemas.microsoft.com/office/powerpoint/2010/main" val="3724890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03200" y="363415"/>
            <a:ext cx="12192000" cy="762000"/>
          </a:xfrm>
        </p:spPr>
        <p:txBody>
          <a:bodyPr/>
          <a:lstStyle/>
          <a:p>
            <a:pPr algn="ctr" eaLnBrk="1" hangingPunct="1"/>
            <a:r>
              <a:rPr lang="en-US" sz="4200" b="1" dirty="0" smtClean="0"/>
              <a:t>Configuring Interfaces</a:t>
            </a:r>
          </a:p>
        </p:txBody>
      </p:sp>
      <p:sp>
        <p:nvSpPr>
          <p:cNvPr id="31747" name="Text Box 3"/>
          <p:cNvSpPr txBox="1">
            <a:spLocks noChangeArrowheads="1"/>
          </p:cNvSpPr>
          <p:nvPr/>
        </p:nvSpPr>
        <p:spPr bwMode="auto">
          <a:xfrm>
            <a:off x="304800" y="1447800"/>
            <a:ext cx="11684000" cy="5187950"/>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buFont typeface="Wingdings" pitchFamily="2" charset="2"/>
              <a:buChar char="q"/>
            </a:pPr>
            <a:r>
              <a:rPr lang="en-US">
                <a:latin typeface="Tahoma" pitchFamily="34" charset="0"/>
              </a:rPr>
              <a:t>An interface needs an IP Address and a Subnet Mask to be configured.  </a:t>
            </a:r>
          </a:p>
          <a:p>
            <a:pPr eaLnBrk="1" hangingPunct="1">
              <a:buFont typeface="Wingdings" pitchFamily="2" charset="2"/>
              <a:buChar char="q"/>
            </a:pPr>
            <a:r>
              <a:rPr lang="en-US">
                <a:latin typeface="Tahoma" pitchFamily="34" charset="0"/>
              </a:rPr>
              <a:t>All interfaces are “shutdown” by default.  </a:t>
            </a:r>
          </a:p>
          <a:p>
            <a:pPr eaLnBrk="1" hangingPunct="1">
              <a:buFont typeface="Wingdings" pitchFamily="2" charset="2"/>
              <a:buChar char="q"/>
            </a:pPr>
            <a:r>
              <a:rPr lang="en-US">
                <a:latin typeface="Tahoma" pitchFamily="34" charset="0"/>
              </a:rPr>
              <a:t>The DCE end of a serial interface needs a clock rate.</a:t>
            </a:r>
          </a:p>
          <a:p>
            <a:pPr eaLnBrk="1" hangingPunct="1"/>
            <a:r>
              <a:rPr lang="en-US" sz="1600">
                <a:latin typeface="Tahoma" pitchFamily="34" charset="0"/>
              </a:rPr>
              <a:t>R1#</a:t>
            </a:r>
            <a:r>
              <a:rPr lang="en-US" sz="1600" b="1">
                <a:latin typeface="Tahoma" pitchFamily="34" charset="0"/>
              </a:rPr>
              <a:t>config t</a:t>
            </a:r>
            <a:r>
              <a:rPr lang="en-US" sz="1600">
                <a:latin typeface="Tahoma" pitchFamily="34" charset="0"/>
              </a:rPr>
              <a:t/>
            </a:r>
            <a:br>
              <a:rPr lang="en-US" sz="1600">
                <a:latin typeface="Tahoma" pitchFamily="34" charset="0"/>
              </a:rPr>
            </a:br>
            <a:r>
              <a:rPr lang="en-US">
                <a:latin typeface="Perpetua" pitchFamily="18" charset="0"/>
              </a:rPr>
              <a:t>R1(config)#</a:t>
            </a:r>
            <a:r>
              <a:rPr lang="en-US" b="1">
                <a:latin typeface="Perpetua" pitchFamily="18" charset="0"/>
              </a:rPr>
              <a:t>int e0</a:t>
            </a:r>
          </a:p>
          <a:p>
            <a:pPr eaLnBrk="1" hangingPunct="1"/>
            <a:r>
              <a:rPr lang="en-US">
                <a:latin typeface="Perpetua" pitchFamily="18" charset="0"/>
              </a:rPr>
              <a:t>R1(config)#</a:t>
            </a:r>
            <a:r>
              <a:rPr lang="en-US" b="1">
                <a:latin typeface="Perpetua" pitchFamily="18" charset="0"/>
              </a:rPr>
              <a:t>Description Connoted to Host </a:t>
            </a:r>
            <a:r>
              <a:rPr lang="en-US">
                <a:latin typeface="Perpetua" pitchFamily="18" charset="0"/>
              </a:rPr>
              <a:t/>
            </a:r>
            <a:br>
              <a:rPr lang="en-US">
                <a:latin typeface="Perpetua" pitchFamily="18" charset="0"/>
              </a:rPr>
            </a:br>
            <a:r>
              <a:rPr lang="en-US">
                <a:latin typeface="Perpetua" pitchFamily="18" charset="0"/>
              </a:rPr>
              <a:t>R1(config-if)#</a:t>
            </a:r>
            <a:r>
              <a:rPr lang="en-US" b="1">
                <a:latin typeface="Perpetua" pitchFamily="18" charset="0"/>
              </a:rPr>
              <a:t>ip address 10.0.0.1 255.0.0.0</a:t>
            </a:r>
          </a:p>
          <a:p>
            <a:pPr eaLnBrk="1" hangingPunct="1"/>
            <a:r>
              <a:rPr lang="en-US">
                <a:latin typeface="Perpetua" pitchFamily="18" charset="0"/>
              </a:rPr>
              <a:t>R1(config-if)#</a:t>
            </a:r>
            <a:r>
              <a:rPr lang="en-US" b="1">
                <a:latin typeface="Perpetua" pitchFamily="18" charset="0"/>
              </a:rPr>
              <a:t>no shutdown</a:t>
            </a:r>
          </a:p>
          <a:p>
            <a:pPr eaLnBrk="1" hangingPunct="1"/>
            <a:r>
              <a:rPr lang="en-US">
                <a:latin typeface="Perpetua" pitchFamily="18" charset="0"/>
              </a:rPr>
              <a:t>R1(config-if)#</a:t>
            </a:r>
            <a:r>
              <a:rPr lang="en-US" b="1">
                <a:latin typeface="Perpetua" pitchFamily="18" charset="0"/>
              </a:rPr>
              <a:t>exit</a:t>
            </a:r>
          </a:p>
          <a:p>
            <a:pPr eaLnBrk="1" hangingPunct="1"/>
            <a:r>
              <a:rPr lang="en-US" sz="1600">
                <a:latin typeface="Tahoma" pitchFamily="34" charset="0"/>
              </a:rPr>
              <a:t>R1(config)#</a:t>
            </a:r>
            <a:r>
              <a:rPr lang="en-US" sz="1600" b="1">
                <a:latin typeface="Tahoma" pitchFamily="34" charset="0"/>
              </a:rPr>
              <a:t>interface serial 0</a:t>
            </a:r>
            <a:endParaRPr lang="en-US" sz="1600">
              <a:latin typeface="Tahoma" pitchFamily="34" charset="0"/>
            </a:endParaRPr>
          </a:p>
          <a:p>
            <a:pPr eaLnBrk="1" hangingPunct="1"/>
            <a:r>
              <a:rPr lang="en-US" sz="1600">
                <a:latin typeface="Tahoma" pitchFamily="34" charset="0"/>
              </a:rPr>
              <a:t>R1(config-if)#</a:t>
            </a:r>
            <a:r>
              <a:rPr lang="en-US" sz="1600" b="1">
                <a:latin typeface="Tahoma" pitchFamily="34" charset="0"/>
              </a:rPr>
              <a:t>ip address 20.0.0.1 255.255.255.0</a:t>
            </a:r>
          </a:p>
          <a:p>
            <a:pPr eaLnBrk="1" hangingPunct="1"/>
            <a:r>
              <a:rPr lang="en-US">
                <a:latin typeface="Perpetua" pitchFamily="18" charset="0"/>
              </a:rPr>
              <a:t>R1(config-if)# bandwidth 64</a:t>
            </a:r>
            <a:endParaRPr lang="en-US" sz="1600" b="1">
              <a:latin typeface="Tahoma" pitchFamily="34" charset="0"/>
            </a:endParaRPr>
          </a:p>
          <a:p>
            <a:pPr eaLnBrk="1" hangingPunct="1"/>
            <a:r>
              <a:rPr lang="en-US" sz="1600">
                <a:latin typeface="Tahoma" pitchFamily="34" charset="0"/>
              </a:rPr>
              <a:t>R1(config-if)#</a:t>
            </a:r>
            <a:r>
              <a:rPr lang="en-US" sz="1600" b="1">
                <a:latin typeface="Tahoma" pitchFamily="34" charset="0"/>
              </a:rPr>
              <a:t>clock rate 64000    (required for serial DCE only)            </a:t>
            </a:r>
            <a:r>
              <a:rPr lang="en-US" sz="1600">
                <a:latin typeface="Tahoma" pitchFamily="34" charset="0"/>
              </a:rPr>
              <a:t/>
            </a:r>
            <a:br>
              <a:rPr lang="en-US" sz="1600">
                <a:latin typeface="Tahoma" pitchFamily="34" charset="0"/>
              </a:rPr>
            </a:br>
            <a:r>
              <a:rPr lang="en-US" sz="1600">
                <a:latin typeface="Tahoma" pitchFamily="34" charset="0"/>
              </a:rPr>
              <a:t>R1(config-if)#</a:t>
            </a:r>
            <a:r>
              <a:rPr lang="en-US" sz="1600" b="1">
                <a:latin typeface="Tahoma" pitchFamily="34" charset="0"/>
              </a:rPr>
              <a:t>no shutdown</a:t>
            </a:r>
          </a:p>
          <a:p>
            <a:pPr eaLnBrk="1" hangingPunct="1"/>
            <a:r>
              <a:rPr lang="en-US" sz="1600">
                <a:latin typeface="Tahoma" pitchFamily="34" charset="0"/>
              </a:rPr>
              <a:t>R1(config-if)#</a:t>
            </a:r>
            <a:r>
              <a:rPr lang="en-US" sz="1600" b="1">
                <a:latin typeface="Tahoma" pitchFamily="34" charset="0"/>
              </a:rPr>
              <a:t>exit</a:t>
            </a:r>
          </a:p>
          <a:p>
            <a:pPr eaLnBrk="1" hangingPunct="1"/>
            <a:r>
              <a:rPr lang="en-US" sz="1600">
                <a:latin typeface="Tahoma" pitchFamily="34" charset="0"/>
              </a:rPr>
              <a:t>R1(config)#</a:t>
            </a:r>
            <a:r>
              <a:rPr lang="en-US" sz="1600" b="1">
                <a:latin typeface="Tahoma" pitchFamily="34" charset="0"/>
              </a:rPr>
              <a:t>exit</a:t>
            </a:r>
          </a:p>
          <a:p>
            <a:pPr eaLnBrk="1" hangingPunct="1"/>
            <a:r>
              <a:rPr lang="en-US" sz="1600">
                <a:latin typeface="Tahoma" pitchFamily="34" charset="0"/>
              </a:rPr>
              <a:t>R1#</a:t>
            </a:r>
            <a:endParaRPr lang="en-US" sz="1600" b="1">
              <a:latin typeface="Tahoma" pitchFamily="34" charset="0"/>
            </a:endParaRPr>
          </a:p>
          <a:p>
            <a:pPr eaLnBrk="1" hangingPunct="1"/>
            <a:endParaRPr lang="en-US" sz="600" b="1">
              <a:latin typeface="Tahoma" pitchFamily="34" charset="0"/>
            </a:endParaRPr>
          </a:p>
          <a:p>
            <a:pPr eaLnBrk="1" hangingPunct="1"/>
            <a:r>
              <a:rPr lang="en-US" sz="1600" b="1">
                <a:latin typeface="Tahoma" pitchFamily="34" charset="0"/>
              </a:rPr>
              <a:t>On new routers, Serial 1 would be just Serial </a:t>
            </a:r>
            <a:r>
              <a:rPr lang="en-US" b="1">
                <a:latin typeface="Perpetua" pitchFamily="18" charset="0"/>
              </a:rPr>
              <a:t>0/</a:t>
            </a:r>
            <a:r>
              <a:rPr lang="en-US" sz="1600" b="1">
                <a:latin typeface="Tahoma" pitchFamily="34" charset="0"/>
              </a:rPr>
              <a:t>1 and e0 would be </a:t>
            </a:r>
            <a:r>
              <a:rPr lang="en-US">
                <a:latin typeface="Perpetua" pitchFamily="18" charset="0"/>
              </a:rPr>
              <a:t> </a:t>
            </a:r>
            <a:r>
              <a:rPr lang="en-US" b="1">
                <a:latin typeface="Perpetua" pitchFamily="18" charset="0"/>
              </a:rPr>
              <a:t>f0/0</a:t>
            </a:r>
            <a:r>
              <a:rPr lang="en-US" sz="1600" b="1">
                <a:latin typeface="Tahoma" pitchFamily="34" charset="0"/>
              </a:rPr>
              <a:t>.</a:t>
            </a:r>
          </a:p>
          <a:p>
            <a:pPr eaLnBrk="1" hangingPunct="1"/>
            <a:r>
              <a:rPr lang="en-US" sz="1600" b="1">
                <a:latin typeface="Tahoma" pitchFamily="34" charset="0"/>
              </a:rPr>
              <a:t>s = serial		e = Ethernet		f = fast Ethernet</a:t>
            </a:r>
          </a:p>
        </p:txBody>
      </p:sp>
    </p:spTree>
    <p:extLst>
      <p:ext uri="{BB962C8B-B14F-4D97-AF65-F5344CB8AC3E}">
        <p14:creationId xmlns:p14="http://schemas.microsoft.com/office/powerpoint/2010/main" val="7086811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8866" name="Rectangle 2"/>
          <p:cNvSpPr>
            <a:spLocks noGrp="1" noChangeArrowheads="1"/>
          </p:cNvSpPr>
          <p:nvPr>
            <p:ph type="title"/>
          </p:nvPr>
        </p:nvSpPr>
        <p:spPr/>
        <p:txBody>
          <a:bodyPr/>
          <a:lstStyle/>
          <a:p>
            <a:pPr algn="ctr">
              <a:defRPr/>
            </a:pPr>
            <a:r>
              <a:rPr lang="en-US" sz="4800" b="1" dirty="0">
                <a:effectLst>
                  <a:outerShdw blurRad="38100" dist="38100" dir="2700000" algn="tl">
                    <a:srgbClr val="000000">
                      <a:alpha val="43137"/>
                    </a:srgbClr>
                  </a:outerShdw>
                </a:effectLst>
              </a:rPr>
              <a:t>Viewing </a:t>
            </a:r>
            <a:r>
              <a:rPr lang="en-US" sz="4800" b="1" dirty="0" smtClean="0">
                <a:effectLst>
                  <a:outerShdw blurRad="38100" dist="38100" dir="2700000" algn="tl">
                    <a:srgbClr val="000000">
                      <a:alpha val="43137"/>
                    </a:srgbClr>
                  </a:outerShdw>
                </a:effectLst>
              </a:rPr>
              <a:t>Configuration:</a:t>
            </a:r>
            <a:endParaRPr lang="en-US" sz="4800" b="1" dirty="0">
              <a:effectLst>
                <a:outerShdw blurRad="38100" dist="38100" dir="2700000" algn="tl">
                  <a:srgbClr val="000000">
                    <a:alpha val="43137"/>
                  </a:srgbClr>
                </a:outerShdw>
              </a:effectLst>
            </a:endParaRPr>
          </a:p>
        </p:txBody>
      </p:sp>
      <p:sp>
        <p:nvSpPr>
          <p:cNvPr id="32771" name="Rectangle 3"/>
          <p:cNvSpPr>
            <a:spLocks noGrp="1" noChangeArrowheads="1"/>
          </p:cNvSpPr>
          <p:nvPr>
            <p:ph type="body" idx="1"/>
          </p:nvPr>
        </p:nvSpPr>
        <p:spPr/>
        <p:txBody>
          <a:bodyPr/>
          <a:lstStyle/>
          <a:p>
            <a:pPr>
              <a:buFont typeface="Wingdings" pitchFamily="2" charset="2"/>
              <a:buChar char="q"/>
            </a:pPr>
            <a:r>
              <a:rPr lang="en-US" sz="2400" smtClean="0">
                <a:latin typeface="Tahoma" pitchFamily="34" charset="0"/>
              </a:rPr>
              <a:t>To Check the status of interface</a:t>
            </a:r>
          </a:p>
          <a:p>
            <a:pPr>
              <a:buFontTx/>
              <a:buNone/>
            </a:pPr>
            <a:r>
              <a:rPr lang="en-US" sz="2400" smtClean="0">
                <a:latin typeface="Tahoma" pitchFamily="34" charset="0"/>
              </a:rPr>
              <a:t>#Show IP interface brief</a:t>
            </a:r>
          </a:p>
          <a:p>
            <a:pPr>
              <a:buFontTx/>
              <a:buNone/>
            </a:pPr>
            <a:r>
              <a:rPr lang="en-US" sz="2400" smtClean="0">
                <a:latin typeface="Tahoma" pitchFamily="34" charset="0"/>
              </a:rPr>
              <a:t>    or</a:t>
            </a:r>
          </a:p>
          <a:p>
            <a:pPr>
              <a:buFontTx/>
              <a:buNone/>
            </a:pPr>
            <a:r>
              <a:rPr lang="en-US" sz="2400" smtClean="0">
                <a:latin typeface="Tahoma" pitchFamily="34" charset="0"/>
              </a:rPr>
              <a:t>#Sh IP int brief</a:t>
            </a:r>
          </a:p>
          <a:p>
            <a:pPr>
              <a:buFontTx/>
              <a:buNone/>
            </a:pPr>
            <a:endParaRPr lang="en-US" sz="2400" smtClean="0">
              <a:latin typeface="Tahoma" pitchFamily="34" charset="0"/>
            </a:endParaRPr>
          </a:p>
          <a:p>
            <a:pPr>
              <a:buFontTx/>
              <a:buNone/>
            </a:pPr>
            <a:endParaRPr lang="en-US" sz="2400" smtClean="0">
              <a:latin typeface="Tahoma" pitchFamily="34" charset="0"/>
            </a:endParaRPr>
          </a:p>
          <a:p>
            <a:pPr>
              <a:buFontTx/>
              <a:buNone/>
            </a:pPr>
            <a:endParaRPr lang="en-US" sz="2400" smtClean="0">
              <a:latin typeface="Tahoma" pitchFamily="34" charset="0"/>
            </a:endParaRPr>
          </a:p>
          <a:p>
            <a:pPr>
              <a:buFontTx/>
              <a:buNone/>
            </a:pPr>
            <a:endParaRPr lang="en-US" sz="2400" smtClean="0">
              <a:latin typeface="Tahoma" pitchFamily="34" charset="0"/>
            </a:endParaRPr>
          </a:p>
        </p:txBody>
      </p:sp>
    </p:spTree>
    <p:extLst>
      <p:ext uri="{BB962C8B-B14F-4D97-AF65-F5344CB8AC3E}">
        <p14:creationId xmlns:p14="http://schemas.microsoft.com/office/powerpoint/2010/main" val="1709129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9890" name="Rectangle 2"/>
          <p:cNvSpPr>
            <a:spLocks noGrp="1" noChangeArrowheads="1"/>
          </p:cNvSpPr>
          <p:nvPr>
            <p:ph type="title"/>
          </p:nvPr>
        </p:nvSpPr>
        <p:spPr/>
        <p:txBody>
          <a:bodyPr/>
          <a:lstStyle/>
          <a:p>
            <a:pPr>
              <a:defRPr/>
            </a:pPr>
            <a:r>
              <a:rPr lang="en-US" b="1" dirty="0">
                <a:effectLst>
                  <a:outerShdw blurRad="38100" dist="38100" dir="2700000" algn="tl">
                    <a:srgbClr val="000000">
                      <a:alpha val="43137"/>
                    </a:srgbClr>
                  </a:outerShdw>
                </a:effectLst>
              </a:rPr>
              <a:t>Saving and Erasing </a:t>
            </a:r>
            <a:r>
              <a:rPr lang="en-US" b="1" dirty="0" smtClean="0">
                <a:effectLst>
                  <a:outerShdw blurRad="38100" dist="38100" dir="2700000" algn="tl">
                    <a:srgbClr val="000000">
                      <a:alpha val="43137"/>
                    </a:srgbClr>
                  </a:outerShdw>
                </a:effectLst>
              </a:rPr>
              <a:t>Configurations:</a:t>
            </a:r>
            <a:endParaRPr lang="en-US" b="1" dirty="0">
              <a:effectLst>
                <a:outerShdw blurRad="38100" dist="38100" dir="2700000" algn="tl">
                  <a:srgbClr val="000000">
                    <a:alpha val="43137"/>
                  </a:srgbClr>
                </a:outerShdw>
              </a:effectLst>
            </a:endParaRPr>
          </a:p>
        </p:txBody>
      </p:sp>
      <p:sp>
        <p:nvSpPr>
          <p:cNvPr id="33795" name="Rectangle 3"/>
          <p:cNvSpPr>
            <a:spLocks noGrp="1" noChangeArrowheads="1"/>
          </p:cNvSpPr>
          <p:nvPr>
            <p:ph type="body" idx="1"/>
          </p:nvPr>
        </p:nvSpPr>
        <p:spPr/>
        <p:txBody>
          <a:bodyPr/>
          <a:lstStyle/>
          <a:p>
            <a:pPr>
              <a:buFont typeface="Wingdings" pitchFamily="2" charset="2"/>
              <a:buChar char="q"/>
            </a:pPr>
            <a:r>
              <a:rPr lang="en-US" sz="2400" smtClean="0">
                <a:latin typeface="Tahoma" pitchFamily="34" charset="0"/>
              </a:rPr>
              <a:t>To copy RAM to NVRAM</a:t>
            </a:r>
          </a:p>
          <a:p>
            <a:pPr>
              <a:buFontTx/>
              <a:buNone/>
            </a:pPr>
            <a:r>
              <a:rPr lang="en-US" sz="2400" smtClean="0">
                <a:latin typeface="Tahoma" pitchFamily="34" charset="0"/>
              </a:rPr>
              <a:t>#</a:t>
            </a:r>
            <a:r>
              <a:rPr lang="en-US" smtClean="0"/>
              <a:t> </a:t>
            </a:r>
            <a:r>
              <a:rPr lang="en-US" sz="2400" smtClean="0">
                <a:latin typeface="Tahoma" pitchFamily="34" charset="0"/>
              </a:rPr>
              <a:t>copy run startup-config</a:t>
            </a:r>
          </a:p>
          <a:p>
            <a:endParaRPr lang="en-US" sz="2400" smtClean="0">
              <a:latin typeface="Tahoma" pitchFamily="34" charset="0"/>
            </a:endParaRPr>
          </a:p>
          <a:p>
            <a:pPr>
              <a:buFont typeface="Wingdings" pitchFamily="2" charset="2"/>
              <a:buChar char="q"/>
            </a:pPr>
            <a:r>
              <a:rPr lang="en-US" sz="2400" smtClean="0">
                <a:latin typeface="Tahoma" pitchFamily="34" charset="0"/>
              </a:rPr>
              <a:t>To remove all configuration</a:t>
            </a:r>
          </a:p>
          <a:p>
            <a:pPr>
              <a:buFontTx/>
              <a:buNone/>
            </a:pPr>
            <a:r>
              <a:rPr lang="en-US" sz="2400" smtClean="0">
                <a:latin typeface="Tahoma" pitchFamily="34" charset="0"/>
              </a:rPr>
              <a:t># erase startup-config</a:t>
            </a:r>
          </a:p>
          <a:p>
            <a:pPr>
              <a:buFontTx/>
              <a:buNone/>
            </a:pPr>
            <a:r>
              <a:rPr lang="en-US" sz="2400" smtClean="0">
                <a:latin typeface="Tahoma" pitchFamily="34" charset="0"/>
              </a:rPr>
              <a:t># reload</a:t>
            </a:r>
          </a:p>
        </p:txBody>
      </p:sp>
    </p:spTree>
    <p:extLst>
      <p:ext uri="{BB962C8B-B14F-4D97-AF65-F5344CB8AC3E}">
        <p14:creationId xmlns:p14="http://schemas.microsoft.com/office/powerpoint/2010/main" val="25082452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0694E337-EBB0-4DB6-A928-C50E982DC957}" type="datetime1">
              <a:rPr lang="en-US" smtClean="0">
                <a:solidFill>
                  <a:schemeClr val="tx2"/>
                </a:solidFill>
              </a:rPr>
              <a:pPr eaLnBrk="1" hangingPunct="1"/>
              <a:t>14-May-18</a:t>
            </a:fld>
            <a:endParaRPr lang="en-US" smtClean="0">
              <a:solidFill>
                <a:schemeClr val="tx2"/>
              </a:solidFill>
            </a:endParaRPr>
          </a:p>
        </p:txBody>
      </p:sp>
      <p:sp>
        <p:nvSpPr>
          <p:cNvPr id="5" name="Slide Number Placeholder 4"/>
          <p:cNvSpPr>
            <a:spLocks noGrp="1"/>
          </p:cNvSpPr>
          <p:nvPr>
            <p:ph type="sldNum" sz="quarter" idx="12"/>
          </p:nvPr>
        </p:nvSpPr>
        <p:spPr/>
        <p:txBody>
          <a:bodyPr/>
          <a:lstStyle/>
          <a:p>
            <a:pPr>
              <a:defRPr/>
            </a:pPr>
            <a:fld id="{84F282FD-7ECD-4289-98EE-67DB23C877D7}" type="slidenum">
              <a:rPr lang="en-US" smtClean="0"/>
              <a:pPr>
                <a:defRPr/>
              </a:pPr>
              <a:t>28</a:t>
            </a:fld>
            <a:endParaRPr lang="en-US"/>
          </a:p>
        </p:txBody>
      </p:sp>
      <p:pic>
        <p:nvPicPr>
          <p:cNvPr id="54276" name="Content Placeholder 5" descr="http://www.bolton.ac.uk/bissto/Images/IL/Assess-Yourself-240px.pn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016000" y="1331914"/>
            <a:ext cx="10058400" cy="4343400"/>
          </a:xfrm>
        </p:spPr>
      </p:pic>
    </p:spTree>
    <p:extLst>
      <p:ext uri="{BB962C8B-B14F-4D97-AF65-F5344CB8AC3E}">
        <p14:creationId xmlns:p14="http://schemas.microsoft.com/office/powerpoint/2010/main" val="27825992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Self Assessment…</a:t>
            </a:r>
            <a:endParaRPr lang="en-US" dirty="0"/>
          </a:p>
        </p:txBody>
      </p:sp>
      <p:sp>
        <p:nvSpPr>
          <p:cNvPr id="6" name="Rectangle 5"/>
          <p:cNvSpPr/>
          <p:nvPr/>
        </p:nvSpPr>
        <p:spPr>
          <a:xfrm>
            <a:off x="621323" y="1338335"/>
            <a:ext cx="10585940" cy="2585323"/>
          </a:xfrm>
          <a:prstGeom prst="rect">
            <a:avLst/>
          </a:prstGeom>
        </p:spPr>
        <p:txBody>
          <a:bodyPr wrap="square">
            <a:spAutoFit/>
          </a:bodyPr>
          <a:lstStyle/>
          <a:p>
            <a:pPr algn="just"/>
            <a:r>
              <a:rPr lang="en-US" dirty="0"/>
              <a:t>Form the following diagram configures IP address for </a:t>
            </a:r>
            <a:r>
              <a:rPr lang="en-US" b="1" dirty="0"/>
              <a:t>Corp, Router1 (R1), Router2 (R2),</a:t>
            </a:r>
            <a:r>
              <a:rPr lang="en-US" dirty="0"/>
              <a:t> and </a:t>
            </a:r>
            <a:r>
              <a:rPr lang="en-US" b="1" dirty="0"/>
              <a:t>Router3 (R3)</a:t>
            </a:r>
            <a:r>
              <a:rPr lang="en-US" dirty="0"/>
              <a:t>. Remember that, by default, these routers know only about networks that are directly connected to them.</a:t>
            </a:r>
          </a:p>
          <a:p>
            <a:pPr algn="just"/>
            <a:r>
              <a:rPr lang="en-US" dirty="0"/>
              <a:t> </a:t>
            </a:r>
          </a:p>
          <a:p>
            <a:pPr algn="just"/>
            <a:r>
              <a:rPr lang="en-US" dirty="0"/>
              <a:t>The </a:t>
            </a:r>
            <a:r>
              <a:rPr lang="en-US" b="1" dirty="0"/>
              <a:t>Corp</a:t>
            </a:r>
            <a:r>
              <a:rPr lang="en-US" dirty="0"/>
              <a:t> router is a </a:t>
            </a:r>
            <a:r>
              <a:rPr lang="en-US" b="1" dirty="0"/>
              <a:t>2811</a:t>
            </a:r>
            <a:r>
              <a:rPr lang="en-US" dirty="0"/>
              <a:t> with four serial interfaces and a switch module, and </a:t>
            </a:r>
            <a:r>
              <a:rPr lang="en-US" b="1" dirty="0"/>
              <a:t>routers 1 and 2</a:t>
            </a:r>
            <a:r>
              <a:rPr lang="en-US" dirty="0"/>
              <a:t> are </a:t>
            </a:r>
            <a:r>
              <a:rPr lang="en-US" b="1" dirty="0"/>
              <a:t>1841</a:t>
            </a:r>
            <a:r>
              <a:rPr lang="en-US" dirty="0"/>
              <a:t> routers. </a:t>
            </a:r>
            <a:r>
              <a:rPr lang="en-US" b="1" dirty="0"/>
              <a:t>Router3 (R3)</a:t>
            </a:r>
            <a:r>
              <a:rPr lang="en-US" dirty="0"/>
              <a:t> is another </a:t>
            </a:r>
            <a:r>
              <a:rPr lang="en-US" b="1" dirty="0"/>
              <a:t>2811</a:t>
            </a:r>
            <a:r>
              <a:rPr lang="en-US" dirty="0"/>
              <a:t> with a wireless interface card. The first step for this project is to correctly configure each router with an IP address on each interface. Table 1 shows the IP address scheme you are going to use to configure the network. Each network in the table has a 24-bit subnet mask </a:t>
            </a:r>
            <a:r>
              <a:rPr lang="en-US" b="1" dirty="0"/>
              <a:t>(255.255.255.0</a:t>
            </a:r>
            <a:r>
              <a:rPr lang="en-US" dirty="0"/>
              <a:t>).</a:t>
            </a:r>
          </a:p>
        </p:txBody>
      </p:sp>
    </p:spTree>
    <p:extLst>
      <p:ext uri="{BB962C8B-B14F-4D97-AF65-F5344CB8AC3E}">
        <p14:creationId xmlns:p14="http://schemas.microsoft.com/office/powerpoint/2010/main" val="20915038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433754"/>
            <a:ext cx="12192000" cy="990600"/>
          </a:xfrm>
        </p:spPr>
        <p:txBody>
          <a:bodyPr/>
          <a:lstStyle/>
          <a:p>
            <a:pPr algn="ctr" eaLnBrk="1" hangingPunct="1"/>
            <a:r>
              <a:rPr lang="en-US" sz="4800" b="1" dirty="0" smtClean="0"/>
              <a:t>Cisco IOS</a:t>
            </a:r>
          </a:p>
        </p:txBody>
      </p:sp>
      <p:sp>
        <p:nvSpPr>
          <p:cNvPr id="17411" name="Text Box 3"/>
          <p:cNvSpPr txBox="1">
            <a:spLocks noChangeArrowheads="1"/>
          </p:cNvSpPr>
          <p:nvPr/>
        </p:nvSpPr>
        <p:spPr bwMode="auto">
          <a:xfrm>
            <a:off x="304800" y="2057400"/>
            <a:ext cx="11582400" cy="2677656"/>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hangingPunct="1"/>
            <a:r>
              <a:rPr lang="en-US" sz="2800">
                <a:latin typeface="Tahoma" pitchFamily="34" charset="0"/>
              </a:rPr>
              <a:t>Cisco technology is built around the Cisco Internetwork Operating System (IOS), which is the software that controls the routing and switching functions of internetworking devices. </a:t>
            </a:r>
          </a:p>
          <a:p>
            <a:pPr algn="just" eaLnBrk="1" hangingPunct="1"/>
            <a:endParaRPr lang="en-US" sz="2800">
              <a:latin typeface="Tahoma" pitchFamily="34" charset="0"/>
            </a:endParaRPr>
          </a:p>
          <a:p>
            <a:pPr algn="just" eaLnBrk="1" hangingPunct="1"/>
            <a:r>
              <a:rPr lang="en-US" sz="2800">
                <a:latin typeface="Tahoma" pitchFamily="34" charset="0"/>
              </a:rPr>
              <a:t>A solid understanding of the IOS is essential for a network administrator. </a:t>
            </a:r>
          </a:p>
        </p:txBody>
      </p:sp>
    </p:spTree>
    <p:extLst>
      <p:ext uri="{BB962C8B-B14F-4D97-AF65-F5344CB8AC3E}">
        <p14:creationId xmlns:p14="http://schemas.microsoft.com/office/powerpoint/2010/main" val="38003356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863" y="452718"/>
            <a:ext cx="9663972" cy="1400530"/>
          </a:xfrm>
        </p:spPr>
        <p:txBody>
          <a:bodyPr/>
          <a:lstStyle/>
          <a:p>
            <a:pPr algn="ctr"/>
            <a:r>
              <a:rPr lang="en-US" dirty="0" smtClean="0"/>
              <a:t>       Self Assessment…</a:t>
            </a:r>
            <a:endParaRPr lang="en-US" dirty="0"/>
          </a:p>
        </p:txBody>
      </p:sp>
      <p:pic>
        <p:nvPicPr>
          <p:cNvPr id="4" name="Content Placeholder 3" descr="Image result for Configuring IP Routi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0646" y="1406769"/>
            <a:ext cx="10820400" cy="5216769"/>
          </a:xfrm>
          <a:prstGeom prst="rect">
            <a:avLst/>
          </a:prstGeom>
          <a:noFill/>
          <a:ln>
            <a:noFill/>
          </a:ln>
        </p:spPr>
      </p:pic>
    </p:spTree>
    <p:extLst>
      <p:ext uri="{BB962C8B-B14F-4D97-AF65-F5344CB8AC3E}">
        <p14:creationId xmlns:p14="http://schemas.microsoft.com/office/powerpoint/2010/main" val="36997353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Self Assessment: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68758613"/>
              </p:ext>
            </p:extLst>
          </p:nvPr>
        </p:nvGraphicFramePr>
        <p:xfrm>
          <a:off x="574431" y="1359872"/>
          <a:ext cx="10257691" cy="5251942"/>
        </p:xfrm>
        <a:graphic>
          <a:graphicData uri="http://schemas.openxmlformats.org/drawingml/2006/table">
            <a:tbl>
              <a:tblPr firstRow="1" firstCol="1" bandRow="1">
                <a:tableStyleId>{5C22544A-7EE6-4342-B048-85BDC9FD1C3A}</a:tableStyleId>
              </a:tblPr>
              <a:tblGrid>
                <a:gridCol w="1636945"/>
                <a:gridCol w="2932284"/>
                <a:gridCol w="3307837"/>
                <a:gridCol w="2380625"/>
              </a:tblGrid>
              <a:tr h="263611">
                <a:tc>
                  <a:txBody>
                    <a:bodyPr/>
                    <a:lstStyle/>
                    <a:p>
                      <a:pPr marL="0" marR="0" algn="ctr">
                        <a:lnSpc>
                          <a:spcPct val="115000"/>
                        </a:lnSpc>
                        <a:spcBef>
                          <a:spcPts val="0"/>
                        </a:spcBef>
                        <a:spcAft>
                          <a:spcPts val="0"/>
                        </a:spcAft>
                      </a:pPr>
                      <a:r>
                        <a:rPr lang="en-US" sz="1100" dirty="0">
                          <a:effectLst/>
                        </a:rPr>
                        <a:t>Router</a:t>
                      </a:r>
                      <a:endParaRPr lang="en-US" sz="1100" dirty="0">
                        <a:effectLst/>
                        <a:latin typeface="Calibri"/>
                        <a:ea typeface="Calibri"/>
                        <a:cs typeface="Vrinda"/>
                      </a:endParaRPr>
                    </a:p>
                  </a:txBody>
                  <a:tcPr marL="68580" marR="68580" marT="0" marB="0" anchor="b"/>
                </a:tc>
                <a:tc>
                  <a:txBody>
                    <a:bodyPr/>
                    <a:lstStyle/>
                    <a:p>
                      <a:pPr marL="0" marR="0" algn="ctr">
                        <a:lnSpc>
                          <a:spcPct val="115000"/>
                        </a:lnSpc>
                        <a:spcBef>
                          <a:spcPts val="0"/>
                        </a:spcBef>
                        <a:spcAft>
                          <a:spcPts val="0"/>
                        </a:spcAft>
                      </a:pPr>
                      <a:r>
                        <a:rPr lang="en-US" sz="1100">
                          <a:effectLst/>
                        </a:rPr>
                        <a:t>Network Address</a:t>
                      </a:r>
                      <a:endParaRPr lang="en-US" sz="1100">
                        <a:effectLst/>
                        <a:latin typeface="Calibri"/>
                        <a:ea typeface="Calibri"/>
                        <a:cs typeface="Vrinda"/>
                      </a:endParaRPr>
                    </a:p>
                  </a:txBody>
                  <a:tcPr marL="68580" marR="68580" marT="0" marB="0" anchor="b"/>
                </a:tc>
                <a:tc>
                  <a:txBody>
                    <a:bodyPr/>
                    <a:lstStyle/>
                    <a:p>
                      <a:pPr marL="0" marR="0" algn="ctr">
                        <a:lnSpc>
                          <a:spcPct val="115000"/>
                        </a:lnSpc>
                        <a:spcBef>
                          <a:spcPts val="0"/>
                        </a:spcBef>
                        <a:spcAft>
                          <a:spcPts val="0"/>
                        </a:spcAft>
                      </a:pPr>
                      <a:r>
                        <a:rPr lang="en-US" sz="1100">
                          <a:effectLst/>
                        </a:rPr>
                        <a:t>Interface</a:t>
                      </a:r>
                      <a:endParaRPr lang="en-US" sz="1100">
                        <a:effectLst/>
                        <a:latin typeface="Calibri"/>
                        <a:ea typeface="Calibri"/>
                        <a:cs typeface="Vrinda"/>
                      </a:endParaRPr>
                    </a:p>
                  </a:txBody>
                  <a:tcPr marL="68580" marR="68580" marT="0" marB="0" anchor="b"/>
                </a:tc>
                <a:tc>
                  <a:txBody>
                    <a:bodyPr/>
                    <a:lstStyle/>
                    <a:p>
                      <a:pPr marL="0" marR="0" algn="ctr">
                        <a:lnSpc>
                          <a:spcPct val="115000"/>
                        </a:lnSpc>
                        <a:spcBef>
                          <a:spcPts val="0"/>
                        </a:spcBef>
                        <a:spcAft>
                          <a:spcPts val="0"/>
                        </a:spcAft>
                      </a:pPr>
                      <a:r>
                        <a:rPr lang="en-US" sz="1100">
                          <a:effectLst/>
                        </a:rPr>
                        <a:t>Address</a:t>
                      </a:r>
                      <a:endParaRPr lang="en-US" sz="1100">
                        <a:effectLst/>
                        <a:latin typeface="Calibri"/>
                        <a:ea typeface="Calibri"/>
                        <a:cs typeface="Vrinda"/>
                      </a:endParaRPr>
                    </a:p>
                  </a:txBody>
                  <a:tcPr marL="68580" marR="68580" marT="0" marB="0" anchor="b"/>
                </a:tc>
              </a:tr>
              <a:tr h="506944">
                <a:tc gridSpan="4">
                  <a:txBody>
                    <a:bodyPr/>
                    <a:lstStyle/>
                    <a:p>
                      <a:pPr marL="0" marR="0" algn="ctr">
                        <a:lnSpc>
                          <a:spcPct val="115000"/>
                        </a:lnSpc>
                        <a:spcBef>
                          <a:spcPts val="0"/>
                        </a:spcBef>
                        <a:spcAft>
                          <a:spcPts val="0"/>
                        </a:spcAft>
                      </a:pPr>
                      <a:r>
                        <a:rPr lang="en-US" sz="1100">
                          <a:effectLst/>
                        </a:rPr>
                        <a:t>CORP</a:t>
                      </a:r>
                      <a:endParaRPr lang="en-US" sz="1100">
                        <a:effectLst/>
                        <a:latin typeface="Calibri"/>
                        <a:ea typeface="Calibri"/>
                        <a:cs typeface="Vrinda"/>
                      </a:endParaRPr>
                    </a:p>
                  </a:txBody>
                  <a:tcPr marL="68580" marR="68580" marT="0" marB="0" anchor="b"/>
                </a:tc>
                <a:tc hMerge="1">
                  <a:txBody>
                    <a:bodyPr/>
                    <a:lstStyle/>
                    <a:p>
                      <a:endParaRPr lang="en-US"/>
                    </a:p>
                  </a:txBody>
                  <a:tcPr/>
                </a:tc>
                <a:tc hMerge="1">
                  <a:txBody>
                    <a:bodyPr/>
                    <a:lstStyle/>
                    <a:p>
                      <a:endParaRPr lang="en-US"/>
                    </a:p>
                  </a:txBody>
                  <a:tcPr/>
                </a:tc>
                <a:tc hMerge="1">
                  <a:txBody>
                    <a:bodyPr/>
                    <a:lstStyle/>
                    <a:p>
                      <a:endParaRPr lang="en-US"/>
                    </a:p>
                  </a:txBody>
                  <a:tcPr/>
                </a:tc>
              </a:tr>
              <a:tr h="263611">
                <a:tc>
                  <a:txBody>
                    <a:bodyPr/>
                    <a:lstStyle/>
                    <a:p>
                      <a:pPr marL="0" marR="0" algn="ctr">
                        <a:lnSpc>
                          <a:spcPct val="115000"/>
                        </a:lnSpc>
                        <a:spcBef>
                          <a:spcPts val="0"/>
                        </a:spcBef>
                        <a:spcAft>
                          <a:spcPts val="0"/>
                        </a:spcAft>
                      </a:pPr>
                      <a:r>
                        <a:rPr lang="en-US" sz="1100">
                          <a:effectLst/>
                        </a:rPr>
                        <a:t>Corp</a:t>
                      </a:r>
                      <a:endParaRPr lang="en-US" sz="1100">
                        <a:effectLst/>
                        <a:latin typeface="Calibri"/>
                        <a:ea typeface="Calibri"/>
                        <a:cs typeface="Vrinda"/>
                      </a:endParaRPr>
                    </a:p>
                  </a:txBody>
                  <a:tcPr marL="68580" marR="68580" marT="0" marB="0" anchor="b"/>
                </a:tc>
                <a:tc>
                  <a:txBody>
                    <a:bodyPr/>
                    <a:lstStyle/>
                    <a:p>
                      <a:pPr marL="0" marR="0" algn="ctr">
                        <a:lnSpc>
                          <a:spcPct val="115000"/>
                        </a:lnSpc>
                        <a:spcBef>
                          <a:spcPts val="0"/>
                        </a:spcBef>
                        <a:spcAft>
                          <a:spcPts val="0"/>
                        </a:spcAft>
                      </a:pPr>
                      <a:r>
                        <a:rPr lang="en-US" sz="1100">
                          <a:effectLst/>
                        </a:rPr>
                        <a:t>10.1.1.0</a:t>
                      </a:r>
                      <a:endParaRPr lang="en-US" sz="1100">
                        <a:effectLst/>
                        <a:latin typeface="Calibri"/>
                        <a:ea typeface="Calibri"/>
                        <a:cs typeface="Vrinda"/>
                      </a:endParaRPr>
                    </a:p>
                  </a:txBody>
                  <a:tcPr marL="68580" marR="68580" marT="0" marB="0" anchor="b"/>
                </a:tc>
                <a:tc>
                  <a:txBody>
                    <a:bodyPr/>
                    <a:lstStyle/>
                    <a:p>
                      <a:pPr marL="0" marR="0" algn="ctr">
                        <a:lnSpc>
                          <a:spcPct val="115000"/>
                        </a:lnSpc>
                        <a:spcBef>
                          <a:spcPts val="0"/>
                        </a:spcBef>
                        <a:spcAft>
                          <a:spcPts val="0"/>
                        </a:spcAft>
                      </a:pPr>
                      <a:r>
                        <a:rPr lang="en-US" sz="1100">
                          <a:effectLst/>
                        </a:rPr>
                        <a:t>Vlan1 (Switch Card)</a:t>
                      </a:r>
                      <a:endParaRPr lang="en-US" sz="1100">
                        <a:effectLst/>
                        <a:latin typeface="Calibri"/>
                        <a:ea typeface="Calibri"/>
                        <a:cs typeface="Vrinda"/>
                      </a:endParaRPr>
                    </a:p>
                  </a:txBody>
                  <a:tcPr marL="68580" marR="68580" marT="0" marB="0" anchor="b"/>
                </a:tc>
                <a:tc>
                  <a:txBody>
                    <a:bodyPr/>
                    <a:lstStyle/>
                    <a:p>
                      <a:pPr marL="0" marR="0" algn="ctr">
                        <a:lnSpc>
                          <a:spcPct val="115000"/>
                        </a:lnSpc>
                        <a:spcBef>
                          <a:spcPts val="0"/>
                        </a:spcBef>
                        <a:spcAft>
                          <a:spcPts val="0"/>
                        </a:spcAft>
                      </a:pPr>
                      <a:r>
                        <a:rPr lang="en-US" sz="1100">
                          <a:effectLst/>
                        </a:rPr>
                        <a:t>10.1.1.#</a:t>
                      </a:r>
                      <a:endParaRPr lang="en-US" sz="1100">
                        <a:effectLst/>
                        <a:latin typeface="Calibri"/>
                        <a:ea typeface="Calibri"/>
                        <a:cs typeface="Vrinda"/>
                      </a:endParaRPr>
                    </a:p>
                  </a:txBody>
                  <a:tcPr marL="68580" marR="68580" marT="0" marB="0" anchor="b"/>
                </a:tc>
              </a:tr>
              <a:tr h="263611">
                <a:tc>
                  <a:txBody>
                    <a:bodyPr/>
                    <a:lstStyle/>
                    <a:p>
                      <a:pPr marL="0" marR="0" algn="ctr">
                        <a:lnSpc>
                          <a:spcPct val="115000"/>
                        </a:lnSpc>
                        <a:spcBef>
                          <a:spcPts val="0"/>
                        </a:spcBef>
                        <a:spcAft>
                          <a:spcPts val="0"/>
                        </a:spcAft>
                      </a:pPr>
                      <a:r>
                        <a:rPr lang="en-US" sz="1100">
                          <a:effectLst/>
                        </a:rPr>
                        <a:t>Corp</a:t>
                      </a:r>
                      <a:endParaRPr lang="en-US" sz="1100">
                        <a:effectLst/>
                        <a:latin typeface="Calibri"/>
                        <a:ea typeface="Calibri"/>
                        <a:cs typeface="Vrinda"/>
                      </a:endParaRPr>
                    </a:p>
                  </a:txBody>
                  <a:tcPr marL="68580" marR="68580" marT="0" marB="0" anchor="b"/>
                </a:tc>
                <a:tc>
                  <a:txBody>
                    <a:bodyPr/>
                    <a:lstStyle/>
                    <a:p>
                      <a:pPr marL="0" marR="0" algn="ctr">
                        <a:lnSpc>
                          <a:spcPct val="115000"/>
                        </a:lnSpc>
                        <a:spcBef>
                          <a:spcPts val="0"/>
                        </a:spcBef>
                        <a:spcAft>
                          <a:spcPts val="0"/>
                        </a:spcAft>
                      </a:pPr>
                      <a:r>
                        <a:rPr lang="en-US" sz="1100">
                          <a:effectLst/>
                        </a:rPr>
                        <a:t>10.1.2.0</a:t>
                      </a:r>
                      <a:endParaRPr lang="en-US" sz="1100">
                        <a:effectLst/>
                        <a:latin typeface="Calibri"/>
                        <a:ea typeface="Calibri"/>
                        <a:cs typeface="Vrinda"/>
                      </a:endParaRPr>
                    </a:p>
                  </a:txBody>
                  <a:tcPr marL="68580" marR="68580" marT="0" marB="0" anchor="b"/>
                </a:tc>
                <a:tc>
                  <a:txBody>
                    <a:bodyPr/>
                    <a:lstStyle/>
                    <a:p>
                      <a:pPr marL="0" marR="0" algn="ctr">
                        <a:lnSpc>
                          <a:spcPct val="115000"/>
                        </a:lnSpc>
                        <a:spcBef>
                          <a:spcPts val="0"/>
                        </a:spcBef>
                        <a:spcAft>
                          <a:spcPts val="0"/>
                        </a:spcAft>
                      </a:pPr>
                      <a:r>
                        <a:rPr lang="en-US" sz="1100">
                          <a:effectLst/>
                        </a:rPr>
                        <a:t>S0/0/0</a:t>
                      </a:r>
                      <a:endParaRPr lang="en-US" sz="1100">
                        <a:effectLst/>
                        <a:latin typeface="Calibri"/>
                        <a:ea typeface="Calibri"/>
                        <a:cs typeface="Vrinda"/>
                      </a:endParaRPr>
                    </a:p>
                  </a:txBody>
                  <a:tcPr marL="68580" marR="68580" marT="0" marB="0" anchor="b"/>
                </a:tc>
                <a:tc>
                  <a:txBody>
                    <a:bodyPr/>
                    <a:lstStyle/>
                    <a:p>
                      <a:pPr marL="0" marR="0" algn="ctr">
                        <a:lnSpc>
                          <a:spcPct val="115000"/>
                        </a:lnSpc>
                        <a:spcBef>
                          <a:spcPts val="0"/>
                        </a:spcBef>
                        <a:spcAft>
                          <a:spcPts val="0"/>
                        </a:spcAft>
                      </a:pPr>
                      <a:r>
                        <a:rPr lang="en-US" sz="1100">
                          <a:effectLst/>
                        </a:rPr>
                        <a:t>10.1.2.#</a:t>
                      </a:r>
                      <a:endParaRPr lang="en-US" sz="1100">
                        <a:effectLst/>
                        <a:latin typeface="Calibri"/>
                        <a:ea typeface="Calibri"/>
                        <a:cs typeface="Vrinda"/>
                      </a:endParaRPr>
                    </a:p>
                  </a:txBody>
                  <a:tcPr marL="68580" marR="68580" marT="0" marB="0" anchor="b"/>
                </a:tc>
              </a:tr>
              <a:tr h="263611">
                <a:tc>
                  <a:txBody>
                    <a:bodyPr/>
                    <a:lstStyle/>
                    <a:p>
                      <a:pPr marL="0" marR="0" algn="ctr">
                        <a:lnSpc>
                          <a:spcPct val="115000"/>
                        </a:lnSpc>
                        <a:spcBef>
                          <a:spcPts val="0"/>
                        </a:spcBef>
                        <a:spcAft>
                          <a:spcPts val="0"/>
                        </a:spcAft>
                      </a:pPr>
                      <a:r>
                        <a:rPr lang="en-US" sz="1100">
                          <a:effectLst/>
                        </a:rPr>
                        <a:t>Corp</a:t>
                      </a:r>
                      <a:endParaRPr lang="en-US" sz="1100">
                        <a:effectLst/>
                        <a:latin typeface="Calibri"/>
                        <a:ea typeface="Calibri"/>
                        <a:cs typeface="Vrinda"/>
                      </a:endParaRPr>
                    </a:p>
                  </a:txBody>
                  <a:tcPr marL="68580" marR="68580" marT="0" marB="0" anchor="b"/>
                </a:tc>
                <a:tc>
                  <a:txBody>
                    <a:bodyPr/>
                    <a:lstStyle/>
                    <a:p>
                      <a:pPr marL="0" marR="0" algn="ctr">
                        <a:lnSpc>
                          <a:spcPct val="115000"/>
                        </a:lnSpc>
                        <a:spcBef>
                          <a:spcPts val="0"/>
                        </a:spcBef>
                        <a:spcAft>
                          <a:spcPts val="0"/>
                        </a:spcAft>
                      </a:pPr>
                      <a:r>
                        <a:rPr lang="en-US" sz="1100">
                          <a:effectLst/>
                        </a:rPr>
                        <a:t>10.1.3.0</a:t>
                      </a:r>
                      <a:endParaRPr lang="en-US" sz="1100">
                        <a:effectLst/>
                        <a:latin typeface="Calibri"/>
                        <a:ea typeface="Calibri"/>
                        <a:cs typeface="Vrinda"/>
                      </a:endParaRPr>
                    </a:p>
                  </a:txBody>
                  <a:tcPr marL="68580" marR="68580" marT="0" marB="0" anchor="b"/>
                </a:tc>
                <a:tc>
                  <a:txBody>
                    <a:bodyPr/>
                    <a:lstStyle/>
                    <a:p>
                      <a:pPr marL="0" marR="0" algn="ctr">
                        <a:lnSpc>
                          <a:spcPct val="115000"/>
                        </a:lnSpc>
                        <a:spcBef>
                          <a:spcPts val="0"/>
                        </a:spcBef>
                        <a:spcAft>
                          <a:spcPts val="0"/>
                        </a:spcAft>
                      </a:pPr>
                      <a:r>
                        <a:rPr lang="en-US" sz="1100">
                          <a:effectLst/>
                        </a:rPr>
                        <a:t>S0/0/1</a:t>
                      </a:r>
                      <a:endParaRPr lang="en-US" sz="1100">
                        <a:effectLst/>
                        <a:latin typeface="Calibri"/>
                        <a:ea typeface="Calibri"/>
                        <a:cs typeface="Vrinda"/>
                      </a:endParaRPr>
                    </a:p>
                  </a:txBody>
                  <a:tcPr marL="68580" marR="68580" marT="0" marB="0" anchor="b"/>
                </a:tc>
                <a:tc>
                  <a:txBody>
                    <a:bodyPr/>
                    <a:lstStyle/>
                    <a:p>
                      <a:pPr marL="0" marR="0" algn="ctr">
                        <a:lnSpc>
                          <a:spcPct val="115000"/>
                        </a:lnSpc>
                        <a:spcBef>
                          <a:spcPts val="0"/>
                        </a:spcBef>
                        <a:spcAft>
                          <a:spcPts val="0"/>
                        </a:spcAft>
                      </a:pPr>
                      <a:r>
                        <a:rPr lang="en-US" sz="1100">
                          <a:effectLst/>
                        </a:rPr>
                        <a:t>10.1.3.#</a:t>
                      </a:r>
                      <a:endParaRPr lang="en-US" sz="1100">
                        <a:effectLst/>
                        <a:latin typeface="Calibri"/>
                        <a:ea typeface="Calibri"/>
                        <a:cs typeface="Vrinda"/>
                      </a:endParaRPr>
                    </a:p>
                  </a:txBody>
                  <a:tcPr marL="68580" marR="68580" marT="0" marB="0" anchor="b"/>
                </a:tc>
              </a:tr>
              <a:tr h="263611">
                <a:tc>
                  <a:txBody>
                    <a:bodyPr/>
                    <a:lstStyle/>
                    <a:p>
                      <a:pPr marL="0" marR="0" algn="ctr">
                        <a:lnSpc>
                          <a:spcPct val="115000"/>
                        </a:lnSpc>
                        <a:spcBef>
                          <a:spcPts val="0"/>
                        </a:spcBef>
                        <a:spcAft>
                          <a:spcPts val="0"/>
                        </a:spcAft>
                      </a:pPr>
                      <a:r>
                        <a:rPr lang="en-US" sz="1100">
                          <a:effectLst/>
                        </a:rPr>
                        <a:t>Corp</a:t>
                      </a:r>
                      <a:endParaRPr lang="en-US" sz="1100">
                        <a:effectLst/>
                        <a:latin typeface="Calibri"/>
                        <a:ea typeface="Calibri"/>
                        <a:cs typeface="Vrinda"/>
                      </a:endParaRPr>
                    </a:p>
                  </a:txBody>
                  <a:tcPr marL="68580" marR="68580" marT="0" marB="0" anchor="b"/>
                </a:tc>
                <a:tc>
                  <a:txBody>
                    <a:bodyPr/>
                    <a:lstStyle/>
                    <a:p>
                      <a:pPr marL="0" marR="0" algn="ctr">
                        <a:lnSpc>
                          <a:spcPct val="115000"/>
                        </a:lnSpc>
                        <a:spcBef>
                          <a:spcPts val="0"/>
                        </a:spcBef>
                        <a:spcAft>
                          <a:spcPts val="0"/>
                        </a:spcAft>
                      </a:pPr>
                      <a:r>
                        <a:rPr lang="en-US" sz="1100">
                          <a:effectLst/>
                        </a:rPr>
                        <a:t>10.1.4.0</a:t>
                      </a:r>
                      <a:endParaRPr lang="en-US" sz="1100">
                        <a:effectLst/>
                        <a:latin typeface="Calibri"/>
                        <a:ea typeface="Calibri"/>
                        <a:cs typeface="Vrinda"/>
                      </a:endParaRPr>
                    </a:p>
                  </a:txBody>
                  <a:tcPr marL="68580" marR="68580" marT="0" marB="0" anchor="b"/>
                </a:tc>
                <a:tc>
                  <a:txBody>
                    <a:bodyPr/>
                    <a:lstStyle/>
                    <a:p>
                      <a:pPr marL="0" marR="0" algn="ctr">
                        <a:lnSpc>
                          <a:spcPct val="115000"/>
                        </a:lnSpc>
                        <a:spcBef>
                          <a:spcPts val="0"/>
                        </a:spcBef>
                        <a:spcAft>
                          <a:spcPts val="0"/>
                        </a:spcAft>
                      </a:pPr>
                      <a:r>
                        <a:rPr lang="en-US" sz="1100">
                          <a:effectLst/>
                        </a:rPr>
                        <a:t>S0/1/0</a:t>
                      </a:r>
                      <a:endParaRPr lang="en-US" sz="1100">
                        <a:effectLst/>
                        <a:latin typeface="Calibri"/>
                        <a:ea typeface="Calibri"/>
                        <a:cs typeface="Vrinda"/>
                      </a:endParaRPr>
                    </a:p>
                  </a:txBody>
                  <a:tcPr marL="68580" marR="68580" marT="0" marB="0" anchor="b"/>
                </a:tc>
                <a:tc>
                  <a:txBody>
                    <a:bodyPr/>
                    <a:lstStyle/>
                    <a:p>
                      <a:pPr marL="0" marR="0" algn="ctr">
                        <a:lnSpc>
                          <a:spcPct val="115000"/>
                        </a:lnSpc>
                        <a:spcBef>
                          <a:spcPts val="0"/>
                        </a:spcBef>
                        <a:spcAft>
                          <a:spcPts val="0"/>
                        </a:spcAft>
                      </a:pPr>
                      <a:r>
                        <a:rPr lang="en-US" sz="1100">
                          <a:effectLst/>
                        </a:rPr>
                        <a:t>10.1.4.#</a:t>
                      </a:r>
                      <a:endParaRPr lang="en-US" sz="1100">
                        <a:effectLst/>
                        <a:latin typeface="Calibri"/>
                        <a:ea typeface="Calibri"/>
                        <a:cs typeface="Vrinda"/>
                      </a:endParaRPr>
                    </a:p>
                  </a:txBody>
                  <a:tcPr marL="68580" marR="68580" marT="0" marB="0" anchor="b"/>
                </a:tc>
              </a:tr>
              <a:tr h="263611">
                <a:tc>
                  <a:txBody>
                    <a:bodyPr/>
                    <a:lstStyle/>
                    <a:p>
                      <a:pPr marL="0" marR="0" algn="ctr">
                        <a:lnSpc>
                          <a:spcPct val="115000"/>
                        </a:lnSpc>
                        <a:spcBef>
                          <a:spcPts val="0"/>
                        </a:spcBef>
                        <a:spcAft>
                          <a:spcPts val="0"/>
                        </a:spcAft>
                      </a:pPr>
                      <a:r>
                        <a:rPr lang="en-US" sz="1100">
                          <a:effectLst/>
                        </a:rPr>
                        <a:t>Corp</a:t>
                      </a:r>
                      <a:endParaRPr lang="en-US" sz="1100">
                        <a:effectLst/>
                        <a:latin typeface="Calibri"/>
                        <a:ea typeface="Calibri"/>
                        <a:cs typeface="Vrinda"/>
                      </a:endParaRPr>
                    </a:p>
                  </a:txBody>
                  <a:tcPr marL="68580" marR="68580" marT="0" marB="0" anchor="b"/>
                </a:tc>
                <a:tc>
                  <a:txBody>
                    <a:bodyPr/>
                    <a:lstStyle/>
                    <a:p>
                      <a:pPr marL="0" marR="0" algn="ctr">
                        <a:lnSpc>
                          <a:spcPct val="115000"/>
                        </a:lnSpc>
                        <a:spcBef>
                          <a:spcPts val="0"/>
                        </a:spcBef>
                        <a:spcAft>
                          <a:spcPts val="0"/>
                        </a:spcAft>
                      </a:pPr>
                      <a:r>
                        <a:rPr lang="en-US" sz="1100">
                          <a:effectLst/>
                        </a:rPr>
                        <a:t>10.1.5.0</a:t>
                      </a:r>
                      <a:endParaRPr lang="en-US" sz="1100">
                        <a:effectLst/>
                        <a:latin typeface="Calibri"/>
                        <a:ea typeface="Calibri"/>
                        <a:cs typeface="Vrinda"/>
                      </a:endParaRPr>
                    </a:p>
                  </a:txBody>
                  <a:tcPr marL="68580" marR="68580" marT="0" marB="0" anchor="b"/>
                </a:tc>
                <a:tc>
                  <a:txBody>
                    <a:bodyPr/>
                    <a:lstStyle/>
                    <a:p>
                      <a:pPr marL="0" marR="0" algn="ctr">
                        <a:lnSpc>
                          <a:spcPct val="115000"/>
                        </a:lnSpc>
                        <a:spcBef>
                          <a:spcPts val="0"/>
                        </a:spcBef>
                        <a:spcAft>
                          <a:spcPts val="0"/>
                        </a:spcAft>
                      </a:pPr>
                      <a:r>
                        <a:rPr lang="en-US" sz="1100">
                          <a:effectLst/>
                        </a:rPr>
                        <a:t>f0/0</a:t>
                      </a:r>
                      <a:endParaRPr lang="en-US" sz="1100">
                        <a:effectLst/>
                        <a:latin typeface="Calibri"/>
                        <a:ea typeface="Calibri"/>
                        <a:cs typeface="Vrinda"/>
                      </a:endParaRPr>
                    </a:p>
                  </a:txBody>
                  <a:tcPr marL="68580" marR="68580" marT="0" marB="0" anchor="b"/>
                </a:tc>
                <a:tc>
                  <a:txBody>
                    <a:bodyPr/>
                    <a:lstStyle/>
                    <a:p>
                      <a:pPr marL="0" marR="0" algn="ctr">
                        <a:lnSpc>
                          <a:spcPct val="115000"/>
                        </a:lnSpc>
                        <a:spcBef>
                          <a:spcPts val="0"/>
                        </a:spcBef>
                        <a:spcAft>
                          <a:spcPts val="0"/>
                        </a:spcAft>
                      </a:pPr>
                      <a:r>
                        <a:rPr lang="en-US" sz="1100">
                          <a:effectLst/>
                        </a:rPr>
                        <a:t>10.1.5.#</a:t>
                      </a:r>
                      <a:endParaRPr lang="en-US" sz="1100">
                        <a:effectLst/>
                        <a:latin typeface="Calibri"/>
                        <a:ea typeface="Calibri"/>
                        <a:cs typeface="Vrinda"/>
                      </a:endParaRPr>
                    </a:p>
                  </a:txBody>
                  <a:tcPr marL="68580" marR="68580" marT="0" marB="0" anchor="b"/>
                </a:tc>
              </a:tr>
              <a:tr h="263611">
                <a:tc gridSpan="4">
                  <a:txBody>
                    <a:bodyPr/>
                    <a:lstStyle/>
                    <a:p>
                      <a:pPr marL="0" marR="0" algn="ctr">
                        <a:lnSpc>
                          <a:spcPct val="115000"/>
                        </a:lnSpc>
                        <a:spcBef>
                          <a:spcPts val="0"/>
                        </a:spcBef>
                        <a:spcAft>
                          <a:spcPts val="0"/>
                        </a:spcAft>
                      </a:pPr>
                      <a:r>
                        <a:rPr lang="en-US" sz="1100">
                          <a:effectLst/>
                        </a:rPr>
                        <a:t>R1</a:t>
                      </a:r>
                      <a:endParaRPr lang="en-US" sz="1100">
                        <a:effectLst/>
                        <a:latin typeface="Calibri"/>
                        <a:ea typeface="Calibri"/>
                        <a:cs typeface="Vrinda"/>
                      </a:endParaRPr>
                    </a:p>
                  </a:txBody>
                  <a:tcPr marL="68580" marR="68580" marT="0" marB="0" anchor="b"/>
                </a:tc>
                <a:tc hMerge="1">
                  <a:txBody>
                    <a:bodyPr/>
                    <a:lstStyle/>
                    <a:p>
                      <a:endParaRPr lang="en-US"/>
                    </a:p>
                  </a:txBody>
                  <a:tcPr/>
                </a:tc>
                <a:tc hMerge="1">
                  <a:txBody>
                    <a:bodyPr/>
                    <a:lstStyle/>
                    <a:p>
                      <a:endParaRPr lang="en-US"/>
                    </a:p>
                  </a:txBody>
                  <a:tcPr/>
                </a:tc>
                <a:tc hMerge="1">
                  <a:txBody>
                    <a:bodyPr/>
                    <a:lstStyle/>
                    <a:p>
                      <a:endParaRPr lang="en-US"/>
                    </a:p>
                  </a:txBody>
                  <a:tcPr/>
                </a:tc>
              </a:tr>
              <a:tr h="263611">
                <a:tc>
                  <a:txBody>
                    <a:bodyPr/>
                    <a:lstStyle/>
                    <a:p>
                      <a:pPr marL="0" marR="0" algn="ctr">
                        <a:lnSpc>
                          <a:spcPct val="115000"/>
                        </a:lnSpc>
                        <a:spcBef>
                          <a:spcPts val="0"/>
                        </a:spcBef>
                        <a:spcAft>
                          <a:spcPts val="0"/>
                        </a:spcAft>
                      </a:pPr>
                      <a:r>
                        <a:rPr lang="en-US" sz="1100">
                          <a:effectLst/>
                        </a:rPr>
                        <a:t>R1</a:t>
                      </a:r>
                      <a:endParaRPr lang="en-US" sz="1100">
                        <a:effectLst/>
                        <a:latin typeface="Calibri"/>
                        <a:ea typeface="Calibri"/>
                        <a:cs typeface="Vrinda"/>
                      </a:endParaRPr>
                    </a:p>
                  </a:txBody>
                  <a:tcPr marL="68580" marR="68580" marT="0" marB="0" anchor="b"/>
                </a:tc>
                <a:tc>
                  <a:txBody>
                    <a:bodyPr/>
                    <a:lstStyle/>
                    <a:p>
                      <a:pPr marL="0" marR="0" algn="ctr">
                        <a:lnSpc>
                          <a:spcPct val="115000"/>
                        </a:lnSpc>
                        <a:spcBef>
                          <a:spcPts val="0"/>
                        </a:spcBef>
                        <a:spcAft>
                          <a:spcPts val="0"/>
                        </a:spcAft>
                      </a:pPr>
                      <a:r>
                        <a:rPr lang="en-US" sz="1100">
                          <a:effectLst/>
                        </a:rPr>
                        <a:t>10.1.2.0</a:t>
                      </a:r>
                      <a:endParaRPr lang="en-US" sz="1100">
                        <a:effectLst/>
                        <a:latin typeface="Calibri"/>
                        <a:ea typeface="Calibri"/>
                        <a:cs typeface="Vrinda"/>
                      </a:endParaRPr>
                    </a:p>
                  </a:txBody>
                  <a:tcPr marL="68580" marR="68580" marT="0" marB="0" anchor="b"/>
                </a:tc>
                <a:tc>
                  <a:txBody>
                    <a:bodyPr/>
                    <a:lstStyle/>
                    <a:p>
                      <a:pPr marL="0" marR="0" algn="ctr">
                        <a:lnSpc>
                          <a:spcPct val="115000"/>
                        </a:lnSpc>
                        <a:spcBef>
                          <a:spcPts val="0"/>
                        </a:spcBef>
                        <a:spcAft>
                          <a:spcPts val="0"/>
                        </a:spcAft>
                      </a:pPr>
                      <a:r>
                        <a:rPr lang="en-US" sz="1100">
                          <a:effectLst/>
                        </a:rPr>
                        <a:t>S0/0/0</a:t>
                      </a:r>
                      <a:endParaRPr lang="en-US" sz="1100">
                        <a:effectLst/>
                        <a:latin typeface="Calibri"/>
                        <a:ea typeface="Calibri"/>
                        <a:cs typeface="Vrinda"/>
                      </a:endParaRPr>
                    </a:p>
                  </a:txBody>
                  <a:tcPr marL="68580" marR="68580" marT="0" marB="0" anchor="b"/>
                </a:tc>
                <a:tc>
                  <a:txBody>
                    <a:bodyPr/>
                    <a:lstStyle/>
                    <a:p>
                      <a:pPr marL="0" marR="0" algn="ctr">
                        <a:lnSpc>
                          <a:spcPct val="115000"/>
                        </a:lnSpc>
                        <a:spcBef>
                          <a:spcPts val="0"/>
                        </a:spcBef>
                        <a:spcAft>
                          <a:spcPts val="0"/>
                        </a:spcAft>
                      </a:pPr>
                      <a:r>
                        <a:rPr lang="en-US" sz="1100" dirty="0">
                          <a:effectLst/>
                        </a:rPr>
                        <a:t>10.1.2</a:t>
                      </a:r>
                      <a:r>
                        <a:rPr lang="en-US" sz="1100" dirty="0" smtClean="0">
                          <a:effectLst/>
                        </a:rPr>
                        <a:t>.#(+1)</a:t>
                      </a:r>
                      <a:endParaRPr lang="en-US" sz="1100" dirty="0">
                        <a:effectLst/>
                        <a:latin typeface="Calibri"/>
                        <a:ea typeface="Calibri"/>
                        <a:cs typeface="Vrinda"/>
                      </a:endParaRPr>
                    </a:p>
                  </a:txBody>
                  <a:tcPr marL="68580" marR="68580" marT="0" marB="0" anchor="b"/>
                </a:tc>
              </a:tr>
              <a:tr h="263611">
                <a:tc>
                  <a:txBody>
                    <a:bodyPr/>
                    <a:lstStyle/>
                    <a:p>
                      <a:pPr marL="0" marR="0" algn="ctr">
                        <a:lnSpc>
                          <a:spcPct val="115000"/>
                        </a:lnSpc>
                        <a:spcBef>
                          <a:spcPts val="0"/>
                        </a:spcBef>
                        <a:spcAft>
                          <a:spcPts val="0"/>
                        </a:spcAft>
                      </a:pPr>
                      <a:r>
                        <a:rPr lang="en-US" sz="1100">
                          <a:effectLst/>
                        </a:rPr>
                        <a:t>R1</a:t>
                      </a:r>
                      <a:endParaRPr lang="en-US" sz="1100">
                        <a:effectLst/>
                        <a:latin typeface="Calibri"/>
                        <a:ea typeface="Calibri"/>
                        <a:cs typeface="Vrinda"/>
                      </a:endParaRPr>
                    </a:p>
                  </a:txBody>
                  <a:tcPr marL="68580" marR="68580" marT="0" marB="0" anchor="b"/>
                </a:tc>
                <a:tc>
                  <a:txBody>
                    <a:bodyPr/>
                    <a:lstStyle/>
                    <a:p>
                      <a:pPr marL="0" marR="0" algn="ctr">
                        <a:lnSpc>
                          <a:spcPct val="115000"/>
                        </a:lnSpc>
                        <a:spcBef>
                          <a:spcPts val="0"/>
                        </a:spcBef>
                        <a:spcAft>
                          <a:spcPts val="0"/>
                        </a:spcAft>
                      </a:pPr>
                      <a:r>
                        <a:rPr lang="en-US" sz="1100">
                          <a:effectLst/>
                        </a:rPr>
                        <a:t>10.1.3.0</a:t>
                      </a:r>
                      <a:endParaRPr lang="en-US" sz="1100">
                        <a:effectLst/>
                        <a:latin typeface="Calibri"/>
                        <a:ea typeface="Calibri"/>
                        <a:cs typeface="Vrinda"/>
                      </a:endParaRPr>
                    </a:p>
                  </a:txBody>
                  <a:tcPr marL="68580" marR="68580" marT="0" marB="0" anchor="b"/>
                </a:tc>
                <a:tc>
                  <a:txBody>
                    <a:bodyPr/>
                    <a:lstStyle/>
                    <a:p>
                      <a:pPr marL="0" marR="0" algn="ctr">
                        <a:lnSpc>
                          <a:spcPct val="115000"/>
                        </a:lnSpc>
                        <a:spcBef>
                          <a:spcPts val="0"/>
                        </a:spcBef>
                        <a:spcAft>
                          <a:spcPts val="0"/>
                        </a:spcAft>
                      </a:pPr>
                      <a:r>
                        <a:rPr lang="en-US" sz="1100">
                          <a:effectLst/>
                        </a:rPr>
                        <a:t>S0/0/1</a:t>
                      </a:r>
                      <a:endParaRPr lang="en-US" sz="1100">
                        <a:effectLst/>
                        <a:latin typeface="Calibri"/>
                        <a:ea typeface="Calibri"/>
                        <a:cs typeface="Vrinda"/>
                      </a:endParaRPr>
                    </a:p>
                  </a:txBody>
                  <a:tcPr marL="68580" marR="68580" marT="0" marB="0" anchor="b"/>
                </a:tc>
                <a:tc>
                  <a:txBody>
                    <a:bodyPr/>
                    <a:lstStyle/>
                    <a:p>
                      <a:pPr marL="0" marR="0" algn="ctr">
                        <a:lnSpc>
                          <a:spcPct val="115000"/>
                        </a:lnSpc>
                        <a:spcBef>
                          <a:spcPts val="0"/>
                        </a:spcBef>
                        <a:spcAft>
                          <a:spcPts val="0"/>
                        </a:spcAft>
                      </a:pPr>
                      <a:r>
                        <a:rPr lang="en-US" sz="1100" dirty="0">
                          <a:effectLst/>
                        </a:rPr>
                        <a:t>10.1.3</a:t>
                      </a:r>
                      <a:r>
                        <a:rPr lang="en-US" sz="1100" dirty="0" smtClean="0">
                          <a:effectLst/>
                        </a:rPr>
                        <a:t>.# (+1)</a:t>
                      </a:r>
                      <a:endParaRPr lang="en-US" sz="1100" dirty="0">
                        <a:effectLst/>
                        <a:latin typeface="Calibri"/>
                        <a:ea typeface="Calibri"/>
                        <a:cs typeface="Vrinda"/>
                      </a:endParaRPr>
                    </a:p>
                  </a:txBody>
                  <a:tcPr marL="68580" marR="68580" marT="0" marB="0" anchor="b"/>
                </a:tc>
              </a:tr>
              <a:tr h="263611">
                <a:tc>
                  <a:txBody>
                    <a:bodyPr/>
                    <a:lstStyle/>
                    <a:p>
                      <a:pPr marL="0" marR="0" algn="ctr">
                        <a:lnSpc>
                          <a:spcPct val="115000"/>
                        </a:lnSpc>
                        <a:spcBef>
                          <a:spcPts val="0"/>
                        </a:spcBef>
                        <a:spcAft>
                          <a:spcPts val="0"/>
                        </a:spcAft>
                      </a:pPr>
                      <a:r>
                        <a:rPr lang="en-US" sz="1100">
                          <a:effectLst/>
                        </a:rPr>
                        <a:t>R1</a:t>
                      </a:r>
                      <a:endParaRPr lang="en-US" sz="1100">
                        <a:effectLst/>
                        <a:latin typeface="Calibri"/>
                        <a:ea typeface="Calibri"/>
                        <a:cs typeface="Vrinda"/>
                      </a:endParaRPr>
                    </a:p>
                  </a:txBody>
                  <a:tcPr marL="68580" marR="68580" marT="0" marB="0" anchor="b"/>
                </a:tc>
                <a:tc>
                  <a:txBody>
                    <a:bodyPr/>
                    <a:lstStyle/>
                    <a:p>
                      <a:pPr marL="0" marR="0" algn="ctr">
                        <a:lnSpc>
                          <a:spcPct val="115000"/>
                        </a:lnSpc>
                        <a:spcBef>
                          <a:spcPts val="0"/>
                        </a:spcBef>
                        <a:spcAft>
                          <a:spcPts val="0"/>
                        </a:spcAft>
                      </a:pPr>
                      <a:r>
                        <a:rPr lang="en-US" sz="1100">
                          <a:effectLst/>
                        </a:rPr>
                        <a:t>192.168.10.0</a:t>
                      </a:r>
                      <a:endParaRPr lang="en-US" sz="1100">
                        <a:effectLst/>
                        <a:latin typeface="Calibri"/>
                        <a:ea typeface="Calibri"/>
                        <a:cs typeface="Vrinda"/>
                      </a:endParaRPr>
                    </a:p>
                  </a:txBody>
                  <a:tcPr marL="68580" marR="68580" marT="0" marB="0" anchor="b"/>
                </a:tc>
                <a:tc>
                  <a:txBody>
                    <a:bodyPr/>
                    <a:lstStyle/>
                    <a:p>
                      <a:pPr marL="0" marR="0" algn="ctr">
                        <a:lnSpc>
                          <a:spcPct val="115000"/>
                        </a:lnSpc>
                        <a:spcBef>
                          <a:spcPts val="0"/>
                        </a:spcBef>
                        <a:spcAft>
                          <a:spcPts val="0"/>
                        </a:spcAft>
                      </a:pPr>
                      <a:r>
                        <a:rPr lang="en-US" sz="1100" dirty="0">
                          <a:effectLst/>
                        </a:rPr>
                        <a:t>f0/0</a:t>
                      </a:r>
                      <a:endParaRPr lang="en-US" sz="1100" dirty="0">
                        <a:effectLst/>
                        <a:latin typeface="Calibri"/>
                        <a:ea typeface="Calibri"/>
                        <a:cs typeface="Vrinda"/>
                      </a:endParaRPr>
                    </a:p>
                  </a:txBody>
                  <a:tcPr marL="68580" marR="68580" marT="0" marB="0" anchor="b"/>
                </a:tc>
                <a:tc>
                  <a:txBody>
                    <a:bodyPr/>
                    <a:lstStyle/>
                    <a:p>
                      <a:pPr marL="0" marR="0" algn="ctr">
                        <a:lnSpc>
                          <a:spcPct val="115000"/>
                        </a:lnSpc>
                        <a:spcBef>
                          <a:spcPts val="0"/>
                        </a:spcBef>
                        <a:spcAft>
                          <a:spcPts val="0"/>
                        </a:spcAft>
                      </a:pPr>
                      <a:r>
                        <a:rPr lang="en-US" sz="1100">
                          <a:effectLst/>
                        </a:rPr>
                        <a:t>192.168.10.#</a:t>
                      </a:r>
                      <a:endParaRPr lang="en-US" sz="1100">
                        <a:effectLst/>
                        <a:latin typeface="Calibri"/>
                        <a:ea typeface="Calibri"/>
                        <a:cs typeface="Vrinda"/>
                      </a:endParaRPr>
                    </a:p>
                  </a:txBody>
                  <a:tcPr marL="68580" marR="68580" marT="0" marB="0" anchor="b"/>
                </a:tc>
              </a:tr>
              <a:tr h="263611">
                <a:tc>
                  <a:txBody>
                    <a:bodyPr/>
                    <a:lstStyle/>
                    <a:p>
                      <a:pPr marL="0" marR="0" algn="ctr">
                        <a:lnSpc>
                          <a:spcPct val="115000"/>
                        </a:lnSpc>
                        <a:spcBef>
                          <a:spcPts val="0"/>
                        </a:spcBef>
                        <a:spcAft>
                          <a:spcPts val="0"/>
                        </a:spcAft>
                      </a:pPr>
                      <a:r>
                        <a:rPr lang="en-US" sz="1100">
                          <a:effectLst/>
                        </a:rPr>
                        <a:t>R1</a:t>
                      </a:r>
                      <a:endParaRPr lang="en-US" sz="1100">
                        <a:effectLst/>
                        <a:latin typeface="Calibri"/>
                        <a:ea typeface="Calibri"/>
                        <a:cs typeface="Vrinda"/>
                      </a:endParaRPr>
                    </a:p>
                  </a:txBody>
                  <a:tcPr marL="68580" marR="68580" marT="0" marB="0" anchor="b"/>
                </a:tc>
                <a:tc>
                  <a:txBody>
                    <a:bodyPr/>
                    <a:lstStyle/>
                    <a:p>
                      <a:pPr marL="0" marR="0" algn="ctr">
                        <a:lnSpc>
                          <a:spcPct val="115000"/>
                        </a:lnSpc>
                        <a:spcBef>
                          <a:spcPts val="0"/>
                        </a:spcBef>
                        <a:spcAft>
                          <a:spcPts val="0"/>
                        </a:spcAft>
                      </a:pPr>
                      <a:r>
                        <a:rPr lang="en-US" sz="1100">
                          <a:effectLst/>
                        </a:rPr>
                        <a:t>192.168.20.0</a:t>
                      </a:r>
                      <a:endParaRPr lang="en-US" sz="1100">
                        <a:effectLst/>
                        <a:latin typeface="Calibri"/>
                        <a:ea typeface="Calibri"/>
                        <a:cs typeface="Vrinda"/>
                      </a:endParaRPr>
                    </a:p>
                  </a:txBody>
                  <a:tcPr marL="68580" marR="68580" marT="0" marB="0" anchor="b"/>
                </a:tc>
                <a:tc>
                  <a:txBody>
                    <a:bodyPr/>
                    <a:lstStyle/>
                    <a:p>
                      <a:pPr marL="0" marR="0" algn="ctr">
                        <a:lnSpc>
                          <a:spcPct val="115000"/>
                        </a:lnSpc>
                        <a:spcBef>
                          <a:spcPts val="0"/>
                        </a:spcBef>
                        <a:spcAft>
                          <a:spcPts val="0"/>
                        </a:spcAft>
                      </a:pPr>
                      <a:r>
                        <a:rPr lang="en-US" sz="1100">
                          <a:effectLst/>
                        </a:rPr>
                        <a:t>f0/1</a:t>
                      </a:r>
                      <a:endParaRPr lang="en-US" sz="1100">
                        <a:effectLst/>
                        <a:latin typeface="Calibri"/>
                        <a:ea typeface="Calibri"/>
                        <a:cs typeface="Vrinda"/>
                      </a:endParaRPr>
                    </a:p>
                  </a:txBody>
                  <a:tcPr marL="68580" marR="68580" marT="0" marB="0" anchor="b"/>
                </a:tc>
                <a:tc>
                  <a:txBody>
                    <a:bodyPr/>
                    <a:lstStyle/>
                    <a:p>
                      <a:pPr marL="0" marR="0" algn="ctr">
                        <a:lnSpc>
                          <a:spcPct val="115000"/>
                        </a:lnSpc>
                        <a:spcBef>
                          <a:spcPts val="0"/>
                        </a:spcBef>
                        <a:spcAft>
                          <a:spcPts val="0"/>
                        </a:spcAft>
                      </a:pPr>
                      <a:r>
                        <a:rPr lang="en-US" sz="1100">
                          <a:effectLst/>
                        </a:rPr>
                        <a:t>192.168.20.#</a:t>
                      </a:r>
                      <a:endParaRPr lang="en-US" sz="1100">
                        <a:effectLst/>
                        <a:latin typeface="Calibri"/>
                        <a:ea typeface="Calibri"/>
                        <a:cs typeface="Vrinda"/>
                      </a:endParaRPr>
                    </a:p>
                  </a:txBody>
                  <a:tcPr marL="68580" marR="68580" marT="0" marB="0" anchor="b"/>
                </a:tc>
              </a:tr>
              <a:tr h="263611">
                <a:tc gridSpan="4">
                  <a:txBody>
                    <a:bodyPr/>
                    <a:lstStyle/>
                    <a:p>
                      <a:pPr marL="0" marR="0" algn="ctr">
                        <a:lnSpc>
                          <a:spcPct val="115000"/>
                        </a:lnSpc>
                        <a:spcBef>
                          <a:spcPts val="0"/>
                        </a:spcBef>
                        <a:spcAft>
                          <a:spcPts val="0"/>
                        </a:spcAft>
                      </a:pPr>
                      <a:r>
                        <a:rPr lang="en-US" sz="1100">
                          <a:effectLst/>
                        </a:rPr>
                        <a:t>R2</a:t>
                      </a:r>
                      <a:endParaRPr lang="en-US" sz="1100">
                        <a:effectLst/>
                        <a:latin typeface="Calibri"/>
                        <a:ea typeface="Calibri"/>
                        <a:cs typeface="Vrinda"/>
                      </a:endParaRPr>
                    </a:p>
                  </a:txBody>
                  <a:tcPr marL="68580" marR="68580" marT="0" marB="0" anchor="b"/>
                </a:tc>
                <a:tc hMerge="1">
                  <a:txBody>
                    <a:bodyPr/>
                    <a:lstStyle/>
                    <a:p>
                      <a:endParaRPr lang="en-US"/>
                    </a:p>
                  </a:txBody>
                  <a:tcPr/>
                </a:tc>
                <a:tc hMerge="1">
                  <a:txBody>
                    <a:bodyPr/>
                    <a:lstStyle/>
                    <a:p>
                      <a:endParaRPr lang="en-US"/>
                    </a:p>
                  </a:txBody>
                  <a:tcPr/>
                </a:tc>
                <a:tc hMerge="1">
                  <a:txBody>
                    <a:bodyPr/>
                    <a:lstStyle/>
                    <a:p>
                      <a:endParaRPr lang="en-US"/>
                    </a:p>
                  </a:txBody>
                  <a:tcPr/>
                </a:tc>
              </a:tr>
              <a:tr h="263611">
                <a:tc>
                  <a:txBody>
                    <a:bodyPr/>
                    <a:lstStyle/>
                    <a:p>
                      <a:pPr marL="0" marR="0" algn="ctr">
                        <a:lnSpc>
                          <a:spcPct val="115000"/>
                        </a:lnSpc>
                        <a:spcBef>
                          <a:spcPts val="0"/>
                        </a:spcBef>
                        <a:spcAft>
                          <a:spcPts val="0"/>
                        </a:spcAft>
                      </a:pPr>
                      <a:r>
                        <a:rPr lang="en-US" sz="1100">
                          <a:effectLst/>
                        </a:rPr>
                        <a:t>R2</a:t>
                      </a:r>
                      <a:endParaRPr lang="en-US" sz="1100">
                        <a:effectLst/>
                        <a:latin typeface="Calibri"/>
                        <a:ea typeface="Calibri"/>
                        <a:cs typeface="Vrinda"/>
                      </a:endParaRPr>
                    </a:p>
                  </a:txBody>
                  <a:tcPr marL="68580" marR="68580" marT="0" marB="0" anchor="b"/>
                </a:tc>
                <a:tc>
                  <a:txBody>
                    <a:bodyPr/>
                    <a:lstStyle/>
                    <a:p>
                      <a:pPr marL="0" marR="0" algn="ctr">
                        <a:lnSpc>
                          <a:spcPct val="115000"/>
                        </a:lnSpc>
                        <a:spcBef>
                          <a:spcPts val="0"/>
                        </a:spcBef>
                        <a:spcAft>
                          <a:spcPts val="0"/>
                        </a:spcAft>
                      </a:pPr>
                      <a:r>
                        <a:rPr lang="en-US" sz="1100">
                          <a:effectLst/>
                        </a:rPr>
                        <a:t>10.1.4.0</a:t>
                      </a:r>
                      <a:endParaRPr lang="en-US" sz="1100">
                        <a:effectLst/>
                        <a:latin typeface="Calibri"/>
                        <a:ea typeface="Calibri"/>
                        <a:cs typeface="Vrinda"/>
                      </a:endParaRPr>
                    </a:p>
                  </a:txBody>
                  <a:tcPr marL="68580" marR="68580" marT="0" marB="0" anchor="b"/>
                </a:tc>
                <a:tc>
                  <a:txBody>
                    <a:bodyPr/>
                    <a:lstStyle/>
                    <a:p>
                      <a:pPr marL="0" marR="0" algn="ctr">
                        <a:lnSpc>
                          <a:spcPct val="115000"/>
                        </a:lnSpc>
                        <a:spcBef>
                          <a:spcPts val="0"/>
                        </a:spcBef>
                        <a:spcAft>
                          <a:spcPts val="0"/>
                        </a:spcAft>
                      </a:pPr>
                      <a:r>
                        <a:rPr lang="en-US" sz="1100">
                          <a:effectLst/>
                        </a:rPr>
                        <a:t>S0/0/0</a:t>
                      </a:r>
                      <a:endParaRPr lang="en-US" sz="1100">
                        <a:effectLst/>
                        <a:latin typeface="Calibri"/>
                        <a:ea typeface="Calibri"/>
                        <a:cs typeface="Vrinda"/>
                      </a:endParaRPr>
                    </a:p>
                  </a:txBody>
                  <a:tcPr marL="68580" marR="68580" marT="0" marB="0" anchor="b"/>
                </a:tc>
                <a:tc>
                  <a:txBody>
                    <a:bodyPr/>
                    <a:lstStyle/>
                    <a:p>
                      <a:pPr marL="0" marR="0" algn="ctr">
                        <a:lnSpc>
                          <a:spcPct val="115000"/>
                        </a:lnSpc>
                        <a:spcBef>
                          <a:spcPts val="0"/>
                        </a:spcBef>
                        <a:spcAft>
                          <a:spcPts val="0"/>
                        </a:spcAft>
                      </a:pPr>
                      <a:r>
                        <a:rPr lang="en-US" sz="1100">
                          <a:effectLst/>
                        </a:rPr>
                        <a:t>10.1.4.#</a:t>
                      </a:r>
                      <a:endParaRPr lang="en-US" sz="1100">
                        <a:effectLst/>
                        <a:latin typeface="Calibri"/>
                        <a:ea typeface="Calibri"/>
                        <a:cs typeface="Vrinda"/>
                      </a:endParaRPr>
                    </a:p>
                  </a:txBody>
                  <a:tcPr marL="68580" marR="68580" marT="0" marB="0" anchor="b"/>
                </a:tc>
              </a:tr>
              <a:tr h="263611">
                <a:tc>
                  <a:txBody>
                    <a:bodyPr/>
                    <a:lstStyle/>
                    <a:p>
                      <a:pPr marL="0" marR="0" algn="ctr">
                        <a:lnSpc>
                          <a:spcPct val="115000"/>
                        </a:lnSpc>
                        <a:spcBef>
                          <a:spcPts val="0"/>
                        </a:spcBef>
                        <a:spcAft>
                          <a:spcPts val="0"/>
                        </a:spcAft>
                      </a:pPr>
                      <a:r>
                        <a:rPr lang="en-US" sz="1100">
                          <a:effectLst/>
                        </a:rPr>
                        <a:t>R2</a:t>
                      </a:r>
                      <a:endParaRPr lang="en-US" sz="1100">
                        <a:effectLst/>
                        <a:latin typeface="Calibri"/>
                        <a:ea typeface="Calibri"/>
                        <a:cs typeface="Vrinda"/>
                      </a:endParaRPr>
                    </a:p>
                  </a:txBody>
                  <a:tcPr marL="68580" marR="68580" marT="0" marB="0" anchor="b"/>
                </a:tc>
                <a:tc>
                  <a:txBody>
                    <a:bodyPr/>
                    <a:lstStyle/>
                    <a:p>
                      <a:pPr marL="0" marR="0" algn="ctr">
                        <a:lnSpc>
                          <a:spcPct val="115000"/>
                        </a:lnSpc>
                        <a:spcBef>
                          <a:spcPts val="0"/>
                        </a:spcBef>
                        <a:spcAft>
                          <a:spcPts val="0"/>
                        </a:spcAft>
                      </a:pPr>
                      <a:r>
                        <a:rPr lang="en-US" sz="1100">
                          <a:effectLst/>
                        </a:rPr>
                        <a:t>192.168.30.0</a:t>
                      </a:r>
                      <a:endParaRPr lang="en-US" sz="1100">
                        <a:effectLst/>
                        <a:latin typeface="Calibri"/>
                        <a:ea typeface="Calibri"/>
                        <a:cs typeface="Vrinda"/>
                      </a:endParaRPr>
                    </a:p>
                  </a:txBody>
                  <a:tcPr marL="68580" marR="68580" marT="0" marB="0" anchor="b"/>
                </a:tc>
                <a:tc>
                  <a:txBody>
                    <a:bodyPr/>
                    <a:lstStyle/>
                    <a:p>
                      <a:pPr marL="0" marR="0" algn="ctr">
                        <a:lnSpc>
                          <a:spcPct val="115000"/>
                        </a:lnSpc>
                        <a:spcBef>
                          <a:spcPts val="0"/>
                        </a:spcBef>
                        <a:spcAft>
                          <a:spcPts val="0"/>
                        </a:spcAft>
                      </a:pPr>
                      <a:r>
                        <a:rPr lang="en-US" sz="1100">
                          <a:effectLst/>
                        </a:rPr>
                        <a:t>f0/0</a:t>
                      </a:r>
                      <a:endParaRPr lang="en-US" sz="1100">
                        <a:effectLst/>
                        <a:latin typeface="Calibri"/>
                        <a:ea typeface="Calibri"/>
                        <a:cs typeface="Vrinda"/>
                      </a:endParaRPr>
                    </a:p>
                  </a:txBody>
                  <a:tcPr marL="68580" marR="68580" marT="0" marB="0" anchor="b"/>
                </a:tc>
                <a:tc>
                  <a:txBody>
                    <a:bodyPr/>
                    <a:lstStyle/>
                    <a:p>
                      <a:pPr marL="0" marR="0" algn="ctr">
                        <a:lnSpc>
                          <a:spcPct val="115000"/>
                        </a:lnSpc>
                        <a:spcBef>
                          <a:spcPts val="0"/>
                        </a:spcBef>
                        <a:spcAft>
                          <a:spcPts val="0"/>
                        </a:spcAft>
                      </a:pPr>
                      <a:r>
                        <a:rPr lang="en-US" sz="1100">
                          <a:effectLst/>
                        </a:rPr>
                        <a:t>192.168.30.#</a:t>
                      </a:r>
                      <a:endParaRPr lang="en-US" sz="1100">
                        <a:effectLst/>
                        <a:latin typeface="Calibri"/>
                        <a:ea typeface="Calibri"/>
                        <a:cs typeface="Vrinda"/>
                      </a:endParaRPr>
                    </a:p>
                  </a:txBody>
                  <a:tcPr marL="68580" marR="68580" marT="0" marB="0" anchor="b"/>
                </a:tc>
              </a:tr>
              <a:tr h="263611">
                <a:tc>
                  <a:txBody>
                    <a:bodyPr/>
                    <a:lstStyle/>
                    <a:p>
                      <a:pPr marL="0" marR="0" algn="ctr">
                        <a:lnSpc>
                          <a:spcPct val="115000"/>
                        </a:lnSpc>
                        <a:spcBef>
                          <a:spcPts val="0"/>
                        </a:spcBef>
                        <a:spcAft>
                          <a:spcPts val="0"/>
                        </a:spcAft>
                      </a:pPr>
                      <a:r>
                        <a:rPr lang="en-US" sz="1100">
                          <a:effectLst/>
                        </a:rPr>
                        <a:t>R2</a:t>
                      </a:r>
                      <a:endParaRPr lang="en-US" sz="1100">
                        <a:effectLst/>
                        <a:latin typeface="Calibri"/>
                        <a:ea typeface="Calibri"/>
                        <a:cs typeface="Vrinda"/>
                      </a:endParaRPr>
                    </a:p>
                  </a:txBody>
                  <a:tcPr marL="68580" marR="68580" marT="0" marB="0" anchor="b"/>
                </a:tc>
                <a:tc>
                  <a:txBody>
                    <a:bodyPr/>
                    <a:lstStyle/>
                    <a:p>
                      <a:pPr marL="0" marR="0" algn="ctr">
                        <a:lnSpc>
                          <a:spcPct val="115000"/>
                        </a:lnSpc>
                        <a:spcBef>
                          <a:spcPts val="0"/>
                        </a:spcBef>
                        <a:spcAft>
                          <a:spcPts val="0"/>
                        </a:spcAft>
                      </a:pPr>
                      <a:r>
                        <a:rPr lang="en-US" sz="1100">
                          <a:effectLst/>
                        </a:rPr>
                        <a:t>192.168.40.0</a:t>
                      </a:r>
                      <a:endParaRPr lang="en-US" sz="1100">
                        <a:effectLst/>
                        <a:latin typeface="Calibri"/>
                        <a:ea typeface="Calibri"/>
                        <a:cs typeface="Vrinda"/>
                      </a:endParaRPr>
                    </a:p>
                  </a:txBody>
                  <a:tcPr marL="68580" marR="68580" marT="0" marB="0" anchor="b"/>
                </a:tc>
                <a:tc>
                  <a:txBody>
                    <a:bodyPr/>
                    <a:lstStyle/>
                    <a:p>
                      <a:pPr marL="0" marR="0" algn="ctr">
                        <a:lnSpc>
                          <a:spcPct val="115000"/>
                        </a:lnSpc>
                        <a:spcBef>
                          <a:spcPts val="0"/>
                        </a:spcBef>
                        <a:spcAft>
                          <a:spcPts val="0"/>
                        </a:spcAft>
                      </a:pPr>
                      <a:r>
                        <a:rPr lang="en-US" sz="1100">
                          <a:effectLst/>
                        </a:rPr>
                        <a:t>f0/1</a:t>
                      </a:r>
                      <a:endParaRPr lang="en-US" sz="1100">
                        <a:effectLst/>
                        <a:latin typeface="Calibri"/>
                        <a:ea typeface="Calibri"/>
                        <a:cs typeface="Vrinda"/>
                      </a:endParaRPr>
                    </a:p>
                  </a:txBody>
                  <a:tcPr marL="68580" marR="68580" marT="0" marB="0" anchor="b"/>
                </a:tc>
                <a:tc>
                  <a:txBody>
                    <a:bodyPr/>
                    <a:lstStyle/>
                    <a:p>
                      <a:pPr marL="0" marR="0" algn="ctr">
                        <a:lnSpc>
                          <a:spcPct val="115000"/>
                        </a:lnSpc>
                        <a:spcBef>
                          <a:spcPts val="0"/>
                        </a:spcBef>
                        <a:spcAft>
                          <a:spcPts val="0"/>
                        </a:spcAft>
                      </a:pPr>
                      <a:r>
                        <a:rPr lang="en-US" sz="1100">
                          <a:effectLst/>
                        </a:rPr>
                        <a:t>192.168.40.#</a:t>
                      </a:r>
                      <a:endParaRPr lang="en-US" sz="1100">
                        <a:effectLst/>
                        <a:latin typeface="Calibri"/>
                        <a:ea typeface="Calibri"/>
                        <a:cs typeface="Vrinda"/>
                      </a:endParaRPr>
                    </a:p>
                  </a:txBody>
                  <a:tcPr marL="68580" marR="68580" marT="0" marB="0" anchor="b"/>
                </a:tc>
              </a:tr>
              <a:tr h="263611">
                <a:tc gridSpan="4">
                  <a:txBody>
                    <a:bodyPr/>
                    <a:lstStyle/>
                    <a:p>
                      <a:pPr marL="0" marR="0" algn="ctr">
                        <a:lnSpc>
                          <a:spcPct val="115000"/>
                        </a:lnSpc>
                        <a:spcBef>
                          <a:spcPts val="0"/>
                        </a:spcBef>
                        <a:spcAft>
                          <a:spcPts val="0"/>
                        </a:spcAft>
                      </a:pPr>
                      <a:r>
                        <a:rPr lang="en-US" sz="1100">
                          <a:effectLst/>
                        </a:rPr>
                        <a:t>R3</a:t>
                      </a:r>
                      <a:endParaRPr lang="en-US" sz="1100">
                        <a:effectLst/>
                        <a:latin typeface="Calibri"/>
                        <a:ea typeface="Calibri"/>
                        <a:cs typeface="Vrinda"/>
                      </a:endParaRPr>
                    </a:p>
                  </a:txBody>
                  <a:tcPr marL="68580" marR="68580" marT="0" marB="0" anchor="b"/>
                </a:tc>
                <a:tc hMerge="1">
                  <a:txBody>
                    <a:bodyPr/>
                    <a:lstStyle/>
                    <a:p>
                      <a:endParaRPr lang="en-US"/>
                    </a:p>
                  </a:txBody>
                  <a:tcPr/>
                </a:tc>
                <a:tc hMerge="1">
                  <a:txBody>
                    <a:bodyPr/>
                    <a:lstStyle/>
                    <a:p>
                      <a:endParaRPr lang="en-US"/>
                    </a:p>
                  </a:txBody>
                  <a:tcPr/>
                </a:tc>
                <a:tc hMerge="1">
                  <a:txBody>
                    <a:bodyPr/>
                    <a:lstStyle/>
                    <a:p>
                      <a:endParaRPr lang="en-US"/>
                    </a:p>
                  </a:txBody>
                  <a:tcPr/>
                </a:tc>
              </a:tr>
              <a:tr h="263611">
                <a:tc>
                  <a:txBody>
                    <a:bodyPr/>
                    <a:lstStyle/>
                    <a:p>
                      <a:pPr marL="0" marR="0" algn="ctr">
                        <a:lnSpc>
                          <a:spcPct val="115000"/>
                        </a:lnSpc>
                        <a:spcBef>
                          <a:spcPts val="0"/>
                        </a:spcBef>
                        <a:spcAft>
                          <a:spcPts val="0"/>
                        </a:spcAft>
                      </a:pPr>
                      <a:r>
                        <a:rPr lang="en-US" sz="1100">
                          <a:effectLst/>
                        </a:rPr>
                        <a:t>R3</a:t>
                      </a:r>
                      <a:endParaRPr lang="en-US" sz="1100">
                        <a:effectLst/>
                        <a:latin typeface="Calibri"/>
                        <a:ea typeface="Calibri"/>
                        <a:cs typeface="Vrinda"/>
                      </a:endParaRPr>
                    </a:p>
                  </a:txBody>
                  <a:tcPr marL="68580" marR="68580" marT="0" marB="0" anchor="b"/>
                </a:tc>
                <a:tc>
                  <a:txBody>
                    <a:bodyPr/>
                    <a:lstStyle/>
                    <a:p>
                      <a:pPr marL="0" marR="0" algn="ctr">
                        <a:lnSpc>
                          <a:spcPct val="115000"/>
                        </a:lnSpc>
                        <a:spcBef>
                          <a:spcPts val="0"/>
                        </a:spcBef>
                        <a:spcAft>
                          <a:spcPts val="0"/>
                        </a:spcAft>
                      </a:pPr>
                      <a:r>
                        <a:rPr lang="en-US" sz="1100">
                          <a:effectLst/>
                        </a:rPr>
                        <a:t>10.1.5.0</a:t>
                      </a:r>
                      <a:endParaRPr lang="en-US" sz="1100">
                        <a:effectLst/>
                        <a:latin typeface="Calibri"/>
                        <a:ea typeface="Calibri"/>
                        <a:cs typeface="Vrinda"/>
                      </a:endParaRPr>
                    </a:p>
                  </a:txBody>
                  <a:tcPr marL="68580" marR="68580" marT="0" marB="0" anchor="b"/>
                </a:tc>
                <a:tc>
                  <a:txBody>
                    <a:bodyPr/>
                    <a:lstStyle/>
                    <a:p>
                      <a:pPr marL="0" marR="0" algn="ctr">
                        <a:lnSpc>
                          <a:spcPct val="115000"/>
                        </a:lnSpc>
                        <a:spcBef>
                          <a:spcPts val="0"/>
                        </a:spcBef>
                        <a:spcAft>
                          <a:spcPts val="0"/>
                        </a:spcAft>
                      </a:pPr>
                      <a:r>
                        <a:rPr lang="en-US" sz="1100">
                          <a:effectLst/>
                        </a:rPr>
                        <a:t>f0/0</a:t>
                      </a:r>
                      <a:endParaRPr lang="en-US" sz="1100">
                        <a:effectLst/>
                        <a:latin typeface="Calibri"/>
                        <a:ea typeface="Calibri"/>
                        <a:cs typeface="Vrinda"/>
                      </a:endParaRPr>
                    </a:p>
                  </a:txBody>
                  <a:tcPr marL="68580" marR="68580" marT="0" marB="0" anchor="b"/>
                </a:tc>
                <a:tc>
                  <a:txBody>
                    <a:bodyPr/>
                    <a:lstStyle/>
                    <a:p>
                      <a:pPr marL="0" marR="0" algn="ctr">
                        <a:lnSpc>
                          <a:spcPct val="115000"/>
                        </a:lnSpc>
                        <a:spcBef>
                          <a:spcPts val="0"/>
                        </a:spcBef>
                        <a:spcAft>
                          <a:spcPts val="0"/>
                        </a:spcAft>
                      </a:pPr>
                      <a:r>
                        <a:rPr lang="en-US" sz="1100">
                          <a:effectLst/>
                        </a:rPr>
                        <a:t>10.1.5.#</a:t>
                      </a:r>
                      <a:endParaRPr lang="en-US" sz="1100">
                        <a:effectLst/>
                        <a:latin typeface="Calibri"/>
                        <a:ea typeface="Calibri"/>
                        <a:cs typeface="Vrinda"/>
                      </a:endParaRPr>
                    </a:p>
                  </a:txBody>
                  <a:tcPr marL="68580" marR="68580" marT="0" marB="0" anchor="b"/>
                </a:tc>
              </a:tr>
              <a:tr h="263611">
                <a:tc>
                  <a:txBody>
                    <a:bodyPr/>
                    <a:lstStyle/>
                    <a:p>
                      <a:pPr marL="0" marR="0" algn="ctr">
                        <a:lnSpc>
                          <a:spcPct val="115000"/>
                        </a:lnSpc>
                        <a:spcBef>
                          <a:spcPts val="0"/>
                        </a:spcBef>
                        <a:spcAft>
                          <a:spcPts val="0"/>
                        </a:spcAft>
                      </a:pPr>
                      <a:r>
                        <a:rPr lang="en-US" sz="1100">
                          <a:effectLst/>
                        </a:rPr>
                        <a:t>R3</a:t>
                      </a:r>
                      <a:endParaRPr lang="en-US" sz="1100">
                        <a:effectLst/>
                        <a:latin typeface="Calibri"/>
                        <a:ea typeface="Calibri"/>
                        <a:cs typeface="Vrinda"/>
                      </a:endParaRPr>
                    </a:p>
                  </a:txBody>
                  <a:tcPr marL="68580" marR="68580" marT="0" marB="0" anchor="b"/>
                </a:tc>
                <a:tc>
                  <a:txBody>
                    <a:bodyPr/>
                    <a:lstStyle/>
                    <a:p>
                      <a:pPr marL="0" marR="0" algn="ctr">
                        <a:lnSpc>
                          <a:spcPct val="115000"/>
                        </a:lnSpc>
                        <a:spcBef>
                          <a:spcPts val="0"/>
                        </a:spcBef>
                        <a:spcAft>
                          <a:spcPts val="0"/>
                        </a:spcAft>
                      </a:pPr>
                      <a:r>
                        <a:rPr lang="en-US" sz="1100">
                          <a:effectLst/>
                        </a:rPr>
                        <a:t>172.16.10.0</a:t>
                      </a:r>
                      <a:endParaRPr lang="en-US" sz="1100">
                        <a:effectLst/>
                        <a:latin typeface="Calibri"/>
                        <a:ea typeface="Calibri"/>
                        <a:cs typeface="Vrinda"/>
                      </a:endParaRPr>
                    </a:p>
                  </a:txBody>
                  <a:tcPr marL="68580" marR="68580" marT="0" marB="0" anchor="b"/>
                </a:tc>
                <a:tc>
                  <a:txBody>
                    <a:bodyPr/>
                    <a:lstStyle/>
                    <a:p>
                      <a:pPr marL="0" marR="0" algn="ctr">
                        <a:lnSpc>
                          <a:spcPct val="115000"/>
                        </a:lnSpc>
                        <a:spcBef>
                          <a:spcPts val="0"/>
                        </a:spcBef>
                        <a:spcAft>
                          <a:spcPts val="0"/>
                        </a:spcAft>
                      </a:pPr>
                      <a:r>
                        <a:rPr lang="en-US" sz="1100">
                          <a:effectLst/>
                        </a:rPr>
                        <a:t>Dot 1 Radio0/0/0</a:t>
                      </a:r>
                      <a:endParaRPr lang="en-US" sz="1100">
                        <a:effectLst/>
                        <a:latin typeface="Calibri"/>
                        <a:ea typeface="Calibri"/>
                        <a:cs typeface="Vrinda"/>
                      </a:endParaRPr>
                    </a:p>
                  </a:txBody>
                  <a:tcPr marL="68580" marR="68580" marT="0" marB="0" anchor="b"/>
                </a:tc>
                <a:tc>
                  <a:txBody>
                    <a:bodyPr/>
                    <a:lstStyle/>
                    <a:p>
                      <a:pPr marL="0" marR="0" algn="ctr">
                        <a:lnSpc>
                          <a:spcPct val="115000"/>
                        </a:lnSpc>
                        <a:spcBef>
                          <a:spcPts val="0"/>
                        </a:spcBef>
                        <a:spcAft>
                          <a:spcPts val="0"/>
                        </a:spcAft>
                      </a:pPr>
                      <a:r>
                        <a:rPr lang="en-US" sz="1100" dirty="0">
                          <a:effectLst/>
                        </a:rPr>
                        <a:t>172.16.10.#</a:t>
                      </a:r>
                      <a:endParaRPr lang="en-US" sz="1100" dirty="0">
                        <a:effectLst/>
                        <a:latin typeface="Calibri"/>
                        <a:ea typeface="Calibri"/>
                        <a:cs typeface="Vrinda"/>
                      </a:endParaRPr>
                    </a:p>
                  </a:txBody>
                  <a:tcPr marL="68580" marR="68580" marT="0" marB="0" anchor="b"/>
                </a:tc>
              </a:tr>
            </a:tbl>
          </a:graphicData>
        </a:graphic>
      </p:graphicFrame>
    </p:spTree>
    <p:extLst>
      <p:ext uri="{BB962C8B-B14F-4D97-AF65-F5344CB8AC3E}">
        <p14:creationId xmlns:p14="http://schemas.microsoft.com/office/powerpoint/2010/main" val="41957073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DED53769-4C0B-49C1-9FDC-1A79FB7CD1F2}" type="slidenum">
              <a:rPr lang="en-US" smtClean="0"/>
              <a:pPr>
                <a:defRPr/>
              </a:pPr>
              <a:t>32</a:t>
            </a:fld>
            <a:endParaRPr lang="en-US"/>
          </a:p>
        </p:txBody>
      </p:sp>
      <p:pic>
        <p:nvPicPr>
          <p:cNvPr id="47108" name="Picture 3" descr="http://www.animatedimages.org/data/media/1103/animated-congratulation-image-009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762000"/>
            <a:ext cx="75184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82058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 result for level 5"/>
          <p:cNvPicPr/>
          <p:nvPr/>
        </p:nvPicPr>
        <p:blipFill>
          <a:blip r:embed="rId2">
            <a:extLst>
              <a:ext uri="{28A0092B-C50C-407E-A947-70E740481C1C}">
                <a14:useLocalDpi xmlns:a14="http://schemas.microsoft.com/office/drawing/2010/main" val="0"/>
              </a:ext>
            </a:extLst>
          </a:blip>
          <a:srcRect/>
          <a:stretch>
            <a:fillRect/>
          </a:stretch>
        </p:blipFill>
        <p:spPr bwMode="auto">
          <a:xfrm>
            <a:off x="1055077" y="1195754"/>
            <a:ext cx="9519138" cy="3974123"/>
          </a:xfrm>
          <a:prstGeom prst="rect">
            <a:avLst/>
          </a:prstGeom>
          <a:noFill/>
          <a:ln>
            <a:noFill/>
          </a:ln>
        </p:spPr>
      </p:pic>
    </p:spTree>
    <p:extLst>
      <p:ext uri="{BB962C8B-B14F-4D97-AF65-F5344CB8AC3E}">
        <p14:creationId xmlns:p14="http://schemas.microsoft.com/office/powerpoint/2010/main" val="596135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09600" y="1506539"/>
            <a:ext cx="10972800" cy="1470025"/>
          </a:xfrm>
        </p:spPr>
        <p:txBody>
          <a:bodyPr/>
          <a:lstStyle/>
          <a:p>
            <a:pPr algn="ctr">
              <a:defRPr/>
            </a:pPr>
            <a:r>
              <a:rPr sz="6600" b="1" dirty="0" smtClean="0">
                <a:effectLst>
                  <a:outerShdw blurRad="38100" dist="38100" dir="2700000" algn="tl">
                    <a:srgbClr val="000000">
                      <a:alpha val="43137"/>
                    </a:srgbClr>
                  </a:outerShdw>
                </a:effectLst>
              </a:rPr>
              <a:t>Routing</a:t>
            </a:r>
            <a:endParaRPr sz="6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708502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4482" name="Rectangle 2"/>
          <p:cNvSpPr>
            <a:spLocks noGrp="1" noChangeArrowheads="1"/>
          </p:cNvSpPr>
          <p:nvPr>
            <p:ph type="title"/>
          </p:nvPr>
        </p:nvSpPr>
        <p:spPr>
          <a:xfrm>
            <a:off x="609600" y="304800"/>
            <a:ext cx="10972800" cy="1066800"/>
          </a:xfrm>
        </p:spPr>
        <p:txBody>
          <a:bodyPr/>
          <a:lstStyle/>
          <a:p>
            <a:pPr algn="ctr">
              <a:defRPr/>
            </a:pPr>
            <a:r>
              <a:rPr lang="en-US" sz="6000" b="1" dirty="0" smtClean="0">
                <a:effectLst>
                  <a:outerShdw blurRad="38100" dist="38100" dir="2700000" algn="tl">
                    <a:srgbClr val="000000">
                      <a:alpha val="43137"/>
                    </a:srgbClr>
                  </a:outerShdw>
                </a:effectLst>
              </a:rPr>
              <a:t>Routing:</a:t>
            </a:r>
            <a:endParaRPr lang="en-US" sz="6000" b="1" dirty="0">
              <a:effectLst>
                <a:outerShdw blurRad="38100" dist="38100" dir="2700000" algn="tl">
                  <a:srgbClr val="000000">
                    <a:alpha val="43137"/>
                  </a:srgbClr>
                </a:outerShdw>
              </a:effectLst>
            </a:endParaRPr>
          </a:p>
        </p:txBody>
      </p:sp>
      <p:sp>
        <p:nvSpPr>
          <p:cNvPr id="35843" name="Rectangle 3"/>
          <p:cNvSpPr>
            <a:spLocks noGrp="1" noChangeArrowheads="1"/>
          </p:cNvSpPr>
          <p:nvPr>
            <p:ph type="body" idx="1"/>
          </p:nvPr>
        </p:nvSpPr>
        <p:spPr>
          <a:xfrm>
            <a:off x="281354" y="1482969"/>
            <a:ext cx="11605845" cy="4800600"/>
          </a:xfrm>
        </p:spPr>
        <p:txBody>
          <a:bodyPr/>
          <a:lstStyle/>
          <a:p>
            <a:pPr>
              <a:lnSpc>
                <a:spcPct val="80000"/>
              </a:lnSpc>
              <a:buFontTx/>
              <a:buNone/>
            </a:pPr>
            <a:endParaRPr lang="en-US" sz="2000" dirty="0" smtClean="0">
              <a:latin typeface="Tahoma" pitchFamily="34" charset="0"/>
            </a:endParaRPr>
          </a:p>
          <a:p>
            <a:pPr lvl="1" algn="just">
              <a:lnSpc>
                <a:spcPct val="80000"/>
              </a:lnSpc>
              <a:buFont typeface="Wingdings" pitchFamily="2" charset="2"/>
              <a:buChar char="q"/>
            </a:pPr>
            <a:r>
              <a:rPr lang="en-US" sz="2400" dirty="0" smtClean="0">
                <a:latin typeface="Tahoma" pitchFamily="34" charset="0"/>
              </a:rPr>
              <a:t>The process of  transferring data from one local area network to another</a:t>
            </a:r>
          </a:p>
          <a:p>
            <a:pPr lvl="1" algn="just">
              <a:lnSpc>
                <a:spcPct val="80000"/>
              </a:lnSpc>
              <a:buFont typeface="Wingdings" pitchFamily="2" charset="2"/>
              <a:buChar char="q"/>
            </a:pPr>
            <a:r>
              <a:rPr lang="en-US" sz="2400" dirty="0" smtClean="0">
                <a:latin typeface="Tahoma" pitchFamily="34" charset="0"/>
              </a:rPr>
              <a:t>Layer 3 devices</a:t>
            </a:r>
          </a:p>
          <a:p>
            <a:pPr lvl="1" algn="just">
              <a:lnSpc>
                <a:spcPct val="80000"/>
              </a:lnSpc>
              <a:buFont typeface="Wingdings" pitchFamily="2" charset="2"/>
              <a:buChar char="q"/>
            </a:pPr>
            <a:r>
              <a:rPr lang="en-US" sz="2400" dirty="0" smtClean="0">
                <a:latin typeface="Tahoma" pitchFamily="34" charset="0"/>
              </a:rPr>
              <a:t>Routed protocol Enables to forward packet from one router to another. Ex: IP, IPX</a:t>
            </a:r>
          </a:p>
          <a:p>
            <a:pPr lvl="1" algn="just">
              <a:lnSpc>
                <a:spcPct val="80000"/>
              </a:lnSpc>
              <a:buFont typeface="Wingdings" pitchFamily="2" charset="2"/>
              <a:buChar char="q"/>
            </a:pPr>
            <a:r>
              <a:rPr lang="en-US" sz="2400" dirty="0" smtClean="0">
                <a:latin typeface="Tahoma" pitchFamily="34" charset="0"/>
              </a:rPr>
              <a:t>Routing protocol sends and receives routing information packets to and from other routers. Ex: RIP, OSPF , IGRP</a:t>
            </a:r>
          </a:p>
          <a:p>
            <a:pPr lvl="1" algn="just">
              <a:lnSpc>
                <a:spcPct val="80000"/>
              </a:lnSpc>
              <a:buFont typeface="Wingdings" pitchFamily="2" charset="2"/>
              <a:buChar char="q"/>
            </a:pPr>
            <a:r>
              <a:rPr lang="en-US" sz="2400" dirty="0" smtClean="0">
                <a:latin typeface="Tahoma" pitchFamily="34" charset="0"/>
              </a:rPr>
              <a:t>Routing protocols gather and share the routing information used to maintain and update routing tables. </a:t>
            </a:r>
          </a:p>
          <a:p>
            <a:pPr lvl="1" algn="just">
              <a:lnSpc>
                <a:spcPct val="80000"/>
              </a:lnSpc>
              <a:buFont typeface="Wingdings" pitchFamily="2" charset="2"/>
              <a:buChar char="q"/>
            </a:pPr>
            <a:r>
              <a:rPr lang="en-US" sz="2400" dirty="0" smtClean="0">
                <a:latin typeface="Tahoma" pitchFamily="34" charset="0"/>
              </a:rPr>
              <a:t>That routing information is in turn used to route a routed protocol to its final destination </a:t>
            </a:r>
          </a:p>
          <a:p>
            <a:pPr lvl="1" algn="just">
              <a:lnSpc>
                <a:spcPct val="80000"/>
              </a:lnSpc>
              <a:buFont typeface="Wingdings" pitchFamily="2" charset="2"/>
              <a:buChar char="q"/>
            </a:pPr>
            <a:endParaRPr lang="en-US" sz="2400" dirty="0" smtClean="0">
              <a:latin typeface="Tahoma" pitchFamily="34" charset="0"/>
            </a:endParaRPr>
          </a:p>
        </p:txBody>
      </p:sp>
    </p:spTree>
    <p:extLst>
      <p:ext uri="{BB962C8B-B14F-4D97-AF65-F5344CB8AC3E}">
        <p14:creationId xmlns:p14="http://schemas.microsoft.com/office/powerpoint/2010/main" val="23168978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Oval 21"/>
          <p:cNvSpPr>
            <a:spLocks noChangeArrowheads="1"/>
          </p:cNvSpPr>
          <p:nvPr/>
        </p:nvSpPr>
        <p:spPr bwMode="auto">
          <a:xfrm>
            <a:off x="3454400" y="3124200"/>
            <a:ext cx="5384800" cy="3200400"/>
          </a:xfrm>
          <a:prstGeom prst="ellipse">
            <a:avLst/>
          </a:prstGeom>
          <a:solidFill>
            <a:schemeClr val="accent1"/>
          </a:solidFill>
          <a:ln w="9525" algn="ctr">
            <a:solidFill>
              <a:schemeClr val="tx1"/>
            </a:solidFill>
            <a:round/>
            <a:headEnd/>
            <a:tailEnd/>
          </a:ln>
        </p:spPr>
        <p:txBody>
          <a:bodyPr wrap="none" anchor="ctr"/>
          <a:lstStyle/>
          <a:p>
            <a:endParaRPr lang="en-US"/>
          </a:p>
        </p:txBody>
      </p:sp>
      <p:sp>
        <p:nvSpPr>
          <p:cNvPr id="1927170" name="Rectangle 2"/>
          <p:cNvSpPr>
            <a:spLocks noGrp="1" noChangeArrowheads="1"/>
          </p:cNvSpPr>
          <p:nvPr>
            <p:ph type="title"/>
          </p:nvPr>
        </p:nvSpPr>
        <p:spPr/>
        <p:txBody>
          <a:bodyPr/>
          <a:lstStyle/>
          <a:p>
            <a:pPr algn="ctr">
              <a:defRPr/>
            </a:pPr>
            <a:r>
              <a:rPr lang="en-US" sz="6000" b="1" dirty="0" smtClean="0">
                <a:effectLst>
                  <a:outerShdw blurRad="38100" dist="38100" dir="2700000" algn="tl">
                    <a:srgbClr val="000000">
                      <a:alpha val="43137"/>
                    </a:srgbClr>
                  </a:outerShdw>
                </a:effectLst>
              </a:rPr>
              <a:t>Routing:</a:t>
            </a:r>
            <a:endParaRPr lang="en-US" sz="6000" b="1" dirty="0">
              <a:effectLst>
                <a:outerShdw blurRad="38100" dist="38100" dir="2700000" algn="tl">
                  <a:srgbClr val="000000">
                    <a:alpha val="43137"/>
                  </a:srgbClr>
                </a:outerShdw>
              </a:effectLst>
            </a:endParaRPr>
          </a:p>
        </p:txBody>
      </p:sp>
      <p:sp>
        <p:nvSpPr>
          <p:cNvPr id="36868" name="Rectangle 3"/>
          <p:cNvSpPr>
            <a:spLocks noGrp="1" noChangeArrowheads="1"/>
          </p:cNvSpPr>
          <p:nvPr>
            <p:ph type="body" idx="1"/>
          </p:nvPr>
        </p:nvSpPr>
        <p:spPr>
          <a:xfrm>
            <a:off x="609600" y="1600200"/>
            <a:ext cx="3962400" cy="1524000"/>
          </a:xfrm>
        </p:spPr>
        <p:txBody>
          <a:bodyPr>
            <a:normAutofit fontScale="92500" lnSpcReduction="10000"/>
          </a:bodyPr>
          <a:lstStyle/>
          <a:p>
            <a:pPr>
              <a:buFontTx/>
              <a:buNone/>
            </a:pPr>
            <a:r>
              <a:rPr lang="en-US" sz="2000" b="1" dirty="0" smtClean="0"/>
              <a:t>From</a:t>
            </a:r>
          </a:p>
          <a:p>
            <a:pPr lvl="1">
              <a:buFontTx/>
              <a:buNone/>
            </a:pPr>
            <a:r>
              <a:rPr lang="en-US" sz="2000" b="1" dirty="0"/>
              <a:t>X</a:t>
            </a:r>
            <a:endParaRPr lang="en-US" sz="2000" b="1" dirty="0" smtClean="0"/>
          </a:p>
          <a:p>
            <a:pPr lvl="1">
              <a:buFontTx/>
              <a:buNone/>
            </a:pPr>
            <a:r>
              <a:rPr lang="en-US" sz="2000" b="1" dirty="0" smtClean="0"/>
              <a:t>House #21, Road # 10</a:t>
            </a:r>
          </a:p>
          <a:p>
            <a:pPr lvl="1">
              <a:buFontTx/>
              <a:buNone/>
            </a:pPr>
            <a:r>
              <a:rPr lang="en-US" sz="2000" b="1" dirty="0" smtClean="0"/>
              <a:t>Chandigarh</a:t>
            </a:r>
            <a:endParaRPr lang="en-US" sz="1600" b="1" dirty="0" smtClean="0"/>
          </a:p>
          <a:p>
            <a:pPr lvl="1">
              <a:buFontTx/>
              <a:buNone/>
            </a:pPr>
            <a:endParaRPr lang="en-US" sz="1800" dirty="0" smtClean="0"/>
          </a:p>
          <a:p>
            <a:pPr lvl="1">
              <a:buFontTx/>
              <a:buNone/>
            </a:pPr>
            <a:endParaRPr lang="en-US" sz="1800" dirty="0" smtClean="0"/>
          </a:p>
        </p:txBody>
      </p:sp>
      <p:sp>
        <p:nvSpPr>
          <p:cNvPr id="36869" name="Rectangle 4"/>
          <p:cNvSpPr>
            <a:spLocks noChangeArrowheads="1"/>
          </p:cNvSpPr>
          <p:nvPr/>
        </p:nvSpPr>
        <p:spPr bwMode="auto">
          <a:xfrm>
            <a:off x="5994400" y="1524000"/>
            <a:ext cx="5080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r>
              <a:rPr lang="en-US" sz="2000" b="1" dirty="0"/>
              <a:t>To</a:t>
            </a:r>
          </a:p>
          <a:p>
            <a:pPr marL="742950" lvl="1" indent="-285750">
              <a:spcBef>
                <a:spcPct val="20000"/>
              </a:spcBef>
            </a:pPr>
            <a:r>
              <a:rPr lang="en-US" sz="2000" b="1" dirty="0"/>
              <a:t>Y</a:t>
            </a:r>
          </a:p>
          <a:p>
            <a:pPr marL="742950" lvl="1" indent="-285750">
              <a:spcBef>
                <a:spcPct val="20000"/>
              </a:spcBef>
            </a:pPr>
            <a:r>
              <a:rPr lang="en-US" sz="2000" b="1" dirty="0"/>
              <a:t>House #45, Road# 15</a:t>
            </a:r>
          </a:p>
          <a:p>
            <a:pPr marL="742950" lvl="1" indent="-285750">
              <a:spcBef>
                <a:spcPct val="20000"/>
              </a:spcBef>
            </a:pPr>
            <a:r>
              <a:rPr lang="en-US" sz="2000" b="1" dirty="0" smtClean="0"/>
              <a:t>Mohali</a:t>
            </a:r>
            <a:r>
              <a:rPr lang="en-US" sz="1600" b="1" dirty="0"/>
              <a:t>	</a:t>
            </a:r>
          </a:p>
          <a:p>
            <a:pPr marL="742950" lvl="1" indent="-285750">
              <a:spcBef>
                <a:spcPct val="20000"/>
              </a:spcBef>
            </a:pPr>
            <a:endParaRPr lang="en-US" dirty="0"/>
          </a:p>
          <a:p>
            <a:pPr marL="742950" lvl="1" indent="-285750">
              <a:spcBef>
                <a:spcPct val="20000"/>
              </a:spcBef>
            </a:pPr>
            <a:endParaRPr lang="en-US" dirty="0"/>
          </a:p>
        </p:txBody>
      </p:sp>
      <p:pic>
        <p:nvPicPr>
          <p:cNvPr id="36870" name="Picture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3200" y="3505200"/>
            <a:ext cx="1238251"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1"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6000" y="4648200"/>
            <a:ext cx="1238251"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2" name="Picture 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0800" y="4953000"/>
            <a:ext cx="8636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3" name="Picture 1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6800" y="4648200"/>
            <a:ext cx="1238251"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4" name="Picture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0400" y="5105400"/>
            <a:ext cx="8636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5" name="Line 17"/>
          <p:cNvSpPr>
            <a:spLocks noChangeShapeType="1"/>
          </p:cNvSpPr>
          <p:nvPr/>
        </p:nvSpPr>
        <p:spPr bwMode="auto">
          <a:xfrm flipV="1">
            <a:off x="2032000" y="4800600"/>
            <a:ext cx="1625600" cy="4572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6" name="Line 18"/>
          <p:cNvSpPr>
            <a:spLocks noChangeShapeType="1"/>
          </p:cNvSpPr>
          <p:nvPr/>
        </p:nvSpPr>
        <p:spPr bwMode="auto">
          <a:xfrm flipV="1">
            <a:off x="4267200" y="3962400"/>
            <a:ext cx="1320800" cy="6858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7" name="Line 19"/>
          <p:cNvSpPr>
            <a:spLocks noChangeShapeType="1"/>
          </p:cNvSpPr>
          <p:nvPr/>
        </p:nvSpPr>
        <p:spPr bwMode="auto">
          <a:xfrm>
            <a:off x="6197600" y="3886200"/>
            <a:ext cx="1625600" cy="838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8" name="Line 20"/>
          <p:cNvSpPr>
            <a:spLocks noChangeShapeType="1"/>
          </p:cNvSpPr>
          <p:nvPr/>
        </p:nvSpPr>
        <p:spPr bwMode="auto">
          <a:xfrm>
            <a:off x="8331200" y="4876800"/>
            <a:ext cx="1320800" cy="3810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8457481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4294967295"/>
          </p:nvPr>
        </p:nvSpPr>
        <p:spPr>
          <a:xfrm>
            <a:off x="2235200" y="3795714"/>
            <a:ext cx="8602133" cy="2757487"/>
          </a:xfrm>
        </p:spPr>
        <p:txBody>
          <a:bodyPr lIns="82535" tIns="41267" rIns="82535" bIns="41267"/>
          <a:lstStyle/>
          <a:p>
            <a:pPr>
              <a:lnSpc>
                <a:spcPct val="90000"/>
              </a:lnSpc>
              <a:spcBef>
                <a:spcPct val="35000"/>
              </a:spcBef>
              <a:buFont typeface="Wingdings" pitchFamily="2" charset="2"/>
              <a:buChar char="q"/>
            </a:pPr>
            <a:r>
              <a:rPr lang="en-US" sz="2800" smtClean="0">
                <a:latin typeface="Tahoma" pitchFamily="34" charset="0"/>
              </a:rPr>
              <a:t>To route, a router needs to know:</a:t>
            </a:r>
          </a:p>
          <a:p>
            <a:pPr lvl="1">
              <a:lnSpc>
                <a:spcPct val="90000"/>
              </a:lnSpc>
              <a:spcBef>
                <a:spcPct val="35000"/>
              </a:spcBef>
              <a:buFont typeface="Wingdings" pitchFamily="2" charset="2"/>
              <a:buChar char="q"/>
            </a:pPr>
            <a:r>
              <a:rPr lang="en-US" smtClean="0">
                <a:latin typeface="Tahoma" pitchFamily="34" charset="0"/>
              </a:rPr>
              <a:t>Destination addresses</a:t>
            </a:r>
          </a:p>
          <a:p>
            <a:pPr lvl="1">
              <a:lnSpc>
                <a:spcPct val="90000"/>
              </a:lnSpc>
              <a:spcBef>
                <a:spcPct val="35000"/>
              </a:spcBef>
              <a:buFont typeface="Wingdings" pitchFamily="2" charset="2"/>
              <a:buChar char="q"/>
            </a:pPr>
            <a:r>
              <a:rPr lang="en-US" smtClean="0">
                <a:latin typeface="Tahoma" pitchFamily="34" charset="0"/>
              </a:rPr>
              <a:t>Sources it can learn from</a:t>
            </a:r>
          </a:p>
          <a:p>
            <a:pPr lvl="1">
              <a:lnSpc>
                <a:spcPct val="90000"/>
              </a:lnSpc>
              <a:spcBef>
                <a:spcPct val="35000"/>
              </a:spcBef>
              <a:buFont typeface="Wingdings" pitchFamily="2" charset="2"/>
              <a:buChar char="q"/>
            </a:pPr>
            <a:r>
              <a:rPr lang="en-US" smtClean="0">
                <a:latin typeface="Tahoma" pitchFamily="34" charset="0"/>
              </a:rPr>
              <a:t>Possible routes</a:t>
            </a:r>
          </a:p>
          <a:p>
            <a:pPr lvl="1">
              <a:lnSpc>
                <a:spcPct val="90000"/>
              </a:lnSpc>
              <a:spcBef>
                <a:spcPct val="35000"/>
              </a:spcBef>
              <a:buFont typeface="Wingdings" pitchFamily="2" charset="2"/>
              <a:buChar char="q"/>
            </a:pPr>
            <a:r>
              <a:rPr lang="en-US" smtClean="0">
                <a:latin typeface="Tahoma" pitchFamily="34" charset="0"/>
              </a:rPr>
              <a:t>Best route</a:t>
            </a:r>
          </a:p>
        </p:txBody>
      </p:sp>
      <p:sp>
        <p:nvSpPr>
          <p:cNvPr id="37891" name="Rectangle 3"/>
          <p:cNvSpPr>
            <a:spLocks noGrp="1" noChangeArrowheads="1"/>
          </p:cNvSpPr>
          <p:nvPr>
            <p:ph type="title"/>
          </p:nvPr>
        </p:nvSpPr>
        <p:spPr/>
        <p:txBody>
          <a:bodyPr/>
          <a:lstStyle/>
          <a:p>
            <a:pPr algn="ctr"/>
            <a:r>
              <a:rPr lang="en-US" sz="4800" b="1" smtClean="0"/>
              <a:t>What is Routing?</a:t>
            </a:r>
          </a:p>
        </p:txBody>
      </p:sp>
      <p:pic>
        <p:nvPicPr>
          <p:cNvPr id="1686532" name="Picture 4"/>
          <p:cNvPicPr>
            <a:picLocks noChangeArrowheads="1"/>
          </p:cNvPicPr>
          <p:nvPr/>
        </p:nvPicPr>
        <p:blipFill>
          <a:blip r:embed="rId3"/>
          <a:srcRect/>
          <a:stretch>
            <a:fillRect/>
          </a:stretch>
        </p:blipFill>
        <p:spPr bwMode="auto">
          <a:xfrm>
            <a:off x="4116917" y="1798639"/>
            <a:ext cx="4470400" cy="2079625"/>
          </a:xfrm>
          <a:prstGeom prst="rect">
            <a:avLst/>
          </a:prstGeom>
          <a:noFill/>
          <a:ln w="9525">
            <a:noFill/>
            <a:miter lim="800000"/>
            <a:headEnd/>
            <a:tailEnd/>
          </a:ln>
          <a:effectLst>
            <a:outerShdw dist="35921" dir="2700000" algn="ctr" rotWithShape="0">
              <a:schemeClr val="bg2"/>
            </a:outerShdw>
          </a:effectLst>
        </p:spPr>
      </p:pic>
      <p:sp>
        <p:nvSpPr>
          <p:cNvPr id="1686533" name="Line 5"/>
          <p:cNvSpPr>
            <a:spLocks noChangeShapeType="1"/>
          </p:cNvSpPr>
          <p:nvPr/>
        </p:nvSpPr>
        <p:spPr bwMode="auto">
          <a:xfrm>
            <a:off x="8701617" y="2530475"/>
            <a:ext cx="0" cy="808038"/>
          </a:xfrm>
          <a:prstGeom prst="line">
            <a:avLst/>
          </a:prstGeom>
          <a:noFill/>
          <a:ln w="381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en-US"/>
          </a:p>
        </p:txBody>
      </p:sp>
      <p:sp>
        <p:nvSpPr>
          <p:cNvPr id="1686534" name="Line 6"/>
          <p:cNvSpPr>
            <a:spLocks noChangeShapeType="1"/>
          </p:cNvSpPr>
          <p:nvPr/>
        </p:nvSpPr>
        <p:spPr bwMode="auto">
          <a:xfrm flipV="1">
            <a:off x="3215217" y="2693988"/>
            <a:ext cx="590549" cy="4762"/>
          </a:xfrm>
          <a:prstGeom prst="line">
            <a:avLst/>
          </a:prstGeom>
          <a:noFill/>
          <a:ln w="381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en-US"/>
          </a:p>
        </p:txBody>
      </p:sp>
      <p:sp>
        <p:nvSpPr>
          <p:cNvPr id="1686535" name="Line 7"/>
          <p:cNvSpPr>
            <a:spLocks noChangeShapeType="1"/>
          </p:cNvSpPr>
          <p:nvPr/>
        </p:nvSpPr>
        <p:spPr bwMode="auto">
          <a:xfrm>
            <a:off x="8428567" y="2843213"/>
            <a:ext cx="285751" cy="0"/>
          </a:xfrm>
          <a:prstGeom prst="line">
            <a:avLst/>
          </a:prstGeom>
          <a:noFill/>
          <a:ln w="381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en-US"/>
          </a:p>
        </p:txBody>
      </p:sp>
      <p:sp>
        <p:nvSpPr>
          <p:cNvPr id="1686536" name="Line 8"/>
          <p:cNvSpPr>
            <a:spLocks noChangeShapeType="1"/>
          </p:cNvSpPr>
          <p:nvPr/>
        </p:nvSpPr>
        <p:spPr bwMode="auto">
          <a:xfrm>
            <a:off x="8737600" y="3005138"/>
            <a:ext cx="330200" cy="0"/>
          </a:xfrm>
          <a:prstGeom prst="line">
            <a:avLst/>
          </a:prstGeom>
          <a:noFill/>
          <a:ln w="381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en-US"/>
          </a:p>
        </p:txBody>
      </p:sp>
      <p:sp>
        <p:nvSpPr>
          <p:cNvPr id="1686537" name="Line 9"/>
          <p:cNvSpPr>
            <a:spLocks noChangeShapeType="1"/>
          </p:cNvSpPr>
          <p:nvPr/>
        </p:nvSpPr>
        <p:spPr bwMode="auto">
          <a:xfrm>
            <a:off x="3187701" y="3236913"/>
            <a:ext cx="641351" cy="0"/>
          </a:xfrm>
          <a:prstGeom prst="line">
            <a:avLst/>
          </a:prstGeom>
          <a:noFill/>
          <a:ln w="381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en-US"/>
          </a:p>
        </p:txBody>
      </p:sp>
      <p:sp>
        <p:nvSpPr>
          <p:cNvPr id="1686538" name="Line 10"/>
          <p:cNvSpPr>
            <a:spLocks noChangeShapeType="1"/>
          </p:cNvSpPr>
          <p:nvPr/>
        </p:nvSpPr>
        <p:spPr bwMode="auto">
          <a:xfrm>
            <a:off x="3850217" y="2803526"/>
            <a:ext cx="838200" cy="3175"/>
          </a:xfrm>
          <a:prstGeom prst="line">
            <a:avLst/>
          </a:prstGeom>
          <a:noFill/>
          <a:ln w="381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en-US"/>
          </a:p>
        </p:txBody>
      </p:sp>
      <p:pic>
        <p:nvPicPr>
          <p:cNvPr id="37899" name="Picture 1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4018" y="2967038"/>
            <a:ext cx="910167"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0" name="Picture 1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4018" y="2244725"/>
            <a:ext cx="910167"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1" name="Picture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4234" y="2720975"/>
            <a:ext cx="910167"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86542" name="Line 14"/>
          <p:cNvSpPr>
            <a:spLocks noChangeShapeType="1"/>
          </p:cNvSpPr>
          <p:nvPr/>
        </p:nvSpPr>
        <p:spPr bwMode="auto">
          <a:xfrm>
            <a:off x="3839633" y="2479676"/>
            <a:ext cx="0" cy="1014413"/>
          </a:xfrm>
          <a:prstGeom prst="line">
            <a:avLst/>
          </a:prstGeom>
          <a:noFill/>
          <a:ln w="38100">
            <a:solidFill>
              <a:schemeClr val="accent2"/>
            </a:solidFill>
            <a:round/>
            <a:headEnd type="none" w="sm" len="sm"/>
            <a:tailEnd type="none" w="sm" len="sm"/>
          </a:ln>
          <a:effectLst>
            <a:outerShdw dist="35921" dir="2700000" algn="ctr" rotWithShape="0">
              <a:schemeClr val="bg2"/>
            </a:outerShdw>
          </a:effectLst>
        </p:spPr>
        <p:txBody>
          <a:bodyPr wrap="none" anchor="ctr"/>
          <a:lstStyle/>
          <a:p>
            <a:pPr>
              <a:defRPr/>
            </a:pPr>
            <a:endParaRPr lang="en-US"/>
          </a:p>
        </p:txBody>
      </p:sp>
      <p:sp>
        <p:nvSpPr>
          <p:cNvPr id="37903" name="Rectangle 15"/>
          <p:cNvSpPr>
            <a:spLocks noChangeArrowheads="1"/>
          </p:cNvSpPr>
          <p:nvPr/>
        </p:nvSpPr>
        <p:spPr bwMode="auto">
          <a:xfrm>
            <a:off x="8415867" y="1836738"/>
            <a:ext cx="969817" cy="256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defTabSz="1028700" eaLnBrk="0" hangingPunct="0">
              <a:lnSpc>
                <a:spcPts val="2000"/>
              </a:lnSpc>
              <a:tabLst>
                <a:tab pos="514350" algn="l"/>
                <a:tab pos="1028700" algn="l"/>
                <a:tab pos="1543050" algn="l"/>
              </a:tabLst>
            </a:pPr>
            <a:r>
              <a:rPr lang="en-US" sz="1600" b="1">
                <a:solidFill>
                  <a:srgbClr val="000000"/>
                </a:solidFill>
                <a:latin typeface="Helvetica" pitchFamily="34" charset="0"/>
              </a:rPr>
              <a:t>172.16.1.0</a:t>
            </a:r>
          </a:p>
        </p:txBody>
      </p:sp>
      <p:sp>
        <p:nvSpPr>
          <p:cNvPr id="37904" name="Rectangle 16"/>
          <p:cNvSpPr>
            <a:spLocks noChangeArrowheads="1"/>
          </p:cNvSpPr>
          <p:nvPr/>
        </p:nvSpPr>
        <p:spPr bwMode="auto">
          <a:xfrm>
            <a:off x="2935818" y="1836738"/>
            <a:ext cx="969817" cy="256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defTabSz="1028700" eaLnBrk="0" hangingPunct="0">
              <a:lnSpc>
                <a:spcPts val="2000"/>
              </a:lnSpc>
              <a:tabLst>
                <a:tab pos="514350" algn="l"/>
                <a:tab pos="1028700" algn="l"/>
                <a:tab pos="1543050" algn="l"/>
              </a:tabLst>
            </a:pPr>
            <a:r>
              <a:rPr lang="en-US" sz="1600" b="1">
                <a:solidFill>
                  <a:srgbClr val="000000"/>
                </a:solidFill>
                <a:latin typeface="Helvetica" pitchFamily="34" charset="0"/>
              </a:rPr>
              <a:t>10.120.2.0</a:t>
            </a:r>
          </a:p>
        </p:txBody>
      </p:sp>
      <p:sp>
        <p:nvSpPr>
          <p:cNvPr id="1686545" name="Freeform 17"/>
          <p:cNvSpPr>
            <a:spLocks/>
          </p:cNvSpPr>
          <p:nvPr/>
        </p:nvSpPr>
        <p:spPr bwMode="auto">
          <a:xfrm>
            <a:off x="4461933" y="2544247"/>
            <a:ext cx="3572933" cy="369332"/>
          </a:xfrm>
          <a:custGeom>
            <a:avLst/>
            <a:gdLst/>
            <a:ahLst/>
            <a:cxnLst>
              <a:cxn ang="0">
                <a:pos x="328" y="104"/>
              </a:cxn>
              <a:cxn ang="0">
                <a:pos x="0" y="432"/>
              </a:cxn>
              <a:cxn ang="0">
                <a:pos x="720" y="752"/>
              </a:cxn>
              <a:cxn ang="0">
                <a:pos x="1528" y="712"/>
              </a:cxn>
              <a:cxn ang="0">
                <a:pos x="1688" y="408"/>
              </a:cxn>
              <a:cxn ang="0">
                <a:pos x="1024" y="0"/>
              </a:cxn>
              <a:cxn ang="0">
                <a:pos x="328" y="112"/>
              </a:cxn>
              <a:cxn ang="0">
                <a:pos x="720" y="744"/>
              </a:cxn>
              <a:cxn ang="0">
                <a:pos x="960" y="24"/>
              </a:cxn>
              <a:cxn ang="0">
                <a:pos x="1552" y="720"/>
              </a:cxn>
            </a:cxnLst>
            <a:rect l="0" t="0" r="r" b="b"/>
            <a:pathLst>
              <a:path w="1688" h="752">
                <a:moveTo>
                  <a:pt x="328" y="104"/>
                </a:moveTo>
                <a:lnTo>
                  <a:pt x="0" y="432"/>
                </a:lnTo>
                <a:lnTo>
                  <a:pt x="720" y="752"/>
                </a:lnTo>
                <a:lnTo>
                  <a:pt x="1528" y="712"/>
                </a:lnTo>
                <a:lnTo>
                  <a:pt x="1688" y="408"/>
                </a:lnTo>
                <a:lnTo>
                  <a:pt x="1024" y="0"/>
                </a:lnTo>
                <a:lnTo>
                  <a:pt x="328" y="112"/>
                </a:lnTo>
                <a:lnTo>
                  <a:pt x="720" y="744"/>
                </a:lnTo>
                <a:lnTo>
                  <a:pt x="960" y="24"/>
                </a:lnTo>
                <a:lnTo>
                  <a:pt x="1552" y="720"/>
                </a:lnTo>
              </a:path>
            </a:pathLst>
          </a:custGeom>
          <a:noFill/>
          <a:ln w="38100" cap="flat" cmpd="sng">
            <a:solidFill>
              <a:schemeClr val="accent2"/>
            </a:solidFill>
            <a:prstDash val="solid"/>
            <a:round/>
            <a:headEnd type="none" w="sm" len="sm"/>
            <a:tailEnd type="none" w="sm" len="sm"/>
          </a:ln>
          <a:effectLst>
            <a:outerShdw dist="35921" dir="2700000" algn="ctr" rotWithShape="0">
              <a:schemeClr val="tx1"/>
            </a:outerShdw>
          </a:effectLst>
        </p:spPr>
        <p:txBody>
          <a:bodyPr anchor="ctr">
            <a:spAutoFit/>
          </a:bodyPr>
          <a:lstStyle/>
          <a:p>
            <a:pPr>
              <a:defRPr/>
            </a:pPr>
            <a:endParaRPr lang="en-US"/>
          </a:p>
        </p:txBody>
      </p:sp>
      <p:pic>
        <p:nvPicPr>
          <p:cNvPr id="37906" name="Picture 1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11285" y="3175000"/>
            <a:ext cx="740833"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7" name="Picture 1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5200" y="3175000"/>
            <a:ext cx="738717"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8" name="Picture 2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2400" y="2632076"/>
            <a:ext cx="73871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9" name="Picture 2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7385" y="1995489"/>
            <a:ext cx="740833"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10" name="Picture 2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1985" y="2214564"/>
            <a:ext cx="740833"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11" name="Picture 2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6185" y="2689225"/>
            <a:ext cx="740833"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9312101"/>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91650" name="Rectangle 2"/>
          <p:cNvSpPr>
            <a:spLocks noGrp="1" noChangeArrowheads="1"/>
          </p:cNvSpPr>
          <p:nvPr>
            <p:ph type="title"/>
          </p:nvPr>
        </p:nvSpPr>
        <p:spPr>
          <a:xfrm>
            <a:off x="406400" y="609600"/>
            <a:ext cx="11379200" cy="685800"/>
          </a:xfrm>
        </p:spPr>
        <p:txBody>
          <a:bodyPr/>
          <a:lstStyle/>
          <a:p>
            <a:pPr algn="ctr">
              <a:defRPr/>
            </a:pPr>
            <a:r>
              <a:rPr lang="en-GB" sz="4800" b="1" dirty="0">
                <a:effectLst>
                  <a:outerShdw blurRad="38100" dist="38100" dir="2700000" algn="tl">
                    <a:srgbClr val="000000">
                      <a:alpha val="43137"/>
                    </a:srgbClr>
                  </a:outerShdw>
                </a:effectLst>
              </a:rPr>
              <a:t>Route Types</a:t>
            </a:r>
          </a:p>
        </p:txBody>
      </p:sp>
      <p:sp>
        <p:nvSpPr>
          <p:cNvPr id="38915" name="Rectangle 3"/>
          <p:cNvSpPr>
            <a:spLocks noGrp="1" noChangeArrowheads="1"/>
          </p:cNvSpPr>
          <p:nvPr>
            <p:ph type="body" idx="1"/>
          </p:nvPr>
        </p:nvSpPr>
        <p:spPr>
          <a:xfrm>
            <a:off x="406400" y="1676400"/>
            <a:ext cx="11277600" cy="4800600"/>
          </a:xfrm>
        </p:spPr>
        <p:txBody>
          <a:bodyPr/>
          <a:lstStyle/>
          <a:p>
            <a:pPr marL="533400" indent="-533400" algn="just" defTabSz="814388">
              <a:lnSpc>
                <a:spcPct val="85000"/>
              </a:lnSpc>
              <a:buFont typeface="Wingdings" pitchFamily="2" charset="2"/>
              <a:buChar char="q"/>
            </a:pPr>
            <a:r>
              <a:rPr lang="en-GB" sz="2400" smtClean="0">
                <a:latin typeface="Tahoma" pitchFamily="34" charset="0"/>
                <a:cs typeface="Arial" charset="0"/>
              </a:rPr>
              <a:t>Static routing - network administrator configures information about remote networks manually. They are used to reduce overhead and for security.</a:t>
            </a:r>
          </a:p>
          <a:p>
            <a:pPr marL="533400" indent="-533400" algn="just" defTabSz="814388">
              <a:lnSpc>
                <a:spcPct val="85000"/>
              </a:lnSpc>
              <a:buFont typeface="Wingdings" pitchFamily="2" charset="2"/>
              <a:buChar char="q"/>
            </a:pPr>
            <a:endParaRPr lang="en-GB" sz="2400" smtClean="0">
              <a:latin typeface="Tahoma" pitchFamily="34" charset="0"/>
              <a:cs typeface="Arial" charset="0"/>
            </a:endParaRPr>
          </a:p>
          <a:p>
            <a:pPr marL="533400" indent="-533400" algn="just" defTabSz="814388">
              <a:lnSpc>
                <a:spcPct val="85000"/>
              </a:lnSpc>
              <a:buFont typeface="Wingdings" pitchFamily="2" charset="2"/>
              <a:buChar char="q"/>
            </a:pPr>
            <a:r>
              <a:rPr lang="en-GB" sz="2400" smtClean="0">
                <a:latin typeface="Tahoma" pitchFamily="34" charset="0"/>
                <a:cs typeface="Arial" charset="0"/>
              </a:rPr>
              <a:t>Dynamic routing - information is learned from other routers, and routing protocols adjust routes automatically.</a:t>
            </a:r>
          </a:p>
          <a:p>
            <a:pPr marL="533400" indent="-533400" algn="just" defTabSz="814388">
              <a:buFont typeface="Wingdings" pitchFamily="2" charset="2"/>
              <a:buChar char="q"/>
            </a:pPr>
            <a:endParaRPr lang="en-GB" sz="2400" smtClean="0">
              <a:latin typeface="Tahoma" pitchFamily="34" charset="0"/>
              <a:cs typeface="Arial" charset="0"/>
            </a:endParaRPr>
          </a:p>
          <a:p>
            <a:pPr marL="533400" indent="-533400" algn="just" defTabSz="814388">
              <a:buFont typeface="Wingdings" pitchFamily="2" charset="2"/>
              <a:buChar char="q"/>
            </a:pPr>
            <a:r>
              <a:rPr lang="en-GB" sz="2400" smtClean="0">
                <a:latin typeface="Tahoma" pitchFamily="34" charset="0"/>
                <a:cs typeface="Arial" charset="0"/>
              </a:rPr>
              <a:t>Because of the extra administrative requirements, static routing does not have the scalability of dynamic routing. </a:t>
            </a:r>
          </a:p>
        </p:txBody>
      </p:sp>
    </p:spTree>
    <p:extLst>
      <p:ext uri="{BB962C8B-B14F-4D97-AF65-F5344CB8AC3E}">
        <p14:creationId xmlns:p14="http://schemas.microsoft.com/office/powerpoint/2010/main" val="18979052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3938" name="Rectangle 2"/>
          <p:cNvSpPr>
            <a:spLocks noGrp="1" noChangeArrowheads="1"/>
          </p:cNvSpPr>
          <p:nvPr>
            <p:ph type="title"/>
          </p:nvPr>
        </p:nvSpPr>
        <p:spPr/>
        <p:txBody>
          <a:bodyPr/>
          <a:lstStyle/>
          <a:p>
            <a:pPr algn="ctr">
              <a:defRPr/>
            </a:pPr>
            <a:r>
              <a:rPr lang="en-US" sz="4800" b="1" dirty="0">
                <a:effectLst>
                  <a:outerShdw blurRad="38100" dist="38100" dir="2700000" algn="tl">
                    <a:srgbClr val="000000">
                      <a:alpha val="43137"/>
                    </a:srgbClr>
                  </a:outerShdw>
                </a:effectLst>
              </a:rPr>
              <a:t>Static Routes</a:t>
            </a:r>
          </a:p>
        </p:txBody>
      </p:sp>
      <p:sp>
        <p:nvSpPr>
          <p:cNvPr id="41987" name="Rectangle 3"/>
          <p:cNvSpPr>
            <a:spLocks noGrp="1" noChangeArrowheads="1"/>
          </p:cNvSpPr>
          <p:nvPr>
            <p:ph type="body" idx="1"/>
          </p:nvPr>
        </p:nvSpPr>
        <p:spPr>
          <a:xfrm>
            <a:off x="798512" y="1548825"/>
            <a:ext cx="10584596" cy="4781637"/>
          </a:xfrm>
        </p:spPr>
        <p:txBody>
          <a:bodyPr/>
          <a:lstStyle/>
          <a:p>
            <a:pPr>
              <a:buFont typeface="Wingdings" pitchFamily="2" charset="2"/>
              <a:buChar char="q"/>
            </a:pPr>
            <a:r>
              <a:rPr lang="en-US" sz="2800" b="1" dirty="0" smtClean="0"/>
              <a:t>Benefits</a:t>
            </a:r>
          </a:p>
          <a:p>
            <a:pPr lvl="1" algn="just">
              <a:buFont typeface="Wingdings" pitchFamily="2" charset="2"/>
              <a:buChar char="v"/>
            </a:pPr>
            <a:r>
              <a:rPr lang="en-US" dirty="0" smtClean="0"/>
              <a:t>No overhead on the router CPU </a:t>
            </a:r>
          </a:p>
          <a:p>
            <a:pPr lvl="1" algn="just">
              <a:buFont typeface="Wingdings" pitchFamily="2" charset="2"/>
              <a:buChar char="v"/>
            </a:pPr>
            <a:r>
              <a:rPr lang="en-US" dirty="0" smtClean="0"/>
              <a:t>No bandwidth usage between routers </a:t>
            </a:r>
          </a:p>
          <a:p>
            <a:pPr lvl="1" algn="just">
              <a:buFont typeface="Wingdings" pitchFamily="2" charset="2"/>
              <a:buChar char="v"/>
            </a:pPr>
            <a:r>
              <a:rPr lang="en-US" dirty="0" smtClean="0"/>
              <a:t> Adds security </a:t>
            </a:r>
          </a:p>
          <a:p>
            <a:pPr lvl="1" algn="just">
              <a:buFont typeface="Wingdings" pitchFamily="2" charset="2"/>
              <a:buChar char="q"/>
            </a:pPr>
            <a:endParaRPr lang="en-US" dirty="0" smtClean="0"/>
          </a:p>
          <a:p>
            <a:pPr algn="just">
              <a:buFont typeface="Wingdings" pitchFamily="2" charset="2"/>
              <a:buChar char="q"/>
            </a:pPr>
            <a:r>
              <a:rPr lang="en-US" sz="2800" b="1" dirty="0" smtClean="0"/>
              <a:t>Disadvantage</a:t>
            </a:r>
          </a:p>
          <a:p>
            <a:pPr lvl="1" algn="just">
              <a:buFont typeface="Wingdings" pitchFamily="2" charset="2"/>
              <a:buChar char="v"/>
            </a:pPr>
            <a:r>
              <a:rPr lang="en-US" dirty="0" smtClean="0"/>
              <a:t>Administrator must really understand the inter-network</a:t>
            </a:r>
          </a:p>
          <a:p>
            <a:pPr lvl="1" algn="just">
              <a:buFont typeface="Wingdings" pitchFamily="2" charset="2"/>
              <a:buChar char="v"/>
            </a:pPr>
            <a:r>
              <a:rPr lang="en-US" dirty="0" smtClean="0"/>
              <a:t>If a network is added to the inter-network, the administrator has to add a route to it on all routers </a:t>
            </a:r>
          </a:p>
          <a:p>
            <a:pPr lvl="1" algn="just">
              <a:buFont typeface="Wingdings" pitchFamily="2" charset="2"/>
              <a:buChar char="v"/>
            </a:pPr>
            <a:r>
              <a:rPr lang="en-US" dirty="0" smtClean="0"/>
              <a:t>Not feasible in large networks </a:t>
            </a:r>
          </a:p>
        </p:txBody>
      </p:sp>
    </p:spTree>
    <p:extLst>
      <p:ext uri="{BB962C8B-B14F-4D97-AF65-F5344CB8AC3E}">
        <p14:creationId xmlns:p14="http://schemas.microsoft.com/office/powerpoint/2010/main" val="1088914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0" y="76200"/>
            <a:ext cx="12192000" cy="762000"/>
          </a:xfrm>
        </p:spPr>
        <p:txBody>
          <a:bodyPr/>
          <a:lstStyle/>
          <a:p>
            <a:pPr algn="ctr" eaLnBrk="1" hangingPunct="1"/>
            <a:r>
              <a:rPr lang="en-US" sz="4400" b="1" smtClean="0"/>
              <a:t>Introduction to Routers </a:t>
            </a:r>
          </a:p>
        </p:txBody>
      </p:sp>
      <p:sp>
        <p:nvSpPr>
          <p:cNvPr id="1028" name="Text Box 3"/>
          <p:cNvSpPr txBox="1">
            <a:spLocks noChangeArrowheads="1"/>
          </p:cNvSpPr>
          <p:nvPr/>
        </p:nvSpPr>
        <p:spPr bwMode="auto">
          <a:xfrm>
            <a:off x="139700" y="1371601"/>
            <a:ext cx="11887200" cy="1077218"/>
          </a:xfrm>
          <a:prstGeom prst="rect">
            <a:avLst/>
          </a:prstGeom>
          <a:solidFill>
            <a:srgbClr val="AECBEA"/>
          </a:solidFill>
          <a:ln w="57150">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hangingPunct="1"/>
            <a:r>
              <a:rPr lang="en-US" sz="1600" dirty="0">
                <a:solidFill>
                  <a:schemeClr val="accent5">
                    <a:lumMod val="50000"/>
                  </a:schemeClr>
                </a:solidFill>
                <a:latin typeface="Tahoma" pitchFamily="34" charset="0"/>
              </a:rPr>
              <a:t>A router is a special type of computer. It has the same basic components as a standard desktop PC. However, routers are designed to perform some very specific functions. Just as computers need operating systems to run software applications, routers need the Internetwork Operating System software (IOS) to run configuration files. These configuration files contain the instructions and parameters that control the flow of traffic in and out of the routers. The many parts of a router are shown below:</a:t>
            </a:r>
          </a:p>
        </p:txBody>
      </p:sp>
      <p:graphicFrame>
        <p:nvGraphicFramePr>
          <p:cNvPr id="1467396" name="Object 2"/>
          <p:cNvGraphicFramePr>
            <a:graphicFrameLocks noGrp="1" noChangeAspect="1"/>
          </p:cNvGraphicFramePr>
          <p:nvPr>
            <p:ph idx="1"/>
          </p:nvPr>
        </p:nvGraphicFramePr>
        <p:xfrm>
          <a:off x="2540000" y="3124200"/>
          <a:ext cx="7112000" cy="3429000"/>
        </p:xfrm>
        <a:graphic>
          <a:graphicData uri="http://schemas.openxmlformats.org/presentationml/2006/ole">
            <mc:AlternateContent xmlns:mc="http://schemas.openxmlformats.org/markup-compatibility/2006">
              <mc:Choice xmlns:v="urn:schemas-microsoft-com:vml" Requires="v">
                <p:oleObj spid="_x0000_s10256" name="Bitmap Image" r:id="rId3" imgW="3801006" imgH="2800741" progId="PBrush">
                  <p:embed/>
                </p:oleObj>
              </mc:Choice>
              <mc:Fallback>
                <p:oleObj name="Bitmap Image" r:id="rId3" imgW="3801006" imgH="2800741"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000" y="3124200"/>
                        <a:ext cx="711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55568364"/>
      </p:ext>
    </p:extLst>
  </p:cSld>
  <p:clrMapOvr>
    <a:masterClrMapping/>
  </p:clrMapOvr>
  <p:transition spd="med">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499"/>
                                          </p:stCondLst>
                                        </p:cTn>
                                        <p:tgtEl>
                                          <p:spTgt spid="1467396"/>
                                        </p:tgtEl>
                                        <p:attrNameLst>
                                          <p:attrName>style.visibility</p:attrName>
                                        </p:attrNameLst>
                                      </p:cBhvr>
                                      <p:to>
                                        <p:strVal val="visible"/>
                                      </p:to>
                                    </p:set>
                                    <p:anim to="" calcmode="lin" valueType="num">
                                      <p:cBhvr>
                                        <p:cTn id="7" dur="1" fill="hold"/>
                                        <p:tgtEl>
                                          <p:spTgt spid="146739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674" name="Rectangle 2"/>
          <p:cNvSpPr>
            <a:spLocks noGrp="1" noChangeArrowheads="1"/>
          </p:cNvSpPr>
          <p:nvPr>
            <p:ph type="title"/>
          </p:nvPr>
        </p:nvSpPr>
        <p:spPr/>
        <p:txBody>
          <a:bodyPr/>
          <a:lstStyle/>
          <a:p>
            <a:pPr algn="ctr">
              <a:defRPr/>
            </a:pPr>
            <a:r>
              <a:rPr lang="en-US" sz="4400" b="1" dirty="0">
                <a:effectLst>
                  <a:outerShdw blurRad="38100" dist="38100" dir="2700000" algn="tl">
                    <a:srgbClr val="000000">
                      <a:alpha val="43137"/>
                    </a:srgbClr>
                  </a:outerShdw>
                </a:effectLst>
              </a:rPr>
              <a:t>LAB </a:t>
            </a:r>
            <a:r>
              <a:rPr lang="en-US" sz="4400" b="1" dirty="0" smtClean="0">
                <a:effectLst>
                  <a:outerShdw blurRad="38100" dist="38100" dir="2700000" algn="tl">
                    <a:srgbClr val="000000">
                      <a:alpha val="43137"/>
                    </a:srgbClr>
                  </a:outerShdw>
                </a:effectLst>
              </a:rPr>
              <a:t>: Routing Implementation</a:t>
            </a:r>
            <a:endParaRPr lang="en-US" sz="4400" b="1" dirty="0">
              <a:effectLst>
                <a:outerShdw blurRad="38100" dist="38100" dir="2700000" algn="tl">
                  <a:srgbClr val="000000">
                    <a:alpha val="43137"/>
                  </a:srgbClr>
                </a:outerShdw>
              </a:effectLst>
            </a:endParaRPr>
          </a:p>
        </p:txBody>
      </p:sp>
      <p:pic>
        <p:nvPicPr>
          <p:cNvPr id="39939"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8000" y="2133600"/>
            <a:ext cx="1238251"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0"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200" y="2057400"/>
            <a:ext cx="1238251"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8677" name="Freeform 5"/>
          <p:cNvSpPr>
            <a:spLocks/>
          </p:cNvSpPr>
          <p:nvPr/>
        </p:nvSpPr>
        <p:spPr bwMode="auto">
          <a:xfrm rot="5172296">
            <a:off x="4110567" y="977900"/>
            <a:ext cx="304800" cy="2641600"/>
          </a:xfrm>
          <a:custGeom>
            <a:avLst/>
            <a:gdLst/>
            <a:ahLst/>
            <a:cxnLst>
              <a:cxn ang="0">
                <a:pos x="0" y="768"/>
              </a:cxn>
              <a:cxn ang="0">
                <a:pos x="0" y="336"/>
              </a:cxn>
              <a:cxn ang="0">
                <a:pos x="96" y="432"/>
              </a:cxn>
              <a:cxn ang="0">
                <a:pos x="96" y="0"/>
              </a:cxn>
            </a:cxnLst>
            <a:rect l="0" t="0" r="r" b="b"/>
            <a:pathLst>
              <a:path w="97" h="769">
                <a:moveTo>
                  <a:pt x="0" y="768"/>
                </a:moveTo>
                <a:lnTo>
                  <a:pt x="0" y="336"/>
                </a:lnTo>
                <a:lnTo>
                  <a:pt x="96" y="432"/>
                </a:lnTo>
                <a:lnTo>
                  <a:pt x="96" y="0"/>
                </a:lnTo>
              </a:path>
            </a:pathLst>
          </a:custGeom>
          <a:noFill/>
          <a:ln w="50800" cap="rnd" cmpd="sng">
            <a:solidFill>
              <a:schemeClr val="accent2"/>
            </a:solidFill>
            <a:prstDash val="solid"/>
            <a:round/>
            <a:headEnd type="none" w="sm" len="sm"/>
            <a:tailEnd type="none" w="sm" len="sm"/>
          </a:ln>
          <a:effectLst>
            <a:outerShdw dist="17961" dir="2700000" algn="ctr" rotWithShape="0">
              <a:schemeClr val="tx1"/>
            </a:outerShdw>
          </a:effectLst>
        </p:spPr>
        <p:txBody>
          <a:bodyPr/>
          <a:lstStyle/>
          <a:p>
            <a:pPr>
              <a:defRPr/>
            </a:pPr>
            <a:endParaRPr lang="en-US"/>
          </a:p>
        </p:txBody>
      </p:sp>
      <p:sp>
        <p:nvSpPr>
          <p:cNvPr id="39942" name="Oval 6"/>
          <p:cNvSpPr>
            <a:spLocks noChangeArrowheads="1"/>
          </p:cNvSpPr>
          <p:nvPr/>
        </p:nvSpPr>
        <p:spPr bwMode="auto">
          <a:xfrm>
            <a:off x="2844800" y="2362200"/>
            <a:ext cx="508000" cy="304800"/>
          </a:xfrm>
          <a:prstGeom prst="ellipse">
            <a:avLst/>
          </a:prstGeom>
          <a:solidFill>
            <a:schemeClr val="accent1"/>
          </a:solidFill>
          <a:ln w="9525" algn="ctr">
            <a:solidFill>
              <a:schemeClr val="tx1"/>
            </a:solidFill>
            <a:round/>
            <a:headEnd/>
            <a:tailEnd/>
          </a:ln>
        </p:spPr>
        <p:txBody>
          <a:bodyPr wrap="none" anchor="ctr"/>
          <a:lstStyle/>
          <a:p>
            <a:r>
              <a:rPr lang="en-US" sz="1600" b="1"/>
              <a:t>S0</a:t>
            </a:r>
          </a:p>
        </p:txBody>
      </p:sp>
      <p:sp>
        <p:nvSpPr>
          <p:cNvPr id="39943" name="Oval 7"/>
          <p:cNvSpPr>
            <a:spLocks noChangeArrowheads="1"/>
          </p:cNvSpPr>
          <p:nvPr/>
        </p:nvSpPr>
        <p:spPr bwMode="auto">
          <a:xfrm>
            <a:off x="5181600" y="2438400"/>
            <a:ext cx="508000" cy="304800"/>
          </a:xfrm>
          <a:prstGeom prst="ellipse">
            <a:avLst/>
          </a:prstGeom>
          <a:solidFill>
            <a:schemeClr val="accent1"/>
          </a:solidFill>
          <a:ln w="9525" algn="ctr">
            <a:solidFill>
              <a:schemeClr val="tx1"/>
            </a:solidFill>
            <a:round/>
            <a:headEnd/>
            <a:tailEnd/>
          </a:ln>
        </p:spPr>
        <p:txBody>
          <a:bodyPr wrap="none" anchor="ctr"/>
          <a:lstStyle/>
          <a:p>
            <a:r>
              <a:rPr lang="en-US" sz="1600" b="1"/>
              <a:t>S0</a:t>
            </a:r>
          </a:p>
        </p:txBody>
      </p:sp>
      <p:sp>
        <p:nvSpPr>
          <p:cNvPr id="39944" name="WordArt 8"/>
          <p:cNvSpPr>
            <a:spLocks noChangeArrowheads="1" noChangeShapeType="1" noTextEdit="1"/>
          </p:cNvSpPr>
          <p:nvPr/>
        </p:nvSpPr>
        <p:spPr bwMode="auto">
          <a:xfrm>
            <a:off x="1828801" y="1524000"/>
            <a:ext cx="673100" cy="381000"/>
          </a:xfrm>
          <a:prstGeom prst="rect">
            <a:avLst/>
          </a:prstGeom>
        </p:spPr>
        <p:txBody>
          <a:bodyPr wrap="none" fromWordArt="1">
            <a:prstTxWarp prst="textPlain">
              <a:avLst>
                <a:gd name="adj" fmla="val 50000"/>
              </a:avLst>
            </a:prstTxWarp>
          </a:bodyPr>
          <a:lstStyle/>
          <a:p>
            <a:r>
              <a:rPr lang="en-US" sz="3600" kern="10">
                <a:ln w="12700">
                  <a:solidFill>
                    <a:srgbClr val="3333CC"/>
                  </a:solidFill>
                  <a:round/>
                  <a:headEnd/>
                  <a:tailEnd/>
                </a:ln>
                <a:solidFill>
                  <a:srgbClr val="B2B2B2">
                    <a:alpha val="50195"/>
                  </a:srgbClr>
                </a:solidFill>
                <a:effectLst>
                  <a:outerShdw dist="45791" dir="2021404" algn="ctr" rotWithShape="0">
                    <a:srgbClr val="9999FF"/>
                  </a:outerShdw>
                </a:effectLst>
                <a:latin typeface="Arial Black"/>
              </a:rPr>
              <a:t>R1</a:t>
            </a:r>
          </a:p>
        </p:txBody>
      </p:sp>
      <p:sp>
        <p:nvSpPr>
          <p:cNvPr id="39945" name="WordArt 9"/>
          <p:cNvSpPr>
            <a:spLocks noChangeArrowheads="1" noChangeShapeType="1" noTextEdit="1"/>
          </p:cNvSpPr>
          <p:nvPr/>
        </p:nvSpPr>
        <p:spPr bwMode="auto">
          <a:xfrm>
            <a:off x="5994401" y="1600200"/>
            <a:ext cx="673100" cy="381000"/>
          </a:xfrm>
          <a:prstGeom prst="rect">
            <a:avLst/>
          </a:prstGeom>
        </p:spPr>
        <p:txBody>
          <a:bodyPr wrap="none" fromWordArt="1">
            <a:prstTxWarp prst="textPlain">
              <a:avLst>
                <a:gd name="adj" fmla="val 50000"/>
              </a:avLst>
            </a:prstTxWarp>
          </a:bodyPr>
          <a:lstStyle/>
          <a:p>
            <a:r>
              <a:rPr lang="en-US" sz="3600" kern="10">
                <a:ln w="12700">
                  <a:solidFill>
                    <a:srgbClr val="3333CC"/>
                  </a:solidFill>
                  <a:round/>
                  <a:headEnd/>
                  <a:tailEnd/>
                </a:ln>
                <a:solidFill>
                  <a:srgbClr val="B2B2B2">
                    <a:alpha val="50195"/>
                  </a:srgbClr>
                </a:solidFill>
                <a:effectLst>
                  <a:outerShdw dist="45791" dir="2021404" algn="ctr" rotWithShape="0">
                    <a:srgbClr val="9999FF"/>
                  </a:outerShdw>
                </a:effectLst>
                <a:latin typeface="Arial Black"/>
              </a:rPr>
              <a:t>R2</a:t>
            </a:r>
          </a:p>
        </p:txBody>
      </p:sp>
      <p:sp>
        <p:nvSpPr>
          <p:cNvPr id="39946" name="Line 10"/>
          <p:cNvSpPr>
            <a:spLocks noChangeShapeType="1"/>
          </p:cNvSpPr>
          <p:nvPr/>
        </p:nvSpPr>
        <p:spPr bwMode="auto">
          <a:xfrm>
            <a:off x="2336800" y="2590800"/>
            <a:ext cx="0" cy="1219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39947" name="Picture 1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7200" y="3733800"/>
            <a:ext cx="8636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8" name="Oval 12"/>
          <p:cNvSpPr>
            <a:spLocks noChangeArrowheads="1"/>
          </p:cNvSpPr>
          <p:nvPr/>
        </p:nvSpPr>
        <p:spPr bwMode="auto">
          <a:xfrm>
            <a:off x="1727200" y="2514600"/>
            <a:ext cx="508000" cy="304800"/>
          </a:xfrm>
          <a:prstGeom prst="ellipse">
            <a:avLst/>
          </a:prstGeom>
          <a:solidFill>
            <a:schemeClr val="accent1"/>
          </a:solidFill>
          <a:ln w="9525" algn="ctr">
            <a:solidFill>
              <a:schemeClr val="tx1"/>
            </a:solidFill>
            <a:round/>
            <a:headEnd/>
            <a:tailEnd/>
          </a:ln>
        </p:spPr>
        <p:txBody>
          <a:bodyPr wrap="none" anchor="ctr"/>
          <a:lstStyle/>
          <a:p>
            <a:r>
              <a:rPr lang="en-US" sz="1600" b="1"/>
              <a:t>E0</a:t>
            </a:r>
          </a:p>
        </p:txBody>
      </p:sp>
      <p:sp>
        <p:nvSpPr>
          <p:cNvPr id="39949" name="Text Box 13"/>
          <p:cNvSpPr txBox="1">
            <a:spLocks noChangeArrowheads="1"/>
          </p:cNvSpPr>
          <p:nvPr/>
        </p:nvSpPr>
        <p:spPr bwMode="auto">
          <a:xfrm>
            <a:off x="101600" y="2362201"/>
            <a:ext cx="11384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b="1">
                <a:latin typeface="Tahoma" pitchFamily="34" charset="0"/>
              </a:rPr>
              <a:t>10.0.0.1</a:t>
            </a:r>
          </a:p>
        </p:txBody>
      </p:sp>
      <p:sp>
        <p:nvSpPr>
          <p:cNvPr id="39950" name="Text Box 14"/>
          <p:cNvSpPr txBox="1">
            <a:spLocks noChangeArrowheads="1"/>
          </p:cNvSpPr>
          <p:nvPr/>
        </p:nvSpPr>
        <p:spPr bwMode="auto">
          <a:xfrm>
            <a:off x="203201" y="3886201"/>
            <a:ext cx="11384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b="1">
                <a:latin typeface="Tahoma" pitchFamily="34" charset="0"/>
              </a:rPr>
              <a:t>10.0.0.2</a:t>
            </a:r>
          </a:p>
        </p:txBody>
      </p:sp>
      <p:sp>
        <p:nvSpPr>
          <p:cNvPr id="39951" name="Text Box 15"/>
          <p:cNvSpPr txBox="1">
            <a:spLocks noChangeArrowheads="1"/>
          </p:cNvSpPr>
          <p:nvPr/>
        </p:nvSpPr>
        <p:spPr bwMode="auto">
          <a:xfrm>
            <a:off x="8026401" y="1752601"/>
            <a:ext cx="11384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b="1">
                <a:latin typeface="Tahoma" pitchFamily="34" charset="0"/>
              </a:rPr>
              <a:t>30.0.0.2</a:t>
            </a:r>
          </a:p>
        </p:txBody>
      </p:sp>
      <p:sp>
        <p:nvSpPr>
          <p:cNvPr id="39952" name="Text Box 16"/>
          <p:cNvSpPr txBox="1">
            <a:spLocks noChangeArrowheads="1"/>
          </p:cNvSpPr>
          <p:nvPr/>
        </p:nvSpPr>
        <p:spPr bwMode="auto">
          <a:xfrm>
            <a:off x="2844801" y="1828801"/>
            <a:ext cx="11384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b="1">
                <a:latin typeface="Tahoma" pitchFamily="34" charset="0"/>
              </a:rPr>
              <a:t>20.0.0.1</a:t>
            </a:r>
          </a:p>
        </p:txBody>
      </p:sp>
      <p:sp>
        <p:nvSpPr>
          <p:cNvPr id="39953" name="Text Box 17"/>
          <p:cNvSpPr txBox="1">
            <a:spLocks noChangeArrowheads="1"/>
          </p:cNvSpPr>
          <p:nvPr/>
        </p:nvSpPr>
        <p:spPr bwMode="auto">
          <a:xfrm>
            <a:off x="4470401" y="1981201"/>
            <a:ext cx="11384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b="1">
                <a:latin typeface="Tahoma" pitchFamily="34" charset="0"/>
              </a:rPr>
              <a:t>20.0.0.2</a:t>
            </a:r>
          </a:p>
        </p:txBody>
      </p:sp>
      <p:sp>
        <p:nvSpPr>
          <p:cNvPr id="39954" name="Text Box 18"/>
          <p:cNvSpPr txBox="1">
            <a:spLocks noChangeArrowheads="1"/>
          </p:cNvSpPr>
          <p:nvPr/>
        </p:nvSpPr>
        <p:spPr bwMode="auto">
          <a:xfrm>
            <a:off x="6705601" y="1905001"/>
            <a:ext cx="11384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b="1">
                <a:latin typeface="Tahoma" pitchFamily="34" charset="0"/>
              </a:rPr>
              <a:t>30.0.0.1</a:t>
            </a:r>
          </a:p>
        </p:txBody>
      </p:sp>
      <p:sp>
        <p:nvSpPr>
          <p:cNvPr id="39955" name="Text Box 19"/>
          <p:cNvSpPr txBox="1">
            <a:spLocks noChangeArrowheads="1"/>
          </p:cNvSpPr>
          <p:nvPr/>
        </p:nvSpPr>
        <p:spPr bwMode="auto">
          <a:xfrm>
            <a:off x="1900767" y="3770313"/>
            <a:ext cx="3513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b="1"/>
              <a:t>A</a:t>
            </a:r>
          </a:p>
        </p:txBody>
      </p:sp>
      <p:pic>
        <p:nvPicPr>
          <p:cNvPr id="39956" name="Picture 2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4652" y="2133600"/>
            <a:ext cx="1238249"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57" name="Oval 21"/>
          <p:cNvSpPr>
            <a:spLocks noChangeArrowheads="1"/>
          </p:cNvSpPr>
          <p:nvPr/>
        </p:nvSpPr>
        <p:spPr bwMode="auto">
          <a:xfrm>
            <a:off x="8940800" y="2133600"/>
            <a:ext cx="508000" cy="304800"/>
          </a:xfrm>
          <a:prstGeom prst="ellipse">
            <a:avLst/>
          </a:prstGeom>
          <a:solidFill>
            <a:schemeClr val="accent1"/>
          </a:solidFill>
          <a:ln w="9525" algn="ctr">
            <a:solidFill>
              <a:schemeClr val="tx1"/>
            </a:solidFill>
            <a:round/>
            <a:headEnd/>
            <a:tailEnd/>
          </a:ln>
        </p:spPr>
        <p:txBody>
          <a:bodyPr wrap="none" anchor="ctr"/>
          <a:lstStyle/>
          <a:p>
            <a:r>
              <a:rPr lang="en-US" sz="1600" b="1"/>
              <a:t>S0</a:t>
            </a:r>
          </a:p>
        </p:txBody>
      </p:sp>
      <p:sp>
        <p:nvSpPr>
          <p:cNvPr id="39958" name="Line 22"/>
          <p:cNvSpPr>
            <a:spLocks noChangeShapeType="1"/>
          </p:cNvSpPr>
          <p:nvPr/>
        </p:nvSpPr>
        <p:spPr bwMode="auto">
          <a:xfrm>
            <a:off x="9874251" y="2590800"/>
            <a:ext cx="0" cy="1219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39959" name="Picture 2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91133" y="3733800"/>
            <a:ext cx="8636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60" name="Oval 24"/>
          <p:cNvSpPr>
            <a:spLocks noChangeArrowheads="1"/>
          </p:cNvSpPr>
          <p:nvPr/>
        </p:nvSpPr>
        <p:spPr bwMode="auto">
          <a:xfrm>
            <a:off x="9874251" y="2590800"/>
            <a:ext cx="508000" cy="304800"/>
          </a:xfrm>
          <a:prstGeom prst="ellipse">
            <a:avLst/>
          </a:prstGeom>
          <a:solidFill>
            <a:schemeClr val="accent1"/>
          </a:solidFill>
          <a:ln w="9525" algn="ctr">
            <a:solidFill>
              <a:schemeClr val="tx1"/>
            </a:solidFill>
            <a:round/>
            <a:headEnd/>
            <a:tailEnd/>
          </a:ln>
        </p:spPr>
        <p:txBody>
          <a:bodyPr wrap="none" anchor="ctr"/>
          <a:lstStyle/>
          <a:p>
            <a:r>
              <a:rPr lang="en-US" sz="1600" b="1"/>
              <a:t>E0</a:t>
            </a:r>
          </a:p>
        </p:txBody>
      </p:sp>
      <p:sp>
        <p:nvSpPr>
          <p:cNvPr id="39961" name="Text Box 25"/>
          <p:cNvSpPr txBox="1">
            <a:spLocks noChangeArrowheads="1"/>
          </p:cNvSpPr>
          <p:nvPr/>
        </p:nvSpPr>
        <p:spPr bwMode="auto">
          <a:xfrm>
            <a:off x="10483851" y="3810001"/>
            <a:ext cx="11384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b="1">
                <a:latin typeface="Tahoma" pitchFamily="34" charset="0"/>
              </a:rPr>
              <a:t>40.0.0.2</a:t>
            </a:r>
          </a:p>
        </p:txBody>
      </p:sp>
      <p:sp>
        <p:nvSpPr>
          <p:cNvPr id="39962" name="Text Box 26"/>
          <p:cNvSpPr txBox="1">
            <a:spLocks noChangeArrowheads="1"/>
          </p:cNvSpPr>
          <p:nvPr/>
        </p:nvSpPr>
        <p:spPr bwMode="auto">
          <a:xfrm>
            <a:off x="10483851" y="2590801"/>
            <a:ext cx="11384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b="1">
                <a:latin typeface="Tahoma" pitchFamily="34" charset="0"/>
              </a:rPr>
              <a:t>40.0.0.1</a:t>
            </a:r>
          </a:p>
        </p:txBody>
      </p:sp>
      <p:sp>
        <p:nvSpPr>
          <p:cNvPr id="39963" name="Text Box 27"/>
          <p:cNvSpPr txBox="1">
            <a:spLocks noChangeArrowheads="1"/>
          </p:cNvSpPr>
          <p:nvPr/>
        </p:nvSpPr>
        <p:spPr bwMode="auto">
          <a:xfrm>
            <a:off x="9641417" y="3770313"/>
            <a:ext cx="3513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b="1"/>
              <a:t>B</a:t>
            </a:r>
          </a:p>
        </p:txBody>
      </p:sp>
      <p:sp>
        <p:nvSpPr>
          <p:cNvPr id="39964" name="Oval 28"/>
          <p:cNvSpPr>
            <a:spLocks noChangeArrowheads="1"/>
          </p:cNvSpPr>
          <p:nvPr/>
        </p:nvSpPr>
        <p:spPr bwMode="auto">
          <a:xfrm>
            <a:off x="6807200" y="2362200"/>
            <a:ext cx="508000" cy="304800"/>
          </a:xfrm>
          <a:prstGeom prst="ellipse">
            <a:avLst/>
          </a:prstGeom>
          <a:solidFill>
            <a:schemeClr val="accent1"/>
          </a:solidFill>
          <a:ln w="9525" algn="ctr">
            <a:solidFill>
              <a:schemeClr val="tx1"/>
            </a:solidFill>
            <a:round/>
            <a:headEnd/>
            <a:tailEnd/>
          </a:ln>
        </p:spPr>
        <p:txBody>
          <a:bodyPr wrap="none" anchor="ctr"/>
          <a:lstStyle/>
          <a:p>
            <a:r>
              <a:rPr lang="en-US" sz="1600" b="1"/>
              <a:t>S1</a:t>
            </a:r>
          </a:p>
        </p:txBody>
      </p:sp>
      <p:sp>
        <p:nvSpPr>
          <p:cNvPr id="1948701" name="Freeform 29"/>
          <p:cNvSpPr>
            <a:spLocks/>
          </p:cNvSpPr>
          <p:nvPr/>
        </p:nvSpPr>
        <p:spPr bwMode="auto">
          <a:xfrm rot="5172296">
            <a:off x="7975600" y="1041400"/>
            <a:ext cx="304800" cy="2641600"/>
          </a:xfrm>
          <a:custGeom>
            <a:avLst/>
            <a:gdLst/>
            <a:ahLst/>
            <a:cxnLst>
              <a:cxn ang="0">
                <a:pos x="0" y="768"/>
              </a:cxn>
              <a:cxn ang="0">
                <a:pos x="0" y="336"/>
              </a:cxn>
              <a:cxn ang="0">
                <a:pos x="96" y="432"/>
              </a:cxn>
              <a:cxn ang="0">
                <a:pos x="96" y="0"/>
              </a:cxn>
            </a:cxnLst>
            <a:rect l="0" t="0" r="r" b="b"/>
            <a:pathLst>
              <a:path w="97" h="769">
                <a:moveTo>
                  <a:pt x="0" y="768"/>
                </a:moveTo>
                <a:lnTo>
                  <a:pt x="0" y="336"/>
                </a:lnTo>
                <a:lnTo>
                  <a:pt x="96" y="432"/>
                </a:lnTo>
                <a:lnTo>
                  <a:pt x="96" y="0"/>
                </a:lnTo>
              </a:path>
            </a:pathLst>
          </a:custGeom>
          <a:noFill/>
          <a:ln w="50800" cap="rnd" cmpd="sng">
            <a:solidFill>
              <a:schemeClr val="accent2"/>
            </a:solidFill>
            <a:prstDash val="solid"/>
            <a:round/>
            <a:headEnd type="none" w="sm" len="sm"/>
            <a:tailEnd type="none" w="sm" len="sm"/>
          </a:ln>
          <a:effectLst>
            <a:outerShdw dist="17961" dir="2700000" algn="ctr" rotWithShape="0">
              <a:schemeClr val="tx1"/>
            </a:outerShdw>
          </a:effectLst>
        </p:spPr>
        <p:txBody>
          <a:bodyPr/>
          <a:lstStyle/>
          <a:p>
            <a:pPr>
              <a:defRPr/>
            </a:pPr>
            <a:endParaRPr lang="en-US"/>
          </a:p>
        </p:txBody>
      </p:sp>
      <p:sp>
        <p:nvSpPr>
          <p:cNvPr id="39966" name="WordArt 30"/>
          <p:cNvSpPr>
            <a:spLocks noChangeArrowheads="1" noChangeShapeType="1" noTextEdit="1"/>
          </p:cNvSpPr>
          <p:nvPr/>
        </p:nvSpPr>
        <p:spPr bwMode="auto">
          <a:xfrm>
            <a:off x="9652001" y="1676400"/>
            <a:ext cx="673100" cy="381000"/>
          </a:xfrm>
          <a:prstGeom prst="rect">
            <a:avLst/>
          </a:prstGeom>
        </p:spPr>
        <p:txBody>
          <a:bodyPr wrap="none" fromWordArt="1">
            <a:prstTxWarp prst="textPlain">
              <a:avLst>
                <a:gd name="adj" fmla="val 50000"/>
              </a:avLst>
            </a:prstTxWarp>
          </a:bodyPr>
          <a:lstStyle/>
          <a:p>
            <a:r>
              <a:rPr lang="en-US" sz="3600" kern="10">
                <a:ln w="12700">
                  <a:solidFill>
                    <a:srgbClr val="3333CC"/>
                  </a:solidFill>
                  <a:round/>
                  <a:headEnd/>
                  <a:tailEnd/>
                </a:ln>
                <a:solidFill>
                  <a:srgbClr val="B2B2B2">
                    <a:alpha val="50195"/>
                  </a:srgbClr>
                </a:solidFill>
                <a:effectLst>
                  <a:outerShdw dist="45791" dir="2021404" algn="ctr" rotWithShape="0">
                    <a:srgbClr val="9999FF"/>
                  </a:outerShdw>
                </a:effectLst>
                <a:latin typeface="Arial Black"/>
              </a:rPr>
              <a:t>R3</a:t>
            </a:r>
          </a:p>
        </p:txBody>
      </p:sp>
      <p:sp>
        <p:nvSpPr>
          <p:cNvPr id="39967" name="Rectangle 30"/>
          <p:cNvSpPr>
            <a:spLocks noChangeArrowheads="1"/>
          </p:cNvSpPr>
          <p:nvPr/>
        </p:nvSpPr>
        <p:spPr bwMode="auto">
          <a:xfrm>
            <a:off x="2133600" y="4800600"/>
            <a:ext cx="8229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buFont typeface="Arial" charset="0"/>
              <a:buChar char="•"/>
            </a:pPr>
            <a:r>
              <a:rPr lang="en-US" sz="2400">
                <a:latin typeface="Tahoma" pitchFamily="34" charset="0"/>
              </a:rPr>
              <a:t>Host A can ping router R1 and R2</a:t>
            </a:r>
          </a:p>
          <a:p>
            <a:pPr algn="just">
              <a:buFont typeface="Arial" charset="0"/>
              <a:buChar char="•"/>
            </a:pPr>
            <a:r>
              <a:rPr lang="en-US" sz="2400">
                <a:latin typeface="Tahoma" pitchFamily="34" charset="0"/>
              </a:rPr>
              <a:t>To enable Host A to Ping Host B we need to configure Routes</a:t>
            </a:r>
          </a:p>
        </p:txBody>
      </p:sp>
    </p:spTree>
    <p:extLst>
      <p:ext uri="{BB962C8B-B14F-4D97-AF65-F5344CB8AC3E}">
        <p14:creationId xmlns:p14="http://schemas.microsoft.com/office/powerpoint/2010/main" val="37676215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sz="half" idx="2"/>
          </p:nvPr>
        </p:nvSpPr>
        <p:spPr>
          <a:xfrm>
            <a:off x="508000" y="2514600"/>
            <a:ext cx="11277600" cy="3352800"/>
          </a:xfrm>
        </p:spPr>
        <p:txBody>
          <a:bodyPr lIns="82153" tIns="41076" rIns="82153" bIns="41076" anchor="ctr" anchorCtr="1"/>
          <a:lstStyle/>
          <a:p>
            <a:pPr lvl="1" algn="just">
              <a:lnSpc>
                <a:spcPct val="80000"/>
              </a:lnSpc>
              <a:buFont typeface="Wingdings" pitchFamily="2" charset="2"/>
              <a:buChar char="v"/>
            </a:pPr>
            <a:r>
              <a:rPr lang="en-US" sz="2000" b="1" smtClean="0">
                <a:latin typeface="Tahoma" pitchFamily="34" charset="0"/>
              </a:rPr>
              <a:t>ip route </a:t>
            </a:r>
            <a:r>
              <a:rPr lang="en-US" sz="2000" smtClean="0">
                <a:latin typeface="Tahoma" pitchFamily="34" charset="0"/>
              </a:rPr>
              <a:t>The command used to create the static route.</a:t>
            </a:r>
            <a:endParaRPr lang="en-US" sz="2000" b="1" smtClean="0">
              <a:latin typeface="Tahoma" pitchFamily="34" charset="0"/>
            </a:endParaRPr>
          </a:p>
          <a:p>
            <a:pPr lvl="1" algn="just">
              <a:lnSpc>
                <a:spcPct val="80000"/>
              </a:lnSpc>
              <a:buFont typeface="Wingdings" pitchFamily="2" charset="2"/>
              <a:buChar char="v"/>
            </a:pPr>
            <a:r>
              <a:rPr lang="en-US" sz="2000" b="1" smtClean="0">
                <a:latin typeface="Tahoma" pitchFamily="34" charset="0"/>
              </a:rPr>
              <a:t>Destination network </a:t>
            </a:r>
            <a:r>
              <a:rPr lang="en-US" sz="2000" smtClean="0">
                <a:latin typeface="Tahoma" pitchFamily="34" charset="0"/>
              </a:rPr>
              <a:t>The network you’re placing in the routing table.</a:t>
            </a:r>
            <a:endParaRPr lang="en-US" sz="2000" b="1" smtClean="0">
              <a:latin typeface="Tahoma" pitchFamily="34" charset="0"/>
            </a:endParaRPr>
          </a:p>
          <a:p>
            <a:pPr lvl="1" algn="just">
              <a:lnSpc>
                <a:spcPct val="80000"/>
              </a:lnSpc>
              <a:buFont typeface="Wingdings" pitchFamily="2" charset="2"/>
              <a:buChar char="v"/>
            </a:pPr>
            <a:r>
              <a:rPr lang="en-US" sz="2000" b="1" smtClean="0">
                <a:latin typeface="Tahoma" pitchFamily="34" charset="0"/>
              </a:rPr>
              <a:t>mask </a:t>
            </a:r>
            <a:r>
              <a:rPr lang="en-US" sz="2000" smtClean="0">
                <a:latin typeface="Tahoma" pitchFamily="34" charset="0"/>
              </a:rPr>
              <a:t>The subnet mask being used on the network.</a:t>
            </a:r>
            <a:endParaRPr lang="en-US" sz="2000" b="1" smtClean="0">
              <a:latin typeface="Tahoma" pitchFamily="34" charset="0"/>
            </a:endParaRPr>
          </a:p>
          <a:p>
            <a:pPr lvl="1" algn="just">
              <a:lnSpc>
                <a:spcPct val="80000"/>
              </a:lnSpc>
              <a:buFont typeface="Wingdings" pitchFamily="2" charset="2"/>
              <a:buChar char="v"/>
            </a:pPr>
            <a:r>
              <a:rPr lang="en-US" sz="2000" b="1" smtClean="0">
                <a:latin typeface="Tahoma" pitchFamily="34" charset="0"/>
              </a:rPr>
              <a:t>next-hop address </a:t>
            </a:r>
            <a:r>
              <a:rPr lang="en-US" sz="2000" smtClean="0">
                <a:latin typeface="Tahoma" pitchFamily="34" charset="0"/>
              </a:rPr>
              <a:t>The address of the next-hop router that will receive the packet and forward it to the remote network. This is a router interface that’s on a directly connected network. </a:t>
            </a:r>
          </a:p>
          <a:p>
            <a:pPr lvl="1" algn="just">
              <a:lnSpc>
                <a:spcPct val="80000"/>
              </a:lnSpc>
              <a:buFont typeface="Wingdings" pitchFamily="2" charset="2"/>
              <a:buChar char="v"/>
            </a:pPr>
            <a:r>
              <a:rPr lang="en-US" sz="2000" b="1" smtClean="0">
                <a:latin typeface="Tahoma" pitchFamily="34" charset="0"/>
              </a:rPr>
              <a:t>Exit interface </a:t>
            </a:r>
            <a:r>
              <a:rPr lang="en-US" sz="2000" smtClean="0">
                <a:latin typeface="Tahoma" pitchFamily="34" charset="0"/>
              </a:rPr>
              <a:t>You can use it in place of the next-hop address if you want, but it’s got to be on a point-to-point link, such as a WAN</a:t>
            </a:r>
            <a:r>
              <a:rPr lang="en-US" sz="1600" smtClean="0">
                <a:latin typeface="Tahoma" pitchFamily="34" charset="0"/>
              </a:rPr>
              <a:t> </a:t>
            </a:r>
          </a:p>
        </p:txBody>
      </p:sp>
      <p:sp>
        <p:nvSpPr>
          <p:cNvPr id="1704963" name="Rectangle 3"/>
          <p:cNvSpPr>
            <a:spLocks noChangeArrowheads="1"/>
          </p:cNvSpPr>
          <p:nvPr/>
        </p:nvSpPr>
        <p:spPr bwMode="auto">
          <a:xfrm>
            <a:off x="508000" y="1600201"/>
            <a:ext cx="10752667" cy="758825"/>
          </a:xfrm>
          <a:prstGeom prst="rect">
            <a:avLst/>
          </a:prstGeom>
          <a:solidFill>
            <a:srgbClr val="FFFFFF"/>
          </a:solidFill>
          <a:ln w="12700">
            <a:solidFill>
              <a:srgbClr val="000000"/>
            </a:solidFill>
            <a:miter lim="800000"/>
            <a:headEnd/>
            <a:tailEnd/>
          </a:ln>
          <a:effectLst>
            <a:outerShdw dist="71842" dir="2700000" algn="ctr" rotWithShape="0">
              <a:srgbClr val="000000"/>
            </a:outerShdw>
          </a:effectLst>
        </p:spPr>
        <p:txBody>
          <a:bodyPr wrap="none" anchor="ctr"/>
          <a:lstStyle/>
          <a:p>
            <a:pPr>
              <a:defRPr/>
            </a:pPr>
            <a:endParaRPr lang="en-US"/>
          </a:p>
        </p:txBody>
      </p:sp>
      <p:sp>
        <p:nvSpPr>
          <p:cNvPr id="43012" name="Rectangle 4"/>
          <p:cNvSpPr>
            <a:spLocks noChangeArrowheads="1"/>
          </p:cNvSpPr>
          <p:nvPr/>
        </p:nvSpPr>
        <p:spPr bwMode="auto">
          <a:xfrm>
            <a:off x="812800" y="1676400"/>
            <a:ext cx="10464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p>
            <a:pPr defTabSz="1028700" eaLnBrk="0" hangingPunct="0">
              <a:lnSpc>
                <a:spcPts val="2025"/>
              </a:lnSpc>
              <a:tabLst>
                <a:tab pos="514350" algn="l"/>
                <a:tab pos="1028700" algn="l"/>
                <a:tab pos="1543050" algn="l"/>
              </a:tabLst>
            </a:pPr>
            <a:r>
              <a:rPr lang="en-US" sz="1600" b="1" dirty="0" err="1">
                <a:solidFill>
                  <a:schemeClr val="accent5">
                    <a:lumMod val="50000"/>
                  </a:schemeClr>
                </a:solidFill>
                <a:latin typeface="Tahoma" pitchFamily="34" charset="0"/>
              </a:rPr>
              <a:t>ip</a:t>
            </a:r>
            <a:r>
              <a:rPr lang="en-US" sz="1600" b="1" dirty="0">
                <a:solidFill>
                  <a:schemeClr val="accent5">
                    <a:lumMod val="50000"/>
                  </a:schemeClr>
                </a:solidFill>
                <a:latin typeface="Tahoma" pitchFamily="34" charset="0"/>
              </a:rPr>
              <a:t> route [</a:t>
            </a:r>
            <a:r>
              <a:rPr lang="en-US" sz="1600" b="1" i="1" dirty="0">
                <a:solidFill>
                  <a:schemeClr val="accent5">
                    <a:lumMod val="50000"/>
                  </a:schemeClr>
                </a:solidFill>
                <a:latin typeface="Tahoma" pitchFamily="34" charset="0"/>
              </a:rPr>
              <a:t>Destination network</a:t>
            </a:r>
            <a:r>
              <a:rPr lang="en-US" sz="1600" b="1" dirty="0">
                <a:solidFill>
                  <a:schemeClr val="accent5">
                    <a:lumMod val="50000"/>
                  </a:schemeClr>
                </a:solidFill>
                <a:latin typeface="Tahoma" pitchFamily="34" charset="0"/>
              </a:rPr>
              <a:t>] [</a:t>
            </a:r>
            <a:r>
              <a:rPr lang="en-US" sz="1600" b="1" i="1" dirty="0">
                <a:solidFill>
                  <a:schemeClr val="accent5">
                    <a:lumMod val="50000"/>
                  </a:schemeClr>
                </a:solidFill>
                <a:latin typeface="Tahoma" pitchFamily="34" charset="0"/>
              </a:rPr>
              <a:t>mask</a:t>
            </a:r>
            <a:r>
              <a:rPr lang="en-US" sz="1600" b="1" dirty="0">
                <a:solidFill>
                  <a:schemeClr val="accent5">
                    <a:lumMod val="50000"/>
                  </a:schemeClr>
                </a:solidFill>
                <a:latin typeface="Tahoma" pitchFamily="34" charset="0"/>
              </a:rPr>
              <a:t>] [</a:t>
            </a:r>
            <a:r>
              <a:rPr lang="en-US" sz="1600" b="1" i="1" dirty="0">
                <a:solidFill>
                  <a:schemeClr val="accent5">
                    <a:lumMod val="50000"/>
                  </a:schemeClr>
                </a:solidFill>
                <a:latin typeface="Tahoma" pitchFamily="34" charset="0"/>
              </a:rPr>
              <a:t>next-hop address or exit interface</a:t>
            </a:r>
            <a:r>
              <a:rPr lang="en-US" sz="1600" b="1" dirty="0">
                <a:solidFill>
                  <a:schemeClr val="accent5">
                    <a:lumMod val="50000"/>
                  </a:schemeClr>
                </a:solidFill>
                <a:latin typeface="Tahoma" pitchFamily="34" charset="0"/>
              </a:rPr>
              <a:t>]</a:t>
            </a:r>
          </a:p>
          <a:p>
            <a:pPr defTabSz="1028700" eaLnBrk="0" hangingPunct="0">
              <a:lnSpc>
                <a:spcPts val="2025"/>
              </a:lnSpc>
              <a:tabLst>
                <a:tab pos="514350" algn="l"/>
                <a:tab pos="1028700" algn="l"/>
                <a:tab pos="1543050" algn="l"/>
              </a:tabLst>
            </a:pPr>
            <a:r>
              <a:rPr lang="en-US" sz="1600" b="1" dirty="0">
                <a:solidFill>
                  <a:schemeClr val="accent5">
                    <a:lumMod val="50000"/>
                  </a:schemeClr>
                </a:solidFill>
                <a:latin typeface="Tahoma" pitchFamily="34" charset="0"/>
              </a:rPr>
              <a:t> </a:t>
            </a:r>
            <a:endParaRPr lang="en-US" sz="1600" dirty="0">
              <a:solidFill>
                <a:schemeClr val="accent5">
                  <a:lumMod val="50000"/>
                </a:schemeClr>
              </a:solidFill>
            </a:endParaRPr>
          </a:p>
        </p:txBody>
      </p:sp>
      <p:sp>
        <p:nvSpPr>
          <p:cNvPr id="1704965" name="Rectangle 5"/>
          <p:cNvSpPr>
            <a:spLocks noGrp="1" noChangeArrowheads="1"/>
          </p:cNvSpPr>
          <p:nvPr>
            <p:ph type="title"/>
          </p:nvPr>
        </p:nvSpPr>
        <p:spPr>
          <a:effectLst>
            <a:outerShdw dist="35921" dir="2700000" algn="ctr" rotWithShape="0">
              <a:schemeClr val="bg2"/>
            </a:outerShdw>
          </a:effectLst>
        </p:spPr>
        <p:txBody>
          <a:bodyPr lIns="82153" tIns="41076" rIns="82153" bIns="41076"/>
          <a:lstStyle/>
          <a:p>
            <a:pPr algn="ctr">
              <a:defRPr/>
            </a:pPr>
            <a:r>
              <a:rPr lang="en-US" sz="4800" b="1" dirty="0">
                <a:effectLst>
                  <a:outerShdw blurRad="38100" dist="38100" dir="2700000" algn="tl">
                    <a:srgbClr val="000000">
                      <a:alpha val="43137"/>
                    </a:srgbClr>
                  </a:outerShdw>
                </a:effectLst>
              </a:rPr>
              <a:t>Static Route Configuration</a:t>
            </a:r>
          </a:p>
        </p:txBody>
      </p:sp>
      <p:sp>
        <p:nvSpPr>
          <p:cNvPr id="1704966" name="Rectangle 6"/>
          <p:cNvSpPr>
            <a:spLocks noChangeArrowheads="1"/>
          </p:cNvSpPr>
          <p:nvPr/>
        </p:nvSpPr>
        <p:spPr bwMode="auto">
          <a:xfrm>
            <a:off x="406400" y="5867401"/>
            <a:ext cx="10752667" cy="454025"/>
          </a:xfrm>
          <a:prstGeom prst="rect">
            <a:avLst/>
          </a:prstGeom>
          <a:solidFill>
            <a:srgbClr val="FFFFFF"/>
          </a:solidFill>
          <a:ln w="12700">
            <a:solidFill>
              <a:srgbClr val="000000"/>
            </a:solidFill>
            <a:miter lim="800000"/>
            <a:headEnd/>
            <a:tailEnd/>
          </a:ln>
          <a:effectLst>
            <a:outerShdw dist="71842" dir="2700000" algn="ctr" rotWithShape="0">
              <a:srgbClr val="000000"/>
            </a:outerShdw>
          </a:effectLst>
        </p:spPr>
        <p:txBody>
          <a:bodyPr wrap="none" anchor="ctr"/>
          <a:lstStyle/>
          <a:p>
            <a:pPr>
              <a:defRPr/>
            </a:pPr>
            <a:endParaRPr lang="en-US"/>
          </a:p>
        </p:txBody>
      </p:sp>
      <p:sp>
        <p:nvSpPr>
          <p:cNvPr id="43015" name="Rectangle 7"/>
          <p:cNvSpPr>
            <a:spLocks noChangeArrowheads="1"/>
          </p:cNvSpPr>
          <p:nvPr/>
        </p:nvSpPr>
        <p:spPr bwMode="auto">
          <a:xfrm>
            <a:off x="1219200" y="5943600"/>
            <a:ext cx="8839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p>
            <a:pPr defTabSz="1028700" eaLnBrk="0" hangingPunct="0">
              <a:lnSpc>
                <a:spcPts val="2025"/>
              </a:lnSpc>
              <a:tabLst>
                <a:tab pos="514350" algn="l"/>
                <a:tab pos="1028700" algn="l"/>
                <a:tab pos="1543050" algn="l"/>
              </a:tabLst>
            </a:pPr>
            <a:r>
              <a:rPr lang="en-US" b="1" dirty="0">
                <a:solidFill>
                  <a:schemeClr val="accent5">
                    <a:lumMod val="50000"/>
                  </a:schemeClr>
                </a:solidFill>
              </a:rPr>
              <a:t>R1(</a:t>
            </a:r>
            <a:r>
              <a:rPr lang="en-US" b="1" dirty="0" err="1">
                <a:solidFill>
                  <a:schemeClr val="accent5">
                    <a:lumMod val="50000"/>
                  </a:schemeClr>
                </a:solidFill>
              </a:rPr>
              <a:t>config</a:t>
            </a:r>
            <a:r>
              <a:rPr lang="en-US" b="1" dirty="0">
                <a:solidFill>
                  <a:schemeClr val="accent5">
                    <a:lumMod val="50000"/>
                  </a:schemeClr>
                </a:solidFill>
              </a:rPr>
              <a:t>)#</a:t>
            </a:r>
            <a:r>
              <a:rPr lang="en-US" b="1" dirty="0" err="1">
                <a:solidFill>
                  <a:schemeClr val="accent5">
                    <a:lumMod val="50000"/>
                  </a:schemeClr>
                </a:solidFill>
              </a:rPr>
              <a:t>ip</a:t>
            </a:r>
            <a:r>
              <a:rPr lang="en-US" b="1" dirty="0">
                <a:solidFill>
                  <a:schemeClr val="accent5">
                    <a:lumMod val="50000"/>
                  </a:schemeClr>
                </a:solidFill>
              </a:rPr>
              <a:t> route 30.0.0.0 255.0.0.0 20.0.0.2</a:t>
            </a:r>
          </a:p>
        </p:txBody>
      </p:sp>
    </p:spTree>
    <p:extLst>
      <p:ext uri="{BB962C8B-B14F-4D97-AF65-F5344CB8AC3E}">
        <p14:creationId xmlns:p14="http://schemas.microsoft.com/office/powerpoint/2010/main" val="1476572705"/>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0722" name="Rectangle 2"/>
          <p:cNvSpPr>
            <a:spLocks noGrp="1" noChangeArrowheads="1"/>
          </p:cNvSpPr>
          <p:nvPr>
            <p:ph type="title"/>
          </p:nvPr>
        </p:nvSpPr>
        <p:spPr>
          <a:xfrm>
            <a:off x="920378" y="111747"/>
            <a:ext cx="9404723" cy="1400530"/>
          </a:xfrm>
        </p:spPr>
        <p:txBody>
          <a:bodyPr/>
          <a:lstStyle/>
          <a:p>
            <a:pPr algn="ctr">
              <a:defRPr/>
            </a:pPr>
            <a:r>
              <a:rPr lang="en-US" b="1" dirty="0">
                <a:effectLst>
                  <a:outerShdw blurRad="38100" dist="38100" dir="2700000" algn="tl">
                    <a:srgbClr val="000000">
                      <a:alpha val="43137"/>
                    </a:srgbClr>
                  </a:outerShdw>
                </a:effectLst>
              </a:rPr>
              <a:t>LAB </a:t>
            </a:r>
            <a:r>
              <a:rPr lang="en-US" b="1" dirty="0" smtClean="0">
                <a:effectLst>
                  <a:outerShdw blurRad="38100" dist="38100" dir="2700000" algn="tl">
                    <a:srgbClr val="000000">
                      <a:alpha val="43137"/>
                    </a:srgbClr>
                  </a:outerShdw>
                </a:effectLst>
              </a:rPr>
              <a:t>:Static </a:t>
            </a:r>
            <a:r>
              <a:rPr lang="en-US" b="1" dirty="0">
                <a:effectLst>
                  <a:outerShdw blurRad="38100" dist="38100" dir="2700000" algn="tl">
                    <a:srgbClr val="000000">
                      <a:alpha val="43137"/>
                    </a:srgbClr>
                  </a:outerShdw>
                </a:effectLst>
              </a:rPr>
              <a:t>Route Configuration</a:t>
            </a:r>
          </a:p>
        </p:txBody>
      </p:sp>
      <p:pic>
        <p:nvPicPr>
          <p:cNvPr id="44035"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8000" y="2133600"/>
            <a:ext cx="1238251"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6"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200" y="2057400"/>
            <a:ext cx="1238251"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50725" name="Freeform 5"/>
          <p:cNvSpPr>
            <a:spLocks/>
          </p:cNvSpPr>
          <p:nvPr/>
        </p:nvSpPr>
        <p:spPr bwMode="auto">
          <a:xfrm rot="5172296">
            <a:off x="4110567" y="977900"/>
            <a:ext cx="304800" cy="2641600"/>
          </a:xfrm>
          <a:custGeom>
            <a:avLst/>
            <a:gdLst/>
            <a:ahLst/>
            <a:cxnLst>
              <a:cxn ang="0">
                <a:pos x="0" y="768"/>
              </a:cxn>
              <a:cxn ang="0">
                <a:pos x="0" y="336"/>
              </a:cxn>
              <a:cxn ang="0">
                <a:pos x="96" y="432"/>
              </a:cxn>
              <a:cxn ang="0">
                <a:pos x="96" y="0"/>
              </a:cxn>
            </a:cxnLst>
            <a:rect l="0" t="0" r="r" b="b"/>
            <a:pathLst>
              <a:path w="97" h="769">
                <a:moveTo>
                  <a:pt x="0" y="768"/>
                </a:moveTo>
                <a:lnTo>
                  <a:pt x="0" y="336"/>
                </a:lnTo>
                <a:lnTo>
                  <a:pt x="96" y="432"/>
                </a:lnTo>
                <a:lnTo>
                  <a:pt x="96" y="0"/>
                </a:lnTo>
              </a:path>
            </a:pathLst>
          </a:custGeom>
          <a:noFill/>
          <a:ln w="50800" cap="rnd" cmpd="sng">
            <a:solidFill>
              <a:schemeClr val="accent2"/>
            </a:solidFill>
            <a:prstDash val="solid"/>
            <a:round/>
            <a:headEnd type="none" w="sm" len="sm"/>
            <a:tailEnd type="none" w="sm" len="sm"/>
          </a:ln>
          <a:effectLst>
            <a:outerShdw dist="17961" dir="2700000" algn="ctr" rotWithShape="0">
              <a:schemeClr val="tx1"/>
            </a:outerShdw>
          </a:effectLst>
        </p:spPr>
        <p:txBody>
          <a:bodyPr/>
          <a:lstStyle/>
          <a:p>
            <a:pPr>
              <a:defRPr/>
            </a:pPr>
            <a:endParaRPr lang="en-US"/>
          </a:p>
        </p:txBody>
      </p:sp>
      <p:sp>
        <p:nvSpPr>
          <p:cNvPr id="44038" name="Oval 6"/>
          <p:cNvSpPr>
            <a:spLocks noChangeArrowheads="1"/>
          </p:cNvSpPr>
          <p:nvPr/>
        </p:nvSpPr>
        <p:spPr bwMode="auto">
          <a:xfrm>
            <a:off x="2844800" y="2362200"/>
            <a:ext cx="711200" cy="304800"/>
          </a:xfrm>
          <a:prstGeom prst="ellipse">
            <a:avLst/>
          </a:prstGeom>
          <a:solidFill>
            <a:schemeClr val="accent1"/>
          </a:solidFill>
          <a:ln w="9525" algn="ctr">
            <a:solidFill>
              <a:schemeClr val="tx1"/>
            </a:solidFill>
            <a:round/>
            <a:headEnd/>
            <a:tailEnd/>
          </a:ln>
        </p:spPr>
        <p:txBody>
          <a:bodyPr wrap="none" anchor="ctr"/>
          <a:lstStyle/>
          <a:p>
            <a:r>
              <a:rPr lang="en-US" sz="1600" b="1"/>
              <a:t>S0</a:t>
            </a:r>
          </a:p>
        </p:txBody>
      </p:sp>
      <p:sp>
        <p:nvSpPr>
          <p:cNvPr id="44039" name="Oval 7"/>
          <p:cNvSpPr>
            <a:spLocks noChangeArrowheads="1"/>
          </p:cNvSpPr>
          <p:nvPr/>
        </p:nvSpPr>
        <p:spPr bwMode="auto">
          <a:xfrm>
            <a:off x="5181600" y="2438400"/>
            <a:ext cx="711200" cy="304800"/>
          </a:xfrm>
          <a:prstGeom prst="ellipse">
            <a:avLst/>
          </a:prstGeom>
          <a:solidFill>
            <a:schemeClr val="accent1"/>
          </a:solidFill>
          <a:ln w="9525" algn="ctr">
            <a:solidFill>
              <a:schemeClr val="tx1"/>
            </a:solidFill>
            <a:round/>
            <a:headEnd/>
            <a:tailEnd/>
          </a:ln>
        </p:spPr>
        <p:txBody>
          <a:bodyPr wrap="none" anchor="ctr"/>
          <a:lstStyle/>
          <a:p>
            <a:r>
              <a:rPr lang="en-US" sz="1600" b="1"/>
              <a:t>S0</a:t>
            </a:r>
          </a:p>
        </p:txBody>
      </p:sp>
      <p:sp>
        <p:nvSpPr>
          <p:cNvPr id="44040" name="WordArt 8"/>
          <p:cNvSpPr>
            <a:spLocks noChangeArrowheads="1" noChangeShapeType="1" noTextEdit="1"/>
          </p:cNvSpPr>
          <p:nvPr/>
        </p:nvSpPr>
        <p:spPr bwMode="auto">
          <a:xfrm>
            <a:off x="1828801" y="1524000"/>
            <a:ext cx="673100" cy="381000"/>
          </a:xfrm>
          <a:prstGeom prst="rect">
            <a:avLst/>
          </a:prstGeom>
        </p:spPr>
        <p:txBody>
          <a:bodyPr wrap="none" fromWordArt="1">
            <a:prstTxWarp prst="textPlain">
              <a:avLst>
                <a:gd name="adj" fmla="val 50000"/>
              </a:avLst>
            </a:prstTxWarp>
          </a:bodyPr>
          <a:lstStyle/>
          <a:p>
            <a:r>
              <a:rPr lang="en-US" sz="3600" kern="10">
                <a:ln w="12700">
                  <a:solidFill>
                    <a:srgbClr val="3333CC"/>
                  </a:solidFill>
                  <a:round/>
                  <a:headEnd/>
                  <a:tailEnd/>
                </a:ln>
                <a:solidFill>
                  <a:srgbClr val="B2B2B2">
                    <a:alpha val="50195"/>
                  </a:srgbClr>
                </a:solidFill>
                <a:effectLst>
                  <a:outerShdw dist="45791" dir="2021404" algn="ctr" rotWithShape="0">
                    <a:srgbClr val="9999FF"/>
                  </a:outerShdw>
                </a:effectLst>
                <a:latin typeface="Arial Black"/>
              </a:rPr>
              <a:t>R1</a:t>
            </a:r>
          </a:p>
        </p:txBody>
      </p:sp>
      <p:sp>
        <p:nvSpPr>
          <p:cNvPr id="44041" name="WordArt 9"/>
          <p:cNvSpPr>
            <a:spLocks noChangeArrowheads="1" noChangeShapeType="1" noTextEdit="1"/>
          </p:cNvSpPr>
          <p:nvPr/>
        </p:nvSpPr>
        <p:spPr bwMode="auto">
          <a:xfrm>
            <a:off x="5994401" y="1600200"/>
            <a:ext cx="673100" cy="381000"/>
          </a:xfrm>
          <a:prstGeom prst="rect">
            <a:avLst/>
          </a:prstGeom>
        </p:spPr>
        <p:txBody>
          <a:bodyPr wrap="none" fromWordArt="1">
            <a:prstTxWarp prst="textPlain">
              <a:avLst>
                <a:gd name="adj" fmla="val 50000"/>
              </a:avLst>
            </a:prstTxWarp>
          </a:bodyPr>
          <a:lstStyle/>
          <a:p>
            <a:r>
              <a:rPr lang="en-US" sz="3600" kern="10">
                <a:ln w="12700">
                  <a:solidFill>
                    <a:srgbClr val="3333CC"/>
                  </a:solidFill>
                  <a:round/>
                  <a:headEnd/>
                  <a:tailEnd/>
                </a:ln>
                <a:solidFill>
                  <a:srgbClr val="B2B2B2">
                    <a:alpha val="50195"/>
                  </a:srgbClr>
                </a:solidFill>
                <a:effectLst>
                  <a:outerShdw dist="45791" dir="2021404" algn="ctr" rotWithShape="0">
                    <a:srgbClr val="9999FF"/>
                  </a:outerShdw>
                </a:effectLst>
                <a:latin typeface="Arial Black"/>
              </a:rPr>
              <a:t>R2</a:t>
            </a:r>
          </a:p>
        </p:txBody>
      </p:sp>
      <p:sp>
        <p:nvSpPr>
          <p:cNvPr id="44042" name="Line 10"/>
          <p:cNvSpPr>
            <a:spLocks noChangeShapeType="1"/>
          </p:cNvSpPr>
          <p:nvPr/>
        </p:nvSpPr>
        <p:spPr bwMode="auto">
          <a:xfrm>
            <a:off x="2336800" y="2590800"/>
            <a:ext cx="0" cy="1219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44043" name="Picture 1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7200" y="3733800"/>
            <a:ext cx="8636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4" name="Oval 12"/>
          <p:cNvSpPr>
            <a:spLocks noChangeArrowheads="1"/>
          </p:cNvSpPr>
          <p:nvPr/>
        </p:nvSpPr>
        <p:spPr bwMode="auto">
          <a:xfrm>
            <a:off x="1727200" y="2514600"/>
            <a:ext cx="812800" cy="304800"/>
          </a:xfrm>
          <a:prstGeom prst="ellipse">
            <a:avLst/>
          </a:prstGeom>
          <a:solidFill>
            <a:schemeClr val="accent1"/>
          </a:solidFill>
          <a:ln w="9525" algn="ctr">
            <a:solidFill>
              <a:schemeClr val="tx1"/>
            </a:solidFill>
            <a:round/>
            <a:headEnd/>
            <a:tailEnd/>
          </a:ln>
        </p:spPr>
        <p:txBody>
          <a:bodyPr wrap="none" anchor="ctr"/>
          <a:lstStyle/>
          <a:p>
            <a:r>
              <a:rPr lang="en-US" sz="1600" b="1"/>
              <a:t>E0</a:t>
            </a:r>
          </a:p>
        </p:txBody>
      </p:sp>
      <p:sp>
        <p:nvSpPr>
          <p:cNvPr id="44045" name="Text Box 13"/>
          <p:cNvSpPr txBox="1">
            <a:spLocks noChangeArrowheads="1"/>
          </p:cNvSpPr>
          <p:nvPr/>
        </p:nvSpPr>
        <p:spPr bwMode="auto">
          <a:xfrm>
            <a:off x="101600" y="2362201"/>
            <a:ext cx="11384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b="1">
                <a:latin typeface="Tahoma" pitchFamily="34" charset="0"/>
              </a:rPr>
              <a:t>10.0.0.1</a:t>
            </a:r>
          </a:p>
        </p:txBody>
      </p:sp>
      <p:sp>
        <p:nvSpPr>
          <p:cNvPr id="44046" name="Text Box 14"/>
          <p:cNvSpPr txBox="1">
            <a:spLocks noChangeArrowheads="1"/>
          </p:cNvSpPr>
          <p:nvPr/>
        </p:nvSpPr>
        <p:spPr bwMode="auto">
          <a:xfrm>
            <a:off x="203201" y="3886201"/>
            <a:ext cx="11384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b="1">
                <a:latin typeface="Tahoma" pitchFamily="34" charset="0"/>
              </a:rPr>
              <a:t>10.0.0.2</a:t>
            </a:r>
          </a:p>
        </p:txBody>
      </p:sp>
      <p:sp>
        <p:nvSpPr>
          <p:cNvPr id="44047" name="Text Box 15"/>
          <p:cNvSpPr txBox="1">
            <a:spLocks noChangeArrowheads="1"/>
          </p:cNvSpPr>
          <p:nvPr/>
        </p:nvSpPr>
        <p:spPr bwMode="auto">
          <a:xfrm>
            <a:off x="8026401" y="1752601"/>
            <a:ext cx="11384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b="1">
                <a:latin typeface="Tahoma" pitchFamily="34" charset="0"/>
              </a:rPr>
              <a:t>30.0.0.2</a:t>
            </a:r>
          </a:p>
        </p:txBody>
      </p:sp>
      <p:sp>
        <p:nvSpPr>
          <p:cNvPr id="44048" name="Text Box 16"/>
          <p:cNvSpPr txBox="1">
            <a:spLocks noChangeArrowheads="1"/>
          </p:cNvSpPr>
          <p:nvPr/>
        </p:nvSpPr>
        <p:spPr bwMode="auto">
          <a:xfrm>
            <a:off x="2844801" y="1828801"/>
            <a:ext cx="11384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b="1">
                <a:latin typeface="Tahoma" pitchFamily="34" charset="0"/>
              </a:rPr>
              <a:t>20.0.0.1</a:t>
            </a:r>
          </a:p>
        </p:txBody>
      </p:sp>
      <p:sp>
        <p:nvSpPr>
          <p:cNvPr id="44049" name="Text Box 17"/>
          <p:cNvSpPr txBox="1">
            <a:spLocks noChangeArrowheads="1"/>
          </p:cNvSpPr>
          <p:nvPr/>
        </p:nvSpPr>
        <p:spPr bwMode="auto">
          <a:xfrm>
            <a:off x="4470401" y="1981201"/>
            <a:ext cx="11384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b="1">
                <a:latin typeface="Tahoma" pitchFamily="34" charset="0"/>
              </a:rPr>
              <a:t>20.0.0.2</a:t>
            </a:r>
          </a:p>
        </p:txBody>
      </p:sp>
      <p:sp>
        <p:nvSpPr>
          <p:cNvPr id="44050" name="Text Box 18"/>
          <p:cNvSpPr txBox="1">
            <a:spLocks noChangeArrowheads="1"/>
          </p:cNvSpPr>
          <p:nvPr/>
        </p:nvSpPr>
        <p:spPr bwMode="auto">
          <a:xfrm>
            <a:off x="6705601" y="1905001"/>
            <a:ext cx="11384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b="1">
                <a:latin typeface="Tahoma" pitchFamily="34" charset="0"/>
              </a:rPr>
              <a:t>30.0.0.1</a:t>
            </a:r>
          </a:p>
        </p:txBody>
      </p:sp>
      <p:sp>
        <p:nvSpPr>
          <p:cNvPr id="44051" name="Text Box 19"/>
          <p:cNvSpPr txBox="1">
            <a:spLocks noChangeArrowheads="1"/>
          </p:cNvSpPr>
          <p:nvPr/>
        </p:nvSpPr>
        <p:spPr bwMode="auto">
          <a:xfrm>
            <a:off x="1900767" y="3770313"/>
            <a:ext cx="3513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b="1"/>
              <a:t>A</a:t>
            </a:r>
          </a:p>
        </p:txBody>
      </p:sp>
      <p:pic>
        <p:nvPicPr>
          <p:cNvPr id="44052" name="Picture 2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4652" y="2133600"/>
            <a:ext cx="1238249"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53" name="Oval 21"/>
          <p:cNvSpPr>
            <a:spLocks noChangeArrowheads="1"/>
          </p:cNvSpPr>
          <p:nvPr/>
        </p:nvSpPr>
        <p:spPr bwMode="auto">
          <a:xfrm>
            <a:off x="8940800" y="2133600"/>
            <a:ext cx="609600" cy="304800"/>
          </a:xfrm>
          <a:prstGeom prst="ellipse">
            <a:avLst/>
          </a:prstGeom>
          <a:solidFill>
            <a:schemeClr val="accent1"/>
          </a:solidFill>
          <a:ln w="9525" algn="ctr">
            <a:solidFill>
              <a:schemeClr val="tx1"/>
            </a:solidFill>
            <a:round/>
            <a:headEnd/>
            <a:tailEnd/>
          </a:ln>
        </p:spPr>
        <p:txBody>
          <a:bodyPr wrap="none" anchor="ctr"/>
          <a:lstStyle/>
          <a:p>
            <a:r>
              <a:rPr lang="en-US" sz="1600" b="1"/>
              <a:t>S0</a:t>
            </a:r>
          </a:p>
        </p:txBody>
      </p:sp>
      <p:sp>
        <p:nvSpPr>
          <p:cNvPr id="44054" name="Line 22"/>
          <p:cNvSpPr>
            <a:spLocks noChangeShapeType="1"/>
          </p:cNvSpPr>
          <p:nvPr/>
        </p:nvSpPr>
        <p:spPr bwMode="auto">
          <a:xfrm>
            <a:off x="9874251" y="2590800"/>
            <a:ext cx="0" cy="1219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44055" name="Picture 2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91133" y="3733800"/>
            <a:ext cx="8636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56" name="Oval 24"/>
          <p:cNvSpPr>
            <a:spLocks noChangeArrowheads="1"/>
          </p:cNvSpPr>
          <p:nvPr/>
        </p:nvSpPr>
        <p:spPr bwMode="auto">
          <a:xfrm>
            <a:off x="9874251" y="2590800"/>
            <a:ext cx="692149" cy="304800"/>
          </a:xfrm>
          <a:prstGeom prst="ellipse">
            <a:avLst/>
          </a:prstGeom>
          <a:solidFill>
            <a:schemeClr val="accent1"/>
          </a:solidFill>
          <a:ln w="9525" algn="ctr">
            <a:solidFill>
              <a:schemeClr val="tx1"/>
            </a:solidFill>
            <a:round/>
            <a:headEnd/>
            <a:tailEnd/>
          </a:ln>
        </p:spPr>
        <p:txBody>
          <a:bodyPr wrap="none" anchor="ctr"/>
          <a:lstStyle/>
          <a:p>
            <a:r>
              <a:rPr lang="en-US" sz="1600" b="1"/>
              <a:t>E0</a:t>
            </a:r>
          </a:p>
        </p:txBody>
      </p:sp>
      <p:sp>
        <p:nvSpPr>
          <p:cNvPr id="44057" name="Text Box 25"/>
          <p:cNvSpPr txBox="1">
            <a:spLocks noChangeArrowheads="1"/>
          </p:cNvSpPr>
          <p:nvPr/>
        </p:nvSpPr>
        <p:spPr bwMode="auto">
          <a:xfrm>
            <a:off x="10483851" y="3810001"/>
            <a:ext cx="11384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b="1">
                <a:latin typeface="Tahoma" pitchFamily="34" charset="0"/>
              </a:rPr>
              <a:t>40.0.0.2</a:t>
            </a:r>
          </a:p>
        </p:txBody>
      </p:sp>
      <p:sp>
        <p:nvSpPr>
          <p:cNvPr id="44058" name="Text Box 26"/>
          <p:cNvSpPr txBox="1">
            <a:spLocks noChangeArrowheads="1"/>
          </p:cNvSpPr>
          <p:nvPr/>
        </p:nvSpPr>
        <p:spPr bwMode="auto">
          <a:xfrm>
            <a:off x="10483851" y="2590801"/>
            <a:ext cx="11384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b="1">
                <a:latin typeface="Tahoma" pitchFamily="34" charset="0"/>
              </a:rPr>
              <a:t>40.0.0.1</a:t>
            </a:r>
          </a:p>
        </p:txBody>
      </p:sp>
      <p:sp>
        <p:nvSpPr>
          <p:cNvPr id="44059" name="Text Box 27"/>
          <p:cNvSpPr txBox="1">
            <a:spLocks noChangeArrowheads="1"/>
          </p:cNvSpPr>
          <p:nvPr/>
        </p:nvSpPr>
        <p:spPr bwMode="auto">
          <a:xfrm>
            <a:off x="9641417" y="3770313"/>
            <a:ext cx="3513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b="1"/>
              <a:t>B</a:t>
            </a:r>
          </a:p>
        </p:txBody>
      </p:sp>
      <p:sp>
        <p:nvSpPr>
          <p:cNvPr id="44060" name="Oval 28"/>
          <p:cNvSpPr>
            <a:spLocks noChangeArrowheads="1"/>
          </p:cNvSpPr>
          <p:nvPr/>
        </p:nvSpPr>
        <p:spPr bwMode="auto">
          <a:xfrm>
            <a:off x="6807200" y="2362200"/>
            <a:ext cx="711200" cy="304800"/>
          </a:xfrm>
          <a:prstGeom prst="ellipse">
            <a:avLst/>
          </a:prstGeom>
          <a:solidFill>
            <a:schemeClr val="accent1"/>
          </a:solidFill>
          <a:ln w="9525" algn="ctr">
            <a:solidFill>
              <a:schemeClr val="tx1"/>
            </a:solidFill>
            <a:round/>
            <a:headEnd/>
            <a:tailEnd/>
          </a:ln>
        </p:spPr>
        <p:txBody>
          <a:bodyPr wrap="none" anchor="ctr"/>
          <a:lstStyle/>
          <a:p>
            <a:r>
              <a:rPr lang="en-US" sz="1600" b="1"/>
              <a:t>S1</a:t>
            </a:r>
          </a:p>
        </p:txBody>
      </p:sp>
      <p:sp>
        <p:nvSpPr>
          <p:cNvPr id="1950749" name="Freeform 29"/>
          <p:cNvSpPr>
            <a:spLocks/>
          </p:cNvSpPr>
          <p:nvPr/>
        </p:nvSpPr>
        <p:spPr bwMode="auto">
          <a:xfrm rot="5172296">
            <a:off x="7975600" y="1041400"/>
            <a:ext cx="304800" cy="2641600"/>
          </a:xfrm>
          <a:custGeom>
            <a:avLst/>
            <a:gdLst/>
            <a:ahLst/>
            <a:cxnLst>
              <a:cxn ang="0">
                <a:pos x="0" y="768"/>
              </a:cxn>
              <a:cxn ang="0">
                <a:pos x="0" y="336"/>
              </a:cxn>
              <a:cxn ang="0">
                <a:pos x="96" y="432"/>
              </a:cxn>
              <a:cxn ang="0">
                <a:pos x="96" y="0"/>
              </a:cxn>
            </a:cxnLst>
            <a:rect l="0" t="0" r="r" b="b"/>
            <a:pathLst>
              <a:path w="97" h="769">
                <a:moveTo>
                  <a:pt x="0" y="768"/>
                </a:moveTo>
                <a:lnTo>
                  <a:pt x="0" y="336"/>
                </a:lnTo>
                <a:lnTo>
                  <a:pt x="96" y="432"/>
                </a:lnTo>
                <a:lnTo>
                  <a:pt x="96" y="0"/>
                </a:lnTo>
              </a:path>
            </a:pathLst>
          </a:custGeom>
          <a:noFill/>
          <a:ln w="50800" cap="rnd" cmpd="sng">
            <a:solidFill>
              <a:schemeClr val="accent2"/>
            </a:solidFill>
            <a:prstDash val="solid"/>
            <a:round/>
            <a:headEnd type="none" w="sm" len="sm"/>
            <a:tailEnd type="none" w="sm" len="sm"/>
          </a:ln>
          <a:effectLst>
            <a:outerShdw dist="17961" dir="2700000" algn="ctr" rotWithShape="0">
              <a:schemeClr val="tx1"/>
            </a:outerShdw>
          </a:effectLst>
        </p:spPr>
        <p:txBody>
          <a:bodyPr/>
          <a:lstStyle/>
          <a:p>
            <a:pPr>
              <a:defRPr/>
            </a:pPr>
            <a:endParaRPr lang="en-US"/>
          </a:p>
        </p:txBody>
      </p:sp>
      <p:sp>
        <p:nvSpPr>
          <p:cNvPr id="44062" name="WordArt 30"/>
          <p:cNvSpPr>
            <a:spLocks noChangeArrowheads="1" noChangeShapeType="1" noTextEdit="1"/>
          </p:cNvSpPr>
          <p:nvPr/>
        </p:nvSpPr>
        <p:spPr bwMode="auto">
          <a:xfrm>
            <a:off x="9652001" y="1676400"/>
            <a:ext cx="673100" cy="381000"/>
          </a:xfrm>
          <a:prstGeom prst="rect">
            <a:avLst/>
          </a:prstGeom>
        </p:spPr>
        <p:txBody>
          <a:bodyPr wrap="none" fromWordArt="1">
            <a:prstTxWarp prst="textPlain">
              <a:avLst>
                <a:gd name="adj" fmla="val 50000"/>
              </a:avLst>
            </a:prstTxWarp>
          </a:bodyPr>
          <a:lstStyle/>
          <a:p>
            <a:r>
              <a:rPr lang="en-US" sz="3600" kern="10">
                <a:ln w="12700">
                  <a:solidFill>
                    <a:srgbClr val="3333CC"/>
                  </a:solidFill>
                  <a:round/>
                  <a:headEnd/>
                  <a:tailEnd/>
                </a:ln>
                <a:solidFill>
                  <a:srgbClr val="B2B2B2">
                    <a:alpha val="50195"/>
                  </a:srgbClr>
                </a:solidFill>
                <a:effectLst>
                  <a:outerShdw dist="45791" dir="2021404" algn="ctr" rotWithShape="0">
                    <a:srgbClr val="9999FF"/>
                  </a:outerShdw>
                </a:effectLst>
                <a:latin typeface="Arial Black"/>
              </a:rPr>
              <a:t>R3</a:t>
            </a:r>
          </a:p>
        </p:txBody>
      </p:sp>
      <p:sp>
        <p:nvSpPr>
          <p:cNvPr id="44063" name="Text Box 31"/>
          <p:cNvSpPr txBox="1">
            <a:spLocks noChangeArrowheads="1"/>
          </p:cNvSpPr>
          <p:nvPr/>
        </p:nvSpPr>
        <p:spPr bwMode="auto">
          <a:xfrm>
            <a:off x="508001" y="4694238"/>
            <a:ext cx="397647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latin typeface="Tahoma" pitchFamily="34" charset="0"/>
              </a:rPr>
              <a:t>R1# config t</a:t>
            </a:r>
          </a:p>
          <a:p>
            <a:pPr eaLnBrk="1" hangingPunct="1"/>
            <a:r>
              <a:rPr lang="en-US" sz="1400">
                <a:latin typeface="Tahoma" pitchFamily="34" charset="0"/>
              </a:rPr>
              <a:t>R1(config)#ip route 30.0.0.0 255.0.0.0 20.0.0.2</a:t>
            </a:r>
          </a:p>
          <a:p>
            <a:pPr eaLnBrk="1" hangingPunct="1"/>
            <a:r>
              <a:rPr lang="en-US" sz="1400">
                <a:latin typeface="Tahoma" pitchFamily="34" charset="0"/>
              </a:rPr>
              <a:t>R1(config)#ip route 40.0.0.0 255.0.0.0 20.0.0.2</a:t>
            </a:r>
          </a:p>
        </p:txBody>
      </p:sp>
      <p:sp>
        <p:nvSpPr>
          <p:cNvPr id="44064" name="Text Box 33"/>
          <p:cNvSpPr txBox="1">
            <a:spLocks noChangeArrowheads="1"/>
          </p:cNvSpPr>
          <p:nvPr/>
        </p:nvSpPr>
        <p:spPr bwMode="auto">
          <a:xfrm>
            <a:off x="3251201" y="2971800"/>
            <a:ext cx="397647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latin typeface="Tahoma" pitchFamily="34" charset="0"/>
              </a:rPr>
              <a:t>R2# config t</a:t>
            </a:r>
          </a:p>
          <a:p>
            <a:pPr eaLnBrk="1" hangingPunct="1"/>
            <a:r>
              <a:rPr lang="en-US" sz="1400">
                <a:latin typeface="Tahoma" pitchFamily="34" charset="0"/>
              </a:rPr>
              <a:t>R2(config)#ip route 10.0.0.0 255.0.0.0 20.0.0.1</a:t>
            </a:r>
          </a:p>
          <a:p>
            <a:pPr eaLnBrk="1" hangingPunct="1"/>
            <a:r>
              <a:rPr lang="en-US" sz="1400">
                <a:latin typeface="Tahoma" pitchFamily="34" charset="0"/>
              </a:rPr>
              <a:t>R2(config)#ip route 40.0.0.0 255.0.0.0 30.0.0.2</a:t>
            </a:r>
          </a:p>
        </p:txBody>
      </p:sp>
      <p:sp>
        <p:nvSpPr>
          <p:cNvPr id="44065" name="Text Box 34"/>
          <p:cNvSpPr txBox="1">
            <a:spLocks noChangeArrowheads="1"/>
          </p:cNvSpPr>
          <p:nvPr/>
        </p:nvSpPr>
        <p:spPr bwMode="auto">
          <a:xfrm>
            <a:off x="6502401" y="4800600"/>
            <a:ext cx="397647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latin typeface="Tahoma" pitchFamily="34" charset="0"/>
              </a:rPr>
              <a:t>R3# config t</a:t>
            </a:r>
          </a:p>
          <a:p>
            <a:pPr eaLnBrk="1" hangingPunct="1"/>
            <a:r>
              <a:rPr lang="en-US" sz="1400">
                <a:latin typeface="Tahoma" pitchFamily="34" charset="0"/>
              </a:rPr>
              <a:t>R3(config)#ip route 10.0.0.0 255.0.0.0 30.0.0.1</a:t>
            </a:r>
          </a:p>
          <a:p>
            <a:pPr eaLnBrk="1" hangingPunct="1"/>
            <a:r>
              <a:rPr lang="en-US" sz="1400">
                <a:latin typeface="Tahoma" pitchFamily="34" charset="0"/>
              </a:rPr>
              <a:t>R3(config)#ip route 20.0.0.0 255.0.0.0 30.0.0.1</a:t>
            </a:r>
          </a:p>
        </p:txBody>
      </p:sp>
    </p:spTree>
    <p:extLst>
      <p:ext uri="{BB962C8B-B14F-4D97-AF65-F5344CB8AC3E}">
        <p14:creationId xmlns:p14="http://schemas.microsoft.com/office/powerpoint/2010/main" val="1496239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457200"/>
            <a:ext cx="12192000" cy="1219200"/>
          </a:xfrm>
        </p:spPr>
        <p:txBody>
          <a:bodyPr/>
          <a:lstStyle/>
          <a:p>
            <a:pPr algn="ctr"/>
            <a:r>
              <a:rPr lang="en-US" sz="4400" b="1" smtClean="0"/>
              <a:t>Verifying Static</a:t>
            </a:r>
            <a:br>
              <a:rPr lang="en-US" sz="4400" b="1" smtClean="0"/>
            </a:br>
            <a:r>
              <a:rPr lang="en-US" sz="4400" b="1" smtClean="0"/>
              <a:t>Route Configuration</a:t>
            </a:r>
          </a:p>
        </p:txBody>
      </p:sp>
      <p:sp>
        <p:nvSpPr>
          <p:cNvPr id="45059" name="Text Box 3"/>
          <p:cNvSpPr txBox="1">
            <a:spLocks noChangeArrowheads="1"/>
          </p:cNvSpPr>
          <p:nvPr/>
        </p:nvSpPr>
        <p:spPr bwMode="auto">
          <a:xfrm>
            <a:off x="304800" y="1905001"/>
            <a:ext cx="11582400" cy="3046988"/>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hangingPunct="1">
              <a:buFont typeface="Wingdings" pitchFamily="2" charset="2"/>
              <a:buChar char="q"/>
            </a:pPr>
            <a:r>
              <a:rPr lang="en-US" sz="2400">
                <a:latin typeface="Tahoma" pitchFamily="34" charset="0"/>
              </a:rPr>
              <a:t>After static routes are configured it is important to verify that they are present in the routing table and that routing is working as expected. </a:t>
            </a:r>
          </a:p>
          <a:p>
            <a:pPr algn="just" eaLnBrk="1" hangingPunct="1">
              <a:buFont typeface="Wingdings" pitchFamily="2" charset="2"/>
              <a:buChar char="q"/>
            </a:pPr>
            <a:endParaRPr lang="en-US" sz="2400">
              <a:latin typeface="Tahoma" pitchFamily="34" charset="0"/>
            </a:endParaRPr>
          </a:p>
          <a:p>
            <a:pPr algn="just" eaLnBrk="1" hangingPunct="1">
              <a:buFont typeface="Wingdings" pitchFamily="2" charset="2"/>
              <a:buChar char="q"/>
            </a:pPr>
            <a:r>
              <a:rPr lang="en-US" sz="2400">
                <a:latin typeface="Tahoma" pitchFamily="34" charset="0"/>
              </a:rPr>
              <a:t>The command </a:t>
            </a:r>
            <a:r>
              <a:rPr lang="en-US" sz="2400" b="1">
                <a:latin typeface="Tahoma" pitchFamily="34" charset="0"/>
              </a:rPr>
              <a:t>show running-config</a:t>
            </a:r>
            <a:r>
              <a:rPr lang="en-US" sz="2400">
                <a:latin typeface="Tahoma" pitchFamily="34" charset="0"/>
              </a:rPr>
              <a:t> is used to view the active configuration in RAM to verify that the static route was entered correctly. </a:t>
            </a:r>
          </a:p>
          <a:p>
            <a:pPr algn="just" eaLnBrk="1" hangingPunct="1">
              <a:buFont typeface="Wingdings" pitchFamily="2" charset="2"/>
              <a:buChar char="q"/>
            </a:pPr>
            <a:endParaRPr lang="en-US" sz="2400">
              <a:latin typeface="Tahoma" pitchFamily="34" charset="0"/>
            </a:endParaRPr>
          </a:p>
          <a:p>
            <a:pPr algn="just" eaLnBrk="1" hangingPunct="1">
              <a:buFont typeface="Wingdings" pitchFamily="2" charset="2"/>
              <a:buChar char="q"/>
            </a:pPr>
            <a:r>
              <a:rPr lang="en-US" sz="2400">
                <a:latin typeface="Tahoma" pitchFamily="34" charset="0"/>
              </a:rPr>
              <a:t>The </a:t>
            </a:r>
            <a:r>
              <a:rPr lang="en-US" sz="2400" b="1">
                <a:latin typeface="Tahoma" pitchFamily="34" charset="0"/>
              </a:rPr>
              <a:t>show ip route</a:t>
            </a:r>
            <a:r>
              <a:rPr lang="en-US" sz="2400">
                <a:latin typeface="Tahoma" pitchFamily="34" charset="0"/>
              </a:rPr>
              <a:t> command is used to make sure that the static route is present in the routing table. </a:t>
            </a:r>
          </a:p>
        </p:txBody>
      </p:sp>
    </p:spTree>
    <p:extLst>
      <p:ext uri="{BB962C8B-B14F-4D97-AF65-F5344CB8AC3E}">
        <p14:creationId xmlns:p14="http://schemas.microsoft.com/office/powerpoint/2010/main" val="26072128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6274" name="Rectangle 2"/>
          <p:cNvSpPr>
            <a:spLocks noGrp="1" noChangeArrowheads="1"/>
          </p:cNvSpPr>
          <p:nvPr>
            <p:ph type="title"/>
          </p:nvPr>
        </p:nvSpPr>
        <p:spPr/>
        <p:txBody>
          <a:bodyPr/>
          <a:lstStyle/>
          <a:p>
            <a:pPr algn="ctr"/>
            <a:r>
              <a:rPr lang="en-US" dirty="0"/>
              <a:t>Default Routes</a:t>
            </a:r>
          </a:p>
        </p:txBody>
      </p:sp>
      <p:sp>
        <p:nvSpPr>
          <p:cNvPr id="1846275" name="Rectangle 3"/>
          <p:cNvSpPr>
            <a:spLocks noGrp="1" noChangeArrowheads="1"/>
          </p:cNvSpPr>
          <p:nvPr>
            <p:ph type="body" idx="1"/>
          </p:nvPr>
        </p:nvSpPr>
        <p:spPr>
          <a:xfrm>
            <a:off x="779320" y="1402045"/>
            <a:ext cx="10307780" cy="4195481"/>
          </a:xfrm>
        </p:spPr>
        <p:txBody>
          <a:bodyPr/>
          <a:lstStyle/>
          <a:p>
            <a:pPr algn="just"/>
            <a:r>
              <a:rPr lang="en-US" sz="2400" dirty="0">
                <a:latin typeface="Tahoma" pitchFamily="34" charset="0"/>
              </a:rPr>
              <a:t>Can only use default routing on stub networks</a:t>
            </a:r>
          </a:p>
          <a:p>
            <a:pPr algn="just"/>
            <a:r>
              <a:rPr lang="en-US" sz="2400" dirty="0">
                <a:latin typeface="Tahoma" pitchFamily="34" charset="0"/>
              </a:rPr>
              <a:t>Stub networks are those with only one exit path out of the network</a:t>
            </a:r>
          </a:p>
          <a:p>
            <a:pPr algn="just"/>
            <a:r>
              <a:rPr lang="en-US" sz="2400" dirty="0">
                <a:latin typeface="Tahoma" pitchFamily="34" charset="0"/>
              </a:rPr>
              <a:t>The only routers that are considered to be in a stub network are R1 and R3</a:t>
            </a:r>
          </a:p>
        </p:txBody>
      </p:sp>
      <p:pic>
        <p:nvPicPr>
          <p:cNvPr id="1846276" name="Picture 4"/>
          <p:cNvPicPr>
            <a:picLocks noChangeArrowheads="1"/>
          </p:cNvPicPr>
          <p:nvPr/>
        </p:nvPicPr>
        <p:blipFill>
          <a:blip r:embed="rId2"/>
          <a:srcRect/>
          <a:stretch>
            <a:fillRect/>
          </a:stretch>
        </p:blipFill>
        <p:spPr bwMode="auto">
          <a:xfrm>
            <a:off x="2537884" y="4213226"/>
            <a:ext cx="1007533" cy="409575"/>
          </a:xfrm>
          <a:prstGeom prst="rect">
            <a:avLst/>
          </a:prstGeom>
          <a:noFill/>
          <a:ln w="9525">
            <a:noFill/>
            <a:miter lim="800000"/>
            <a:headEnd/>
            <a:tailEnd/>
          </a:ln>
          <a:effectLst/>
        </p:spPr>
      </p:pic>
      <p:sp>
        <p:nvSpPr>
          <p:cNvPr id="1846277" name="Freeform 5"/>
          <p:cNvSpPr>
            <a:spLocks/>
          </p:cNvSpPr>
          <p:nvPr/>
        </p:nvSpPr>
        <p:spPr bwMode="auto">
          <a:xfrm rot="5172296">
            <a:off x="4129089" y="3680885"/>
            <a:ext cx="301625" cy="1502833"/>
          </a:xfrm>
          <a:custGeom>
            <a:avLst/>
            <a:gdLst/>
            <a:ahLst/>
            <a:cxnLst>
              <a:cxn ang="0">
                <a:pos x="0" y="768"/>
              </a:cxn>
              <a:cxn ang="0">
                <a:pos x="0" y="336"/>
              </a:cxn>
              <a:cxn ang="0">
                <a:pos x="96" y="432"/>
              </a:cxn>
              <a:cxn ang="0">
                <a:pos x="96" y="0"/>
              </a:cxn>
            </a:cxnLst>
            <a:rect l="0" t="0" r="r" b="b"/>
            <a:pathLst>
              <a:path w="97" h="769">
                <a:moveTo>
                  <a:pt x="0" y="768"/>
                </a:moveTo>
                <a:lnTo>
                  <a:pt x="0" y="336"/>
                </a:lnTo>
                <a:lnTo>
                  <a:pt x="96" y="432"/>
                </a:lnTo>
                <a:lnTo>
                  <a:pt x="96" y="0"/>
                </a:lnTo>
              </a:path>
            </a:pathLst>
          </a:custGeom>
          <a:noFill/>
          <a:ln w="50800" cap="rnd" cmpd="sng">
            <a:solidFill>
              <a:schemeClr val="accent2"/>
            </a:solidFill>
            <a:prstDash val="solid"/>
            <a:round/>
            <a:headEnd type="none" w="sm" len="sm"/>
            <a:tailEnd type="none" w="sm" len="sm"/>
          </a:ln>
          <a:effectLst>
            <a:outerShdw dist="17961" dir="2700000" algn="ctr" rotWithShape="0">
              <a:schemeClr val="tx1"/>
            </a:outerShdw>
          </a:effectLst>
        </p:spPr>
        <p:txBody>
          <a:bodyPr/>
          <a:lstStyle/>
          <a:p>
            <a:endParaRPr lang="en-US"/>
          </a:p>
        </p:txBody>
      </p:sp>
      <p:sp>
        <p:nvSpPr>
          <p:cNvPr id="1846278" name="Oval 6"/>
          <p:cNvSpPr>
            <a:spLocks noChangeArrowheads="1"/>
          </p:cNvSpPr>
          <p:nvPr/>
        </p:nvSpPr>
        <p:spPr bwMode="auto">
          <a:xfrm>
            <a:off x="3445934" y="4445000"/>
            <a:ext cx="412751" cy="230188"/>
          </a:xfrm>
          <a:prstGeom prst="ellipse">
            <a:avLst/>
          </a:prstGeom>
          <a:solidFill>
            <a:schemeClr val="accent1"/>
          </a:solidFill>
          <a:ln w="9525" algn="ctr">
            <a:solidFill>
              <a:schemeClr val="tx1"/>
            </a:solidFill>
            <a:round/>
            <a:headEnd/>
            <a:tailEnd/>
          </a:ln>
          <a:effectLst/>
        </p:spPr>
        <p:txBody>
          <a:bodyPr wrap="none" anchor="ctr"/>
          <a:lstStyle/>
          <a:p>
            <a:r>
              <a:rPr lang="en-US" sz="1600" b="1"/>
              <a:t>S0</a:t>
            </a:r>
          </a:p>
        </p:txBody>
      </p:sp>
      <p:sp>
        <p:nvSpPr>
          <p:cNvPr id="1846279" name="Oval 7"/>
          <p:cNvSpPr>
            <a:spLocks noChangeArrowheads="1"/>
          </p:cNvSpPr>
          <p:nvPr/>
        </p:nvSpPr>
        <p:spPr bwMode="auto">
          <a:xfrm>
            <a:off x="8005233" y="4618039"/>
            <a:ext cx="414867" cy="230187"/>
          </a:xfrm>
          <a:prstGeom prst="ellipse">
            <a:avLst/>
          </a:prstGeom>
          <a:solidFill>
            <a:schemeClr val="accent1"/>
          </a:solidFill>
          <a:ln w="9525" algn="ctr">
            <a:solidFill>
              <a:schemeClr val="tx1"/>
            </a:solidFill>
            <a:round/>
            <a:headEnd/>
            <a:tailEnd/>
          </a:ln>
          <a:effectLst/>
        </p:spPr>
        <p:txBody>
          <a:bodyPr wrap="none" anchor="ctr"/>
          <a:lstStyle/>
          <a:p>
            <a:r>
              <a:rPr lang="en-US" sz="1600" b="1"/>
              <a:t>S0</a:t>
            </a:r>
          </a:p>
        </p:txBody>
      </p:sp>
      <p:sp>
        <p:nvSpPr>
          <p:cNvPr id="1846280" name="WordArt 8"/>
          <p:cNvSpPr>
            <a:spLocks noChangeArrowheads="1" noChangeShapeType="1" noTextEdit="1"/>
          </p:cNvSpPr>
          <p:nvPr/>
        </p:nvSpPr>
        <p:spPr bwMode="auto">
          <a:xfrm>
            <a:off x="2800351" y="3810001"/>
            <a:ext cx="548216" cy="288925"/>
          </a:xfrm>
          <a:prstGeom prst="rect">
            <a:avLst/>
          </a:prstGeom>
        </p:spPr>
        <p:txBody>
          <a:bodyPr wrap="none" fromWordArt="1">
            <a:prstTxWarp prst="textPlain">
              <a:avLst>
                <a:gd name="adj" fmla="val 50000"/>
              </a:avLst>
            </a:prstTxWarp>
          </a:bodyPr>
          <a:lstStyle/>
          <a:p>
            <a:r>
              <a:rPr lang="en-US" sz="3600" kern="10">
                <a:ln w="12700">
                  <a:solidFill>
                    <a:srgbClr val="3333CC"/>
                  </a:solidFill>
                  <a:round/>
                  <a:headEnd/>
                  <a:tailEnd/>
                </a:ln>
                <a:solidFill>
                  <a:srgbClr val="B2B2B2">
                    <a:alpha val="50000"/>
                  </a:srgbClr>
                </a:solidFill>
                <a:effectLst>
                  <a:outerShdw dist="45791" dir="2021404" algn="ctr" rotWithShape="0">
                    <a:srgbClr val="9999FF"/>
                  </a:outerShdw>
                </a:effectLst>
                <a:latin typeface="Arial Black"/>
              </a:rPr>
              <a:t>R1</a:t>
            </a:r>
          </a:p>
        </p:txBody>
      </p:sp>
      <p:sp>
        <p:nvSpPr>
          <p:cNvPr id="1846281" name="WordArt 9"/>
          <p:cNvSpPr>
            <a:spLocks noChangeArrowheads="1" noChangeShapeType="1" noTextEdit="1"/>
          </p:cNvSpPr>
          <p:nvPr/>
        </p:nvSpPr>
        <p:spPr bwMode="auto">
          <a:xfrm>
            <a:off x="5278968" y="3867151"/>
            <a:ext cx="548217" cy="288925"/>
          </a:xfrm>
          <a:prstGeom prst="rect">
            <a:avLst/>
          </a:prstGeom>
        </p:spPr>
        <p:txBody>
          <a:bodyPr wrap="none" fromWordArt="1">
            <a:prstTxWarp prst="textPlain">
              <a:avLst>
                <a:gd name="adj" fmla="val 50000"/>
              </a:avLst>
            </a:prstTxWarp>
          </a:bodyPr>
          <a:lstStyle/>
          <a:p>
            <a:r>
              <a:rPr lang="en-US" sz="3600" kern="10">
                <a:ln w="12700">
                  <a:solidFill>
                    <a:srgbClr val="3333CC"/>
                  </a:solidFill>
                  <a:round/>
                  <a:headEnd/>
                  <a:tailEnd/>
                </a:ln>
                <a:solidFill>
                  <a:srgbClr val="B2B2B2">
                    <a:alpha val="50000"/>
                  </a:srgbClr>
                </a:solidFill>
                <a:effectLst>
                  <a:outerShdw dist="45791" dir="2021404" algn="ctr" rotWithShape="0">
                    <a:srgbClr val="9999FF"/>
                  </a:outerShdw>
                </a:effectLst>
                <a:latin typeface="Arial Black"/>
              </a:rPr>
              <a:t>R2</a:t>
            </a:r>
          </a:p>
        </p:txBody>
      </p:sp>
      <p:sp>
        <p:nvSpPr>
          <p:cNvPr id="1846282" name="Line 10"/>
          <p:cNvSpPr>
            <a:spLocks noChangeShapeType="1"/>
          </p:cNvSpPr>
          <p:nvPr/>
        </p:nvSpPr>
        <p:spPr bwMode="auto">
          <a:xfrm>
            <a:off x="3033184" y="4618039"/>
            <a:ext cx="0" cy="922337"/>
          </a:xfrm>
          <a:prstGeom prst="line">
            <a:avLst/>
          </a:prstGeom>
          <a:noFill/>
          <a:ln w="28575">
            <a:solidFill>
              <a:schemeClr val="tx1"/>
            </a:solidFill>
            <a:round/>
            <a:headEnd/>
            <a:tailEnd/>
          </a:ln>
          <a:effectLst/>
        </p:spPr>
        <p:txBody>
          <a:bodyPr/>
          <a:lstStyle/>
          <a:p>
            <a:endParaRPr lang="en-US"/>
          </a:p>
        </p:txBody>
      </p:sp>
      <p:sp>
        <p:nvSpPr>
          <p:cNvPr id="1846283" name="Line 11"/>
          <p:cNvSpPr>
            <a:spLocks noChangeShapeType="1"/>
          </p:cNvSpPr>
          <p:nvPr/>
        </p:nvSpPr>
        <p:spPr bwMode="auto">
          <a:xfrm>
            <a:off x="8600017" y="4618039"/>
            <a:ext cx="0" cy="922337"/>
          </a:xfrm>
          <a:prstGeom prst="line">
            <a:avLst/>
          </a:prstGeom>
          <a:noFill/>
          <a:ln w="28575">
            <a:solidFill>
              <a:schemeClr val="tx1"/>
            </a:solidFill>
            <a:round/>
            <a:headEnd/>
            <a:tailEnd/>
          </a:ln>
          <a:effectLst/>
        </p:spPr>
        <p:txBody>
          <a:bodyPr/>
          <a:lstStyle/>
          <a:p>
            <a:endParaRPr lang="en-US"/>
          </a:p>
        </p:txBody>
      </p:sp>
      <p:sp>
        <p:nvSpPr>
          <p:cNvPr id="1846284" name="Oval 12"/>
          <p:cNvSpPr>
            <a:spLocks noChangeArrowheads="1"/>
          </p:cNvSpPr>
          <p:nvPr/>
        </p:nvSpPr>
        <p:spPr bwMode="auto">
          <a:xfrm>
            <a:off x="2800351" y="4559301"/>
            <a:ext cx="414867" cy="231775"/>
          </a:xfrm>
          <a:prstGeom prst="ellipse">
            <a:avLst/>
          </a:prstGeom>
          <a:solidFill>
            <a:schemeClr val="accent1"/>
          </a:solidFill>
          <a:ln w="9525" algn="ctr">
            <a:solidFill>
              <a:schemeClr val="tx1"/>
            </a:solidFill>
            <a:round/>
            <a:headEnd/>
            <a:tailEnd/>
          </a:ln>
          <a:effectLst/>
        </p:spPr>
        <p:txBody>
          <a:bodyPr wrap="none" anchor="ctr"/>
          <a:lstStyle/>
          <a:p>
            <a:r>
              <a:rPr lang="en-US" sz="1600" b="1"/>
              <a:t>E0</a:t>
            </a:r>
          </a:p>
        </p:txBody>
      </p:sp>
      <p:sp>
        <p:nvSpPr>
          <p:cNvPr id="1846285" name="Oval 13"/>
          <p:cNvSpPr>
            <a:spLocks noChangeArrowheads="1"/>
          </p:cNvSpPr>
          <p:nvPr/>
        </p:nvSpPr>
        <p:spPr bwMode="auto">
          <a:xfrm>
            <a:off x="8682567" y="4675189"/>
            <a:ext cx="412751" cy="230187"/>
          </a:xfrm>
          <a:prstGeom prst="ellipse">
            <a:avLst/>
          </a:prstGeom>
          <a:solidFill>
            <a:schemeClr val="accent1"/>
          </a:solidFill>
          <a:ln w="9525" algn="ctr">
            <a:solidFill>
              <a:schemeClr val="tx1"/>
            </a:solidFill>
            <a:round/>
            <a:headEnd/>
            <a:tailEnd/>
          </a:ln>
          <a:effectLst/>
        </p:spPr>
        <p:txBody>
          <a:bodyPr wrap="none" anchor="ctr"/>
          <a:lstStyle/>
          <a:p>
            <a:r>
              <a:rPr lang="en-US" sz="1600" b="1"/>
              <a:t>E0</a:t>
            </a:r>
          </a:p>
        </p:txBody>
      </p:sp>
      <p:sp>
        <p:nvSpPr>
          <p:cNvPr id="1846286" name="Text Box 14"/>
          <p:cNvSpPr txBox="1">
            <a:spLocks noChangeArrowheads="1"/>
          </p:cNvSpPr>
          <p:nvPr/>
        </p:nvSpPr>
        <p:spPr bwMode="auto">
          <a:xfrm>
            <a:off x="1422401" y="4502151"/>
            <a:ext cx="1138453" cy="369332"/>
          </a:xfrm>
          <a:prstGeom prst="rect">
            <a:avLst/>
          </a:prstGeom>
          <a:noFill/>
          <a:ln w="9525" algn="ctr">
            <a:noFill/>
            <a:miter lim="800000"/>
            <a:headEnd/>
            <a:tailEnd/>
          </a:ln>
          <a:effectLst/>
        </p:spPr>
        <p:txBody>
          <a:bodyPr wrap="none">
            <a:spAutoFit/>
          </a:bodyPr>
          <a:lstStyle/>
          <a:p>
            <a:r>
              <a:rPr lang="en-US" b="1">
                <a:latin typeface="Tahoma" pitchFamily="34" charset="0"/>
              </a:rPr>
              <a:t>10.0.0.1</a:t>
            </a:r>
          </a:p>
        </p:txBody>
      </p:sp>
      <p:sp>
        <p:nvSpPr>
          <p:cNvPr id="1846287" name="Text Box 15"/>
          <p:cNvSpPr txBox="1">
            <a:spLocks noChangeArrowheads="1"/>
          </p:cNvSpPr>
          <p:nvPr/>
        </p:nvSpPr>
        <p:spPr bwMode="auto">
          <a:xfrm>
            <a:off x="1422401" y="5597526"/>
            <a:ext cx="1138453" cy="369332"/>
          </a:xfrm>
          <a:prstGeom prst="rect">
            <a:avLst/>
          </a:prstGeom>
          <a:noFill/>
          <a:ln w="9525" algn="ctr">
            <a:noFill/>
            <a:miter lim="800000"/>
            <a:headEnd/>
            <a:tailEnd/>
          </a:ln>
          <a:effectLst/>
        </p:spPr>
        <p:txBody>
          <a:bodyPr wrap="none">
            <a:spAutoFit/>
          </a:bodyPr>
          <a:lstStyle/>
          <a:p>
            <a:r>
              <a:rPr lang="en-US" b="1">
                <a:latin typeface="Tahoma" pitchFamily="34" charset="0"/>
              </a:rPr>
              <a:t>10.0.0.2</a:t>
            </a:r>
          </a:p>
        </p:txBody>
      </p:sp>
      <p:sp>
        <p:nvSpPr>
          <p:cNvPr id="1846288" name="Text Box 16"/>
          <p:cNvSpPr txBox="1">
            <a:spLocks noChangeArrowheads="1"/>
          </p:cNvSpPr>
          <p:nvPr/>
        </p:nvSpPr>
        <p:spPr bwMode="auto">
          <a:xfrm>
            <a:off x="8775701" y="5540376"/>
            <a:ext cx="1138453" cy="369332"/>
          </a:xfrm>
          <a:prstGeom prst="rect">
            <a:avLst/>
          </a:prstGeom>
          <a:noFill/>
          <a:ln w="9525" algn="ctr">
            <a:noFill/>
            <a:miter lim="800000"/>
            <a:headEnd/>
            <a:tailEnd/>
          </a:ln>
          <a:effectLst/>
        </p:spPr>
        <p:txBody>
          <a:bodyPr wrap="none">
            <a:spAutoFit/>
          </a:bodyPr>
          <a:lstStyle/>
          <a:p>
            <a:r>
              <a:rPr lang="en-US" b="1">
                <a:latin typeface="Tahoma" pitchFamily="34" charset="0"/>
              </a:rPr>
              <a:t>40.0.0.2</a:t>
            </a:r>
          </a:p>
        </p:txBody>
      </p:sp>
      <p:sp>
        <p:nvSpPr>
          <p:cNvPr id="1846289" name="Text Box 17"/>
          <p:cNvSpPr txBox="1">
            <a:spLocks noChangeArrowheads="1"/>
          </p:cNvSpPr>
          <p:nvPr/>
        </p:nvSpPr>
        <p:spPr bwMode="auto">
          <a:xfrm>
            <a:off x="3454401" y="3886201"/>
            <a:ext cx="1138453" cy="369332"/>
          </a:xfrm>
          <a:prstGeom prst="rect">
            <a:avLst/>
          </a:prstGeom>
          <a:noFill/>
          <a:ln w="9525" algn="ctr">
            <a:noFill/>
            <a:miter lim="800000"/>
            <a:headEnd/>
            <a:tailEnd/>
          </a:ln>
          <a:effectLst/>
        </p:spPr>
        <p:txBody>
          <a:bodyPr wrap="none">
            <a:spAutoFit/>
          </a:bodyPr>
          <a:lstStyle/>
          <a:p>
            <a:r>
              <a:rPr lang="en-US" b="1">
                <a:latin typeface="Tahoma" pitchFamily="34" charset="0"/>
              </a:rPr>
              <a:t>20.0.0.1</a:t>
            </a:r>
          </a:p>
        </p:txBody>
      </p:sp>
      <p:sp>
        <p:nvSpPr>
          <p:cNvPr id="1846290" name="Text Box 18"/>
          <p:cNvSpPr txBox="1">
            <a:spLocks noChangeArrowheads="1"/>
          </p:cNvSpPr>
          <p:nvPr/>
        </p:nvSpPr>
        <p:spPr bwMode="auto">
          <a:xfrm>
            <a:off x="3983567" y="4732338"/>
            <a:ext cx="1138453" cy="369332"/>
          </a:xfrm>
          <a:prstGeom prst="rect">
            <a:avLst/>
          </a:prstGeom>
          <a:noFill/>
          <a:ln w="9525" algn="ctr">
            <a:noFill/>
            <a:miter lim="800000"/>
            <a:headEnd/>
            <a:tailEnd/>
          </a:ln>
          <a:effectLst/>
        </p:spPr>
        <p:txBody>
          <a:bodyPr wrap="none">
            <a:spAutoFit/>
          </a:bodyPr>
          <a:lstStyle/>
          <a:p>
            <a:r>
              <a:rPr lang="en-US" b="1">
                <a:latin typeface="Tahoma" pitchFamily="34" charset="0"/>
              </a:rPr>
              <a:t>20.0.0.2</a:t>
            </a:r>
          </a:p>
        </p:txBody>
      </p:sp>
      <p:sp>
        <p:nvSpPr>
          <p:cNvPr id="1846291" name="Text Box 19"/>
          <p:cNvSpPr txBox="1">
            <a:spLocks noChangeArrowheads="1"/>
          </p:cNvSpPr>
          <p:nvPr/>
        </p:nvSpPr>
        <p:spPr bwMode="auto">
          <a:xfrm>
            <a:off x="5719234" y="3983038"/>
            <a:ext cx="1138453" cy="369332"/>
          </a:xfrm>
          <a:prstGeom prst="rect">
            <a:avLst/>
          </a:prstGeom>
          <a:noFill/>
          <a:ln w="9525" algn="ctr">
            <a:noFill/>
            <a:miter lim="800000"/>
            <a:headEnd/>
            <a:tailEnd/>
          </a:ln>
          <a:effectLst/>
        </p:spPr>
        <p:txBody>
          <a:bodyPr wrap="none">
            <a:spAutoFit/>
          </a:bodyPr>
          <a:lstStyle/>
          <a:p>
            <a:r>
              <a:rPr lang="en-US" b="1">
                <a:latin typeface="Tahoma" pitchFamily="34" charset="0"/>
              </a:rPr>
              <a:t>30.0.0.1</a:t>
            </a:r>
          </a:p>
        </p:txBody>
      </p:sp>
      <p:grpSp>
        <p:nvGrpSpPr>
          <p:cNvPr id="1846292" name="Group 20"/>
          <p:cNvGrpSpPr>
            <a:grpSpLocks/>
          </p:cNvGrpSpPr>
          <p:nvPr/>
        </p:nvGrpSpPr>
        <p:grpSpPr bwMode="auto">
          <a:xfrm>
            <a:off x="2717800" y="5483226"/>
            <a:ext cx="702733" cy="442913"/>
            <a:chOff x="768" y="2352"/>
            <a:chExt cx="408" cy="369"/>
          </a:xfrm>
        </p:grpSpPr>
        <p:pic>
          <p:nvPicPr>
            <p:cNvPr id="1846293" name="Picture 21"/>
            <p:cNvPicPr>
              <a:picLocks noChangeArrowheads="1"/>
            </p:cNvPicPr>
            <p:nvPr/>
          </p:nvPicPr>
          <p:blipFill>
            <a:blip r:embed="rId3"/>
            <a:srcRect/>
            <a:stretch>
              <a:fillRect/>
            </a:stretch>
          </p:blipFill>
          <p:spPr bwMode="auto">
            <a:xfrm>
              <a:off x="768" y="2352"/>
              <a:ext cx="408" cy="369"/>
            </a:xfrm>
            <a:prstGeom prst="rect">
              <a:avLst/>
            </a:prstGeom>
            <a:noFill/>
            <a:ln w="9525">
              <a:noFill/>
              <a:miter lim="800000"/>
              <a:headEnd/>
              <a:tailEnd/>
            </a:ln>
            <a:effectLst/>
          </p:spPr>
        </p:pic>
        <p:sp>
          <p:nvSpPr>
            <p:cNvPr id="1846294" name="Text Box 22"/>
            <p:cNvSpPr txBox="1">
              <a:spLocks noChangeArrowheads="1"/>
            </p:cNvSpPr>
            <p:nvPr/>
          </p:nvSpPr>
          <p:spPr bwMode="auto">
            <a:xfrm>
              <a:off x="844" y="2361"/>
              <a:ext cx="212" cy="306"/>
            </a:xfrm>
            <a:prstGeom prst="rect">
              <a:avLst/>
            </a:prstGeom>
            <a:noFill/>
            <a:ln w="9525" algn="ctr">
              <a:noFill/>
              <a:miter lim="800000"/>
              <a:headEnd/>
              <a:tailEnd/>
            </a:ln>
            <a:effectLst/>
          </p:spPr>
          <p:txBody>
            <a:bodyPr>
              <a:spAutoFit/>
            </a:bodyPr>
            <a:lstStyle/>
            <a:p>
              <a:r>
                <a:rPr lang="en-US"/>
                <a:t>A</a:t>
              </a:r>
            </a:p>
          </p:txBody>
        </p:sp>
      </p:grpSp>
      <p:grpSp>
        <p:nvGrpSpPr>
          <p:cNvPr id="1846295" name="Group 23"/>
          <p:cNvGrpSpPr>
            <a:grpSpLocks/>
          </p:cNvGrpSpPr>
          <p:nvPr/>
        </p:nvGrpSpPr>
        <p:grpSpPr bwMode="auto">
          <a:xfrm>
            <a:off x="8252884" y="5424488"/>
            <a:ext cx="702733" cy="519112"/>
            <a:chOff x="4032" y="2304"/>
            <a:chExt cx="408" cy="432"/>
          </a:xfrm>
        </p:grpSpPr>
        <p:pic>
          <p:nvPicPr>
            <p:cNvPr id="1846296" name="Picture 24"/>
            <p:cNvPicPr>
              <a:picLocks noChangeArrowheads="1"/>
            </p:cNvPicPr>
            <p:nvPr/>
          </p:nvPicPr>
          <p:blipFill>
            <a:blip r:embed="rId3"/>
            <a:srcRect/>
            <a:stretch>
              <a:fillRect/>
            </a:stretch>
          </p:blipFill>
          <p:spPr bwMode="auto">
            <a:xfrm>
              <a:off x="4032" y="2304"/>
              <a:ext cx="408" cy="432"/>
            </a:xfrm>
            <a:prstGeom prst="rect">
              <a:avLst/>
            </a:prstGeom>
            <a:noFill/>
            <a:ln w="9525">
              <a:noFill/>
              <a:miter lim="800000"/>
              <a:headEnd/>
              <a:tailEnd/>
            </a:ln>
            <a:effectLst/>
          </p:spPr>
        </p:pic>
        <p:sp>
          <p:nvSpPr>
            <p:cNvPr id="1846297" name="Text Box 25"/>
            <p:cNvSpPr txBox="1">
              <a:spLocks noChangeArrowheads="1"/>
            </p:cNvSpPr>
            <p:nvPr/>
          </p:nvSpPr>
          <p:spPr bwMode="auto">
            <a:xfrm>
              <a:off x="4102" y="2375"/>
              <a:ext cx="184" cy="307"/>
            </a:xfrm>
            <a:prstGeom prst="rect">
              <a:avLst/>
            </a:prstGeom>
            <a:noFill/>
            <a:ln w="9525" algn="ctr">
              <a:noFill/>
              <a:miter lim="800000"/>
              <a:headEnd/>
              <a:tailEnd/>
            </a:ln>
            <a:effectLst/>
          </p:spPr>
          <p:txBody>
            <a:bodyPr wrap="none">
              <a:spAutoFit/>
            </a:bodyPr>
            <a:lstStyle/>
            <a:p>
              <a:r>
                <a:rPr lang="en-US"/>
                <a:t>B</a:t>
              </a:r>
            </a:p>
          </p:txBody>
        </p:sp>
      </p:grpSp>
      <p:pic>
        <p:nvPicPr>
          <p:cNvPr id="1846298" name="Picture 26"/>
          <p:cNvPicPr>
            <a:picLocks noChangeArrowheads="1"/>
          </p:cNvPicPr>
          <p:nvPr/>
        </p:nvPicPr>
        <p:blipFill>
          <a:blip r:embed="rId2"/>
          <a:srcRect/>
          <a:stretch>
            <a:fillRect/>
          </a:stretch>
        </p:blipFill>
        <p:spPr bwMode="auto">
          <a:xfrm>
            <a:off x="5031318" y="4271964"/>
            <a:ext cx="1007533" cy="407987"/>
          </a:xfrm>
          <a:prstGeom prst="rect">
            <a:avLst/>
          </a:prstGeom>
          <a:noFill/>
          <a:ln w="9525">
            <a:noFill/>
            <a:miter lim="800000"/>
            <a:headEnd/>
            <a:tailEnd/>
          </a:ln>
          <a:effectLst/>
        </p:spPr>
      </p:pic>
      <p:sp>
        <p:nvSpPr>
          <p:cNvPr id="1846299" name="Freeform 27"/>
          <p:cNvSpPr>
            <a:spLocks/>
          </p:cNvSpPr>
          <p:nvPr/>
        </p:nvSpPr>
        <p:spPr bwMode="auto">
          <a:xfrm rot="5212459">
            <a:off x="6951663" y="3313643"/>
            <a:ext cx="288925" cy="2313517"/>
          </a:xfrm>
          <a:custGeom>
            <a:avLst/>
            <a:gdLst/>
            <a:ahLst/>
            <a:cxnLst>
              <a:cxn ang="0">
                <a:pos x="0" y="768"/>
              </a:cxn>
              <a:cxn ang="0">
                <a:pos x="0" y="336"/>
              </a:cxn>
              <a:cxn ang="0">
                <a:pos x="96" y="432"/>
              </a:cxn>
              <a:cxn ang="0">
                <a:pos x="96" y="0"/>
              </a:cxn>
            </a:cxnLst>
            <a:rect l="0" t="0" r="r" b="b"/>
            <a:pathLst>
              <a:path w="97" h="769">
                <a:moveTo>
                  <a:pt x="0" y="768"/>
                </a:moveTo>
                <a:lnTo>
                  <a:pt x="0" y="336"/>
                </a:lnTo>
                <a:lnTo>
                  <a:pt x="96" y="432"/>
                </a:lnTo>
                <a:lnTo>
                  <a:pt x="96" y="0"/>
                </a:lnTo>
              </a:path>
            </a:pathLst>
          </a:custGeom>
          <a:noFill/>
          <a:ln w="50800" cap="rnd" cmpd="sng">
            <a:solidFill>
              <a:schemeClr val="accent2"/>
            </a:solidFill>
            <a:prstDash val="solid"/>
            <a:round/>
            <a:headEnd type="none" w="sm" len="sm"/>
            <a:tailEnd type="none" w="sm" len="sm"/>
          </a:ln>
          <a:effectLst>
            <a:outerShdw dist="17961" dir="2700000" algn="ctr" rotWithShape="0">
              <a:schemeClr val="tx1"/>
            </a:outerShdw>
          </a:effectLst>
        </p:spPr>
        <p:txBody>
          <a:bodyPr/>
          <a:lstStyle/>
          <a:p>
            <a:endParaRPr lang="en-US"/>
          </a:p>
        </p:txBody>
      </p:sp>
      <p:sp>
        <p:nvSpPr>
          <p:cNvPr id="1846300" name="Oval 28"/>
          <p:cNvSpPr>
            <a:spLocks noChangeArrowheads="1"/>
          </p:cNvSpPr>
          <p:nvPr/>
        </p:nvSpPr>
        <p:spPr bwMode="auto">
          <a:xfrm>
            <a:off x="4701118" y="4559301"/>
            <a:ext cx="412749" cy="231775"/>
          </a:xfrm>
          <a:prstGeom prst="ellipse">
            <a:avLst/>
          </a:prstGeom>
          <a:solidFill>
            <a:schemeClr val="accent1"/>
          </a:solidFill>
          <a:ln w="9525" algn="ctr">
            <a:solidFill>
              <a:schemeClr val="tx1"/>
            </a:solidFill>
            <a:round/>
            <a:headEnd/>
            <a:tailEnd/>
          </a:ln>
          <a:effectLst/>
        </p:spPr>
        <p:txBody>
          <a:bodyPr wrap="none" anchor="ctr"/>
          <a:lstStyle/>
          <a:p>
            <a:r>
              <a:rPr lang="en-US" sz="1600" b="1"/>
              <a:t>S0</a:t>
            </a:r>
          </a:p>
        </p:txBody>
      </p:sp>
      <p:sp>
        <p:nvSpPr>
          <p:cNvPr id="1846301" name="Oval 29"/>
          <p:cNvSpPr>
            <a:spLocks noChangeArrowheads="1"/>
          </p:cNvSpPr>
          <p:nvPr/>
        </p:nvSpPr>
        <p:spPr bwMode="auto">
          <a:xfrm>
            <a:off x="5941484" y="4386264"/>
            <a:ext cx="412749" cy="231775"/>
          </a:xfrm>
          <a:prstGeom prst="ellipse">
            <a:avLst/>
          </a:prstGeom>
          <a:solidFill>
            <a:schemeClr val="accent1"/>
          </a:solidFill>
          <a:ln w="9525" algn="ctr">
            <a:solidFill>
              <a:schemeClr val="tx1"/>
            </a:solidFill>
            <a:round/>
            <a:headEnd/>
            <a:tailEnd/>
          </a:ln>
          <a:effectLst/>
        </p:spPr>
        <p:txBody>
          <a:bodyPr wrap="none" anchor="ctr"/>
          <a:lstStyle/>
          <a:p>
            <a:r>
              <a:rPr lang="en-US" sz="1600" b="1"/>
              <a:t>S1</a:t>
            </a:r>
          </a:p>
        </p:txBody>
      </p:sp>
      <p:sp>
        <p:nvSpPr>
          <p:cNvPr id="1846305" name="Text Box 33"/>
          <p:cNvSpPr txBox="1">
            <a:spLocks noChangeArrowheads="1"/>
          </p:cNvSpPr>
          <p:nvPr/>
        </p:nvSpPr>
        <p:spPr bwMode="auto">
          <a:xfrm>
            <a:off x="7010400" y="3886201"/>
            <a:ext cx="1138453" cy="369332"/>
          </a:xfrm>
          <a:prstGeom prst="rect">
            <a:avLst/>
          </a:prstGeom>
          <a:noFill/>
          <a:ln w="9525" algn="ctr">
            <a:noFill/>
            <a:miter lim="800000"/>
            <a:headEnd/>
            <a:tailEnd/>
          </a:ln>
          <a:effectLst/>
        </p:spPr>
        <p:txBody>
          <a:bodyPr wrap="none">
            <a:spAutoFit/>
          </a:bodyPr>
          <a:lstStyle/>
          <a:p>
            <a:r>
              <a:rPr lang="en-US" b="1">
                <a:latin typeface="Tahoma" pitchFamily="34" charset="0"/>
              </a:rPr>
              <a:t>30.0.0.2</a:t>
            </a:r>
          </a:p>
        </p:txBody>
      </p:sp>
      <p:sp>
        <p:nvSpPr>
          <p:cNvPr id="1846306" name="Text Box 34"/>
          <p:cNvSpPr txBox="1">
            <a:spLocks noChangeArrowheads="1"/>
          </p:cNvSpPr>
          <p:nvPr/>
        </p:nvSpPr>
        <p:spPr bwMode="auto">
          <a:xfrm>
            <a:off x="9038167" y="4502151"/>
            <a:ext cx="1138453" cy="369332"/>
          </a:xfrm>
          <a:prstGeom prst="rect">
            <a:avLst/>
          </a:prstGeom>
          <a:noFill/>
          <a:ln w="9525" algn="ctr">
            <a:noFill/>
            <a:miter lim="800000"/>
            <a:headEnd/>
            <a:tailEnd/>
          </a:ln>
          <a:effectLst/>
        </p:spPr>
        <p:txBody>
          <a:bodyPr wrap="none">
            <a:spAutoFit/>
          </a:bodyPr>
          <a:lstStyle/>
          <a:p>
            <a:r>
              <a:rPr lang="en-US" b="1">
                <a:latin typeface="Tahoma" pitchFamily="34" charset="0"/>
              </a:rPr>
              <a:t>40.0.0.1</a:t>
            </a:r>
          </a:p>
        </p:txBody>
      </p:sp>
      <p:sp>
        <p:nvSpPr>
          <p:cNvPr id="1846307" name="WordArt 35"/>
          <p:cNvSpPr>
            <a:spLocks noChangeArrowheads="1" noChangeShapeType="1" noTextEdit="1"/>
          </p:cNvSpPr>
          <p:nvPr/>
        </p:nvSpPr>
        <p:spPr bwMode="auto">
          <a:xfrm>
            <a:off x="8517467" y="3867151"/>
            <a:ext cx="546100" cy="288925"/>
          </a:xfrm>
          <a:prstGeom prst="rect">
            <a:avLst/>
          </a:prstGeom>
        </p:spPr>
        <p:txBody>
          <a:bodyPr wrap="none" fromWordArt="1">
            <a:prstTxWarp prst="textPlain">
              <a:avLst>
                <a:gd name="adj" fmla="val 50000"/>
              </a:avLst>
            </a:prstTxWarp>
          </a:bodyPr>
          <a:lstStyle/>
          <a:p>
            <a:r>
              <a:rPr lang="en-US" sz="3600" kern="10">
                <a:ln w="12700">
                  <a:solidFill>
                    <a:srgbClr val="3333CC"/>
                  </a:solidFill>
                  <a:round/>
                  <a:headEnd/>
                  <a:tailEnd/>
                </a:ln>
                <a:solidFill>
                  <a:srgbClr val="B2B2B2">
                    <a:alpha val="50000"/>
                  </a:srgbClr>
                </a:solidFill>
                <a:effectLst>
                  <a:outerShdw dist="45791" dir="2021404" algn="ctr" rotWithShape="0">
                    <a:srgbClr val="9999FF"/>
                  </a:outerShdw>
                </a:effectLst>
                <a:latin typeface="Arial Black"/>
              </a:rPr>
              <a:t>R3</a:t>
            </a:r>
          </a:p>
        </p:txBody>
      </p:sp>
      <p:pic>
        <p:nvPicPr>
          <p:cNvPr id="1846308" name="Picture 36"/>
          <p:cNvPicPr>
            <a:picLocks noChangeArrowheads="1"/>
          </p:cNvPicPr>
          <p:nvPr/>
        </p:nvPicPr>
        <p:blipFill>
          <a:blip r:embed="rId2"/>
          <a:srcRect/>
          <a:stretch>
            <a:fillRect/>
          </a:stretch>
        </p:blipFill>
        <p:spPr bwMode="auto">
          <a:xfrm>
            <a:off x="8238067" y="4271964"/>
            <a:ext cx="1007533" cy="407987"/>
          </a:xfrm>
          <a:prstGeom prst="rect">
            <a:avLst/>
          </a:prstGeom>
          <a:noFill/>
          <a:ln w="9525">
            <a:noFill/>
            <a:miter lim="800000"/>
            <a:headEnd/>
            <a:tailEnd/>
          </a:ln>
          <a:effectLst/>
        </p:spPr>
      </p:pic>
    </p:spTree>
    <p:extLst>
      <p:ext uri="{BB962C8B-B14F-4D97-AF65-F5344CB8AC3E}">
        <p14:creationId xmlns:p14="http://schemas.microsoft.com/office/powerpoint/2010/main" val="230869359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7298" name="Freeform 2"/>
          <p:cNvSpPr>
            <a:spLocks/>
          </p:cNvSpPr>
          <p:nvPr/>
        </p:nvSpPr>
        <p:spPr bwMode="auto">
          <a:xfrm>
            <a:off x="4114801" y="3106223"/>
            <a:ext cx="184731" cy="369332"/>
          </a:xfrm>
          <a:custGeom>
            <a:avLst/>
            <a:gdLst/>
            <a:ahLst/>
            <a:cxnLst>
              <a:cxn ang="0">
                <a:pos x="0" y="0"/>
              </a:cxn>
              <a:cxn ang="0">
                <a:pos x="894" y="6"/>
              </a:cxn>
              <a:cxn ang="0">
                <a:pos x="696" y="102"/>
              </a:cxn>
              <a:cxn ang="0">
                <a:pos x="1542" y="96"/>
              </a:cxn>
            </a:cxnLst>
            <a:rect l="0" t="0" r="r" b="b"/>
            <a:pathLst>
              <a:path w="1542" h="102">
                <a:moveTo>
                  <a:pt x="0" y="0"/>
                </a:moveTo>
                <a:lnTo>
                  <a:pt x="894" y="6"/>
                </a:lnTo>
                <a:lnTo>
                  <a:pt x="696" y="102"/>
                </a:lnTo>
                <a:lnTo>
                  <a:pt x="1542" y="96"/>
                </a:lnTo>
              </a:path>
            </a:pathLst>
          </a:custGeom>
          <a:noFill/>
          <a:ln w="38100" cap="flat" cmpd="sng">
            <a:solidFill>
              <a:schemeClr val="accent2"/>
            </a:solidFill>
            <a:prstDash val="solid"/>
            <a:round/>
            <a:headEnd type="none" w="sm" len="sm"/>
            <a:tailEnd type="none" w="sm" len="sm"/>
          </a:ln>
          <a:effectLst>
            <a:outerShdw dist="35921" dir="2700000" algn="ctr" rotWithShape="0">
              <a:schemeClr val="tx1"/>
            </a:outerShdw>
          </a:effectLst>
        </p:spPr>
        <p:txBody>
          <a:bodyPr wrap="none" anchor="ctr">
            <a:spAutoFit/>
          </a:bodyPr>
          <a:lstStyle/>
          <a:p>
            <a:endParaRPr lang="en-US"/>
          </a:p>
        </p:txBody>
      </p:sp>
      <p:sp>
        <p:nvSpPr>
          <p:cNvPr id="1847299" name="Oval 3"/>
          <p:cNvSpPr>
            <a:spLocks noChangeArrowheads="1"/>
          </p:cNvSpPr>
          <p:nvPr/>
        </p:nvSpPr>
        <p:spPr bwMode="auto">
          <a:xfrm>
            <a:off x="7620000" y="3120907"/>
            <a:ext cx="259766" cy="519351"/>
          </a:xfrm>
          <a:prstGeom prst="ellipse">
            <a:avLst/>
          </a:prstGeom>
          <a:solidFill>
            <a:srgbClr val="CAD2DC"/>
          </a:solidFill>
          <a:ln w="38100">
            <a:noFill/>
            <a:round/>
            <a:headEnd type="none" w="sm" len="sm"/>
            <a:tailEnd type="none" w="sm" len="sm"/>
          </a:ln>
          <a:effectLst>
            <a:outerShdw dist="35921" dir="2700000" algn="ctr" rotWithShape="0">
              <a:schemeClr val="tx1"/>
            </a:outerShdw>
          </a:effectLst>
        </p:spPr>
        <p:txBody>
          <a:bodyPr wrap="none" anchor="ctr">
            <a:spAutoFit/>
          </a:bodyPr>
          <a:lstStyle/>
          <a:p>
            <a:endParaRPr lang="en-US"/>
          </a:p>
        </p:txBody>
      </p:sp>
      <p:sp>
        <p:nvSpPr>
          <p:cNvPr id="1847300" name="Rectangle 4"/>
          <p:cNvSpPr>
            <a:spLocks noChangeArrowheads="1"/>
          </p:cNvSpPr>
          <p:nvPr/>
        </p:nvSpPr>
        <p:spPr bwMode="auto">
          <a:xfrm>
            <a:off x="7211485" y="1752600"/>
            <a:ext cx="2948516" cy="254000"/>
          </a:xfrm>
          <a:prstGeom prst="rect">
            <a:avLst/>
          </a:prstGeom>
          <a:noFill/>
          <a:ln w="12700">
            <a:noFill/>
            <a:miter lim="800000"/>
            <a:headEnd/>
            <a:tailEnd/>
          </a:ln>
          <a:effectLst/>
        </p:spPr>
        <p:txBody>
          <a:bodyPr lIns="0" tIns="0" rIns="0" bIns="0">
            <a:spAutoFit/>
          </a:bodyPr>
          <a:lstStyle/>
          <a:p>
            <a:pPr algn="l" defTabSz="1028700" eaLnBrk="0" hangingPunct="0">
              <a:lnSpc>
                <a:spcPts val="2000"/>
              </a:lnSpc>
              <a:tabLst>
                <a:tab pos="514350" algn="l"/>
                <a:tab pos="1028700" algn="l"/>
                <a:tab pos="1543050" algn="l"/>
              </a:tabLst>
            </a:pPr>
            <a:r>
              <a:rPr lang="en-US" sz="2000" b="1">
                <a:solidFill>
                  <a:srgbClr val="000000"/>
                </a:solidFill>
                <a:latin typeface="Arial Black" pitchFamily="34" charset="0"/>
              </a:rPr>
              <a:t>Stub Network</a:t>
            </a:r>
          </a:p>
        </p:txBody>
      </p:sp>
      <p:sp>
        <p:nvSpPr>
          <p:cNvPr id="1847301" name="Line 5"/>
          <p:cNvSpPr>
            <a:spLocks noChangeShapeType="1"/>
          </p:cNvSpPr>
          <p:nvPr/>
        </p:nvSpPr>
        <p:spPr bwMode="auto">
          <a:xfrm>
            <a:off x="4510618" y="4144963"/>
            <a:ext cx="2724149" cy="0"/>
          </a:xfrm>
          <a:prstGeom prst="line">
            <a:avLst/>
          </a:prstGeom>
          <a:noFill/>
          <a:ln w="38100">
            <a:solidFill>
              <a:schemeClr val="tx1"/>
            </a:solidFill>
            <a:round/>
            <a:headEnd type="triangle" w="med" len="med"/>
            <a:tailEnd/>
          </a:ln>
          <a:effectLst/>
        </p:spPr>
        <p:txBody>
          <a:bodyPr wrap="none" anchor="ctr">
            <a:spAutoFit/>
          </a:bodyPr>
          <a:lstStyle/>
          <a:p>
            <a:endParaRPr lang="en-US"/>
          </a:p>
        </p:txBody>
      </p:sp>
      <p:sp>
        <p:nvSpPr>
          <p:cNvPr id="1847302" name="Rectangle 6"/>
          <p:cNvSpPr>
            <a:spLocks noChangeArrowheads="1"/>
          </p:cNvSpPr>
          <p:nvPr/>
        </p:nvSpPr>
        <p:spPr bwMode="auto">
          <a:xfrm>
            <a:off x="2667001" y="5300663"/>
            <a:ext cx="3771900" cy="514350"/>
          </a:xfrm>
          <a:prstGeom prst="rect">
            <a:avLst/>
          </a:prstGeom>
          <a:noFill/>
          <a:ln w="12700">
            <a:noFill/>
            <a:miter lim="800000"/>
            <a:headEnd/>
            <a:tailEnd/>
          </a:ln>
          <a:effectLst/>
        </p:spPr>
        <p:txBody>
          <a:bodyPr wrap="none" lIns="69596" tIns="98595" rIns="69596" bIns="98595"/>
          <a:lstStyle/>
          <a:p>
            <a:endParaRPr lang="en-US"/>
          </a:p>
        </p:txBody>
      </p:sp>
      <p:sp>
        <p:nvSpPr>
          <p:cNvPr id="1847303" name="Rectangle 7"/>
          <p:cNvSpPr>
            <a:spLocks noChangeArrowheads="1"/>
          </p:cNvSpPr>
          <p:nvPr/>
        </p:nvSpPr>
        <p:spPr bwMode="auto">
          <a:xfrm>
            <a:off x="2169585" y="4738688"/>
            <a:ext cx="7173383" cy="538162"/>
          </a:xfrm>
          <a:prstGeom prst="rect">
            <a:avLst/>
          </a:prstGeom>
          <a:solidFill>
            <a:schemeClr val="folHlink"/>
          </a:solidFill>
          <a:ln w="12700">
            <a:solidFill>
              <a:srgbClr val="000000"/>
            </a:solidFill>
            <a:miter lim="800000"/>
            <a:headEnd/>
            <a:tailEnd/>
          </a:ln>
          <a:effectLst>
            <a:outerShdw dist="35921" dir="2700000" algn="ctr" rotWithShape="0">
              <a:schemeClr val="tx1"/>
            </a:outerShdw>
          </a:effectLst>
        </p:spPr>
        <p:txBody>
          <a:bodyPr wrap="none" lIns="69596" tIns="98595" rIns="69596" bIns="98595"/>
          <a:lstStyle/>
          <a:p>
            <a:endParaRPr lang="en-US"/>
          </a:p>
        </p:txBody>
      </p:sp>
      <p:sp>
        <p:nvSpPr>
          <p:cNvPr id="1847304" name="Rectangle 8"/>
          <p:cNvSpPr>
            <a:spLocks noChangeArrowheads="1"/>
          </p:cNvSpPr>
          <p:nvPr/>
        </p:nvSpPr>
        <p:spPr bwMode="auto">
          <a:xfrm>
            <a:off x="2290234" y="4830763"/>
            <a:ext cx="8801100" cy="514350"/>
          </a:xfrm>
          <a:prstGeom prst="rect">
            <a:avLst/>
          </a:prstGeom>
          <a:noFill/>
          <a:ln w="12700">
            <a:noFill/>
            <a:miter lim="800000"/>
            <a:headEnd/>
            <a:tailEnd/>
          </a:ln>
          <a:effectLst/>
        </p:spPr>
        <p:txBody>
          <a:bodyPr lIns="0" tIns="0" rIns="0" bIns="0">
            <a:spAutoFit/>
          </a:bodyPr>
          <a:lstStyle/>
          <a:p>
            <a:pPr algn="l" defTabSz="1028700" eaLnBrk="0" hangingPunct="0">
              <a:lnSpc>
                <a:spcPts val="2025"/>
              </a:lnSpc>
              <a:spcAft>
                <a:spcPts val="900"/>
              </a:spcAft>
              <a:tabLst>
                <a:tab pos="514350" algn="l"/>
                <a:tab pos="1028700" algn="l"/>
                <a:tab pos="1543050" algn="l"/>
              </a:tabLst>
            </a:pPr>
            <a:r>
              <a:rPr lang="en-US" b="1">
                <a:solidFill>
                  <a:srgbClr val="000000"/>
                </a:solidFill>
                <a:latin typeface="Tahoma" pitchFamily="34" charset="0"/>
              </a:rPr>
              <a:t>ip route 0.0.0.0 0.0.0.0 172.16.2.2</a:t>
            </a:r>
            <a:br>
              <a:rPr lang="en-US" b="1">
                <a:solidFill>
                  <a:srgbClr val="000000"/>
                </a:solidFill>
                <a:latin typeface="Tahoma" pitchFamily="34" charset="0"/>
              </a:rPr>
            </a:br>
            <a:endParaRPr lang="en-US" b="1">
              <a:solidFill>
                <a:srgbClr val="000000"/>
              </a:solidFill>
              <a:latin typeface="Tahoma" pitchFamily="34" charset="0"/>
            </a:endParaRPr>
          </a:p>
        </p:txBody>
      </p:sp>
      <p:sp>
        <p:nvSpPr>
          <p:cNvPr id="1847305" name="Rectangle 9"/>
          <p:cNvSpPr>
            <a:spLocks noChangeArrowheads="1"/>
          </p:cNvSpPr>
          <p:nvPr/>
        </p:nvSpPr>
        <p:spPr bwMode="auto">
          <a:xfrm>
            <a:off x="2533651" y="4957763"/>
            <a:ext cx="342900" cy="514350"/>
          </a:xfrm>
          <a:prstGeom prst="rect">
            <a:avLst/>
          </a:prstGeom>
          <a:noFill/>
          <a:ln w="12700">
            <a:noFill/>
            <a:miter lim="800000"/>
            <a:headEnd/>
            <a:tailEnd/>
          </a:ln>
          <a:effectLst/>
        </p:spPr>
        <p:txBody>
          <a:bodyPr wrap="none" lIns="69596" tIns="98595" rIns="69596" bIns="98595"/>
          <a:lstStyle/>
          <a:p>
            <a:endParaRPr lang="en-US"/>
          </a:p>
        </p:txBody>
      </p:sp>
      <p:sp>
        <p:nvSpPr>
          <p:cNvPr id="1847306" name="Rectangle 10"/>
          <p:cNvSpPr>
            <a:spLocks noChangeArrowheads="1"/>
          </p:cNvSpPr>
          <p:nvPr/>
        </p:nvSpPr>
        <p:spPr bwMode="auto">
          <a:xfrm>
            <a:off x="2533652" y="5214938"/>
            <a:ext cx="3981449" cy="514350"/>
          </a:xfrm>
          <a:prstGeom prst="rect">
            <a:avLst/>
          </a:prstGeom>
          <a:noFill/>
          <a:ln w="12700">
            <a:noFill/>
            <a:miter lim="800000"/>
            <a:headEnd/>
            <a:tailEnd/>
          </a:ln>
          <a:effectLst/>
        </p:spPr>
        <p:txBody>
          <a:bodyPr wrap="none" lIns="69596" tIns="98595" rIns="69596" bIns="98595"/>
          <a:lstStyle/>
          <a:p>
            <a:endParaRPr lang="en-US"/>
          </a:p>
        </p:txBody>
      </p:sp>
      <p:sp>
        <p:nvSpPr>
          <p:cNvPr id="1847307" name="Line 11"/>
          <p:cNvSpPr>
            <a:spLocks noChangeShapeType="1"/>
          </p:cNvSpPr>
          <p:nvPr/>
        </p:nvSpPr>
        <p:spPr bwMode="auto">
          <a:xfrm>
            <a:off x="7632700" y="3582988"/>
            <a:ext cx="0" cy="1071562"/>
          </a:xfrm>
          <a:prstGeom prst="line">
            <a:avLst/>
          </a:prstGeom>
          <a:noFill/>
          <a:ln w="25400">
            <a:solidFill>
              <a:srgbClr val="000000"/>
            </a:solidFill>
            <a:round/>
            <a:headEnd/>
            <a:tailEnd type="triangle" w="med" len="med"/>
          </a:ln>
          <a:effectLst/>
        </p:spPr>
        <p:txBody>
          <a:bodyPr wrap="none" lIns="69596" tIns="98595" rIns="69596" bIns="98595"/>
          <a:lstStyle/>
          <a:p>
            <a:endParaRPr lang="en-US"/>
          </a:p>
        </p:txBody>
      </p:sp>
      <p:sp>
        <p:nvSpPr>
          <p:cNvPr id="1847308" name="Rectangle 12"/>
          <p:cNvSpPr>
            <a:spLocks noGrp="1" noChangeArrowheads="1"/>
          </p:cNvSpPr>
          <p:nvPr>
            <p:ph type="title"/>
          </p:nvPr>
        </p:nvSpPr>
        <p:spPr/>
        <p:txBody>
          <a:bodyPr/>
          <a:lstStyle/>
          <a:p>
            <a:pPr algn="ctr"/>
            <a:r>
              <a:rPr lang="en-US" dirty="0"/>
              <a:t>Default Routes</a:t>
            </a:r>
          </a:p>
        </p:txBody>
      </p:sp>
      <p:sp>
        <p:nvSpPr>
          <p:cNvPr id="1847309" name="Rectangle 13"/>
          <p:cNvSpPr>
            <a:spLocks noChangeArrowheads="1"/>
          </p:cNvSpPr>
          <p:nvPr/>
        </p:nvSpPr>
        <p:spPr bwMode="auto">
          <a:xfrm>
            <a:off x="2681818" y="2327275"/>
            <a:ext cx="342900" cy="514350"/>
          </a:xfrm>
          <a:prstGeom prst="rect">
            <a:avLst/>
          </a:prstGeom>
          <a:noFill/>
          <a:ln w="12700">
            <a:noFill/>
            <a:miter lim="800000"/>
            <a:headEnd/>
            <a:tailEnd/>
          </a:ln>
          <a:effectLst/>
        </p:spPr>
        <p:txBody>
          <a:bodyPr wrap="none" lIns="69596" tIns="98595" rIns="69596" bIns="98595"/>
          <a:lstStyle/>
          <a:p>
            <a:endParaRPr lang="en-US"/>
          </a:p>
        </p:txBody>
      </p:sp>
      <p:pic>
        <p:nvPicPr>
          <p:cNvPr id="1847310" name="Picture 14"/>
          <p:cNvPicPr>
            <a:picLocks noChangeArrowheads="1"/>
          </p:cNvPicPr>
          <p:nvPr/>
        </p:nvPicPr>
        <p:blipFill>
          <a:blip r:embed="rId3"/>
          <a:srcRect/>
          <a:stretch>
            <a:fillRect/>
          </a:stretch>
        </p:blipFill>
        <p:spPr bwMode="auto">
          <a:xfrm>
            <a:off x="1236133" y="2632076"/>
            <a:ext cx="3048000" cy="1300163"/>
          </a:xfrm>
          <a:prstGeom prst="rect">
            <a:avLst/>
          </a:prstGeom>
          <a:noFill/>
          <a:ln w="12700">
            <a:noFill/>
            <a:miter lim="800000"/>
            <a:headEnd/>
            <a:tailEnd/>
          </a:ln>
          <a:effectLst>
            <a:outerShdw dist="35921" dir="2700000" algn="ctr" rotWithShape="0">
              <a:schemeClr val="tx1"/>
            </a:outerShdw>
          </a:effectLst>
        </p:spPr>
      </p:pic>
      <p:sp>
        <p:nvSpPr>
          <p:cNvPr id="1847311" name="Rectangle 15"/>
          <p:cNvSpPr>
            <a:spLocks noChangeArrowheads="1"/>
          </p:cNvSpPr>
          <p:nvPr/>
        </p:nvSpPr>
        <p:spPr bwMode="auto">
          <a:xfrm>
            <a:off x="6076951" y="3490913"/>
            <a:ext cx="969817" cy="256480"/>
          </a:xfrm>
          <a:prstGeom prst="rect">
            <a:avLst/>
          </a:prstGeom>
          <a:noFill/>
          <a:ln w="12700">
            <a:noFill/>
            <a:miter lim="800000"/>
            <a:headEnd/>
            <a:tailEnd/>
          </a:ln>
          <a:effectLst/>
        </p:spPr>
        <p:txBody>
          <a:bodyPr wrap="none" lIns="0" tIns="0" rIns="0" bIns="0">
            <a:spAutoFit/>
          </a:bodyPr>
          <a:lstStyle/>
          <a:p>
            <a:pPr algn="l" defTabSz="1028700" eaLnBrk="0" hangingPunct="0">
              <a:lnSpc>
                <a:spcPts val="2000"/>
              </a:lnSpc>
              <a:tabLst>
                <a:tab pos="514350" algn="l"/>
                <a:tab pos="1028700" algn="l"/>
                <a:tab pos="1543050" algn="l"/>
              </a:tabLst>
            </a:pPr>
            <a:r>
              <a:rPr lang="en-US" sz="1600" b="1">
                <a:solidFill>
                  <a:srgbClr val="000000"/>
                </a:solidFill>
                <a:latin typeface="Helvetica" pitchFamily="34" charset="0"/>
              </a:rPr>
              <a:t>172.16.2.1</a:t>
            </a:r>
          </a:p>
        </p:txBody>
      </p:sp>
      <p:sp>
        <p:nvSpPr>
          <p:cNvPr id="1847312" name="Rectangle 16"/>
          <p:cNvSpPr>
            <a:spLocks noChangeArrowheads="1"/>
          </p:cNvSpPr>
          <p:nvPr/>
        </p:nvSpPr>
        <p:spPr bwMode="auto">
          <a:xfrm>
            <a:off x="4504267" y="2946400"/>
            <a:ext cx="296556" cy="256480"/>
          </a:xfrm>
          <a:prstGeom prst="rect">
            <a:avLst/>
          </a:prstGeom>
          <a:noFill/>
          <a:ln w="12700">
            <a:noFill/>
            <a:miter lim="800000"/>
            <a:headEnd/>
            <a:tailEnd/>
          </a:ln>
          <a:effectLst/>
        </p:spPr>
        <p:txBody>
          <a:bodyPr wrap="none" lIns="0" tIns="0" rIns="0" bIns="0">
            <a:spAutoFit/>
          </a:bodyPr>
          <a:lstStyle/>
          <a:p>
            <a:pPr algn="l" defTabSz="1028700" eaLnBrk="0" hangingPunct="0">
              <a:lnSpc>
                <a:spcPts val="2000"/>
              </a:lnSpc>
              <a:tabLst>
                <a:tab pos="514350" algn="l"/>
                <a:tab pos="1028700" algn="l"/>
                <a:tab pos="1543050" algn="l"/>
              </a:tabLst>
            </a:pPr>
            <a:r>
              <a:rPr lang="en-US" sz="1600" b="1">
                <a:solidFill>
                  <a:srgbClr val="000000"/>
                </a:solidFill>
                <a:latin typeface="Helvetica" pitchFamily="34" charset="0"/>
              </a:rPr>
              <a:t>SO</a:t>
            </a:r>
          </a:p>
        </p:txBody>
      </p:sp>
      <p:sp>
        <p:nvSpPr>
          <p:cNvPr id="1847313" name="Rectangle 17"/>
          <p:cNvSpPr>
            <a:spLocks noChangeArrowheads="1"/>
          </p:cNvSpPr>
          <p:nvPr/>
        </p:nvSpPr>
        <p:spPr bwMode="auto">
          <a:xfrm>
            <a:off x="7662333" y="2614613"/>
            <a:ext cx="969817" cy="256480"/>
          </a:xfrm>
          <a:prstGeom prst="rect">
            <a:avLst/>
          </a:prstGeom>
          <a:noFill/>
          <a:ln w="12700">
            <a:noFill/>
            <a:miter lim="800000"/>
            <a:headEnd/>
            <a:tailEnd/>
          </a:ln>
          <a:effectLst/>
        </p:spPr>
        <p:txBody>
          <a:bodyPr wrap="none" lIns="0" tIns="0" rIns="0" bIns="0">
            <a:spAutoFit/>
          </a:bodyPr>
          <a:lstStyle/>
          <a:p>
            <a:pPr algn="l" defTabSz="1028700" eaLnBrk="0" hangingPunct="0">
              <a:lnSpc>
                <a:spcPts val="2000"/>
              </a:lnSpc>
              <a:tabLst>
                <a:tab pos="514350" algn="l"/>
                <a:tab pos="1028700" algn="l"/>
                <a:tab pos="1543050" algn="l"/>
              </a:tabLst>
            </a:pPr>
            <a:r>
              <a:rPr lang="en-US" sz="1600" b="1">
                <a:solidFill>
                  <a:srgbClr val="000000"/>
                </a:solidFill>
                <a:latin typeface="Helvetica" pitchFamily="34" charset="0"/>
              </a:rPr>
              <a:t>172.16.1.0</a:t>
            </a:r>
          </a:p>
        </p:txBody>
      </p:sp>
      <p:sp>
        <p:nvSpPr>
          <p:cNvPr id="1847314" name="Rectangle 18"/>
          <p:cNvSpPr>
            <a:spLocks noChangeArrowheads="1"/>
          </p:cNvSpPr>
          <p:nvPr/>
        </p:nvSpPr>
        <p:spPr bwMode="auto">
          <a:xfrm>
            <a:off x="7575551" y="3351214"/>
            <a:ext cx="147476" cy="205184"/>
          </a:xfrm>
          <a:prstGeom prst="rect">
            <a:avLst/>
          </a:prstGeom>
          <a:noFill/>
          <a:ln w="12700">
            <a:noFill/>
            <a:miter lim="800000"/>
            <a:headEnd/>
            <a:tailEnd/>
          </a:ln>
          <a:effectLst/>
        </p:spPr>
        <p:txBody>
          <a:bodyPr wrap="none" lIns="0" tIns="0" rIns="0" bIns="0">
            <a:spAutoFit/>
          </a:bodyPr>
          <a:lstStyle/>
          <a:p>
            <a:pPr algn="l" defTabSz="1028700" eaLnBrk="0" hangingPunct="0">
              <a:lnSpc>
                <a:spcPts val="1575"/>
              </a:lnSpc>
              <a:spcAft>
                <a:spcPts val="900"/>
              </a:spcAft>
              <a:tabLst>
                <a:tab pos="514350" algn="l"/>
                <a:tab pos="1028700" algn="l"/>
                <a:tab pos="1543050" algn="l"/>
              </a:tabLst>
            </a:pPr>
            <a:r>
              <a:rPr lang="en-US" sz="1600" b="1">
                <a:solidFill>
                  <a:srgbClr val="FFFFFF"/>
                </a:solidFill>
                <a:latin typeface="Helvetica" pitchFamily="34" charset="0"/>
              </a:rPr>
              <a:t>B</a:t>
            </a:r>
          </a:p>
        </p:txBody>
      </p:sp>
      <p:sp>
        <p:nvSpPr>
          <p:cNvPr id="1847315" name="Rectangle 19"/>
          <p:cNvSpPr>
            <a:spLocks noChangeArrowheads="1"/>
          </p:cNvSpPr>
          <p:nvPr/>
        </p:nvSpPr>
        <p:spPr bwMode="auto">
          <a:xfrm>
            <a:off x="4364567" y="3487738"/>
            <a:ext cx="969817" cy="256480"/>
          </a:xfrm>
          <a:prstGeom prst="rect">
            <a:avLst/>
          </a:prstGeom>
          <a:noFill/>
          <a:ln w="12700">
            <a:noFill/>
            <a:miter lim="800000"/>
            <a:headEnd/>
            <a:tailEnd/>
          </a:ln>
          <a:effectLst/>
        </p:spPr>
        <p:txBody>
          <a:bodyPr wrap="none" lIns="0" tIns="0" rIns="0" bIns="0">
            <a:spAutoFit/>
          </a:bodyPr>
          <a:lstStyle/>
          <a:p>
            <a:pPr algn="l" defTabSz="1028700" eaLnBrk="0" hangingPunct="0">
              <a:lnSpc>
                <a:spcPts val="2000"/>
              </a:lnSpc>
              <a:tabLst>
                <a:tab pos="514350" algn="l"/>
                <a:tab pos="1028700" algn="l"/>
                <a:tab pos="1543050" algn="l"/>
              </a:tabLst>
            </a:pPr>
            <a:r>
              <a:rPr lang="en-US" sz="1600" b="1">
                <a:solidFill>
                  <a:srgbClr val="000000"/>
                </a:solidFill>
                <a:latin typeface="Helvetica" pitchFamily="34" charset="0"/>
              </a:rPr>
              <a:t>172.16.2.2</a:t>
            </a:r>
          </a:p>
        </p:txBody>
      </p:sp>
      <p:sp>
        <p:nvSpPr>
          <p:cNvPr id="1847316" name="Text Box 20"/>
          <p:cNvSpPr txBox="1">
            <a:spLocks noChangeArrowheads="1"/>
          </p:cNvSpPr>
          <p:nvPr/>
        </p:nvSpPr>
        <p:spPr bwMode="auto">
          <a:xfrm>
            <a:off x="1847851" y="2992717"/>
            <a:ext cx="1095172" cy="369332"/>
          </a:xfrm>
          <a:prstGeom prst="rect">
            <a:avLst/>
          </a:prstGeom>
          <a:noFill/>
          <a:ln w="38100">
            <a:noFill/>
            <a:miter lim="800000"/>
            <a:headEnd type="none" w="sm" len="sm"/>
            <a:tailEnd type="none" w="sm" len="sm"/>
          </a:ln>
          <a:effectLst/>
        </p:spPr>
        <p:txBody>
          <a:bodyPr wrap="none" anchor="ctr">
            <a:spAutoFit/>
          </a:bodyPr>
          <a:lstStyle/>
          <a:p>
            <a:pPr eaLnBrk="0" hangingPunct="0">
              <a:spcBef>
                <a:spcPct val="50000"/>
              </a:spcBef>
            </a:pPr>
            <a:r>
              <a:rPr lang="en-US" b="1">
                <a:latin typeface="Helvetica" pitchFamily="34" charset="0"/>
              </a:rPr>
              <a:t>Network</a:t>
            </a:r>
            <a:endParaRPr lang="en-US" b="1">
              <a:latin typeface="Courier" pitchFamily="49" charset="0"/>
            </a:endParaRPr>
          </a:p>
        </p:txBody>
      </p:sp>
      <p:pic>
        <p:nvPicPr>
          <p:cNvPr id="1847317" name="Picture 21"/>
          <p:cNvPicPr>
            <a:picLocks noChangeArrowheads="1"/>
          </p:cNvPicPr>
          <p:nvPr/>
        </p:nvPicPr>
        <p:blipFill>
          <a:blip r:embed="rId4"/>
          <a:srcRect/>
          <a:stretch>
            <a:fillRect/>
          </a:stretch>
        </p:blipFill>
        <p:spPr bwMode="auto">
          <a:xfrm>
            <a:off x="1773767" y="2506663"/>
            <a:ext cx="1123951" cy="488950"/>
          </a:xfrm>
          <a:prstGeom prst="rect">
            <a:avLst/>
          </a:prstGeom>
          <a:noFill/>
          <a:ln w="12700">
            <a:noFill/>
            <a:miter lim="800000"/>
            <a:headEnd/>
            <a:tailEnd/>
          </a:ln>
          <a:effectLst/>
        </p:spPr>
      </p:pic>
      <p:sp>
        <p:nvSpPr>
          <p:cNvPr id="1847318" name="Line 22"/>
          <p:cNvSpPr>
            <a:spLocks noChangeShapeType="1"/>
          </p:cNvSpPr>
          <p:nvPr/>
        </p:nvSpPr>
        <p:spPr bwMode="auto">
          <a:xfrm>
            <a:off x="8993718" y="2760664"/>
            <a:ext cx="654049" cy="1587"/>
          </a:xfrm>
          <a:prstGeom prst="line">
            <a:avLst/>
          </a:prstGeom>
          <a:noFill/>
          <a:ln w="38100">
            <a:solidFill>
              <a:schemeClr val="accent2"/>
            </a:solidFill>
            <a:round/>
            <a:headEnd type="none" w="sm" len="sm"/>
            <a:tailEnd type="none" w="sm" len="sm"/>
          </a:ln>
          <a:effectLst>
            <a:outerShdw dist="35921" dir="2700000" algn="ctr" rotWithShape="0">
              <a:schemeClr val="bg2"/>
            </a:outerShdw>
          </a:effectLst>
        </p:spPr>
        <p:txBody>
          <a:bodyPr wrap="none" anchor="ctr"/>
          <a:lstStyle/>
          <a:p>
            <a:endParaRPr lang="en-US"/>
          </a:p>
        </p:txBody>
      </p:sp>
      <p:sp>
        <p:nvSpPr>
          <p:cNvPr id="1847319" name="Line 23"/>
          <p:cNvSpPr>
            <a:spLocks noChangeShapeType="1"/>
          </p:cNvSpPr>
          <p:nvPr/>
        </p:nvSpPr>
        <p:spPr bwMode="auto">
          <a:xfrm>
            <a:off x="9017001" y="3648075"/>
            <a:ext cx="700617" cy="1588"/>
          </a:xfrm>
          <a:prstGeom prst="line">
            <a:avLst/>
          </a:prstGeom>
          <a:noFill/>
          <a:ln w="38100">
            <a:solidFill>
              <a:schemeClr val="accent2"/>
            </a:solidFill>
            <a:round/>
            <a:headEnd type="none" w="sm" len="sm"/>
            <a:tailEnd type="none" w="sm" len="sm"/>
          </a:ln>
          <a:effectLst>
            <a:outerShdw dist="35921" dir="2700000" algn="ctr" rotWithShape="0">
              <a:schemeClr val="bg2"/>
            </a:outerShdw>
          </a:effectLst>
        </p:spPr>
        <p:txBody>
          <a:bodyPr wrap="none" anchor="ctr"/>
          <a:lstStyle/>
          <a:p>
            <a:endParaRPr lang="en-US"/>
          </a:p>
        </p:txBody>
      </p:sp>
      <p:sp>
        <p:nvSpPr>
          <p:cNvPr id="1847320" name="Line 24"/>
          <p:cNvSpPr>
            <a:spLocks noChangeShapeType="1"/>
          </p:cNvSpPr>
          <p:nvPr/>
        </p:nvSpPr>
        <p:spPr bwMode="auto">
          <a:xfrm>
            <a:off x="8077201" y="3365501"/>
            <a:ext cx="912284" cy="3175"/>
          </a:xfrm>
          <a:prstGeom prst="line">
            <a:avLst/>
          </a:prstGeom>
          <a:noFill/>
          <a:ln w="38100">
            <a:solidFill>
              <a:schemeClr val="accent2"/>
            </a:solidFill>
            <a:round/>
            <a:headEnd type="none" w="sm" len="sm"/>
            <a:tailEnd type="none" w="sm" len="sm"/>
          </a:ln>
          <a:effectLst>
            <a:outerShdw dist="35921" dir="2700000" algn="ctr" rotWithShape="0">
              <a:schemeClr val="bg2"/>
            </a:outerShdw>
          </a:effectLst>
        </p:spPr>
        <p:txBody>
          <a:bodyPr wrap="none" anchor="ctr"/>
          <a:lstStyle/>
          <a:p>
            <a:endParaRPr lang="en-US"/>
          </a:p>
        </p:txBody>
      </p:sp>
      <p:pic>
        <p:nvPicPr>
          <p:cNvPr id="1847321" name="Picture 25"/>
          <p:cNvPicPr>
            <a:picLocks noChangeArrowheads="1"/>
          </p:cNvPicPr>
          <p:nvPr/>
        </p:nvPicPr>
        <p:blipFill>
          <a:blip r:embed="rId5"/>
          <a:srcRect/>
          <a:stretch>
            <a:fillRect/>
          </a:stretch>
        </p:blipFill>
        <p:spPr bwMode="auto">
          <a:xfrm>
            <a:off x="9353551" y="3370264"/>
            <a:ext cx="990600" cy="739775"/>
          </a:xfrm>
          <a:prstGeom prst="rect">
            <a:avLst/>
          </a:prstGeom>
          <a:noFill/>
          <a:ln w="9525">
            <a:noFill/>
            <a:miter lim="800000"/>
            <a:headEnd/>
            <a:tailEnd/>
          </a:ln>
          <a:effectLst/>
        </p:spPr>
      </p:pic>
      <p:pic>
        <p:nvPicPr>
          <p:cNvPr id="1847322" name="Picture 26"/>
          <p:cNvPicPr>
            <a:picLocks noChangeArrowheads="1"/>
          </p:cNvPicPr>
          <p:nvPr/>
        </p:nvPicPr>
        <p:blipFill>
          <a:blip r:embed="rId5"/>
          <a:srcRect/>
          <a:stretch>
            <a:fillRect/>
          </a:stretch>
        </p:blipFill>
        <p:spPr bwMode="auto">
          <a:xfrm>
            <a:off x="9366251" y="2351089"/>
            <a:ext cx="990600" cy="739775"/>
          </a:xfrm>
          <a:prstGeom prst="rect">
            <a:avLst/>
          </a:prstGeom>
          <a:noFill/>
          <a:ln w="9525">
            <a:noFill/>
            <a:miter lim="800000"/>
            <a:headEnd/>
            <a:tailEnd/>
          </a:ln>
          <a:effectLst/>
        </p:spPr>
      </p:pic>
      <p:sp>
        <p:nvSpPr>
          <p:cNvPr id="1847323" name="Line 27"/>
          <p:cNvSpPr>
            <a:spLocks noChangeShapeType="1"/>
          </p:cNvSpPr>
          <p:nvPr/>
        </p:nvSpPr>
        <p:spPr bwMode="auto">
          <a:xfrm>
            <a:off x="8997951" y="2619375"/>
            <a:ext cx="2116" cy="1219200"/>
          </a:xfrm>
          <a:prstGeom prst="line">
            <a:avLst/>
          </a:prstGeom>
          <a:noFill/>
          <a:ln w="38100">
            <a:solidFill>
              <a:schemeClr val="accent2"/>
            </a:solidFill>
            <a:round/>
            <a:headEnd type="none" w="sm" len="sm"/>
            <a:tailEnd type="none" w="sm" len="sm"/>
          </a:ln>
          <a:effectLst>
            <a:outerShdw dist="35921" dir="2700000" algn="ctr" rotWithShape="0">
              <a:schemeClr val="bg2"/>
            </a:outerShdw>
          </a:effectLst>
        </p:spPr>
        <p:txBody>
          <a:bodyPr wrap="none" anchor="ctr"/>
          <a:lstStyle/>
          <a:p>
            <a:endParaRPr lang="en-US"/>
          </a:p>
        </p:txBody>
      </p:sp>
      <p:pic>
        <p:nvPicPr>
          <p:cNvPr id="1847324" name="Picture 28"/>
          <p:cNvPicPr>
            <a:picLocks noChangeArrowheads="1"/>
          </p:cNvPicPr>
          <p:nvPr/>
        </p:nvPicPr>
        <p:blipFill>
          <a:blip r:embed="rId4"/>
          <a:srcRect/>
          <a:stretch>
            <a:fillRect/>
          </a:stretch>
        </p:blipFill>
        <p:spPr bwMode="auto">
          <a:xfrm>
            <a:off x="3350684" y="3070226"/>
            <a:ext cx="1066800" cy="461963"/>
          </a:xfrm>
          <a:prstGeom prst="rect">
            <a:avLst/>
          </a:prstGeom>
          <a:noFill/>
          <a:ln w="12700">
            <a:noFill/>
            <a:miter lim="800000"/>
            <a:headEnd/>
            <a:tailEnd/>
          </a:ln>
          <a:effectLst/>
        </p:spPr>
      </p:pic>
      <p:pic>
        <p:nvPicPr>
          <p:cNvPr id="1847325" name="Picture 29"/>
          <p:cNvPicPr>
            <a:picLocks noChangeArrowheads="1"/>
          </p:cNvPicPr>
          <p:nvPr/>
        </p:nvPicPr>
        <p:blipFill>
          <a:blip r:embed="rId4"/>
          <a:srcRect/>
          <a:stretch>
            <a:fillRect/>
          </a:stretch>
        </p:blipFill>
        <p:spPr bwMode="auto">
          <a:xfrm>
            <a:off x="7103533" y="3070226"/>
            <a:ext cx="1066800" cy="461963"/>
          </a:xfrm>
          <a:prstGeom prst="rect">
            <a:avLst/>
          </a:prstGeom>
          <a:noFill/>
          <a:ln w="12700">
            <a:noFill/>
            <a:miter lim="800000"/>
            <a:headEnd/>
            <a:tailEnd/>
          </a:ln>
          <a:effectLst/>
        </p:spPr>
      </p:pic>
      <p:sp>
        <p:nvSpPr>
          <p:cNvPr id="1847326" name="Rectangle 30"/>
          <p:cNvSpPr>
            <a:spLocks noChangeArrowheads="1"/>
          </p:cNvSpPr>
          <p:nvPr/>
        </p:nvSpPr>
        <p:spPr bwMode="auto">
          <a:xfrm>
            <a:off x="3731684" y="3319463"/>
            <a:ext cx="147476" cy="205184"/>
          </a:xfrm>
          <a:prstGeom prst="rect">
            <a:avLst/>
          </a:prstGeom>
          <a:noFill/>
          <a:ln w="12700">
            <a:noFill/>
            <a:miter lim="800000"/>
            <a:headEnd/>
            <a:tailEnd/>
          </a:ln>
          <a:effectLst/>
        </p:spPr>
        <p:txBody>
          <a:bodyPr wrap="none" lIns="0" tIns="0" rIns="0" bIns="0">
            <a:spAutoFit/>
          </a:bodyPr>
          <a:lstStyle/>
          <a:p>
            <a:pPr algn="l" defTabSz="1028700" eaLnBrk="0" hangingPunct="0">
              <a:lnSpc>
                <a:spcPts val="1575"/>
              </a:lnSpc>
              <a:spcAft>
                <a:spcPts val="900"/>
              </a:spcAft>
              <a:tabLst>
                <a:tab pos="514350" algn="l"/>
                <a:tab pos="1028700" algn="l"/>
                <a:tab pos="1543050" algn="l"/>
              </a:tabLst>
            </a:pPr>
            <a:r>
              <a:rPr lang="en-US" sz="1600" b="1">
                <a:solidFill>
                  <a:srgbClr val="FFFFFF"/>
                </a:solidFill>
                <a:latin typeface="Helvetica" pitchFamily="34" charset="0"/>
              </a:rPr>
              <a:t>A</a:t>
            </a:r>
          </a:p>
        </p:txBody>
      </p:sp>
      <p:pic>
        <p:nvPicPr>
          <p:cNvPr id="1847327" name="Picture 31"/>
          <p:cNvPicPr>
            <a:picLocks noChangeArrowheads="1"/>
          </p:cNvPicPr>
          <p:nvPr/>
        </p:nvPicPr>
        <p:blipFill>
          <a:blip r:embed="rId4"/>
          <a:srcRect/>
          <a:stretch>
            <a:fillRect/>
          </a:stretch>
        </p:blipFill>
        <p:spPr bwMode="auto">
          <a:xfrm>
            <a:off x="1278467" y="3570288"/>
            <a:ext cx="1123951" cy="488950"/>
          </a:xfrm>
          <a:prstGeom prst="rect">
            <a:avLst/>
          </a:prstGeom>
          <a:noFill/>
          <a:ln w="12700">
            <a:noFill/>
            <a:miter lim="800000"/>
            <a:headEnd/>
            <a:tailEnd/>
          </a:ln>
          <a:effectLst/>
        </p:spPr>
      </p:pic>
      <p:sp>
        <p:nvSpPr>
          <p:cNvPr id="1847328" name="Rectangle 32"/>
          <p:cNvSpPr>
            <a:spLocks noChangeArrowheads="1"/>
          </p:cNvSpPr>
          <p:nvPr/>
        </p:nvSpPr>
        <p:spPr bwMode="auto">
          <a:xfrm>
            <a:off x="7507818" y="3332164"/>
            <a:ext cx="147476" cy="205184"/>
          </a:xfrm>
          <a:prstGeom prst="rect">
            <a:avLst/>
          </a:prstGeom>
          <a:noFill/>
          <a:ln w="12700">
            <a:noFill/>
            <a:miter lim="800000"/>
            <a:headEnd/>
            <a:tailEnd/>
          </a:ln>
          <a:effectLst/>
        </p:spPr>
        <p:txBody>
          <a:bodyPr wrap="none" lIns="0" tIns="0" rIns="0" bIns="0">
            <a:spAutoFit/>
          </a:bodyPr>
          <a:lstStyle/>
          <a:p>
            <a:pPr algn="l" defTabSz="1028700" eaLnBrk="0" hangingPunct="0">
              <a:lnSpc>
                <a:spcPts val="1575"/>
              </a:lnSpc>
              <a:spcAft>
                <a:spcPts val="900"/>
              </a:spcAft>
              <a:tabLst>
                <a:tab pos="514350" algn="l"/>
                <a:tab pos="1028700" algn="l"/>
                <a:tab pos="1543050" algn="l"/>
              </a:tabLst>
            </a:pPr>
            <a:r>
              <a:rPr lang="en-US" sz="1600" b="1">
                <a:solidFill>
                  <a:srgbClr val="FFFFFF"/>
                </a:solidFill>
                <a:latin typeface="Helvetica" pitchFamily="34" charset="0"/>
              </a:rPr>
              <a:t>B</a:t>
            </a:r>
            <a:endParaRPr lang="en-US" sz="1600">
              <a:solidFill>
                <a:srgbClr val="FFFFFF"/>
              </a:solidFill>
              <a:latin typeface="Helvetica" pitchFamily="34" charset="0"/>
            </a:endParaRPr>
          </a:p>
        </p:txBody>
      </p:sp>
      <p:sp>
        <p:nvSpPr>
          <p:cNvPr id="1847329" name="Rectangle 33"/>
          <p:cNvSpPr>
            <a:spLocks noChangeArrowheads="1"/>
          </p:cNvSpPr>
          <p:nvPr/>
        </p:nvSpPr>
        <p:spPr bwMode="auto">
          <a:xfrm>
            <a:off x="33867" y="5280026"/>
            <a:ext cx="12192000" cy="1641475"/>
          </a:xfrm>
          <a:prstGeom prst="rect">
            <a:avLst/>
          </a:prstGeom>
          <a:noFill/>
          <a:ln w="9525">
            <a:noFill/>
            <a:miter lim="800000"/>
            <a:headEnd/>
            <a:tailEnd/>
          </a:ln>
          <a:effectLst/>
        </p:spPr>
        <p:txBody>
          <a:bodyPr lIns="82153" tIns="41076" rIns="82153" bIns="41076" anchor="ctr" anchorCtr="1"/>
          <a:lstStyle/>
          <a:p>
            <a:pPr marL="114300" lvl="1" indent="292100" algn="l" defTabSz="915988">
              <a:spcBef>
                <a:spcPct val="20000"/>
              </a:spcBef>
              <a:buFont typeface="Wingdings" pitchFamily="2" charset="2"/>
              <a:buChar char="q"/>
              <a:tabLst>
                <a:tab pos="406400" algn="l"/>
              </a:tabLst>
            </a:pPr>
            <a:r>
              <a:rPr lang="en-US" sz="2400" dirty="0">
                <a:latin typeface="Tahoma" pitchFamily="34" charset="0"/>
              </a:rPr>
              <a:t>This route allows the stub network to reach all </a:t>
            </a:r>
            <a:r>
              <a:rPr lang="en-US" sz="2400" dirty="0" smtClean="0">
                <a:latin typeface="Tahoma" pitchFamily="34" charset="0"/>
              </a:rPr>
              <a:t>known networks </a:t>
            </a:r>
            <a:r>
              <a:rPr lang="en-US" sz="2400" dirty="0">
                <a:latin typeface="Tahoma" pitchFamily="34" charset="0"/>
              </a:rPr>
              <a:t>beyond router A.</a:t>
            </a:r>
          </a:p>
        </p:txBody>
      </p:sp>
      <p:sp>
        <p:nvSpPr>
          <p:cNvPr id="1847330" name="Rectangle 34"/>
          <p:cNvSpPr>
            <a:spLocks noChangeArrowheads="1"/>
          </p:cNvSpPr>
          <p:nvPr/>
        </p:nvSpPr>
        <p:spPr bwMode="auto">
          <a:xfrm>
            <a:off x="1943101" y="3259138"/>
            <a:ext cx="742191" cy="256480"/>
          </a:xfrm>
          <a:prstGeom prst="rect">
            <a:avLst/>
          </a:prstGeom>
          <a:noFill/>
          <a:ln w="12700">
            <a:noFill/>
            <a:miter lim="800000"/>
            <a:headEnd/>
            <a:tailEnd/>
          </a:ln>
          <a:effectLst/>
        </p:spPr>
        <p:txBody>
          <a:bodyPr wrap="none" lIns="0" tIns="0" rIns="0" bIns="0">
            <a:spAutoFit/>
          </a:bodyPr>
          <a:lstStyle/>
          <a:p>
            <a:pPr algn="l" defTabSz="1028700" eaLnBrk="0" hangingPunct="0">
              <a:lnSpc>
                <a:spcPts val="2000"/>
              </a:lnSpc>
              <a:tabLst>
                <a:tab pos="514350" algn="l"/>
                <a:tab pos="1028700" algn="l"/>
                <a:tab pos="1543050" algn="l"/>
              </a:tabLst>
            </a:pPr>
            <a:r>
              <a:rPr lang="en-US" sz="1600" b="1">
                <a:solidFill>
                  <a:srgbClr val="000000"/>
                </a:solidFill>
                <a:latin typeface="Helvetica" pitchFamily="34" charset="0"/>
              </a:rPr>
              <a:t>10.0.0.0</a:t>
            </a:r>
          </a:p>
        </p:txBody>
      </p:sp>
    </p:spTree>
    <p:extLst>
      <p:ext uri="{BB962C8B-B14F-4D97-AF65-F5344CB8AC3E}">
        <p14:creationId xmlns:p14="http://schemas.microsoft.com/office/powerpoint/2010/main" val="1901792275"/>
      </p:ext>
    </p:extLst>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9346" name="Rectangle 2"/>
          <p:cNvSpPr>
            <a:spLocks noGrp="1" noChangeArrowheads="1"/>
          </p:cNvSpPr>
          <p:nvPr>
            <p:ph type="title"/>
          </p:nvPr>
        </p:nvSpPr>
        <p:spPr>
          <a:xfrm>
            <a:off x="0" y="152400"/>
            <a:ext cx="12192000" cy="838200"/>
          </a:xfrm>
        </p:spPr>
        <p:txBody>
          <a:bodyPr/>
          <a:lstStyle/>
          <a:p>
            <a:pPr algn="ctr"/>
            <a:r>
              <a:rPr lang="en-US" sz="4400" dirty="0" smtClean="0"/>
              <a:t>Configuring </a:t>
            </a:r>
            <a:r>
              <a:rPr lang="en-US" sz="4400" dirty="0"/>
              <a:t>Default Routes</a:t>
            </a:r>
          </a:p>
        </p:txBody>
      </p:sp>
      <p:sp>
        <p:nvSpPr>
          <p:cNvPr id="1849347" name="Text Box 3"/>
          <p:cNvSpPr txBox="1">
            <a:spLocks noChangeArrowheads="1"/>
          </p:cNvSpPr>
          <p:nvPr/>
        </p:nvSpPr>
        <p:spPr bwMode="auto">
          <a:xfrm>
            <a:off x="304800" y="1447801"/>
            <a:ext cx="11582400" cy="5026025"/>
          </a:xfrm>
          <a:prstGeom prst="rect">
            <a:avLst/>
          </a:prstGeom>
          <a:noFill/>
          <a:ln w="57150">
            <a:solidFill>
              <a:schemeClr val="tx1"/>
            </a:solidFill>
            <a:miter lim="800000"/>
            <a:headEnd/>
            <a:tailEnd/>
          </a:ln>
          <a:effectLst/>
        </p:spPr>
        <p:txBody>
          <a:bodyPr>
            <a:spAutoFit/>
          </a:bodyPr>
          <a:lstStyle/>
          <a:p>
            <a:pPr algn="l"/>
            <a:r>
              <a:rPr lang="en-US" sz="2000" dirty="0">
                <a:latin typeface="Tahoma" pitchFamily="34" charset="0"/>
              </a:rPr>
              <a:t>Default routes are used to route packets with destinations that do not match any of the other routes in the routing table. </a:t>
            </a:r>
          </a:p>
          <a:p>
            <a:pPr algn="l"/>
            <a:endParaRPr lang="en-US" sz="2000" dirty="0">
              <a:latin typeface="Tahoma" pitchFamily="34" charset="0"/>
            </a:endParaRPr>
          </a:p>
          <a:p>
            <a:pPr algn="l"/>
            <a:r>
              <a:rPr lang="en-US" sz="2000" dirty="0">
                <a:latin typeface="Tahoma" pitchFamily="34" charset="0"/>
              </a:rPr>
              <a:t>A default route is actually a special static route that uses this format: </a:t>
            </a:r>
          </a:p>
          <a:p>
            <a:pPr algn="l"/>
            <a:endParaRPr lang="en-US" sz="2000" dirty="0">
              <a:latin typeface="Tahoma" pitchFamily="34" charset="0"/>
            </a:endParaRPr>
          </a:p>
          <a:p>
            <a:pPr algn="l"/>
            <a:r>
              <a:rPr lang="en-US" sz="2000" dirty="0" err="1">
                <a:latin typeface="Tahoma" pitchFamily="34" charset="0"/>
              </a:rPr>
              <a:t>ip</a:t>
            </a:r>
            <a:r>
              <a:rPr lang="en-US" sz="2000" dirty="0">
                <a:latin typeface="Tahoma" pitchFamily="34" charset="0"/>
              </a:rPr>
              <a:t> route 0.0.0.0 0.0.0.0 [</a:t>
            </a:r>
            <a:r>
              <a:rPr lang="en-US" sz="2000" i="1" dirty="0">
                <a:latin typeface="Tahoma" pitchFamily="34" charset="0"/>
              </a:rPr>
              <a:t>next-hop-address</a:t>
            </a:r>
            <a:r>
              <a:rPr lang="en-US" sz="2000" dirty="0">
                <a:latin typeface="Tahoma" pitchFamily="34" charset="0"/>
              </a:rPr>
              <a:t> | </a:t>
            </a:r>
            <a:r>
              <a:rPr lang="en-US" sz="2000" i="1" dirty="0">
                <a:latin typeface="Tahoma" pitchFamily="34" charset="0"/>
              </a:rPr>
              <a:t>outgoing interface</a:t>
            </a:r>
            <a:r>
              <a:rPr lang="en-US" sz="2000" dirty="0">
                <a:latin typeface="Tahoma" pitchFamily="34" charset="0"/>
              </a:rPr>
              <a:t>]</a:t>
            </a:r>
          </a:p>
          <a:p>
            <a:pPr algn="l"/>
            <a:endParaRPr lang="en-US" sz="2000" dirty="0">
              <a:latin typeface="Tahoma" pitchFamily="34" charset="0"/>
            </a:endParaRPr>
          </a:p>
          <a:p>
            <a:pPr algn="l"/>
            <a:r>
              <a:rPr lang="en-US" sz="2000" dirty="0">
                <a:latin typeface="Tahoma" pitchFamily="34" charset="0"/>
              </a:rPr>
              <a:t>This is sometimes referred to as a “Quad-Zero” route.</a:t>
            </a:r>
          </a:p>
          <a:p>
            <a:pPr algn="l"/>
            <a:endParaRPr lang="en-US" sz="2000" dirty="0">
              <a:latin typeface="Tahoma" pitchFamily="34" charset="0"/>
            </a:endParaRPr>
          </a:p>
          <a:p>
            <a:pPr algn="l"/>
            <a:r>
              <a:rPr lang="en-US" sz="2000" dirty="0">
                <a:latin typeface="Tahoma" pitchFamily="34" charset="0"/>
              </a:rPr>
              <a:t>Example using next hop address:</a:t>
            </a:r>
          </a:p>
          <a:p>
            <a:pPr algn="l"/>
            <a:endParaRPr lang="en-US" sz="2000" dirty="0">
              <a:latin typeface="Tahoma" pitchFamily="34" charset="0"/>
            </a:endParaRPr>
          </a:p>
          <a:p>
            <a:r>
              <a:rPr lang="en-US" sz="2000" dirty="0">
                <a:latin typeface="Tahoma" pitchFamily="34" charset="0"/>
              </a:rPr>
              <a:t>Router(</a:t>
            </a:r>
            <a:r>
              <a:rPr lang="en-US" sz="2000" dirty="0" err="1">
                <a:latin typeface="Tahoma" pitchFamily="34" charset="0"/>
              </a:rPr>
              <a:t>config</a:t>
            </a:r>
            <a:r>
              <a:rPr lang="en-US" sz="2000" dirty="0">
                <a:latin typeface="Tahoma" pitchFamily="34" charset="0"/>
              </a:rPr>
              <a:t>)#</a:t>
            </a:r>
            <a:r>
              <a:rPr lang="en-US" sz="2000" b="1" dirty="0" err="1">
                <a:latin typeface="Tahoma" pitchFamily="34" charset="0"/>
              </a:rPr>
              <a:t>ip</a:t>
            </a:r>
            <a:r>
              <a:rPr lang="en-US" sz="2000" b="1" dirty="0">
                <a:latin typeface="Tahoma" pitchFamily="34" charset="0"/>
              </a:rPr>
              <a:t> route 0.0.0.0 0.0.0.0</a:t>
            </a:r>
            <a:r>
              <a:rPr lang="en-US" sz="2000" dirty="0">
                <a:latin typeface="Tahoma" pitchFamily="34" charset="0"/>
              </a:rPr>
              <a:t> </a:t>
            </a:r>
            <a:r>
              <a:rPr lang="en-US" sz="2000" b="1" dirty="0">
                <a:latin typeface="Tahoma" pitchFamily="34" charset="0"/>
              </a:rPr>
              <a:t>172.16.4.1</a:t>
            </a:r>
          </a:p>
          <a:p>
            <a:endParaRPr lang="en-US" sz="2000" b="1" dirty="0">
              <a:latin typeface="Tahoma" pitchFamily="34" charset="0"/>
            </a:endParaRPr>
          </a:p>
          <a:p>
            <a:pPr algn="l"/>
            <a:r>
              <a:rPr lang="en-US" sz="2000" dirty="0">
                <a:latin typeface="Tahoma" pitchFamily="34" charset="0"/>
              </a:rPr>
              <a:t>Example using the exit interface:</a:t>
            </a:r>
          </a:p>
          <a:p>
            <a:pPr algn="l"/>
            <a:endParaRPr lang="en-US" sz="2000" b="1" dirty="0">
              <a:latin typeface="Tahoma" pitchFamily="34" charset="0"/>
            </a:endParaRPr>
          </a:p>
          <a:p>
            <a:r>
              <a:rPr lang="en-US" sz="2000" dirty="0">
                <a:latin typeface="Tahoma" pitchFamily="34" charset="0"/>
              </a:rPr>
              <a:t>Router(</a:t>
            </a:r>
            <a:r>
              <a:rPr lang="en-US" sz="2000" dirty="0" err="1">
                <a:latin typeface="Tahoma" pitchFamily="34" charset="0"/>
              </a:rPr>
              <a:t>config</a:t>
            </a:r>
            <a:r>
              <a:rPr lang="en-US" sz="2000" dirty="0">
                <a:latin typeface="Tahoma" pitchFamily="34" charset="0"/>
              </a:rPr>
              <a:t>)#</a:t>
            </a:r>
            <a:r>
              <a:rPr lang="en-US" sz="2000" b="1" dirty="0" err="1">
                <a:latin typeface="Tahoma" pitchFamily="34" charset="0"/>
              </a:rPr>
              <a:t>ip</a:t>
            </a:r>
            <a:r>
              <a:rPr lang="en-US" sz="2000" b="1" dirty="0">
                <a:latin typeface="Tahoma" pitchFamily="34" charset="0"/>
              </a:rPr>
              <a:t> route 0.0.0.0 0.0.0.0</a:t>
            </a:r>
            <a:r>
              <a:rPr lang="en-US" sz="2000" dirty="0">
                <a:latin typeface="Tahoma" pitchFamily="34" charset="0"/>
              </a:rPr>
              <a:t> </a:t>
            </a:r>
            <a:r>
              <a:rPr lang="en-US" sz="2000" b="1" dirty="0">
                <a:latin typeface="Tahoma" pitchFamily="34" charset="0"/>
              </a:rPr>
              <a:t>s0/0</a:t>
            </a:r>
            <a:endParaRPr lang="en-US" sz="2000" dirty="0">
              <a:latin typeface="Tahoma" pitchFamily="34" charset="0"/>
            </a:endParaRPr>
          </a:p>
        </p:txBody>
      </p:sp>
    </p:spTree>
    <p:extLst>
      <p:ext uri="{BB962C8B-B14F-4D97-AF65-F5344CB8AC3E}">
        <p14:creationId xmlns:p14="http://schemas.microsoft.com/office/powerpoint/2010/main" val="378598442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53444" name="Picture 4"/>
          <p:cNvPicPr>
            <a:picLocks noChangeArrowheads="1"/>
          </p:cNvPicPr>
          <p:nvPr/>
        </p:nvPicPr>
        <p:blipFill>
          <a:blip r:embed="rId2"/>
          <a:srcRect/>
          <a:stretch>
            <a:fillRect/>
          </a:stretch>
        </p:blipFill>
        <p:spPr bwMode="auto">
          <a:xfrm>
            <a:off x="1809752" y="2743200"/>
            <a:ext cx="1238249" cy="539750"/>
          </a:xfrm>
          <a:prstGeom prst="rect">
            <a:avLst/>
          </a:prstGeom>
          <a:noFill/>
          <a:ln w="9525">
            <a:noFill/>
            <a:miter lim="800000"/>
            <a:headEnd/>
            <a:tailEnd/>
          </a:ln>
          <a:effectLst/>
        </p:spPr>
      </p:pic>
      <p:sp>
        <p:nvSpPr>
          <p:cNvPr id="1853445" name="Freeform 5"/>
          <p:cNvSpPr>
            <a:spLocks/>
          </p:cNvSpPr>
          <p:nvPr/>
        </p:nvSpPr>
        <p:spPr bwMode="auto">
          <a:xfrm rot="5172296">
            <a:off x="3752586" y="2106349"/>
            <a:ext cx="398463" cy="1849967"/>
          </a:xfrm>
          <a:custGeom>
            <a:avLst/>
            <a:gdLst/>
            <a:ahLst/>
            <a:cxnLst>
              <a:cxn ang="0">
                <a:pos x="0" y="768"/>
              </a:cxn>
              <a:cxn ang="0">
                <a:pos x="0" y="336"/>
              </a:cxn>
              <a:cxn ang="0">
                <a:pos x="96" y="432"/>
              </a:cxn>
              <a:cxn ang="0">
                <a:pos x="96" y="0"/>
              </a:cxn>
            </a:cxnLst>
            <a:rect l="0" t="0" r="r" b="b"/>
            <a:pathLst>
              <a:path w="97" h="769">
                <a:moveTo>
                  <a:pt x="0" y="768"/>
                </a:moveTo>
                <a:lnTo>
                  <a:pt x="0" y="336"/>
                </a:lnTo>
                <a:lnTo>
                  <a:pt x="96" y="432"/>
                </a:lnTo>
                <a:lnTo>
                  <a:pt x="96" y="0"/>
                </a:lnTo>
              </a:path>
            </a:pathLst>
          </a:custGeom>
          <a:noFill/>
          <a:ln w="50800" cap="rnd" cmpd="sng">
            <a:solidFill>
              <a:schemeClr val="accent2"/>
            </a:solidFill>
            <a:prstDash val="solid"/>
            <a:round/>
            <a:headEnd type="none" w="sm" len="sm"/>
            <a:tailEnd type="none" w="sm" len="sm"/>
          </a:ln>
          <a:effectLst>
            <a:outerShdw dist="17961" dir="2700000" algn="ctr" rotWithShape="0">
              <a:schemeClr val="tx1"/>
            </a:outerShdw>
          </a:effectLst>
        </p:spPr>
        <p:txBody>
          <a:bodyPr/>
          <a:lstStyle/>
          <a:p>
            <a:endParaRPr lang="en-US"/>
          </a:p>
        </p:txBody>
      </p:sp>
      <p:sp>
        <p:nvSpPr>
          <p:cNvPr id="1853446" name="Oval 6"/>
          <p:cNvSpPr>
            <a:spLocks noChangeArrowheads="1"/>
          </p:cNvSpPr>
          <p:nvPr/>
        </p:nvSpPr>
        <p:spPr bwMode="auto">
          <a:xfrm>
            <a:off x="2927351" y="3048000"/>
            <a:ext cx="508000" cy="304800"/>
          </a:xfrm>
          <a:prstGeom prst="ellipse">
            <a:avLst/>
          </a:prstGeom>
          <a:solidFill>
            <a:schemeClr val="accent1"/>
          </a:solidFill>
          <a:ln w="9525" algn="ctr">
            <a:solidFill>
              <a:schemeClr val="tx1"/>
            </a:solidFill>
            <a:round/>
            <a:headEnd/>
            <a:tailEnd/>
          </a:ln>
          <a:effectLst/>
        </p:spPr>
        <p:txBody>
          <a:bodyPr wrap="none" anchor="ctr"/>
          <a:lstStyle/>
          <a:p>
            <a:r>
              <a:rPr lang="en-US" sz="1600" b="1"/>
              <a:t>S0</a:t>
            </a:r>
          </a:p>
        </p:txBody>
      </p:sp>
      <p:sp>
        <p:nvSpPr>
          <p:cNvPr id="1853447" name="Oval 7"/>
          <p:cNvSpPr>
            <a:spLocks noChangeArrowheads="1"/>
          </p:cNvSpPr>
          <p:nvPr/>
        </p:nvSpPr>
        <p:spPr bwMode="auto">
          <a:xfrm>
            <a:off x="8534400" y="3276600"/>
            <a:ext cx="508000" cy="304800"/>
          </a:xfrm>
          <a:prstGeom prst="ellipse">
            <a:avLst/>
          </a:prstGeom>
          <a:solidFill>
            <a:schemeClr val="accent1"/>
          </a:solidFill>
          <a:ln w="9525" algn="ctr">
            <a:solidFill>
              <a:schemeClr val="tx1"/>
            </a:solidFill>
            <a:round/>
            <a:headEnd/>
            <a:tailEnd/>
          </a:ln>
          <a:effectLst/>
        </p:spPr>
        <p:txBody>
          <a:bodyPr wrap="none" anchor="ctr"/>
          <a:lstStyle/>
          <a:p>
            <a:r>
              <a:rPr lang="en-US" sz="1600" b="1"/>
              <a:t>S0</a:t>
            </a:r>
          </a:p>
        </p:txBody>
      </p:sp>
      <p:sp>
        <p:nvSpPr>
          <p:cNvPr id="1853448" name="WordArt 8"/>
          <p:cNvSpPr>
            <a:spLocks noChangeArrowheads="1" noChangeShapeType="1" noTextEdit="1"/>
          </p:cNvSpPr>
          <p:nvPr/>
        </p:nvSpPr>
        <p:spPr bwMode="auto">
          <a:xfrm>
            <a:off x="2133601" y="2209800"/>
            <a:ext cx="673100" cy="381000"/>
          </a:xfrm>
          <a:prstGeom prst="rect">
            <a:avLst/>
          </a:prstGeom>
        </p:spPr>
        <p:txBody>
          <a:bodyPr wrap="none" fromWordArt="1">
            <a:prstTxWarp prst="textPlain">
              <a:avLst>
                <a:gd name="adj" fmla="val 50000"/>
              </a:avLst>
            </a:prstTxWarp>
          </a:bodyPr>
          <a:lstStyle/>
          <a:p>
            <a:r>
              <a:rPr lang="en-US" sz="3600" kern="10">
                <a:ln w="12700">
                  <a:solidFill>
                    <a:srgbClr val="3333CC"/>
                  </a:solidFill>
                  <a:round/>
                  <a:headEnd/>
                  <a:tailEnd/>
                </a:ln>
                <a:solidFill>
                  <a:srgbClr val="B2B2B2">
                    <a:alpha val="50000"/>
                  </a:srgbClr>
                </a:solidFill>
                <a:effectLst>
                  <a:outerShdw dist="45791" dir="2021404" algn="ctr" rotWithShape="0">
                    <a:srgbClr val="9999FF"/>
                  </a:outerShdw>
                </a:effectLst>
                <a:latin typeface="Arial Black"/>
              </a:rPr>
              <a:t>R1</a:t>
            </a:r>
          </a:p>
        </p:txBody>
      </p:sp>
      <p:sp>
        <p:nvSpPr>
          <p:cNvPr id="1853449" name="WordArt 9"/>
          <p:cNvSpPr>
            <a:spLocks noChangeArrowheads="1" noChangeShapeType="1" noTextEdit="1"/>
          </p:cNvSpPr>
          <p:nvPr/>
        </p:nvSpPr>
        <p:spPr bwMode="auto">
          <a:xfrm>
            <a:off x="5181601" y="2286000"/>
            <a:ext cx="673100" cy="381000"/>
          </a:xfrm>
          <a:prstGeom prst="rect">
            <a:avLst/>
          </a:prstGeom>
        </p:spPr>
        <p:txBody>
          <a:bodyPr wrap="none" fromWordArt="1">
            <a:prstTxWarp prst="textPlain">
              <a:avLst>
                <a:gd name="adj" fmla="val 50000"/>
              </a:avLst>
            </a:prstTxWarp>
          </a:bodyPr>
          <a:lstStyle/>
          <a:p>
            <a:r>
              <a:rPr lang="en-US" sz="3600" kern="10">
                <a:ln w="12700">
                  <a:solidFill>
                    <a:srgbClr val="3333CC"/>
                  </a:solidFill>
                  <a:round/>
                  <a:headEnd/>
                  <a:tailEnd/>
                </a:ln>
                <a:solidFill>
                  <a:srgbClr val="B2B2B2">
                    <a:alpha val="50000"/>
                  </a:srgbClr>
                </a:solidFill>
                <a:effectLst>
                  <a:outerShdw dist="45791" dir="2021404" algn="ctr" rotWithShape="0">
                    <a:srgbClr val="9999FF"/>
                  </a:outerShdw>
                </a:effectLst>
                <a:latin typeface="Arial Black"/>
              </a:rPr>
              <a:t>R2</a:t>
            </a:r>
          </a:p>
        </p:txBody>
      </p:sp>
      <p:sp>
        <p:nvSpPr>
          <p:cNvPr id="1853450" name="Line 10"/>
          <p:cNvSpPr>
            <a:spLocks noChangeShapeType="1"/>
          </p:cNvSpPr>
          <p:nvPr/>
        </p:nvSpPr>
        <p:spPr bwMode="auto">
          <a:xfrm>
            <a:off x="2419351" y="3276600"/>
            <a:ext cx="0" cy="1219200"/>
          </a:xfrm>
          <a:prstGeom prst="line">
            <a:avLst/>
          </a:prstGeom>
          <a:noFill/>
          <a:ln w="28575">
            <a:solidFill>
              <a:schemeClr val="tx1"/>
            </a:solidFill>
            <a:round/>
            <a:headEnd/>
            <a:tailEnd/>
          </a:ln>
          <a:effectLst/>
        </p:spPr>
        <p:txBody>
          <a:bodyPr/>
          <a:lstStyle/>
          <a:p>
            <a:endParaRPr lang="en-US"/>
          </a:p>
        </p:txBody>
      </p:sp>
      <p:sp>
        <p:nvSpPr>
          <p:cNvPr id="1853451" name="Line 11"/>
          <p:cNvSpPr>
            <a:spLocks noChangeShapeType="1"/>
          </p:cNvSpPr>
          <p:nvPr/>
        </p:nvSpPr>
        <p:spPr bwMode="auto">
          <a:xfrm>
            <a:off x="9264651" y="3276600"/>
            <a:ext cx="0" cy="1219200"/>
          </a:xfrm>
          <a:prstGeom prst="line">
            <a:avLst/>
          </a:prstGeom>
          <a:noFill/>
          <a:ln w="28575">
            <a:solidFill>
              <a:schemeClr val="tx1"/>
            </a:solidFill>
            <a:round/>
            <a:headEnd/>
            <a:tailEnd/>
          </a:ln>
          <a:effectLst/>
        </p:spPr>
        <p:txBody>
          <a:bodyPr/>
          <a:lstStyle/>
          <a:p>
            <a:endParaRPr lang="en-US"/>
          </a:p>
        </p:txBody>
      </p:sp>
      <p:sp>
        <p:nvSpPr>
          <p:cNvPr id="1853452" name="Oval 12"/>
          <p:cNvSpPr>
            <a:spLocks noChangeArrowheads="1"/>
          </p:cNvSpPr>
          <p:nvPr/>
        </p:nvSpPr>
        <p:spPr bwMode="auto">
          <a:xfrm>
            <a:off x="2133600" y="3200400"/>
            <a:ext cx="508000" cy="304800"/>
          </a:xfrm>
          <a:prstGeom prst="ellipse">
            <a:avLst/>
          </a:prstGeom>
          <a:solidFill>
            <a:schemeClr val="accent1"/>
          </a:solidFill>
          <a:ln w="9525" algn="ctr">
            <a:solidFill>
              <a:schemeClr val="tx1"/>
            </a:solidFill>
            <a:round/>
            <a:headEnd/>
            <a:tailEnd/>
          </a:ln>
          <a:effectLst/>
        </p:spPr>
        <p:txBody>
          <a:bodyPr wrap="none" anchor="ctr"/>
          <a:lstStyle/>
          <a:p>
            <a:r>
              <a:rPr lang="en-US" sz="1600" b="1"/>
              <a:t>E0</a:t>
            </a:r>
          </a:p>
        </p:txBody>
      </p:sp>
      <p:sp>
        <p:nvSpPr>
          <p:cNvPr id="1853453" name="Oval 13"/>
          <p:cNvSpPr>
            <a:spLocks noChangeArrowheads="1"/>
          </p:cNvSpPr>
          <p:nvPr/>
        </p:nvSpPr>
        <p:spPr bwMode="auto">
          <a:xfrm>
            <a:off x="9366251" y="3352800"/>
            <a:ext cx="508000" cy="304800"/>
          </a:xfrm>
          <a:prstGeom prst="ellipse">
            <a:avLst/>
          </a:prstGeom>
          <a:solidFill>
            <a:schemeClr val="accent1"/>
          </a:solidFill>
          <a:ln w="9525" algn="ctr">
            <a:solidFill>
              <a:schemeClr val="tx1"/>
            </a:solidFill>
            <a:round/>
            <a:headEnd/>
            <a:tailEnd/>
          </a:ln>
          <a:effectLst/>
        </p:spPr>
        <p:txBody>
          <a:bodyPr wrap="none" anchor="ctr"/>
          <a:lstStyle/>
          <a:p>
            <a:r>
              <a:rPr lang="en-US" sz="1600" b="1"/>
              <a:t>E0</a:t>
            </a:r>
          </a:p>
        </p:txBody>
      </p:sp>
      <p:sp>
        <p:nvSpPr>
          <p:cNvPr id="1853454" name="Text Box 14"/>
          <p:cNvSpPr txBox="1">
            <a:spLocks noChangeArrowheads="1"/>
          </p:cNvSpPr>
          <p:nvPr/>
        </p:nvSpPr>
        <p:spPr bwMode="auto">
          <a:xfrm>
            <a:off x="609601" y="3124201"/>
            <a:ext cx="1138453" cy="369332"/>
          </a:xfrm>
          <a:prstGeom prst="rect">
            <a:avLst/>
          </a:prstGeom>
          <a:noFill/>
          <a:ln w="9525" algn="ctr">
            <a:noFill/>
            <a:miter lim="800000"/>
            <a:headEnd/>
            <a:tailEnd/>
          </a:ln>
          <a:effectLst/>
        </p:spPr>
        <p:txBody>
          <a:bodyPr wrap="none">
            <a:spAutoFit/>
          </a:bodyPr>
          <a:lstStyle/>
          <a:p>
            <a:r>
              <a:rPr lang="en-US" b="1">
                <a:latin typeface="Tahoma" pitchFamily="34" charset="0"/>
              </a:rPr>
              <a:t>10.0.0.1</a:t>
            </a:r>
          </a:p>
        </p:txBody>
      </p:sp>
      <p:sp>
        <p:nvSpPr>
          <p:cNvPr id="1853455" name="Text Box 15"/>
          <p:cNvSpPr txBox="1">
            <a:spLocks noChangeArrowheads="1"/>
          </p:cNvSpPr>
          <p:nvPr/>
        </p:nvSpPr>
        <p:spPr bwMode="auto">
          <a:xfrm>
            <a:off x="609601" y="4572001"/>
            <a:ext cx="1138453" cy="369332"/>
          </a:xfrm>
          <a:prstGeom prst="rect">
            <a:avLst/>
          </a:prstGeom>
          <a:noFill/>
          <a:ln w="9525" algn="ctr">
            <a:noFill/>
            <a:miter lim="800000"/>
            <a:headEnd/>
            <a:tailEnd/>
          </a:ln>
          <a:effectLst/>
        </p:spPr>
        <p:txBody>
          <a:bodyPr wrap="none">
            <a:spAutoFit/>
          </a:bodyPr>
          <a:lstStyle/>
          <a:p>
            <a:r>
              <a:rPr lang="en-US" b="1">
                <a:latin typeface="Tahoma" pitchFamily="34" charset="0"/>
              </a:rPr>
              <a:t>10.0.0.2</a:t>
            </a:r>
          </a:p>
        </p:txBody>
      </p:sp>
      <p:sp>
        <p:nvSpPr>
          <p:cNvPr id="1853456" name="Text Box 16"/>
          <p:cNvSpPr txBox="1">
            <a:spLocks noChangeArrowheads="1"/>
          </p:cNvSpPr>
          <p:nvPr/>
        </p:nvSpPr>
        <p:spPr bwMode="auto">
          <a:xfrm>
            <a:off x="9652001" y="4495801"/>
            <a:ext cx="1138453" cy="369332"/>
          </a:xfrm>
          <a:prstGeom prst="rect">
            <a:avLst/>
          </a:prstGeom>
          <a:noFill/>
          <a:ln w="9525" algn="ctr">
            <a:noFill/>
            <a:miter lim="800000"/>
            <a:headEnd/>
            <a:tailEnd/>
          </a:ln>
          <a:effectLst/>
        </p:spPr>
        <p:txBody>
          <a:bodyPr wrap="none">
            <a:spAutoFit/>
          </a:bodyPr>
          <a:lstStyle/>
          <a:p>
            <a:r>
              <a:rPr lang="en-US" b="1">
                <a:latin typeface="Tahoma" pitchFamily="34" charset="0"/>
              </a:rPr>
              <a:t>40.0.0.2</a:t>
            </a:r>
          </a:p>
        </p:txBody>
      </p:sp>
      <p:sp>
        <p:nvSpPr>
          <p:cNvPr id="1853457" name="Text Box 17"/>
          <p:cNvSpPr txBox="1">
            <a:spLocks noChangeArrowheads="1"/>
          </p:cNvSpPr>
          <p:nvPr/>
        </p:nvSpPr>
        <p:spPr bwMode="auto">
          <a:xfrm>
            <a:off x="2927351" y="2514601"/>
            <a:ext cx="1138453" cy="369332"/>
          </a:xfrm>
          <a:prstGeom prst="rect">
            <a:avLst/>
          </a:prstGeom>
          <a:noFill/>
          <a:ln w="9525" algn="ctr">
            <a:noFill/>
            <a:miter lim="800000"/>
            <a:headEnd/>
            <a:tailEnd/>
          </a:ln>
          <a:effectLst/>
        </p:spPr>
        <p:txBody>
          <a:bodyPr wrap="none">
            <a:spAutoFit/>
          </a:bodyPr>
          <a:lstStyle/>
          <a:p>
            <a:r>
              <a:rPr lang="en-US" b="1">
                <a:latin typeface="Tahoma" pitchFamily="34" charset="0"/>
              </a:rPr>
              <a:t>20.0.0.1</a:t>
            </a:r>
          </a:p>
        </p:txBody>
      </p:sp>
      <p:sp>
        <p:nvSpPr>
          <p:cNvPr id="1853458" name="Text Box 18"/>
          <p:cNvSpPr txBox="1">
            <a:spLocks noChangeArrowheads="1"/>
          </p:cNvSpPr>
          <p:nvPr/>
        </p:nvSpPr>
        <p:spPr bwMode="auto">
          <a:xfrm>
            <a:off x="3759201" y="3429001"/>
            <a:ext cx="1138453" cy="369332"/>
          </a:xfrm>
          <a:prstGeom prst="rect">
            <a:avLst/>
          </a:prstGeom>
          <a:noFill/>
          <a:ln w="9525" algn="ctr">
            <a:noFill/>
            <a:miter lim="800000"/>
            <a:headEnd/>
            <a:tailEnd/>
          </a:ln>
          <a:effectLst/>
        </p:spPr>
        <p:txBody>
          <a:bodyPr wrap="none">
            <a:spAutoFit/>
          </a:bodyPr>
          <a:lstStyle/>
          <a:p>
            <a:r>
              <a:rPr lang="en-US" b="1">
                <a:latin typeface="Tahoma" pitchFamily="34" charset="0"/>
              </a:rPr>
              <a:t>20.0.0.2</a:t>
            </a:r>
          </a:p>
        </p:txBody>
      </p:sp>
      <p:sp>
        <p:nvSpPr>
          <p:cNvPr id="1853459" name="Text Box 19"/>
          <p:cNvSpPr txBox="1">
            <a:spLocks noChangeArrowheads="1"/>
          </p:cNvSpPr>
          <p:nvPr/>
        </p:nvSpPr>
        <p:spPr bwMode="auto">
          <a:xfrm>
            <a:off x="5892800" y="2438401"/>
            <a:ext cx="1138453" cy="369332"/>
          </a:xfrm>
          <a:prstGeom prst="rect">
            <a:avLst/>
          </a:prstGeom>
          <a:noFill/>
          <a:ln w="9525" algn="ctr">
            <a:noFill/>
            <a:miter lim="800000"/>
            <a:headEnd/>
            <a:tailEnd/>
          </a:ln>
          <a:effectLst/>
        </p:spPr>
        <p:txBody>
          <a:bodyPr wrap="none">
            <a:spAutoFit/>
          </a:bodyPr>
          <a:lstStyle/>
          <a:p>
            <a:r>
              <a:rPr lang="en-US" b="1">
                <a:latin typeface="Tahoma" pitchFamily="34" charset="0"/>
              </a:rPr>
              <a:t>30.0.0.1</a:t>
            </a:r>
          </a:p>
        </p:txBody>
      </p:sp>
      <p:grpSp>
        <p:nvGrpSpPr>
          <p:cNvPr id="1853460" name="Group 20"/>
          <p:cNvGrpSpPr>
            <a:grpSpLocks/>
          </p:cNvGrpSpPr>
          <p:nvPr/>
        </p:nvGrpSpPr>
        <p:grpSpPr bwMode="auto">
          <a:xfrm>
            <a:off x="2032000" y="4419600"/>
            <a:ext cx="863600" cy="585788"/>
            <a:chOff x="768" y="2352"/>
            <a:chExt cx="408" cy="369"/>
          </a:xfrm>
        </p:grpSpPr>
        <p:pic>
          <p:nvPicPr>
            <p:cNvPr id="1853461" name="Picture 21"/>
            <p:cNvPicPr>
              <a:picLocks noChangeArrowheads="1"/>
            </p:cNvPicPr>
            <p:nvPr/>
          </p:nvPicPr>
          <p:blipFill>
            <a:blip r:embed="rId3"/>
            <a:srcRect/>
            <a:stretch>
              <a:fillRect/>
            </a:stretch>
          </p:blipFill>
          <p:spPr bwMode="auto">
            <a:xfrm>
              <a:off x="768" y="2352"/>
              <a:ext cx="408" cy="369"/>
            </a:xfrm>
            <a:prstGeom prst="rect">
              <a:avLst/>
            </a:prstGeom>
            <a:noFill/>
            <a:ln w="9525">
              <a:noFill/>
              <a:miter lim="800000"/>
              <a:headEnd/>
              <a:tailEnd/>
            </a:ln>
            <a:effectLst/>
          </p:spPr>
        </p:pic>
        <p:sp>
          <p:nvSpPr>
            <p:cNvPr id="1853462" name="Text Box 22"/>
            <p:cNvSpPr txBox="1">
              <a:spLocks noChangeArrowheads="1"/>
            </p:cNvSpPr>
            <p:nvPr/>
          </p:nvSpPr>
          <p:spPr bwMode="auto">
            <a:xfrm>
              <a:off x="844" y="2361"/>
              <a:ext cx="212" cy="231"/>
            </a:xfrm>
            <a:prstGeom prst="rect">
              <a:avLst/>
            </a:prstGeom>
            <a:noFill/>
            <a:ln w="9525" algn="ctr">
              <a:noFill/>
              <a:miter lim="800000"/>
              <a:headEnd/>
              <a:tailEnd/>
            </a:ln>
            <a:effectLst/>
          </p:spPr>
          <p:txBody>
            <a:bodyPr>
              <a:spAutoFit/>
            </a:bodyPr>
            <a:lstStyle/>
            <a:p>
              <a:r>
                <a:rPr lang="en-US" b="1"/>
                <a:t>A</a:t>
              </a:r>
            </a:p>
          </p:txBody>
        </p:sp>
      </p:grpSp>
      <p:grpSp>
        <p:nvGrpSpPr>
          <p:cNvPr id="1853463" name="Group 23"/>
          <p:cNvGrpSpPr>
            <a:grpSpLocks/>
          </p:cNvGrpSpPr>
          <p:nvPr/>
        </p:nvGrpSpPr>
        <p:grpSpPr bwMode="auto">
          <a:xfrm>
            <a:off x="8839200" y="4343400"/>
            <a:ext cx="863600" cy="685800"/>
            <a:chOff x="4032" y="2304"/>
            <a:chExt cx="408" cy="432"/>
          </a:xfrm>
        </p:grpSpPr>
        <p:pic>
          <p:nvPicPr>
            <p:cNvPr id="1853464" name="Picture 24"/>
            <p:cNvPicPr>
              <a:picLocks noChangeArrowheads="1"/>
            </p:cNvPicPr>
            <p:nvPr/>
          </p:nvPicPr>
          <p:blipFill>
            <a:blip r:embed="rId3"/>
            <a:srcRect/>
            <a:stretch>
              <a:fillRect/>
            </a:stretch>
          </p:blipFill>
          <p:spPr bwMode="auto">
            <a:xfrm>
              <a:off x="4032" y="2304"/>
              <a:ext cx="408" cy="432"/>
            </a:xfrm>
            <a:prstGeom prst="rect">
              <a:avLst/>
            </a:prstGeom>
            <a:noFill/>
            <a:ln w="9525">
              <a:noFill/>
              <a:miter lim="800000"/>
              <a:headEnd/>
              <a:tailEnd/>
            </a:ln>
            <a:effectLst/>
          </p:spPr>
        </p:pic>
        <p:sp>
          <p:nvSpPr>
            <p:cNvPr id="1853465" name="Text Box 25"/>
            <p:cNvSpPr txBox="1">
              <a:spLocks noChangeArrowheads="1"/>
            </p:cNvSpPr>
            <p:nvPr/>
          </p:nvSpPr>
          <p:spPr bwMode="auto">
            <a:xfrm>
              <a:off x="4123" y="2375"/>
              <a:ext cx="151" cy="233"/>
            </a:xfrm>
            <a:prstGeom prst="rect">
              <a:avLst/>
            </a:prstGeom>
            <a:noFill/>
            <a:ln w="9525" algn="ctr">
              <a:noFill/>
              <a:miter lim="800000"/>
              <a:headEnd/>
              <a:tailEnd/>
            </a:ln>
            <a:effectLst/>
          </p:spPr>
          <p:txBody>
            <a:bodyPr wrap="none">
              <a:spAutoFit/>
            </a:bodyPr>
            <a:lstStyle/>
            <a:p>
              <a:r>
                <a:rPr lang="en-US" b="1"/>
                <a:t>B</a:t>
              </a:r>
            </a:p>
          </p:txBody>
        </p:sp>
      </p:grpSp>
      <p:pic>
        <p:nvPicPr>
          <p:cNvPr id="1853466" name="Picture 26"/>
          <p:cNvPicPr>
            <a:picLocks noChangeArrowheads="1"/>
          </p:cNvPicPr>
          <p:nvPr/>
        </p:nvPicPr>
        <p:blipFill>
          <a:blip r:embed="rId2"/>
          <a:srcRect/>
          <a:stretch>
            <a:fillRect/>
          </a:stretch>
        </p:blipFill>
        <p:spPr bwMode="auto">
          <a:xfrm>
            <a:off x="4876800" y="2819400"/>
            <a:ext cx="1238251" cy="539750"/>
          </a:xfrm>
          <a:prstGeom prst="rect">
            <a:avLst/>
          </a:prstGeom>
          <a:noFill/>
          <a:ln w="9525">
            <a:noFill/>
            <a:miter lim="800000"/>
            <a:headEnd/>
            <a:tailEnd/>
          </a:ln>
          <a:effectLst/>
        </p:spPr>
      </p:pic>
      <p:sp>
        <p:nvSpPr>
          <p:cNvPr id="1853467" name="Freeform 27"/>
          <p:cNvSpPr>
            <a:spLocks/>
          </p:cNvSpPr>
          <p:nvPr/>
        </p:nvSpPr>
        <p:spPr bwMode="auto">
          <a:xfrm rot="5212459">
            <a:off x="7223391" y="1659732"/>
            <a:ext cx="382587" cy="2844800"/>
          </a:xfrm>
          <a:custGeom>
            <a:avLst/>
            <a:gdLst/>
            <a:ahLst/>
            <a:cxnLst>
              <a:cxn ang="0">
                <a:pos x="0" y="768"/>
              </a:cxn>
              <a:cxn ang="0">
                <a:pos x="0" y="336"/>
              </a:cxn>
              <a:cxn ang="0">
                <a:pos x="96" y="432"/>
              </a:cxn>
              <a:cxn ang="0">
                <a:pos x="96" y="0"/>
              </a:cxn>
            </a:cxnLst>
            <a:rect l="0" t="0" r="r" b="b"/>
            <a:pathLst>
              <a:path w="97" h="769">
                <a:moveTo>
                  <a:pt x="0" y="768"/>
                </a:moveTo>
                <a:lnTo>
                  <a:pt x="0" y="336"/>
                </a:lnTo>
                <a:lnTo>
                  <a:pt x="96" y="432"/>
                </a:lnTo>
                <a:lnTo>
                  <a:pt x="96" y="0"/>
                </a:lnTo>
              </a:path>
            </a:pathLst>
          </a:custGeom>
          <a:noFill/>
          <a:ln w="50800" cap="rnd" cmpd="sng">
            <a:solidFill>
              <a:schemeClr val="accent2"/>
            </a:solidFill>
            <a:prstDash val="solid"/>
            <a:round/>
            <a:headEnd type="none" w="sm" len="sm"/>
            <a:tailEnd type="none" w="sm" len="sm"/>
          </a:ln>
          <a:effectLst>
            <a:outerShdw dist="17961" dir="2700000" algn="ctr" rotWithShape="0">
              <a:schemeClr val="tx1"/>
            </a:outerShdw>
          </a:effectLst>
        </p:spPr>
        <p:txBody>
          <a:bodyPr/>
          <a:lstStyle/>
          <a:p>
            <a:endParaRPr lang="en-US"/>
          </a:p>
        </p:txBody>
      </p:sp>
      <p:sp>
        <p:nvSpPr>
          <p:cNvPr id="1853468" name="Oval 28"/>
          <p:cNvSpPr>
            <a:spLocks noChangeArrowheads="1"/>
          </p:cNvSpPr>
          <p:nvPr/>
        </p:nvSpPr>
        <p:spPr bwMode="auto">
          <a:xfrm>
            <a:off x="4470400" y="3200400"/>
            <a:ext cx="508000" cy="304800"/>
          </a:xfrm>
          <a:prstGeom prst="ellipse">
            <a:avLst/>
          </a:prstGeom>
          <a:solidFill>
            <a:schemeClr val="accent1"/>
          </a:solidFill>
          <a:ln w="9525" algn="ctr">
            <a:solidFill>
              <a:schemeClr val="tx1"/>
            </a:solidFill>
            <a:round/>
            <a:headEnd/>
            <a:tailEnd/>
          </a:ln>
          <a:effectLst/>
        </p:spPr>
        <p:txBody>
          <a:bodyPr wrap="none" anchor="ctr"/>
          <a:lstStyle/>
          <a:p>
            <a:r>
              <a:rPr lang="en-US" sz="1600" b="1"/>
              <a:t>S0</a:t>
            </a:r>
          </a:p>
        </p:txBody>
      </p:sp>
      <p:sp>
        <p:nvSpPr>
          <p:cNvPr id="1853469" name="Oval 29"/>
          <p:cNvSpPr>
            <a:spLocks noChangeArrowheads="1"/>
          </p:cNvSpPr>
          <p:nvPr/>
        </p:nvSpPr>
        <p:spPr bwMode="auto">
          <a:xfrm>
            <a:off x="5994400" y="2971800"/>
            <a:ext cx="508000" cy="304800"/>
          </a:xfrm>
          <a:prstGeom prst="ellipse">
            <a:avLst/>
          </a:prstGeom>
          <a:solidFill>
            <a:schemeClr val="accent1"/>
          </a:solidFill>
          <a:ln w="9525" algn="ctr">
            <a:solidFill>
              <a:schemeClr val="tx1"/>
            </a:solidFill>
            <a:round/>
            <a:headEnd/>
            <a:tailEnd/>
          </a:ln>
          <a:effectLst/>
        </p:spPr>
        <p:txBody>
          <a:bodyPr wrap="none" anchor="ctr"/>
          <a:lstStyle/>
          <a:p>
            <a:r>
              <a:rPr lang="en-US" sz="1600" b="1"/>
              <a:t>S1</a:t>
            </a:r>
          </a:p>
        </p:txBody>
      </p:sp>
      <p:sp>
        <p:nvSpPr>
          <p:cNvPr id="1853473" name="Text Box 33"/>
          <p:cNvSpPr txBox="1">
            <a:spLocks noChangeArrowheads="1"/>
          </p:cNvSpPr>
          <p:nvPr/>
        </p:nvSpPr>
        <p:spPr bwMode="auto">
          <a:xfrm>
            <a:off x="7537451" y="2667001"/>
            <a:ext cx="1138453" cy="369332"/>
          </a:xfrm>
          <a:prstGeom prst="rect">
            <a:avLst/>
          </a:prstGeom>
          <a:noFill/>
          <a:ln w="9525" algn="ctr">
            <a:noFill/>
            <a:miter lim="800000"/>
            <a:headEnd/>
            <a:tailEnd/>
          </a:ln>
          <a:effectLst/>
        </p:spPr>
        <p:txBody>
          <a:bodyPr wrap="none">
            <a:spAutoFit/>
          </a:bodyPr>
          <a:lstStyle/>
          <a:p>
            <a:r>
              <a:rPr lang="en-US" b="1">
                <a:latin typeface="Tahoma" pitchFamily="34" charset="0"/>
              </a:rPr>
              <a:t>30.0.0.2</a:t>
            </a:r>
          </a:p>
        </p:txBody>
      </p:sp>
      <p:sp>
        <p:nvSpPr>
          <p:cNvPr id="1853474" name="Text Box 34"/>
          <p:cNvSpPr txBox="1">
            <a:spLocks noChangeArrowheads="1"/>
          </p:cNvSpPr>
          <p:nvPr/>
        </p:nvSpPr>
        <p:spPr bwMode="auto">
          <a:xfrm>
            <a:off x="9975851" y="3124201"/>
            <a:ext cx="1138453" cy="369332"/>
          </a:xfrm>
          <a:prstGeom prst="rect">
            <a:avLst/>
          </a:prstGeom>
          <a:noFill/>
          <a:ln w="9525" algn="ctr">
            <a:noFill/>
            <a:miter lim="800000"/>
            <a:headEnd/>
            <a:tailEnd/>
          </a:ln>
          <a:effectLst/>
        </p:spPr>
        <p:txBody>
          <a:bodyPr wrap="none">
            <a:spAutoFit/>
          </a:bodyPr>
          <a:lstStyle/>
          <a:p>
            <a:r>
              <a:rPr lang="en-US" b="1">
                <a:latin typeface="Tahoma" pitchFamily="34" charset="0"/>
              </a:rPr>
              <a:t>40.0.0.1</a:t>
            </a:r>
          </a:p>
        </p:txBody>
      </p:sp>
      <p:sp>
        <p:nvSpPr>
          <p:cNvPr id="1853475" name="WordArt 35"/>
          <p:cNvSpPr>
            <a:spLocks noChangeArrowheads="1" noChangeShapeType="1" noTextEdit="1"/>
          </p:cNvSpPr>
          <p:nvPr/>
        </p:nvSpPr>
        <p:spPr bwMode="auto">
          <a:xfrm>
            <a:off x="9163051" y="2286000"/>
            <a:ext cx="673100" cy="381000"/>
          </a:xfrm>
          <a:prstGeom prst="rect">
            <a:avLst/>
          </a:prstGeom>
        </p:spPr>
        <p:txBody>
          <a:bodyPr wrap="none" fromWordArt="1">
            <a:prstTxWarp prst="textPlain">
              <a:avLst>
                <a:gd name="adj" fmla="val 50000"/>
              </a:avLst>
            </a:prstTxWarp>
          </a:bodyPr>
          <a:lstStyle/>
          <a:p>
            <a:r>
              <a:rPr lang="en-US" sz="3600" kern="10">
                <a:ln w="12700">
                  <a:solidFill>
                    <a:srgbClr val="3333CC"/>
                  </a:solidFill>
                  <a:round/>
                  <a:headEnd/>
                  <a:tailEnd/>
                </a:ln>
                <a:solidFill>
                  <a:srgbClr val="B2B2B2">
                    <a:alpha val="50000"/>
                  </a:srgbClr>
                </a:solidFill>
                <a:effectLst>
                  <a:outerShdw dist="45791" dir="2021404" algn="ctr" rotWithShape="0">
                    <a:srgbClr val="9999FF"/>
                  </a:outerShdw>
                </a:effectLst>
                <a:latin typeface="Arial Black"/>
              </a:rPr>
              <a:t>R3</a:t>
            </a:r>
          </a:p>
        </p:txBody>
      </p:sp>
      <p:pic>
        <p:nvPicPr>
          <p:cNvPr id="1853476" name="Picture 36"/>
          <p:cNvPicPr>
            <a:picLocks noChangeArrowheads="1"/>
          </p:cNvPicPr>
          <p:nvPr/>
        </p:nvPicPr>
        <p:blipFill>
          <a:blip r:embed="rId2"/>
          <a:srcRect/>
          <a:stretch>
            <a:fillRect/>
          </a:stretch>
        </p:blipFill>
        <p:spPr bwMode="auto">
          <a:xfrm>
            <a:off x="8820152" y="2819400"/>
            <a:ext cx="1238249" cy="539750"/>
          </a:xfrm>
          <a:prstGeom prst="rect">
            <a:avLst/>
          </a:prstGeom>
          <a:noFill/>
          <a:ln w="9525">
            <a:noFill/>
            <a:miter lim="800000"/>
            <a:headEnd/>
            <a:tailEnd/>
          </a:ln>
          <a:effectLst/>
        </p:spPr>
      </p:pic>
      <p:sp>
        <p:nvSpPr>
          <p:cNvPr id="1853480" name="Rectangle 40"/>
          <p:cNvSpPr>
            <a:spLocks noGrp="1" noChangeArrowheads="1"/>
          </p:cNvSpPr>
          <p:nvPr>
            <p:ph type="title"/>
          </p:nvPr>
        </p:nvSpPr>
        <p:spPr>
          <a:noFill/>
          <a:ln/>
        </p:spPr>
        <p:txBody>
          <a:bodyPr/>
          <a:lstStyle/>
          <a:p>
            <a:pPr algn="ctr"/>
            <a:r>
              <a:rPr lang="en-US" dirty="0"/>
              <a:t>LAB Configuration</a:t>
            </a:r>
          </a:p>
        </p:txBody>
      </p:sp>
    </p:spTree>
    <p:extLst>
      <p:ext uri="{BB962C8B-B14F-4D97-AF65-F5344CB8AC3E}">
        <p14:creationId xmlns:p14="http://schemas.microsoft.com/office/powerpoint/2010/main" val="414034431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226" name="Rectangle 2"/>
          <p:cNvSpPr>
            <a:spLocks noGrp="1" noChangeArrowheads="1"/>
          </p:cNvSpPr>
          <p:nvPr>
            <p:ph type="title"/>
          </p:nvPr>
        </p:nvSpPr>
        <p:spPr/>
        <p:txBody>
          <a:bodyPr/>
          <a:lstStyle/>
          <a:p>
            <a:pPr algn="ctr"/>
            <a:r>
              <a:rPr lang="en-US" dirty="0"/>
              <a:t>Default Route LAB Configuration</a:t>
            </a:r>
          </a:p>
        </p:txBody>
      </p:sp>
      <p:pic>
        <p:nvPicPr>
          <p:cNvPr id="1844228" name="Picture 4"/>
          <p:cNvPicPr>
            <a:picLocks noChangeArrowheads="1"/>
          </p:cNvPicPr>
          <p:nvPr/>
        </p:nvPicPr>
        <p:blipFill>
          <a:blip r:embed="rId3"/>
          <a:srcRect/>
          <a:stretch>
            <a:fillRect/>
          </a:stretch>
        </p:blipFill>
        <p:spPr bwMode="auto">
          <a:xfrm>
            <a:off x="1504952" y="2057400"/>
            <a:ext cx="1238249" cy="539750"/>
          </a:xfrm>
          <a:prstGeom prst="rect">
            <a:avLst/>
          </a:prstGeom>
          <a:noFill/>
          <a:ln w="9525">
            <a:noFill/>
            <a:miter lim="800000"/>
            <a:headEnd/>
            <a:tailEnd/>
          </a:ln>
          <a:effectLst/>
        </p:spPr>
      </p:pic>
      <p:sp>
        <p:nvSpPr>
          <p:cNvPr id="1844229" name="Freeform 5"/>
          <p:cNvSpPr>
            <a:spLocks/>
          </p:cNvSpPr>
          <p:nvPr/>
        </p:nvSpPr>
        <p:spPr bwMode="auto">
          <a:xfrm rot="5172296">
            <a:off x="3447786" y="1420549"/>
            <a:ext cx="398463" cy="1849967"/>
          </a:xfrm>
          <a:custGeom>
            <a:avLst/>
            <a:gdLst/>
            <a:ahLst/>
            <a:cxnLst>
              <a:cxn ang="0">
                <a:pos x="0" y="768"/>
              </a:cxn>
              <a:cxn ang="0">
                <a:pos x="0" y="336"/>
              </a:cxn>
              <a:cxn ang="0">
                <a:pos x="96" y="432"/>
              </a:cxn>
              <a:cxn ang="0">
                <a:pos x="96" y="0"/>
              </a:cxn>
            </a:cxnLst>
            <a:rect l="0" t="0" r="r" b="b"/>
            <a:pathLst>
              <a:path w="97" h="769">
                <a:moveTo>
                  <a:pt x="0" y="768"/>
                </a:moveTo>
                <a:lnTo>
                  <a:pt x="0" y="336"/>
                </a:lnTo>
                <a:lnTo>
                  <a:pt x="96" y="432"/>
                </a:lnTo>
                <a:lnTo>
                  <a:pt x="96" y="0"/>
                </a:lnTo>
              </a:path>
            </a:pathLst>
          </a:custGeom>
          <a:noFill/>
          <a:ln w="50800" cap="rnd" cmpd="sng">
            <a:solidFill>
              <a:schemeClr val="accent2"/>
            </a:solidFill>
            <a:prstDash val="solid"/>
            <a:round/>
            <a:headEnd type="none" w="sm" len="sm"/>
            <a:tailEnd type="none" w="sm" len="sm"/>
          </a:ln>
          <a:effectLst>
            <a:outerShdw dist="17961" dir="2700000" algn="ctr" rotWithShape="0">
              <a:schemeClr val="tx1"/>
            </a:outerShdw>
          </a:effectLst>
        </p:spPr>
        <p:txBody>
          <a:bodyPr/>
          <a:lstStyle/>
          <a:p>
            <a:endParaRPr lang="en-US"/>
          </a:p>
        </p:txBody>
      </p:sp>
      <p:sp>
        <p:nvSpPr>
          <p:cNvPr id="1844230" name="Oval 6"/>
          <p:cNvSpPr>
            <a:spLocks noChangeArrowheads="1"/>
          </p:cNvSpPr>
          <p:nvPr/>
        </p:nvSpPr>
        <p:spPr bwMode="auto">
          <a:xfrm>
            <a:off x="2622551" y="2362200"/>
            <a:ext cx="508000" cy="304800"/>
          </a:xfrm>
          <a:prstGeom prst="ellipse">
            <a:avLst/>
          </a:prstGeom>
          <a:solidFill>
            <a:schemeClr val="accent1"/>
          </a:solidFill>
          <a:ln w="9525" algn="ctr">
            <a:solidFill>
              <a:schemeClr val="tx1"/>
            </a:solidFill>
            <a:round/>
            <a:headEnd/>
            <a:tailEnd/>
          </a:ln>
          <a:effectLst/>
        </p:spPr>
        <p:txBody>
          <a:bodyPr wrap="none" anchor="ctr"/>
          <a:lstStyle/>
          <a:p>
            <a:r>
              <a:rPr lang="en-US" sz="1600" b="1"/>
              <a:t>S0</a:t>
            </a:r>
          </a:p>
        </p:txBody>
      </p:sp>
      <p:sp>
        <p:nvSpPr>
          <p:cNvPr id="1844231" name="Oval 7"/>
          <p:cNvSpPr>
            <a:spLocks noChangeArrowheads="1"/>
          </p:cNvSpPr>
          <p:nvPr/>
        </p:nvSpPr>
        <p:spPr bwMode="auto">
          <a:xfrm>
            <a:off x="8229600" y="2590800"/>
            <a:ext cx="508000" cy="304800"/>
          </a:xfrm>
          <a:prstGeom prst="ellipse">
            <a:avLst/>
          </a:prstGeom>
          <a:solidFill>
            <a:schemeClr val="accent1"/>
          </a:solidFill>
          <a:ln w="9525" algn="ctr">
            <a:solidFill>
              <a:schemeClr val="tx1"/>
            </a:solidFill>
            <a:round/>
            <a:headEnd/>
            <a:tailEnd/>
          </a:ln>
          <a:effectLst/>
        </p:spPr>
        <p:txBody>
          <a:bodyPr wrap="none" anchor="ctr"/>
          <a:lstStyle/>
          <a:p>
            <a:r>
              <a:rPr lang="en-US" sz="1600" b="1"/>
              <a:t>S0</a:t>
            </a:r>
          </a:p>
        </p:txBody>
      </p:sp>
      <p:sp>
        <p:nvSpPr>
          <p:cNvPr id="1844232" name="WordArt 8"/>
          <p:cNvSpPr>
            <a:spLocks noChangeArrowheads="1" noChangeShapeType="1" noTextEdit="1"/>
          </p:cNvSpPr>
          <p:nvPr/>
        </p:nvSpPr>
        <p:spPr bwMode="auto">
          <a:xfrm>
            <a:off x="1828801" y="1524000"/>
            <a:ext cx="673100" cy="381000"/>
          </a:xfrm>
          <a:prstGeom prst="rect">
            <a:avLst/>
          </a:prstGeom>
        </p:spPr>
        <p:txBody>
          <a:bodyPr wrap="none" fromWordArt="1">
            <a:prstTxWarp prst="textPlain">
              <a:avLst>
                <a:gd name="adj" fmla="val 50000"/>
              </a:avLst>
            </a:prstTxWarp>
          </a:bodyPr>
          <a:lstStyle/>
          <a:p>
            <a:r>
              <a:rPr lang="en-US" sz="3600" kern="10">
                <a:ln w="12700">
                  <a:solidFill>
                    <a:srgbClr val="3333CC"/>
                  </a:solidFill>
                  <a:round/>
                  <a:headEnd/>
                  <a:tailEnd/>
                </a:ln>
                <a:solidFill>
                  <a:srgbClr val="B2B2B2">
                    <a:alpha val="50000"/>
                  </a:srgbClr>
                </a:solidFill>
                <a:effectLst>
                  <a:outerShdw dist="45791" dir="2021404" algn="ctr" rotWithShape="0">
                    <a:srgbClr val="9999FF"/>
                  </a:outerShdw>
                </a:effectLst>
                <a:latin typeface="Arial Black"/>
              </a:rPr>
              <a:t>R1</a:t>
            </a:r>
          </a:p>
        </p:txBody>
      </p:sp>
      <p:sp>
        <p:nvSpPr>
          <p:cNvPr id="1844233" name="WordArt 9"/>
          <p:cNvSpPr>
            <a:spLocks noChangeArrowheads="1" noChangeShapeType="1" noTextEdit="1"/>
          </p:cNvSpPr>
          <p:nvPr/>
        </p:nvSpPr>
        <p:spPr bwMode="auto">
          <a:xfrm>
            <a:off x="4876801" y="1600200"/>
            <a:ext cx="673100" cy="381000"/>
          </a:xfrm>
          <a:prstGeom prst="rect">
            <a:avLst/>
          </a:prstGeom>
        </p:spPr>
        <p:txBody>
          <a:bodyPr wrap="none" fromWordArt="1">
            <a:prstTxWarp prst="textPlain">
              <a:avLst>
                <a:gd name="adj" fmla="val 50000"/>
              </a:avLst>
            </a:prstTxWarp>
          </a:bodyPr>
          <a:lstStyle/>
          <a:p>
            <a:r>
              <a:rPr lang="en-US" sz="3600" kern="10">
                <a:ln w="12700">
                  <a:solidFill>
                    <a:srgbClr val="3333CC"/>
                  </a:solidFill>
                  <a:round/>
                  <a:headEnd/>
                  <a:tailEnd/>
                </a:ln>
                <a:solidFill>
                  <a:srgbClr val="B2B2B2">
                    <a:alpha val="50000"/>
                  </a:srgbClr>
                </a:solidFill>
                <a:effectLst>
                  <a:outerShdw dist="45791" dir="2021404" algn="ctr" rotWithShape="0">
                    <a:srgbClr val="9999FF"/>
                  </a:outerShdw>
                </a:effectLst>
                <a:latin typeface="Arial Black"/>
              </a:rPr>
              <a:t>R2</a:t>
            </a:r>
          </a:p>
        </p:txBody>
      </p:sp>
      <p:sp>
        <p:nvSpPr>
          <p:cNvPr id="1844234" name="Line 10"/>
          <p:cNvSpPr>
            <a:spLocks noChangeShapeType="1"/>
          </p:cNvSpPr>
          <p:nvPr/>
        </p:nvSpPr>
        <p:spPr bwMode="auto">
          <a:xfrm>
            <a:off x="2114551" y="2590800"/>
            <a:ext cx="0" cy="1219200"/>
          </a:xfrm>
          <a:prstGeom prst="line">
            <a:avLst/>
          </a:prstGeom>
          <a:noFill/>
          <a:ln w="28575">
            <a:solidFill>
              <a:schemeClr val="tx1"/>
            </a:solidFill>
            <a:round/>
            <a:headEnd/>
            <a:tailEnd/>
          </a:ln>
          <a:effectLst/>
        </p:spPr>
        <p:txBody>
          <a:bodyPr/>
          <a:lstStyle/>
          <a:p>
            <a:endParaRPr lang="en-US"/>
          </a:p>
        </p:txBody>
      </p:sp>
      <p:sp>
        <p:nvSpPr>
          <p:cNvPr id="1844235" name="Line 11"/>
          <p:cNvSpPr>
            <a:spLocks noChangeShapeType="1"/>
          </p:cNvSpPr>
          <p:nvPr/>
        </p:nvSpPr>
        <p:spPr bwMode="auto">
          <a:xfrm>
            <a:off x="8959851" y="2590800"/>
            <a:ext cx="0" cy="1219200"/>
          </a:xfrm>
          <a:prstGeom prst="line">
            <a:avLst/>
          </a:prstGeom>
          <a:noFill/>
          <a:ln w="28575">
            <a:solidFill>
              <a:schemeClr val="tx1"/>
            </a:solidFill>
            <a:round/>
            <a:headEnd/>
            <a:tailEnd/>
          </a:ln>
          <a:effectLst/>
        </p:spPr>
        <p:txBody>
          <a:bodyPr/>
          <a:lstStyle/>
          <a:p>
            <a:endParaRPr lang="en-US"/>
          </a:p>
        </p:txBody>
      </p:sp>
      <p:sp>
        <p:nvSpPr>
          <p:cNvPr id="1844238" name="Oval 14"/>
          <p:cNvSpPr>
            <a:spLocks noChangeArrowheads="1"/>
          </p:cNvSpPr>
          <p:nvPr/>
        </p:nvSpPr>
        <p:spPr bwMode="auto">
          <a:xfrm>
            <a:off x="1828800" y="2514600"/>
            <a:ext cx="508000" cy="304800"/>
          </a:xfrm>
          <a:prstGeom prst="ellipse">
            <a:avLst/>
          </a:prstGeom>
          <a:solidFill>
            <a:schemeClr val="accent1"/>
          </a:solidFill>
          <a:ln w="9525" algn="ctr">
            <a:solidFill>
              <a:schemeClr val="tx1"/>
            </a:solidFill>
            <a:round/>
            <a:headEnd/>
            <a:tailEnd/>
          </a:ln>
          <a:effectLst/>
        </p:spPr>
        <p:txBody>
          <a:bodyPr wrap="none" anchor="ctr"/>
          <a:lstStyle/>
          <a:p>
            <a:r>
              <a:rPr lang="en-US" sz="1600" b="1"/>
              <a:t>E0</a:t>
            </a:r>
          </a:p>
        </p:txBody>
      </p:sp>
      <p:sp>
        <p:nvSpPr>
          <p:cNvPr id="1844239" name="Oval 15"/>
          <p:cNvSpPr>
            <a:spLocks noChangeArrowheads="1"/>
          </p:cNvSpPr>
          <p:nvPr/>
        </p:nvSpPr>
        <p:spPr bwMode="auto">
          <a:xfrm>
            <a:off x="9061451" y="2667000"/>
            <a:ext cx="508000" cy="304800"/>
          </a:xfrm>
          <a:prstGeom prst="ellipse">
            <a:avLst/>
          </a:prstGeom>
          <a:solidFill>
            <a:schemeClr val="accent1"/>
          </a:solidFill>
          <a:ln w="9525" algn="ctr">
            <a:solidFill>
              <a:schemeClr val="tx1"/>
            </a:solidFill>
            <a:round/>
            <a:headEnd/>
            <a:tailEnd/>
          </a:ln>
          <a:effectLst/>
        </p:spPr>
        <p:txBody>
          <a:bodyPr wrap="none" anchor="ctr"/>
          <a:lstStyle/>
          <a:p>
            <a:r>
              <a:rPr lang="en-US" sz="1600" b="1"/>
              <a:t>E0</a:t>
            </a:r>
          </a:p>
        </p:txBody>
      </p:sp>
      <p:sp>
        <p:nvSpPr>
          <p:cNvPr id="1844240" name="Text Box 16"/>
          <p:cNvSpPr txBox="1">
            <a:spLocks noChangeArrowheads="1"/>
          </p:cNvSpPr>
          <p:nvPr/>
        </p:nvSpPr>
        <p:spPr bwMode="auto">
          <a:xfrm>
            <a:off x="304801" y="2438401"/>
            <a:ext cx="1138453" cy="369332"/>
          </a:xfrm>
          <a:prstGeom prst="rect">
            <a:avLst/>
          </a:prstGeom>
          <a:noFill/>
          <a:ln w="9525" algn="ctr">
            <a:noFill/>
            <a:miter lim="800000"/>
            <a:headEnd/>
            <a:tailEnd/>
          </a:ln>
          <a:effectLst/>
        </p:spPr>
        <p:txBody>
          <a:bodyPr wrap="none">
            <a:spAutoFit/>
          </a:bodyPr>
          <a:lstStyle/>
          <a:p>
            <a:r>
              <a:rPr lang="en-US" b="1">
                <a:latin typeface="Tahoma" pitchFamily="34" charset="0"/>
              </a:rPr>
              <a:t>10.0.0.1</a:t>
            </a:r>
          </a:p>
        </p:txBody>
      </p:sp>
      <p:sp>
        <p:nvSpPr>
          <p:cNvPr id="1844241" name="Text Box 17"/>
          <p:cNvSpPr txBox="1">
            <a:spLocks noChangeArrowheads="1"/>
          </p:cNvSpPr>
          <p:nvPr/>
        </p:nvSpPr>
        <p:spPr bwMode="auto">
          <a:xfrm>
            <a:off x="304801" y="3886201"/>
            <a:ext cx="1138453" cy="369332"/>
          </a:xfrm>
          <a:prstGeom prst="rect">
            <a:avLst/>
          </a:prstGeom>
          <a:noFill/>
          <a:ln w="9525" algn="ctr">
            <a:noFill/>
            <a:miter lim="800000"/>
            <a:headEnd/>
            <a:tailEnd/>
          </a:ln>
          <a:effectLst/>
        </p:spPr>
        <p:txBody>
          <a:bodyPr wrap="none">
            <a:spAutoFit/>
          </a:bodyPr>
          <a:lstStyle/>
          <a:p>
            <a:r>
              <a:rPr lang="en-US" b="1">
                <a:latin typeface="Tahoma" pitchFamily="34" charset="0"/>
              </a:rPr>
              <a:t>10.0.0.2</a:t>
            </a:r>
          </a:p>
        </p:txBody>
      </p:sp>
      <p:sp>
        <p:nvSpPr>
          <p:cNvPr id="1844242" name="Text Box 18"/>
          <p:cNvSpPr txBox="1">
            <a:spLocks noChangeArrowheads="1"/>
          </p:cNvSpPr>
          <p:nvPr/>
        </p:nvSpPr>
        <p:spPr bwMode="auto">
          <a:xfrm>
            <a:off x="9347201" y="3810001"/>
            <a:ext cx="1138453" cy="369332"/>
          </a:xfrm>
          <a:prstGeom prst="rect">
            <a:avLst/>
          </a:prstGeom>
          <a:noFill/>
          <a:ln w="9525" algn="ctr">
            <a:noFill/>
            <a:miter lim="800000"/>
            <a:headEnd/>
            <a:tailEnd/>
          </a:ln>
          <a:effectLst/>
        </p:spPr>
        <p:txBody>
          <a:bodyPr wrap="none">
            <a:spAutoFit/>
          </a:bodyPr>
          <a:lstStyle/>
          <a:p>
            <a:r>
              <a:rPr lang="en-US" b="1">
                <a:latin typeface="Tahoma" pitchFamily="34" charset="0"/>
              </a:rPr>
              <a:t>40.0.0.2</a:t>
            </a:r>
          </a:p>
        </p:txBody>
      </p:sp>
      <p:sp>
        <p:nvSpPr>
          <p:cNvPr id="1844243" name="Text Box 19"/>
          <p:cNvSpPr txBox="1">
            <a:spLocks noChangeArrowheads="1"/>
          </p:cNvSpPr>
          <p:nvPr/>
        </p:nvSpPr>
        <p:spPr bwMode="auto">
          <a:xfrm>
            <a:off x="2622551" y="1828801"/>
            <a:ext cx="1138453" cy="369332"/>
          </a:xfrm>
          <a:prstGeom prst="rect">
            <a:avLst/>
          </a:prstGeom>
          <a:noFill/>
          <a:ln w="9525" algn="ctr">
            <a:noFill/>
            <a:miter lim="800000"/>
            <a:headEnd/>
            <a:tailEnd/>
          </a:ln>
          <a:effectLst/>
        </p:spPr>
        <p:txBody>
          <a:bodyPr wrap="none">
            <a:spAutoFit/>
          </a:bodyPr>
          <a:lstStyle/>
          <a:p>
            <a:r>
              <a:rPr lang="en-US" b="1">
                <a:latin typeface="Tahoma" pitchFamily="34" charset="0"/>
              </a:rPr>
              <a:t>20.0.0.1</a:t>
            </a:r>
          </a:p>
        </p:txBody>
      </p:sp>
      <p:sp>
        <p:nvSpPr>
          <p:cNvPr id="1844244" name="Text Box 20"/>
          <p:cNvSpPr txBox="1">
            <a:spLocks noChangeArrowheads="1"/>
          </p:cNvSpPr>
          <p:nvPr/>
        </p:nvSpPr>
        <p:spPr bwMode="auto">
          <a:xfrm>
            <a:off x="3454401" y="2743201"/>
            <a:ext cx="1138453" cy="369332"/>
          </a:xfrm>
          <a:prstGeom prst="rect">
            <a:avLst/>
          </a:prstGeom>
          <a:noFill/>
          <a:ln w="9525" algn="ctr">
            <a:noFill/>
            <a:miter lim="800000"/>
            <a:headEnd/>
            <a:tailEnd/>
          </a:ln>
          <a:effectLst/>
        </p:spPr>
        <p:txBody>
          <a:bodyPr wrap="none">
            <a:spAutoFit/>
          </a:bodyPr>
          <a:lstStyle/>
          <a:p>
            <a:r>
              <a:rPr lang="en-US" b="1">
                <a:latin typeface="Tahoma" pitchFamily="34" charset="0"/>
              </a:rPr>
              <a:t>20.0.0.2</a:t>
            </a:r>
          </a:p>
        </p:txBody>
      </p:sp>
      <p:sp>
        <p:nvSpPr>
          <p:cNvPr id="1844245" name="Text Box 21"/>
          <p:cNvSpPr txBox="1">
            <a:spLocks noChangeArrowheads="1"/>
          </p:cNvSpPr>
          <p:nvPr/>
        </p:nvSpPr>
        <p:spPr bwMode="auto">
          <a:xfrm>
            <a:off x="5588001" y="1752601"/>
            <a:ext cx="1138453" cy="369332"/>
          </a:xfrm>
          <a:prstGeom prst="rect">
            <a:avLst/>
          </a:prstGeom>
          <a:noFill/>
          <a:ln w="9525" algn="ctr">
            <a:noFill/>
            <a:miter lim="800000"/>
            <a:headEnd/>
            <a:tailEnd/>
          </a:ln>
          <a:effectLst/>
        </p:spPr>
        <p:txBody>
          <a:bodyPr wrap="none">
            <a:spAutoFit/>
          </a:bodyPr>
          <a:lstStyle/>
          <a:p>
            <a:r>
              <a:rPr lang="en-US" b="1">
                <a:latin typeface="Tahoma" pitchFamily="34" charset="0"/>
              </a:rPr>
              <a:t>30.0.0.1</a:t>
            </a:r>
          </a:p>
        </p:txBody>
      </p:sp>
      <p:grpSp>
        <p:nvGrpSpPr>
          <p:cNvPr id="1844254" name="Group 30"/>
          <p:cNvGrpSpPr>
            <a:grpSpLocks/>
          </p:cNvGrpSpPr>
          <p:nvPr/>
        </p:nvGrpSpPr>
        <p:grpSpPr bwMode="auto">
          <a:xfrm>
            <a:off x="1727200" y="3733800"/>
            <a:ext cx="863600" cy="585788"/>
            <a:chOff x="768" y="2352"/>
            <a:chExt cx="408" cy="369"/>
          </a:xfrm>
        </p:grpSpPr>
        <p:pic>
          <p:nvPicPr>
            <p:cNvPr id="1844236" name="Picture 12"/>
            <p:cNvPicPr>
              <a:picLocks noChangeArrowheads="1"/>
            </p:cNvPicPr>
            <p:nvPr/>
          </p:nvPicPr>
          <p:blipFill>
            <a:blip r:embed="rId4"/>
            <a:srcRect/>
            <a:stretch>
              <a:fillRect/>
            </a:stretch>
          </p:blipFill>
          <p:spPr bwMode="auto">
            <a:xfrm>
              <a:off x="768" y="2352"/>
              <a:ext cx="408" cy="369"/>
            </a:xfrm>
            <a:prstGeom prst="rect">
              <a:avLst/>
            </a:prstGeom>
            <a:noFill/>
            <a:ln w="9525">
              <a:noFill/>
              <a:miter lim="800000"/>
              <a:headEnd/>
              <a:tailEnd/>
            </a:ln>
            <a:effectLst/>
          </p:spPr>
        </p:pic>
        <p:sp>
          <p:nvSpPr>
            <p:cNvPr id="1844246" name="Text Box 22"/>
            <p:cNvSpPr txBox="1">
              <a:spLocks noChangeArrowheads="1"/>
            </p:cNvSpPr>
            <p:nvPr/>
          </p:nvSpPr>
          <p:spPr bwMode="auto">
            <a:xfrm>
              <a:off x="844" y="2361"/>
              <a:ext cx="212" cy="231"/>
            </a:xfrm>
            <a:prstGeom prst="rect">
              <a:avLst/>
            </a:prstGeom>
            <a:noFill/>
            <a:ln w="9525" algn="ctr">
              <a:noFill/>
              <a:miter lim="800000"/>
              <a:headEnd/>
              <a:tailEnd/>
            </a:ln>
            <a:effectLst/>
          </p:spPr>
          <p:txBody>
            <a:bodyPr>
              <a:spAutoFit/>
            </a:bodyPr>
            <a:lstStyle/>
            <a:p>
              <a:r>
                <a:rPr lang="en-US" b="1"/>
                <a:t>A</a:t>
              </a:r>
            </a:p>
          </p:txBody>
        </p:sp>
      </p:grpSp>
      <p:grpSp>
        <p:nvGrpSpPr>
          <p:cNvPr id="1844260" name="Group 36"/>
          <p:cNvGrpSpPr>
            <a:grpSpLocks/>
          </p:cNvGrpSpPr>
          <p:nvPr/>
        </p:nvGrpSpPr>
        <p:grpSpPr bwMode="auto">
          <a:xfrm>
            <a:off x="8534400" y="3657600"/>
            <a:ext cx="863600" cy="685800"/>
            <a:chOff x="4032" y="2304"/>
            <a:chExt cx="408" cy="432"/>
          </a:xfrm>
        </p:grpSpPr>
        <p:pic>
          <p:nvPicPr>
            <p:cNvPr id="1844237" name="Picture 13"/>
            <p:cNvPicPr>
              <a:picLocks noChangeArrowheads="1"/>
            </p:cNvPicPr>
            <p:nvPr/>
          </p:nvPicPr>
          <p:blipFill>
            <a:blip r:embed="rId4"/>
            <a:srcRect/>
            <a:stretch>
              <a:fillRect/>
            </a:stretch>
          </p:blipFill>
          <p:spPr bwMode="auto">
            <a:xfrm>
              <a:off x="4032" y="2304"/>
              <a:ext cx="408" cy="432"/>
            </a:xfrm>
            <a:prstGeom prst="rect">
              <a:avLst/>
            </a:prstGeom>
            <a:noFill/>
            <a:ln w="9525">
              <a:noFill/>
              <a:miter lim="800000"/>
              <a:headEnd/>
              <a:tailEnd/>
            </a:ln>
            <a:effectLst/>
          </p:spPr>
        </p:pic>
        <p:sp>
          <p:nvSpPr>
            <p:cNvPr id="1844247" name="Text Box 23"/>
            <p:cNvSpPr txBox="1">
              <a:spLocks noChangeArrowheads="1"/>
            </p:cNvSpPr>
            <p:nvPr/>
          </p:nvSpPr>
          <p:spPr bwMode="auto">
            <a:xfrm>
              <a:off x="4123" y="2375"/>
              <a:ext cx="151" cy="233"/>
            </a:xfrm>
            <a:prstGeom prst="rect">
              <a:avLst/>
            </a:prstGeom>
            <a:noFill/>
            <a:ln w="9525" algn="ctr">
              <a:noFill/>
              <a:miter lim="800000"/>
              <a:headEnd/>
              <a:tailEnd/>
            </a:ln>
            <a:effectLst/>
          </p:spPr>
          <p:txBody>
            <a:bodyPr wrap="none">
              <a:spAutoFit/>
            </a:bodyPr>
            <a:lstStyle/>
            <a:p>
              <a:r>
                <a:rPr lang="en-US" b="1"/>
                <a:t>B</a:t>
              </a:r>
            </a:p>
          </p:txBody>
        </p:sp>
      </p:grpSp>
      <p:pic>
        <p:nvPicPr>
          <p:cNvPr id="1844248" name="Picture 24"/>
          <p:cNvPicPr>
            <a:picLocks noChangeArrowheads="1"/>
          </p:cNvPicPr>
          <p:nvPr/>
        </p:nvPicPr>
        <p:blipFill>
          <a:blip r:embed="rId3"/>
          <a:srcRect/>
          <a:stretch>
            <a:fillRect/>
          </a:stretch>
        </p:blipFill>
        <p:spPr bwMode="auto">
          <a:xfrm>
            <a:off x="4572000" y="2133600"/>
            <a:ext cx="1238251" cy="539750"/>
          </a:xfrm>
          <a:prstGeom prst="rect">
            <a:avLst/>
          </a:prstGeom>
          <a:noFill/>
          <a:ln w="9525">
            <a:noFill/>
            <a:miter lim="800000"/>
            <a:headEnd/>
            <a:tailEnd/>
          </a:ln>
          <a:effectLst/>
        </p:spPr>
      </p:pic>
      <p:sp>
        <p:nvSpPr>
          <p:cNvPr id="1844249" name="Freeform 25"/>
          <p:cNvSpPr>
            <a:spLocks/>
          </p:cNvSpPr>
          <p:nvPr/>
        </p:nvSpPr>
        <p:spPr bwMode="auto">
          <a:xfrm rot="5212459">
            <a:off x="6918591" y="973932"/>
            <a:ext cx="382587" cy="2844800"/>
          </a:xfrm>
          <a:custGeom>
            <a:avLst/>
            <a:gdLst/>
            <a:ahLst/>
            <a:cxnLst>
              <a:cxn ang="0">
                <a:pos x="0" y="768"/>
              </a:cxn>
              <a:cxn ang="0">
                <a:pos x="0" y="336"/>
              </a:cxn>
              <a:cxn ang="0">
                <a:pos x="96" y="432"/>
              </a:cxn>
              <a:cxn ang="0">
                <a:pos x="96" y="0"/>
              </a:cxn>
            </a:cxnLst>
            <a:rect l="0" t="0" r="r" b="b"/>
            <a:pathLst>
              <a:path w="97" h="769">
                <a:moveTo>
                  <a:pt x="0" y="768"/>
                </a:moveTo>
                <a:lnTo>
                  <a:pt x="0" y="336"/>
                </a:lnTo>
                <a:lnTo>
                  <a:pt x="96" y="432"/>
                </a:lnTo>
                <a:lnTo>
                  <a:pt x="96" y="0"/>
                </a:lnTo>
              </a:path>
            </a:pathLst>
          </a:custGeom>
          <a:noFill/>
          <a:ln w="50800" cap="rnd" cmpd="sng">
            <a:solidFill>
              <a:schemeClr val="accent2"/>
            </a:solidFill>
            <a:prstDash val="solid"/>
            <a:round/>
            <a:headEnd type="none" w="sm" len="sm"/>
            <a:tailEnd type="none" w="sm" len="sm"/>
          </a:ln>
          <a:effectLst>
            <a:outerShdw dist="17961" dir="2700000" algn="ctr" rotWithShape="0">
              <a:schemeClr val="tx1"/>
            </a:outerShdw>
          </a:effectLst>
        </p:spPr>
        <p:txBody>
          <a:bodyPr/>
          <a:lstStyle/>
          <a:p>
            <a:endParaRPr lang="en-US"/>
          </a:p>
        </p:txBody>
      </p:sp>
      <p:sp>
        <p:nvSpPr>
          <p:cNvPr id="1844250" name="Oval 26"/>
          <p:cNvSpPr>
            <a:spLocks noChangeArrowheads="1"/>
          </p:cNvSpPr>
          <p:nvPr/>
        </p:nvSpPr>
        <p:spPr bwMode="auto">
          <a:xfrm>
            <a:off x="4165600" y="2514600"/>
            <a:ext cx="508000" cy="304800"/>
          </a:xfrm>
          <a:prstGeom prst="ellipse">
            <a:avLst/>
          </a:prstGeom>
          <a:solidFill>
            <a:schemeClr val="accent1"/>
          </a:solidFill>
          <a:ln w="9525" algn="ctr">
            <a:solidFill>
              <a:schemeClr val="tx1"/>
            </a:solidFill>
            <a:round/>
            <a:headEnd/>
            <a:tailEnd/>
          </a:ln>
          <a:effectLst/>
        </p:spPr>
        <p:txBody>
          <a:bodyPr wrap="none" anchor="ctr"/>
          <a:lstStyle/>
          <a:p>
            <a:r>
              <a:rPr lang="en-US" sz="1600" b="1"/>
              <a:t>S0</a:t>
            </a:r>
          </a:p>
        </p:txBody>
      </p:sp>
      <p:sp>
        <p:nvSpPr>
          <p:cNvPr id="1844251" name="Oval 27"/>
          <p:cNvSpPr>
            <a:spLocks noChangeArrowheads="1"/>
          </p:cNvSpPr>
          <p:nvPr/>
        </p:nvSpPr>
        <p:spPr bwMode="auto">
          <a:xfrm>
            <a:off x="5689600" y="2286000"/>
            <a:ext cx="508000" cy="304800"/>
          </a:xfrm>
          <a:prstGeom prst="ellipse">
            <a:avLst/>
          </a:prstGeom>
          <a:solidFill>
            <a:schemeClr val="accent1"/>
          </a:solidFill>
          <a:ln w="9525" algn="ctr">
            <a:solidFill>
              <a:schemeClr val="tx1"/>
            </a:solidFill>
            <a:round/>
            <a:headEnd/>
            <a:tailEnd/>
          </a:ln>
          <a:effectLst/>
        </p:spPr>
        <p:txBody>
          <a:bodyPr wrap="none" anchor="ctr"/>
          <a:lstStyle/>
          <a:p>
            <a:r>
              <a:rPr lang="en-US" sz="1600" b="1"/>
              <a:t>S1</a:t>
            </a:r>
          </a:p>
        </p:txBody>
      </p:sp>
      <p:sp>
        <p:nvSpPr>
          <p:cNvPr id="1844256" name="Text Box 32"/>
          <p:cNvSpPr txBox="1">
            <a:spLocks noChangeArrowheads="1"/>
          </p:cNvSpPr>
          <p:nvPr/>
        </p:nvSpPr>
        <p:spPr bwMode="auto">
          <a:xfrm>
            <a:off x="7232651" y="1981201"/>
            <a:ext cx="1138453" cy="369332"/>
          </a:xfrm>
          <a:prstGeom prst="rect">
            <a:avLst/>
          </a:prstGeom>
          <a:noFill/>
          <a:ln w="9525" algn="ctr">
            <a:noFill/>
            <a:miter lim="800000"/>
            <a:headEnd/>
            <a:tailEnd/>
          </a:ln>
          <a:effectLst/>
        </p:spPr>
        <p:txBody>
          <a:bodyPr wrap="none">
            <a:spAutoFit/>
          </a:bodyPr>
          <a:lstStyle/>
          <a:p>
            <a:r>
              <a:rPr lang="en-US" b="1">
                <a:latin typeface="Tahoma" pitchFamily="34" charset="0"/>
              </a:rPr>
              <a:t>30.0.0.2</a:t>
            </a:r>
          </a:p>
        </p:txBody>
      </p:sp>
      <p:sp>
        <p:nvSpPr>
          <p:cNvPr id="1844257" name="Text Box 33"/>
          <p:cNvSpPr txBox="1">
            <a:spLocks noChangeArrowheads="1"/>
          </p:cNvSpPr>
          <p:nvPr/>
        </p:nvSpPr>
        <p:spPr bwMode="auto">
          <a:xfrm>
            <a:off x="9671051" y="2438401"/>
            <a:ext cx="1138453" cy="369332"/>
          </a:xfrm>
          <a:prstGeom prst="rect">
            <a:avLst/>
          </a:prstGeom>
          <a:noFill/>
          <a:ln w="9525" algn="ctr">
            <a:noFill/>
            <a:miter lim="800000"/>
            <a:headEnd/>
            <a:tailEnd/>
          </a:ln>
          <a:effectLst/>
        </p:spPr>
        <p:txBody>
          <a:bodyPr wrap="none">
            <a:spAutoFit/>
          </a:bodyPr>
          <a:lstStyle/>
          <a:p>
            <a:r>
              <a:rPr lang="en-US" b="1">
                <a:latin typeface="Tahoma" pitchFamily="34" charset="0"/>
              </a:rPr>
              <a:t>40.0.0.1</a:t>
            </a:r>
          </a:p>
        </p:txBody>
      </p:sp>
      <p:sp>
        <p:nvSpPr>
          <p:cNvPr id="1844258" name="WordArt 34"/>
          <p:cNvSpPr>
            <a:spLocks noChangeArrowheads="1" noChangeShapeType="1" noTextEdit="1"/>
          </p:cNvSpPr>
          <p:nvPr/>
        </p:nvSpPr>
        <p:spPr bwMode="auto">
          <a:xfrm>
            <a:off x="8858251" y="1600200"/>
            <a:ext cx="673100" cy="381000"/>
          </a:xfrm>
          <a:prstGeom prst="rect">
            <a:avLst/>
          </a:prstGeom>
        </p:spPr>
        <p:txBody>
          <a:bodyPr wrap="none" fromWordArt="1">
            <a:prstTxWarp prst="textPlain">
              <a:avLst>
                <a:gd name="adj" fmla="val 50000"/>
              </a:avLst>
            </a:prstTxWarp>
          </a:bodyPr>
          <a:lstStyle/>
          <a:p>
            <a:r>
              <a:rPr lang="en-US" sz="3600" kern="10">
                <a:ln w="12700">
                  <a:solidFill>
                    <a:srgbClr val="3333CC"/>
                  </a:solidFill>
                  <a:round/>
                  <a:headEnd/>
                  <a:tailEnd/>
                </a:ln>
                <a:solidFill>
                  <a:srgbClr val="B2B2B2">
                    <a:alpha val="50000"/>
                  </a:srgbClr>
                </a:solidFill>
                <a:effectLst>
                  <a:outerShdw dist="45791" dir="2021404" algn="ctr" rotWithShape="0">
                    <a:srgbClr val="9999FF"/>
                  </a:outerShdw>
                </a:effectLst>
                <a:latin typeface="Arial Black"/>
              </a:rPr>
              <a:t>R3</a:t>
            </a:r>
          </a:p>
        </p:txBody>
      </p:sp>
      <p:pic>
        <p:nvPicPr>
          <p:cNvPr id="1844259" name="Picture 35"/>
          <p:cNvPicPr>
            <a:picLocks noChangeArrowheads="1"/>
          </p:cNvPicPr>
          <p:nvPr/>
        </p:nvPicPr>
        <p:blipFill>
          <a:blip r:embed="rId3"/>
          <a:srcRect/>
          <a:stretch>
            <a:fillRect/>
          </a:stretch>
        </p:blipFill>
        <p:spPr bwMode="auto">
          <a:xfrm>
            <a:off x="8515352" y="2133600"/>
            <a:ext cx="1238249" cy="539750"/>
          </a:xfrm>
          <a:prstGeom prst="rect">
            <a:avLst/>
          </a:prstGeom>
          <a:noFill/>
          <a:ln w="9525">
            <a:noFill/>
            <a:miter lim="800000"/>
            <a:headEnd/>
            <a:tailEnd/>
          </a:ln>
          <a:effectLst/>
        </p:spPr>
      </p:pic>
      <p:sp>
        <p:nvSpPr>
          <p:cNvPr id="1844261" name="Text Box 37"/>
          <p:cNvSpPr txBox="1">
            <a:spLocks noChangeArrowheads="1"/>
          </p:cNvSpPr>
          <p:nvPr/>
        </p:nvSpPr>
        <p:spPr bwMode="auto">
          <a:xfrm>
            <a:off x="609600" y="5638800"/>
            <a:ext cx="5080000" cy="457200"/>
          </a:xfrm>
          <a:prstGeom prst="rect">
            <a:avLst/>
          </a:prstGeom>
          <a:noFill/>
          <a:ln w="9525" algn="ctr">
            <a:noFill/>
            <a:miter lim="800000"/>
            <a:headEnd/>
            <a:tailEnd/>
          </a:ln>
          <a:effectLst/>
        </p:spPr>
        <p:txBody>
          <a:bodyPr>
            <a:spAutoFit/>
          </a:bodyPr>
          <a:lstStyle/>
          <a:p>
            <a:pPr algn="l"/>
            <a:r>
              <a:rPr lang="en-US" sz="1200" b="1">
                <a:latin typeface="Tahoma" pitchFamily="34" charset="0"/>
              </a:rPr>
              <a:t>R1# config t</a:t>
            </a:r>
          </a:p>
          <a:p>
            <a:pPr algn="l"/>
            <a:r>
              <a:rPr lang="en-US" sz="1200" b="1">
                <a:latin typeface="Tahoma" pitchFamily="34" charset="0"/>
              </a:rPr>
              <a:t>R1(config)#ip route 0.0.0.0 0.0.0.0 20.0.0.2</a:t>
            </a:r>
          </a:p>
        </p:txBody>
      </p:sp>
      <p:sp>
        <p:nvSpPr>
          <p:cNvPr id="1844262" name="Text Box 38"/>
          <p:cNvSpPr txBox="1">
            <a:spLocks noChangeArrowheads="1"/>
          </p:cNvSpPr>
          <p:nvPr/>
        </p:nvSpPr>
        <p:spPr bwMode="auto">
          <a:xfrm>
            <a:off x="6908800" y="5638800"/>
            <a:ext cx="4978400" cy="457200"/>
          </a:xfrm>
          <a:prstGeom prst="rect">
            <a:avLst/>
          </a:prstGeom>
          <a:noFill/>
          <a:ln w="9525" algn="ctr">
            <a:noFill/>
            <a:miter lim="800000"/>
            <a:headEnd/>
            <a:tailEnd/>
          </a:ln>
          <a:effectLst/>
        </p:spPr>
        <p:txBody>
          <a:bodyPr>
            <a:spAutoFit/>
          </a:bodyPr>
          <a:lstStyle/>
          <a:p>
            <a:pPr algn="l"/>
            <a:r>
              <a:rPr lang="en-US" sz="1200" b="1">
                <a:latin typeface="Tahoma" pitchFamily="34" charset="0"/>
              </a:rPr>
              <a:t>R3# config t</a:t>
            </a:r>
          </a:p>
          <a:p>
            <a:pPr algn="l"/>
            <a:r>
              <a:rPr lang="en-US" sz="1200" b="1">
                <a:latin typeface="Tahoma" pitchFamily="34" charset="0"/>
              </a:rPr>
              <a:t>R3(config)#ip route 0.0.0.0 0.0.0.0 30.0.0.1</a:t>
            </a:r>
          </a:p>
        </p:txBody>
      </p:sp>
      <p:sp>
        <p:nvSpPr>
          <p:cNvPr id="1844263" name="Text Box 39"/>
          <p:cNvSpPr txBox="1">
            <a:spLocks noChangeArrowheads="1"/>
          </p:cNvSpPr>
          <p:nvPr/>
        </p:nvSpPr>
        <p:spPr bwMode="auto">
          <a:xfrm>
            <a:off x="2844800" y="4267201"/>
            <a:ext cx="5689600" cy="646331"/>
          </a:xfrm>
          <a:prstGeom prst="rect">
            <a:avLst/>
          </a:prstGeom>
          <a:noFill/>
          <a:ln w="9525" algn="ctr">
            <a:noFill/>
            <a:miter lim="800000"/>
            <a:headEnd/>
            <a:tailEnd/>
          </a:ln>
          <a:effectLst/>
        </p:spPr>
        <p:txBody>
          <a:bodyPr>
            <a:spAutoFit/>
          </a:bodyPr>
          <a:lstStyle/>
          <a:p>
            <a:pPr algn="l"/>
            <a:r>
              <a:rPr lang="en-US" sz="1200" b="1">
                <a:latin typeface="Tahoma" pitchFamily="34" charset="0"/>
              </a:rPr>
              <a:t>R2# config t</a:t>
            </a:r>
          </a:p>
          <a:p>
            <a:pPr algn="l"/>
            <a:r>
              <a:rPr lang="en-US" sz="1200" b="1">
                <a:latin typeface="Tahoma" pitchFamily="34" charset="0"/>
              </a:rPr>
              <a:t>R2(config)#ip route 10.0.0.0 255.0.0.0 20.0.0.1</a:t>
            </a:r>
          </a:p>
          <a:p>
            <a:pPr algn="l"/>
            <a:r>
              <a:rPr lang="en-US" sz="1200" b="1">
                <a:latin typeface="Tahoma" pitchFamily="34" charset="0"/>
              </a:rPr>
              <a:t>R2(config)#ip route 40.0.0.0 255.0.0.0 30.0.0.2</a:t>
            </a:r>
          </a:p>
        </p:txBody>
      </p:sp>
    </p:spTree>
    <p:extLst>
      <p:ext uri="{BB962C8B-B14F-4D97-AF65-F5344CB8AC3E}">
        <p14:creationId xmlns:p14="http://schemas.microsoft.com/office/powerpoint/2010/main" val="185901199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626" name="Rectangle 2"/>
          <p:cNvSpPr>
            <a:spLocks noGrp="1" noChangeArrowheads="1"/>
          </p:cNvSpPr>
          <p:nvPr>
            <p:ph type="title"/>
          </p:nvPr>
        </p:nvSpPr>
        <p:spPr/>
        <p:txBody>
          <a:bodyPr/>
          <a:lstStyle/>
          <a:p>
            <a:pPr algn="ctr"/>
            <a:r>
              <a:rPr lang="en-US" sz="3600" dirty="0"/>
              <a:t>Routing Information Protocol (RIP) </a:t>
            </a:r>
          </a:p>
        </p:txBody>
      </p:sp>
      <p:sp>
        <p:nvSpPr>
          <p:cNvPr id="1946627" name="Rectangle 3"/>
          <p:cNvSpPr>
            <a:spLocks noGrp="1" noChangeArrowheads="1"/>
          </p:cNvSpPr>
          <p:nvPr>
            <p:ph type="body" idx="1"/>
          </p:nvPr>
        </p:nvSpPr>
        <p:spPr>
          <a:xfrm>
            <a:off x="410308" y="1236784"/>
            <a:ext cx="10972800" cy="4953000"/>
          </a:xfrm>
        </p:spPr>
        <p:txBody>
          <a:bodyPr/>
          <a:lstStyle/>
          <a:p>
            <a:pPr algn="just">
              <a:lnSpc>
                <a:spcPct val="80000"/>
              </a:lnSpc>
              <a:buFont typeface="Wingdings" pitchFamily="2" charset="2"/>
              <a:buChar char="q"/>
            </a:pPr>
            <a:r>
              <a:rPr lang="en-US" sz="2000" dirty="0">
                <a:latin typeface="Tahoma" pitchFamily="34" charset="0"/>
              </a:rPr>
              <a:t>Routing Information Protocol (RIP) is a true distance-vector routing protocol. </a:t>
            </a:r>
          </a:p>
          <a:p>
            <a:pPr algn="just">
              <a:lnSpc>
                <a:spcPct val="80000"/>
              </a:lnSpc>
              <a:buFont typeface="Wingdings" pitchFamily="2" charset="2"/>
              <a:buChar char="q"/>
            </a:pPr>
            <a:r>
              <a:rPr lang="en-US" sz="2000" dirty="0">
                <a:latin typeface="Tahoma" pitchFamily="34" charset="0"/>
              </a:rPr>
              <a:t>It sends the complete routing table out to all active interfaces every 30 seconds </a:t>
            </a:r>
          </a:p>
          <a:p>
            <a:pPr algn="just">
              <a:lnSpc>
                <a:spcPct val="80000"/>
              </a:lnSpc>
              <a:buFont typeface="Wingdings" pitchFamily="2" charset="2"/>
              <a:buChar char="q"/>
            </a:pPr>
            <a:r>
              <a:rPr lang="en-US" sz="2000" dirty="0">
                <a:latin typeface="Tahoma" pitchFamily="34" charset="0"/>
              </a:rPr>
              <a:t>RIP only uses hop count to determine the best way to a remote network</a:t>
            </a:r>
          </a:p>
          <a:p>
            <a:pPr algn="just">
              <a:lnSpc>
                <a:spcPct val="80000"/>
              </a:lnSpc>
              <a:buFont typeface="Wingdings" pitchFamily="2" charset="2"/>
              <a:buChar char="q"/>
            </a:pPr>
            <a:r>
              <a:rPr lang="en-US" sz="2000" dirty="0">
                <a:latin typeface="Tahoma" pitchFamily="34" charset="0"/>
              </a:rPr>
              <a:t>It has a maximum allowable hop count of 15</a:t>
            </a:r>
          </a:p>
          <a:p>
            <a:pPr algn="just">
              <a:lnSpc>
                <a:spcPct val="80000"/>
              </a:lnSpc>
              <a:buFont typeface="Wingdings" pitchFamily="2" charset="2"/>
              <a:buChar char="q"/>
            </a:pPr>
            <a:r>
              <a:rPr lang="en-US" sz="2000" dirty="0">
                <a:latin typeface="Tahoma" pitchFamily="34" charset="0"/>
              </a:rPr>
              <a:t>AD is 120</a:t>
            </a:r>
          </a:p>
          <a:p>
            <a:pPr algn="just">
              <a:lnSpc>
                <a:spcPct val="80000"/>
              </a:lnSpc>
              <a:buFont typeface="Wingdings" pitchFamily="2" charset="2"/>
              <a:buChar char="q"/>
            </a:pPr>
            <a:r>
              <a:rPr lang="en-US" sz="2000" dirty="0">
                <a:latin typeface="Tahoma" pitchFamily="34" charset="0"/>
              </a:rPr>
              <a:t>Bellman-ford algorithm</a:t>
            </a:r>
          </a:p>
          <a:p>
            <a:pPr algn="just">
              <a:lnSpc>
                <a:spcPct val="80000"/>
              </a:lnSpc>
              <a:buFont typeface="Wingdings" pitchFamily="2" charset="2"/>
              <a:buChar char="q"/>
            </a:pPr>
            <a:r>
              <a:rPr lang="en-US" sz="2000" dirty="0">
                <a:latin typeface="Tahoma" pitchFamily="34" charset="0"/>
              </a:rPr>
              <a:t>Works well in small networks, but it’s inefficient on large networks</a:t>
            </a:r>
          </a:p>
          <a:p>
            <a:pPr algn="just">
              <a:lnSpc>
                <a:spcPct val="80000"/>
              </a:lnSpc>
              <a:buFont typeface="Wingdings" pitchFamily="2" charset="2"/>
              <a:buChar char="q"/>
            </a:pPr>
            <a:r>
              <a:rPr lang="en-US" sz="2000" dirty="0">
                <a:latin typeface="Tahoma" pitchFamily="34" charset="0"/>
              </a:rPr>
              <a:t>RIP version 1 uses only </a:t>
            </a:r>
            <a:r>
              <a:rPr lang="en-US" sz="2000" dirty="0" err="1" smtClean="0">
                <a:latin typeface="Tahoma" pitchFamily="34" charset="0"/>
              </a:rPr>
              <a:t>classfull</a:t>
            </a:r>
            <a:r>
              <a:rPr lang="en-US" sz="2000" dirty="0" smtClean="0">
                <a:latin typeface="Tahoma" pitchFamily="34" charset="0"/>
              </a:rPr>
              <a:t> </a:t>
            </a:r>
            <a:r>
              <a:rPr lang="en-US" sz="2000" dirty="0">
                <a:latin typeface="Tahoma" pitchFamily="34" charset="0"/>
              </a:rPr>
              <a:t>routing, which means that all devices in the network must use the same subnet mask</a:t>
            </a:r>
          </a:p>
          <a:p>
            <a:pPr algn="just">
              <a:lnSpc>
                <a:spcPct val="80000"/>
              </a:lnSpc>
              <a:buFont typeface="Wingdings" pitchFamily="2" charset="2"/>
              <a:buChar char="q"/>
            </a:pPr>
            <a:r>
              <a:rPr lang="en-US" sz="2000" dirty="0">
                <a:latin typeface="Tahoma" pitchFamily="34" charset="0"/>
              </a:rPr>
              <a:t>RIP version 2 does send subnet mask information with the route updates. This is called </a:t>
            </a:r>
            <a:r>
              <a:rPr lang="en-US" sz="2000" i="1" dirty="0">
                <a:latin typeface="Tahoma" pitchFamily="34" charset="0"/>
              </a:rPr>
              <a:t>classless routing</a:t>
            </a:r>
            <a:r>
              <a:rPr lang="en-US" sz="2000" dirty="0">
                <a:latin typeface="Tahoma" pitchFamily="34" charset="0"/>
              </a:rPr>
              <a:t>.</a:t>
            </a:r>
            <a:r>
              <a:rPr lang="en-US" sz="2400" dirty="0"/>
              <a:t> </a:t>
            </a:r>
          </a:p>
        </p:txBody>
      </p:sp>
    </p:spTree>
    <p:extLst>
      <p:ext uri="{BB962C8B-B14F-4D97-AF65-F5344CB8AC3E}">
        <p14:creationId xmlns:p14="http://schemas.microsoft.com/office/powerpoint/2010/main" val="21729860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2050" name="Rectangle 2"/>
          <p:cNvSpPr>
            <a:spLocks noGrp="1" noChangeArrowheads="1"/>
          </p:cNvSpPr>
          <p:nvPr>
            <p:ph type="title"/>
          </p:nvPr>
        </p:nvSpPr>
        <p:spPr>
          <a:xfrm>
            <a:off x="0" y="76200"/>
            <a:ext cx="12192000" cy="1143000"/>
          </a:xfrm>
        </p:spPr>
        <p:txBody>
          <a:bodyPr/>
          <a:lstStyle/>
          <a:p>
            <a:pPr algn="ctr">
              <a:defRPr/>
            </a:pPr>
            <a:r>
              <a:rPr lang="en-US" sz="4400" b="1" dirty="0">
                <a:effectLst>
                  <a:outerShdw blurRad="38100" dist="38100" dir="2700000" algn="tl">
                    <a:srgbClr val="000000">
                      <a:alpha val="43137"/>
                    </a:srgbClr>
                  </a:outerShdw>
                </a:effectLst>
              </a:rPr>
              <a:t>Router Memory Components </a:t>
            </a:r>
          </a:p>
        </p:txBody>
      </p:sp>
      <p:sp>
        <p:nvSpPr>
          <p:cNvPr id="18435" name="Text Box 3"/>
          <p:cNvSpPr txBox="1">
            <a:spLocks noChangeArrowheads="1"/>
          </p:cNvSpPr>
          <p:nvPr/>
        </p:nvSpPr>
        <p:spPr bwMode="auto">
          <a:xfrm>
            <a:off x="304800" y="1676400"/>
            <a:ext cx="11582400" cy="4878388"/>
          </a:xfrm>
          <a:prstGeom prst="rect">
            <a:avLst/>
          </a:prstGeom>
          <a:solidFill>
            <a:srgbClr val="AECBEA"/>
          </a:solidFill>
          <a:ln w="57150">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b="1" dirty="0">
                <a:solidFill>
                  <a:schemeClr val="accent5">
                    <a:lumMod val="50000"/>
                  </a:schemeClr>
                </a:solidFill>
                <a:latin typeface="Tahoma" pitchFamily="34" charset="0"/>
              </a:rPr>
              <a:t>ROM			 </a:t>
            </a:r>
            <a:r>
              <a:rPr lang="en-US" b="1" dirty="0">
                <a:solidFill>
                  <a:schemeClr val="accent5">
                    <a:lumMod val="50000"/>
                  </a:schemeClr>
                </a:solidFill>
              </a:rPr>
              <a:t>-</a:t>
            </a:r>
            <a:r>
              <a:rPr lang="en-US" sz="2800" b="1" dirty="0">
                <a:solidFill>
                  <a:schemeClr val="accent5">
                    <a:lumMod val="50000"/>
                  </a:schemeClr>
                </a:solidFill>
                <a:latin typeface="Tahoma" pitchFamily="34" charset="0"/>
              </a:rPr>
              <a:t> </a:t>
            </a:r>
            <a:r>
              <a:rPr lang="en-US" b="1" dirty="0">
                <a:solidFill>
                  <a:schemeClr val="accent5">
                    <a:lumMod val="50000"/>
                  </a:schemeClr>
                </a:solidFill>
                <a:latin typeface="Tahoma" pitchFamily="34" charset="0"/>
              </a:rPr>
              <a:t>Read Only Memory – Bootstrap/POST</a:t>
            </a:r>
          </a:p>
          <a:p>
            <a:pPr eaLnBrk="1" hangingPunct="1"/>
            <a:endParaRPr lang="en-US" b="1" dirty="0">
              <a:solidFill>
                <a:schemeClr val="accent5">
                  <a:lumMod val="50000"/>
                </a:schemeClr>
              </a:solidFill>
              <a:latin typeface="Tahoma" pitchFamily="34" charset="0"/>
            </a:endParaRPr>
          </a:p>
          <a:p>
            <a:pPr eaLnBrk="1" hangingPunct="1"/>
            <a:r>
              <a:rPr lang="en-US" sz="2800" b="1" dirty="0">
                <a:solidFill>
                  <a:schemeClr val="accent5">
                    <a:lumMod val="50000"/>
                  </a:schemeClr>
                </a:solidFill>
                <a:latin typeface="Tahoma" pitchFamily="34" charset="0"/>
              </a:rPr>
              <a:t>FLASH Memory</a:t>
            </a:r>
            <a:r>
              <a:rPr lang="en-US" b="1" dirty="0">
                <a:solidFill>
                  <a:schemeClr val="accent5">
                    <a:lumMod val="50000"/>
                  </a:schemeClr>
                </a:solidFill>
              </a:rPr>
              <a:t>-</a:t>
            </a:r>
            <a:r>
              <a:rPr lang="en-US" sz="2800" b="1" dirty="0">
                <a:solidFill>
                  <a:schemeClr val="accent5">
                    <a:lumMod val="50000"/>
                  </a:schemeClr>
                </a:solidFill>
                <a:latin typeface="Tahoma" pitchFamily="34" charset="0"/>
              </a:rPr>
              <a:t> </a:t>
            </a:r>
            <a:r>
              <a:rPr lang="en-US" b="1" dirty="0">
                <a:solidFill>
                  <a:schemeClr val="accent5">
                    <a:lumMod val="50000"/>
                  </a:schemeClr>
                </a:solidFill>
                <a:latin typeface="Tahoma" pitchFamily="34" charset="0"/>
              </a:rPr>
              <a:t>IOS Images are kept here</a:t>
            </a:r>
          </a:p>
          <a:p>
            <a:pPr eaLnBrk="1" hangingPunct="1"/>
            <a:r>
              <a:rPr lang="en-US" b="1" dirty="0">
                <a:solidFill>
                  <a:schemeClr val="accent5">
                    <a:lumMod val="50000"/>
                  </a:schemeClr>
                </a:solidFill>
                <a:latin typeface="Tahoma" pitchFamily="34" charset="0"/>
              </a:rPr>
              <a:t>			- Erasable reprogrammable ROM</a:t>
            </a:r>
          </a:p>
          <a:p>
            <a:pPr eaLnBrk="1" hangingPunct="1"/>
            <a:r>
              <a:rPr lang="en-US" b="1" dirty="0">
                <a:solidFill>
                  <a:schemeClr val="accent5">
                    <a:lumMod val="50000"/>
                  </a:schemeClr>
                </a:solidFill>
                <a:latin typeface="Tahoma" pitchFamily="34" charset="0"/>
              </a:rPr>
              <a:t>			- Contents are kept on Power down or reload</a:t>
            </a:r>
          </a:p>
          <a:p>
            <a:pPr eaLnBrk="1" hangingPunct="1"/>
            <a:endParaRPr lang="en-US" b="1" dirty="0">
              <a:solidFill>
                <a:schemeClr val="accent5">
                  <a:lumMod val="50000"/>
                </a:schemeClr>
              </a:solidFill>
              <a:latin typeface="Tahoma" pitchFamily="34" charset="0"/>
            </a:endParaRPr>
          </a:p>
          <a:p>
            <a:pPr eaLnBrk="1" hangingPunct="1"/>
            <a:r>
              <a:rPr lang="en-US" sz="2800" b="1" dirty="0">
                <a:solidFill>
                  <a:schemeClr val="accent5">
                    <a:lumMod val="50000"/>
                  </a:schemeClr>
                </a:solidFill>
                <a:latin typeface="Tahoma" pitchFamily="34" charset="0"/>
              </a:rPr>
              <a:t>RAM 		-</a:t>
            </a:r>
            <a:r>
              <a:rPr lang="en-US" b="1" dirty="0">
                <a:solidFill>
                  <a:schemeClr val="accent5">
                    <a:lumMod val="50000"/>
                  </a:schemeClr>
                </a:solidFill>
                <a:latin typeface="Tahoma" pitchFamily="34" charset="0"/>
              </a:rPr>
              <a:t> Random Access memory</a:t>
            </a:r>
          </a:p>
          <a:p>
            <a:pPr eaLnBrk="1" hangingPunct="1"/>
            <a:r>
              <a:rPr lang="en-US" b="1" dirty="0">
                <a:solidFill>
                  <a:schemeClr val="accent5">
                    <a:lumMod val="50000"/>
                  </a:schemeClr>
                </a:solidFill>
                <a:latin typeface="Tahoma" pitchFamily="34" charset="0"/>
              </a:rPr>
              <a:t>			- Routing Tables</a:t>
            </a:r>
          </a:p>
          <a:p>
            <a:pPr eaLnBrk="1" hangingPunct="1"/>
            <a:r>
              <a:rPr lang="en-US" b="1" dirty="0">
                <a:solidFill>
                  <a:schemeClr val="accent5">
                    <a:lumMod val="50000"/>
                  </a:schemeClr>
                </a:solidFill>
                <a:latin typeface="Tahoma" pitchFamily="34" charset="0"/>
              </a:rPr>
              <a:t>			- Running Configuration</a:t>
            </a:r>
          </a:p>
          <a:p>
            <a:pPr eaLnBrk="1" hangingPunct="1"/>
            <a:r>
              <a:rPr lang="en-US" b="1" dirty="0">
                <a:solidFill>
                  <a:schemeClr val="accent5">
                    <a:lumMod val="50000"/>
                  </a:schemeClr>
                </a:solidFill>
                <a:latin typeface="Tahoma" pitchFamily="34" charset="0"/>
              </a:rPr>
              <a:t>			- Contents are lost on reboot</a:t>
            </a:r>
          </a:p>
          <a:p>
            <a:pPr eaLnBrk="1" hangingPunct="1"/>
            <a:endParaRPr lang="en-US" b="1" dirty="0">
              <a:solidFill>
                <a:schemeClr val="accent5">
                  <a:lumMod val="50000"/>
                </a:schemeClr>
              </a:solidFill>
              <a:latin typeface="Tahoma" pitchFamily="34" charset="0"/>
            </a:endParaRPr>
          </a:p>
          <a:p>
            <a:pPr eaLnBrk="1" hangingPunct="1"/>
            <a:r>
              <a:rPr lang="en-US" sz="2800" b="1" dirty="0">
                <a:solidFill>
                  <a:schemeClr val="accent5">
                    <a:lumMod val="50000"/>
                  </a:schemeClr>
                </a:solidFill>
                <a:latin typeface="Tahoma" pitchFamily="34" charset="0"/>
              </a:rPr>
              <a:t>NVRAM		-</a:t>
            </a:r>
            <a:r>
              <a:rPr lang="en-US" b="1" dirty="0">
                <a:solidFill>
                  <a:schemeClr val="accent5">
                    <a:lumMod val="50000"/>
                  </a:schemeClr>
                </a:solidFill>
                <a:latin typeface="Tahoma" pitchFamily="34" charset="0"/>
              </a:rPr>
              <a:t> Start up configuration</a:t>
            </a:r>
          </a:p>
          <a:p>
            <a:pPr eaLnBrk="1" hangingPunct="1"/>
            <a:r>
              <a:rPr lang="en-US" b="1" dirty="0">
                <a:solidFill>
                  <a:schemeClr val="accent5">
                    <a:lumMod val="50000"/>
                  </a:schemeClr>
                </a:solidFill>
                <a:latin typeface="Tahoma" pitchFamily="34" charset="0"/>
              </a:rPr>
              <a:t>			- Configuration Register</a:t>
            </a:r>
          </a:p>
          <a:p>
            <a:pPr eaLnBrk="1" hangingPunct="1"/>
            <a:r>
              <a:rPr lang="en-US" b="1" dirty="0">
                <a:solidFill>
                  <a:schemeClr val="accent5">
                    <a:lumMod val="50000"/>
                  </a:schemeClr>
                </a:solidFill>
                <a:latin typeface="Tahoma" pitchFamily="34" charset="0"/>
              </a:rPr>
              <a:t>			- Contents are kept on reload</a:t>
            </a:r>
          </a:p>
          <a:p>
            <a:pPr eaLnBrk="1" hangingPunct="1"/>
            <a:endParaRPr lang="en-US" dirty="0">
              <a:solidFill>
                <a:schemeClr val="accent5">
                  <a:lumMod val="50000"/>
                </a:schemeClr>
              </a:solidFill>
              <a:latin typeface="Tahoma" pitchFamily="34" charset="0"/>
            </a:endParaRPr>
          </a:p>
        </p:txBody>
      </p:sp>
    </p:spTree>
    <p:extLst>
      <p:ext uri="{BB962C8B-B14F-4D97-AF65-F5344CB8AC3E}">
        <p14:creationId xmlns:p14="http://schemas.microsoft.com/office/powerpoint/2010/main" val="3140084732"/>
      </p:ext>
    </p:extLst>
  </p:cSld>
  <p:clrMapOvr>
    <a:masterClrMapping/>
  </p:clrMapOvr>
  <p:transition spd="med">
    <p:randomBa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0018" name="Rectangle 2"/>
          <p:cNvSpPr>
            <a:spLocks noGrp="1" noChangeArrowheads="1"/>
          </p:cNvSpPr>
          <p:nvPr>
            <p:ph type="title"/>
          </p:nvPr>
        </p:nvSpPr>
        <p:spPr>
          <a:xfrm>
            <a:off x="0" y="152400"/>
            <a:ext cx="12192000" cy="914400"/>
          </a:xfrm>
        </p:spPr>
        <p:txBody>
          <a:bodyPr/>
          <a:lstStyle/>
          <a:p>
            <a:r>
              <a:rPr lang="en-US" sz="4400"/>
              <a:t>Router Configuration</a:t>
            </a:r>
          </a:p>
        </p:txBody>
      </p:sp>
      <p:sp>
        <p:nvSpPr>
          <p:cNvPr id="1750019" name="Text Box 3"/>
          <p:cNvSpPr txBox="1">
            <a:spLocks noChangeArrowheads="1"/>
          </p:cNvSpPr>
          <p:nvPr/>
        </p:nvSpPr>
        <p:spPr bwMode="auto">
          <a:xfrm>
            <a:off x="304800" y="1504950"/>
            <a:ext cx="11582400" cy="4895850"/>
          </a:xfrm>
          <a:prstGeom prst="rect">
            <a:avLst/>
          </a:prstGeom>
          <a:noFill/>
          <a:ln w="57150">
            <a:solidFill>
              <a:schemeClr val="tx1"/>
            </a:solidFill>
            <a:miter lim="800000"/>
            <a:headEnd/>
            <a:tailEnd/>
          </a:ln>
          <a:effectLst/>
        </p:spPr>
        <p:txBody>
          <a:bodyPr>
            <a:spAutoFit/>
          </a:bodyPr>
          <a:lstStyle/>
          <a:p>
            <a:pPr algn="just"/>
            <a:r>
              <a:rPr lang="en-US" sz="2400">
                <a:latin typeface="Tahoma" pitchFamily="34" charset="0"/>
              </a:rPr>
              <a:t>The </a:t>
            </a:r>
            <a:r>
              <a:rPr lang="en-US" sz="2400" b="1">
                <a:latin typeface="Tahoma" pitchFamily="34" charset="0"/>
              </a:rPr>
              <a:t>router</a:t>
            </a:r>
            <a:r>
              <a:rPr lang="en-US" sz="2400">
                <a:latin typeface="Tahoma" pitchFamily="34" charset="0"/>
              </a:rPr>
              <a:t> command starts a routing process.    </a:t>
            </a:r>
          </a:p>
          <a:p>
            <a:pPr algn="just"/>
            <a:endParaRPr lang="en-US" sz="2400">
              <a:latin typeface="Tahoma" pitchFamily="34" charset="0"/>
            </a:endParaRPr>
          </a:p>
          <a:p>
            <a:pPr algn="just"/>
            <a:r>
              <a:rPr lang="en-US" sz="2400">
                <a:latin typeface="Tahoma" pitchFamily="34" charset="0"/>
              </a:rPr>
              <a:t>The </a:t>
            </a:r>
            <a:r>
              <a:rPr lang="en-US" sz="2400" b="1">
                <a:latin typeface="Tahoma" pitchFamily="34" charset="0"/>
              </a:rPr>
              <a:t>network</a:t>
            </a:r>
            <a:r>
              <a:rPr lang="en-US" sz="2400">
                <a:latin typeface="Tahoma" pitchFamily="34" charset="0"/>
              </a:rPr>
              <a:t> command is required because it enables the routing process to determine which interfaces participate in the sending and receiving of routing updates.    </a:t>
            </a:r>
          </a:p>
          <a:p>
            <a:pPr algn="just"/>
            <a:endParaRPr lang="en-US" sz="2400">
              <a:latin typeface="Tahoma" pitchFamily="34" charset="0"/>
            </a:endParaRPr>
          </a:p>
          <a:p>
            <a:pPr algn="just"/>
            <a:r>
              <a:rPr lang="en-US" sz="2400">
                <a:latin typeface="Tahoma" pitchFamily="34" charset="0"/>
              </a:rPr>
              <a:t>An example of a routing configuration is:</a:t>
            </a:r>
          </a:p>
          <a:p>
            <a:pPr algn="just"/>
            <a:endParaRPr lang="en-US" sz="2400">
              <a:latin typeface="Tahoma" pitchFamily="34" charset="0"/>
            </a:endParaRPr>
          </a:p>
          <a:p>
            <a:pPr algn="just"/>
            <a:r>
              <a:rPr lang="en-US" sz="2400">
                <a:latin typeface="Tahoma" pitchFamily="34" charset="0"/>
              </a:rPr>
              <a:t>Gates(config)#</a:t>
            </a:r>
            <a:r>
              <a:rPr lang="en-US" sz="2400" b="1">
                <a:latin typeface="Tahoma" pitchFamily="34" charset="0"/>
              </a:rPr>
              <a:t>router rip</a:t>
            </a:r>
          </a:p>
          <a:p>
            <a:pPr algn="just"/>
            <a:r>
              <a:rPr lang="en-US" sz="2400">
                <a:latin typeface="Tahoma" pitchFamily="34" charset="0"/>
              </a:rPr>
              <a:t>Gates(config-router)#</a:t>
            </a:r>
            <a:r>
              <a:rPr lang="en-US" sz="2400" b="1">
                <a:latin typeface="Tahoma" pitchFamily="34" charset="0"/>
              </a:rPr>
              <a:t>network 172.16.0.0</a:t>
            </a:r>
            <a:endParaRPr lang="en-US" sz="2400">
              <a:latin typeface="Tahoma" pitchFamily="34" charset="0"/>
            </a:endParaRPr>
          </a:p>
          <a:p>
            <a:pPr algn="just"/>
            <a:endParaRPr lang="en-US" sz="2400">
              <a:latin typeface="Tahoma" pitchFamily="34" charset="0"/>
            </a:endParaRPr>
          </a:p>
          <a:p>
            <a:pPr algn="just"/>
            <a:r>
              <a:rPr lang="en-US" sz="2400">
                <a:latin typeface="Tahoma" pitchFamily="34" charset="0"/>
              </a:rPr>
              <a:t>The network numbers are based on the network class addresses, not subnet addresses or individual host addresses. </a:t>
            </a:r>
          </a:p>
        </p:txBody>
      </p:sp>
    </p:spTree>
    <p:extLst>
      <p:ext uri="{BB962C8B-B14F-4D97-AF65-F5344CB8AC3E}">
        <p14:creationId xmlns:p14="http://schemas.microsoft.com/office/powerpoint/2010/main" val="162485202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5490" name="Rectangle 2"/>
          <p:cNvSpPr>
            <a:spLocks noGrp="1" noChangeArrowheads="1"/>
          </p:cNvSpPr>
          <p:nvPr>
            <p:ph type="title"/>
          </p:nvPr>
        </p:nvSpPr>
        <p:spPr/>
        <p:txBody>
          <a:bodyPr/>
          <a:lstStyle/>
          <a:p>
            <a:r>
              <a:rPr lang="en-US" sz="3600"/>
              <a:t>RIP Configuration</a:t>
            </a:r>
          </a:p>
        </p:txBody>
      </p:sp>
      <p:pic>
        <p:nvPicPr>
          <p:cNvPr id="1855491" name="Picture 3"/>
          <p:cNvPicPr>
            <a:picLocks noChangeArrowheads="1"/>
          </p:cNvPicPr>
          <p:nvPr/>
        </p:nvPicPr>
        <p:blipFill>
          <a:blip r:embed="rId3"/>
          <a:srcRect/>
          <a:stretch>
            <a:fillRect/>
          </a:stretch>
        </p:blipFill>
        <p:spPr bwMode="auto">
          <a:xfrm>
            <a:off x="1504952" y="2057400"/>
            <a:ext cx="1238249" cy="539750"/>
          </a:xfrm>
          <a:prstGeom prst="rect">
            <a:avLst/>
          </a:prstGeom>
          <a:noFill/>
          <a:ln w="9525">
            <a:noFill/>
            <a:miter lim="800000"/>
            <a:headEnd/>
            <a:tailEnd/>
          </a:ln>
          <a:effectLst/>
        </p:spPr>
      </p:pic>
      <p:sp>
        <p:nvSpPr>
          <p:cNvPr id="1855492" name="Freeform 4"/>
          <p:cNvSpPr>
            <a:spLocks/>
          </p:cNvSpPr>
          <p:nvPr/>
        </p:nvSpPr>
        <p:spPr bwMode="auto">
          <a:xfrm rot="5172296">
            <a:off x="3447786" y="1420549"/>
            <a:ext cx="398463" cy="1849967"/>
          </a:xfrm>
          <a:custGeom>
            <a:avLst/>
            <a:gdLst/>
            <a:ahLst/>
            <a:cxnLst>
              <a:cxn ang="0">
                <a:pos x="0" y="768"/>
              </a:cxn>
              <a:cxn ang="0">
                <a:pos x="0" y="336"/>
              </a:cxn>
              <a:cxn ang="0">
                <a:pos x="96" y="432"/>
              </a:cxn>
              <a:cxn ang="0">
                <a:pos x="96" y="0"/>
              </a:cxn>
            </a:cxnLst>
            <a:rect l="0" t="0" r="r" b="b"/>
            <a:pathLst>
              <a:path w="97" h="769">
                <a:moveTo>
                  <a:pt x="0" y="768"/>
                </a:moveTo>
                <a:lnTo>
                  <a:pt x="0" y="336"/>
                </a:lnTo>
                <a:lnTo>
                  <a:pt x="96" y="432"/>
                </a:lnTo>
                <a:lnTo>
                  <a:pt x="96" y="0"/>
                </a:lnTo>
              </a:path>
            </a:pathLst>
          </a:custGeom>
          <a:noFill/>
          <a:ln w="50800" cap="rnd" cmpd="sng">
            <a:solidFill>
              <a:schemeClr val="accent2"/>
            </a:solidFill>
            <a:prstDash val="solid"/>
            <a:round/>
            <a:headEnd type="none" w="sm" len="sm"/>
            <a:tailEnd type="none" w="sm" len="sm"/>
          </a:ln>
          <a:effectLst>
            <a:outerShdw dist="17961" dir="2700000" algn="ctr" rotWithShape="0">
              <a:schemeClr val="tx1"/>
            </a:outerShdw>
          </a:effectLst>
        </p:spPr>
        <p:txBody>
          <a:bodyPr/>
          <a:lstStyle/>
          <a:p>
            <a:endParaRPr lang="en-US"/>
          </a:p>
        </p:txBody>
      </p:sp>
      <p:sp>
        <p:nvSpPr>
          <p:cNvPr id="1855493" name="Oval 5"/>
          <p:cNvSpPr>
            <a:spLocks noChangeArrowheads="1"/>
          </p:cNvSpPr>
          <p:nvPr/>
        </p:nvSpPr>
        <p:spPr bwMode="auto">
          <a:xfrm>
            <a:off x="2622551" y="2362200"/>
            <a:ext cx="508000" cy="304800"/>
          </a:xfrm>
          <a:prstGeom prst="ellipse">
            <a:avLst/>
          </a:prstGeom>
          <a:solidFill>
            <a:schemeClr val="accent1"/>
          </a:solidFill>
          <a:ln w="9525" algn="ctr">
            <a:solidFill>
              <a:schemeClr val="tx1"/>
            </a:solidFill>
            <a:round/>
            <a:headEnd/>
            <a:tailEnd/>
          </a:ln>
          <a:effectLst/>
        </p:spPr>
        <p:txBody>
          <a:bodyPr wrap="none" anchor="ctr"/>
          <a:lstStyle/>
          <a:p>
            <a:r>
              <a:rPr lang="en-US" sz="1600" b="1"/>
              <a:t>S0</a:t>
            </a:r>
          </a:p>
        </p:txBody>
      </p:sp>
      <p:sp>
        <p:nvSpPr>
          <p:cNvPr id="1855494" name="Oval 6"/>
          <p:cNvSpPr>
            <a:spLocks noChangeArrowheads="1"/>
          </p:cNvSpPr>
          <p:nvPr/>
        </p:nvSpPr>
        <p:spPr bwMode="auto">
          <a:xfrm>
            <a:off x="8026400" y="2133600"/>
            <a:ext cx="508000" cy="304800"/>
          </a:xfrm>
          <a:prstGeom prst="ellipse">
            <a:avLst/>
          </a:prstGeom>
          <a:solidFill>
            <a:schemeClr val="accent1"/>
          </a:solidFill>
          <a:ln w="9525" algn="ctr">
            <a:solidFill>
              <a:schemeClr val="tx1"/>
            </a:solidFill>
            <a:round/>
            <a:headEnd/>
            <a:tailEnd/>
          </a:ln>
          <a:effectLst/>
        </p:spPr>
        <p:txBody>
          <a:bodyPr wrap="none" anchor="ctr"/>
          <a:lstStyle/>
          <a:p>
            <a:r>
              <a:rPr lang="en-US" sz="1600" b="1"/>
              <a:t>S0</a:t>
            </a:r>
          </a:p>
        </p:txBody>
      </p:sp>
      <p:sp>
        <p:nvSpPr>
          <p:cNvPr id="1855495" name="WordArt 7"/>
          <p:cNvSpPr>
            <a:spLocks noChangeArrowheads="1" noChangeShapeType="1" noTextEdit="1"/>
          </p:cNvSpPr>
          <p:nvPr/>
        </p:nvSpPr>
        <p:spPr bwMode="auto">
          <a:xfrm>
            <a:off x="1828801" y="1524000"/>
            <a:ext cx="673100" cy="381000"/>
          </a:xfrm>
          <a:prstGeom prst="rect">
            <a:avLst/>
          </a:prstGeom>
        </p:spPr>
        <p:txBody>
          <a:bodyPr wrap="none" fromWordArt="1">
            <a:prstTxWarp prst="textPlain">
              <a:avLst>
                <a:gd name="adj" fmla="val 50000"/>
              </a:avLst>
            </a:prstTxWarp>
          </a:bodyPr>
          <a:lstStyle/>
          <a:p>
            <a:r>
              <a:rPr lang="en-US" sz="3600" kern="10">
                <a:ln w="12700">
                  <a:solidFill>
                    <a:srgbClr val="3333CC"/>
                  </a:solidFill>
                  <a:round/>
                  <a:headEnd/>
                  <a:tailEnd/>
                </a:ln>
                <a:solidFill>
                  <a:srgbClr val="B2B2B2">
                    <a:alpha val="50000"/>
                  </a:srgbClr>
                </a:solidFill>
                <a:effectLst>
                  <a:outerShdw dist="45791" dir="2021404" algn="ctr" rotWithShape="0">
                    <a:srgbClr val="9999FF"/>
                  </a:outerShdw>
                </a:effectLst>
                <a:latin typeface="Arial Black"/>
              </a:rPr>
              <a:t>R1</a:t>
            </a:r>
          </a:p>
        </p:txBody>
      </p:sp>
      <p:sp>
        <p:nvSpPr>
          <p:cNvPr id="1855496" name="WordArt 8"/>
          <p:cNvSpPr>
            <a:spLocks noChangeArrowheads="1" noChangeShapeType="1" noTextEdit="1"/>
          </p:cNvSpPr>
          <p:nvPr/>
        </p:nvSpPr>
        <p:spPr bwMode="auto">
          <a:xfrm>
            <a:off x="4876801" y="1600200"/>
            <a:ext cx="673100" cy="381000"/>
          </a:xfrm>
          <a:prstGeom prst="rect">
            <a:avLst/>
          </a:prstGeom>
        </p:spPr>
        <p:txBody>
          <a:bodyPr wrap="none" fromWordArt="1">
            <a:prstTxWarp prst="textPlain">
              <a:avLst>
                <a:gd name="adj" fmla="val 50000"/>
              </a:avLst>
            </a:prstTxWarp>
          </a:bodyPr>
          <a:lstStyle/>
          <a:p>
            <a:r>
              <a:rPr lang="en-US" sz="3600" kern="10">
                <a:ln w="12700">
                  <a:solidFill>
                    <a:srgbClr val="3333CC"/>
                  </a:solidFill>
                  <a:round/>
                  <a:headEnd/>
                  <a:tailEnd/>
                </a:ln>
                <a:solidFill>
                  <a:srgbClr val="B2B2B2">
                    <a:alpha val="50000"/>
                  </a:srgbClr>
                </a:solidFill>
                <a:effectLst>
                  <a:outerShdw dist="45791" dir="2021404" algn="ctr" rotWithShape="0">
                    <a:srgbClr val="9999FF"/>
                  </a:outerShdw>
                </a:effectLst>
                <a:latin typeface="Arial Black"/>
              </a:rPr>
              <a:t>R2</a:t>
            </a:r>
          </a:p>
        </p:txBody>
      </p:sp>
      <p:sp>
        <p:nvSpPr>
          <p:cNvPr id="1855497" name="Line 9"/>
          <p:cNvSpPr>
            <a:spLocks noChangeShapeType="1"/>
          </p:cNvSpPr>
          <p:nvPr/>
        </p:nvSpPr>
        <p:spPr bwMode="auto">
          <a:xfrm>
            <a:off x="2114551" y="2590800"/>
            <a:ext cx="0" cy="1219200"/>
          </a:xfrm>
          <a:prstGeom prst="line">
            <a:avLst/>
          </a:prstGeom>
          <a:noFill/>
          <a:ln w="28575">
            <a:solidFill>
              <a:schemeClr val="tx1"/>
            </a:solidFill>
            <a:round/>
            <a:headEnd/>
            <a:tailEnd/>
          </a:ln>
          <a:effectLst/>
        </p:spPr>
        <p:txBody>
          <a:bodyPr/>
          <a:lstStyle/>
          <a:p>
            <a:endParaRPr lang="en-US"/>
          </a:p>
        </p:txBody>
      </p:sp>
      <p:sp>
        <p:nvSpPr>
          <p:cNvPr id="1855498" name="Line 10"/>
          <p:cNvSpPr>
            <a:spLocks noChangeShapeType="1"/>
          </p:cNvSpPr>
          <p:nvPr/>
        </p:nvSpPr>
        <p:spPr bwMode="auto">
          <a:xfrm>
            <a:off x="8959851" y="2590800"/>
            <a:ext cx="0" cy="1219200"/>
          </a:xfrm>
          <a:prstGeom prst="line">
            <a:avLst/>
          </a:prstGeom>
          <a:noFill/>
          <a:ln w="28575">
            <a:solidFill>
              <a:schemeClr val="tx1"/>
            </a:solidFill>
            <a:round/>
            <a:headEnd/>
            <a:tailEnd/>
          </a:ln>
          <a:effectLst/>
        </p:spPr>
        <p:txBody>
          <a:bodyPr/>
          <a:lstStyle/>
          <a:p>
            <a:endParaRPr lang="en-US"/>
          </a:p>
        </p:txBody>
      </p:sp>
      <p:sp>
        <p:nvSpPr>
          <p:cNvPr id="1855499" name="Oval 11"/>
          <p:cNvSpPr>
            <a:spLocks noChangeArrowheads="1"/>
          </p:cNvSpPr>
          <p:nvPr/>
        </p:nvSpPr>
        <p:spPr bwMode="auto">
          <a:xfrm>
            <a:off x="1828800" y="2514600"/>
            <a:ext cx="508000" cy="304800"/>
          </a:xfrm>
          <a:prstGeom prst="ellipse">
            <a:avLst/>
          </a:prstGeom>
          <a:solidFill>
            <a:schemeClr val="accent1"/>
          </a:solidFill>
          <a:ln w="9525" algn="ctr">
            <a:solidFill>
              <a:schemeClr val="tx1"/>
            </a:solidFill>
            <a:round/>
            <a:headEnd/>
            <a:tailEnd/>
          </a:ln>
          <a:effectLst/>
        </p:spPr>
        <p:txBody>
          <a:bodyPr wrap="none" anchor="ctr"/>
          <a:lstStyle/>
          <a:p>
            <a:r>
              <a:rPr lang="en-US" sz="1600" b="1"/>
              <a:t>E0</a:t>
            </a:r>
          </a:p>
        </p:txBody>
      </p:sp>
      <p:sp>
        <p:nvSpPr>
          <p:cNvPr id="1855500" name="Oval 12"/>
          <p:cNvSpPr>
            <a:spLocks noChangeArrowheads="1"/>
          </p:cNvSpPr>
          <p:nvPr/>
        </p:nvSpPr>
        <p:spPr bwMode="auto">
          <a:xfrm>
            <a:off x="9061451" y="2667000"/>
            <a:ext cx="508000" cy="304800"/>
          </a:xfrm>
          <a:prstGeom prst="ellipse">
            <a:avLst/>
          </a:prstGeom>
          <a:solidFill>
            <a:schemeClr val="accent1"/>
          </a:solidFill>
          <a:ln w="9525" algn="ctr">
            <a:solidFill>
              <a:schemeClr val="tx1"/>
            </a:solidFill>
            <a:round/>
            <a:headEnd/>
            <a:tailEnd/>
          </a:ln>
          <a:effectLst/>
        </p:spPr>
        <p:txBody>
          <a:bodyPr wrap="none" anchor="ctr"/>
          <a:lstStyle/>
          <a:p>
            <a:r>
              <a:rPr lang="en-US" sz="1600" b="1"/>
              <a:t>E0</a:t>
            </a:r>
          </a:p>
        </p:txBody>
      </p:sp>
      <p:sp>
        <p:nvSpPr>
          <p:cNvPr id="1855501" name="Text Box 13"/>
          <p:cNvSpPr txBox="1">
            <a:spLocks noChangeArrowheads="1"/>
          </p:cNvSpPr>
          <p:nvPr/>
        </p:nvSpPr>
        <p:spPr bwMode="auto">
          <a:xfrm>
            <a:off x="148167" y="2489200"/>
            <a:ext cx="1377300" cy="307777"/>
          </a:xfrm>
          <a:prstGeom prst="rect">
            <a:avLst/>
          </a:prstGeom>
          <a:noFill/>
          <a:ln w="9525" algn="ctr">
            <a:noFill/>
            <a:miter lim="800000"/>
            <a:headEnd/>
            <a:tailEnd/>
          </a:ln>
          <a:effectLst/>
        </p:spPr>
        <p:txBody>
          <a:bodyPr wrap="none">
            <a:spAutoFit/>
          </a:bodyPr>
          <a:lstStyle/>
          <a:p>
            <a:r>
              <a:rPr lang="en-US" sz="1400" b="1">
                <a:latin typeface="Tahoma" pitchFamily="34" charset="0"/>
              </a:rPr>
              <a:t>192.168.10.1</a:t>
            </a:r>
          </a:p>
        </p:txBody>
      </p:sp>
      <p:grpSp>
        <p:nvGrpSpPr>
          <p:cNvPr id="1855507" name="Group 19"/>
          <p:cNvGrpSpPr>
            <a:grpSpLocks/>
          </p:cNvGrpSpPr>
          <p:nvPr/>
        </p:nvGrpSpPr>
        <p:grpSpPr bwMode="auto">
          <a:xfrm>
            <a:off x="1727200" y="3733800"/>
            <a:ext cx="863600" cy="585788"/>
            <a:chOff x="768" y="2352"/>
            <a:chExt cx="408" cy="369"/>
          </a:xfrm>
        </p:grpSpPr>
        <p:pic>
          <p:nvPicPr>
            <p:cNvPr id="1855508" name="Picture 20"/>
            <p:cNvPicPr>
              <a:picLocks noChangeArrowheads="1"/>
            </p:cNvPicPr>
            <p:nvPr/>
          </p:nvPicPr>
          <p:blipFill>
            <a:blip r:embed="rId4"/>
            <a:srcRect/>
            <a:stretch>
              <a:fillRect/>
            </a:stretch>
          </p:blipFill>
          <p:spPr bwMode="auto">
            <a:xfrm>
              <a:off x="768" y="2352"/>
              <a:ext cx="408" cy="369"/>
            </a:xfrm>
            <a:prstGeom prst="rect">
              <a:avLst/>
            </a:prstGeom>
            <a:noFill/>
            <a:ln w="9525">
              <a:noFill/>
              <a:miter lim="800000"/>
              <a:headEnd/>
              <a:tailEnd/>
            </a:ln>
            <a:effectLst/>
          </p:spPr>
        </p:pic>
        <p:sp>
          <p:nvSpPr>
            <p:cNvPr id="1855509" name="Text Box 21"/>
            <p:cNvSpPr txBox="1">
              <a:spLocks noChangeArrowheads="1"/>
            </p:cNvSpPr>
            <p:nvPr/>
          </p:nvSpPr>
          <p:spPr bwMode="auto">
            <a:xfrm>
              <a:off x="844" y="2361"/>
              <a:ext cx="212" cy="231"/>
            </a:xfrm>
            <a:prstGeom prst="rect">
              <a:avLst/>
            </a:prstGeom>
            <a:noFill/>
            <a:ln w="9525" algn="ctr">
              <a:noFill/>
              <a:miter lim="800000"/>
              <a:headEnd/>
              <a:tailEnd/>
            </a:ln>
            <a:effectLst/>
          </p:spPr>
          <p:txBody>
            <a:bodyPr>
              <a:spAutoFit/>
            </a:bodyPr>
            <a:lstStyle/>
            <a:p>
              <a:r>
                <a:rPr lang="en-US"/>
                <a:t>A</a:t>
              </a:r>
            </a:p>
          </p:txBody>
        </p:sp>
      </p:grpSp>
      <p:grpSp>
        <p:nvGrpSpPr>
          <p:cNvPr id="1855510" name="Group 22"/>
          <p:cNvGrpSpPr>
            <a:grpSpLocks/>
          </p:cNvGrpSpPr>
          <p:nvPr/>
        </p:nvGrpSpPr>
        <p:grpSpPr bwMode="auto">
          <a:xfrm>
            <a:off x="8534400" y="3657600"/>
            <a:ext cx="863600" cy="685800"/>
            <a:chOff x="4032" y="2304"/>
            <a:chExt cx="408" cy="432"/>
          </a:xfrm>
        </p:grpSpPr>
        <p:pic>
          <p:nvPicPr>
            <p:cNvPr id="1855511" name="Picture 23"/>
            <p:cNvPicPr>
              <a:picLocks noChangeArrowheads="1"/>
            </p:cNvPicPr>
            <p:nvPr/>
          </p:nvPicPr>
          <p:blipFill>
            <a:blip r:embed="rId4"/>
            <a:srcRect/>
            <a:stretch>
              <a:fillRect/>
            </a:stretch>
          </p:blipFill>
          <p:spPr bwMode="auto">
            <a:xfrm>
              <a:off x="4032" y="2304"/>
              <a:ext cx="408" cy="432"/>
            </a:xfrm>
            <a:prstGeom prst="rect">
              <a:avLst/>
            </a:prstGeom>
            <a:noFill/>
            <a:ln w="9525">
              <a:noFill/>
              <a:miter lim="800000"/>
              <a:headEnd/>
              <a:tailEnd/>
            </a:ln>
            <a:effectLst/>
          </p:spPr>
        </p:pic>
        <p:sp>
          <p:nvSpPr>
            <p:cNvPr id="1855512" name="Text Box 24"/>
            <p:cNvSpPr txBox="1">
              <a:spLocks noChangeArrowheads="1"/>
            </p:cNvSpPr>
            <p:nvPr/>
          </p:nvSpPr>
          <p:spPr bwMode="auto">
            <a:xfrm>
              <a:off x="4127" y="2375"/>
              <a:ext cx="150" cy="233"/>
            </a:xfrm>
            <a:prstGeom prst="rect">
              <a:avLst/>
            </a:prstGeom>
            <a:noFill/>
            <a:ln w="9525" algn="ctr">
              <a:noFill/>
              <a:miter lim="800000"/>
              <a:headEnd/>
              <a:tailEnd/>
            </a:ln>
            <a:effectLst/>
          </p:spPr>
          <p:txBody>
            <a:bodyPr wrap="none">
              <a:spAutoFit/>
            </a:bodyPr>
            <a:lstStyle/>
            <a:p>
              <a:r>
                <a:rPr lang="en-US"/>
                <a:t>B</a:t>
              </a:r>
            </a:p>
          </p:txBody>
        </p:sp>
      </p:grpSp>
      <p:pic>
        <p:nvPicPr>
          <p:cNvPr id="1855513" name="Picture 25"/>
          <p:cNvPicPr>
            <a:picLocks noChangeArrowheads="1"/>
          </p:cNvPicPr>
          <p:nvPr/>
        </p:nvPicPr>
        <p:blipFill>
          <a:blip r:embed="rId3"/>
          <a:srcRect/>
          <a:stretch>
            <a:fillRect/>
          </a:stretch>
        </p:blipFill>
        <p:spPr bwMode="auto">
          <a:xfrm>
            <a:off x="4572000" y="2133600"/>
            <a:ext cx="1238251" cy="539750"/>
          </a:xfrm>
          <a:prstGeom prst="rect">
            <a:avLst/>
          </a:prstGeom>
          <a:noFill/>
          <a:ln w="9525">
            <a:noFill/>
            <a:miter lim="800000"/>
            <a:headEnd/>
            <a:tailEnd/>
          </a:ln>
          <a:effectLst/>
        </p:spPr>
      </p:pic>
      <p:sp>
        <p:nvSpPr>
          <p:cNvPr id="1855514" name="Freeform 26"/>
          <p:cNvSpPr>
            <a:spLocks/>
          </p:cNvSpPr>
          <p:nvPr/>
        </p:nvSpPr>
        <p:spPr bwMode="auto">
          <a:xfrm rot="5212459">
            <a:off x="6918591" y="973932"/>
            <a:ext cx="382587" cy="2844800"/>
          </a:xfrm>
          <a:custGeom>
            <a:avLst/>
            <a:gdLst/>
            <a:ahLst/>
            <a:cxnLst>
              <a:cxn ang="0">
                <a:pos x="0" y="768"/>
              </a:cxn>
              <a:cxn ang="0">
                <a:pos x="0" y="336"/>
              </a:cxn>
              <a:cxn ang="0">
                <a:pos x="96" y="432"/>
              </a:cxn>
              <a:cxn ang="0">
                <a:pos x="96" y="0"/>
              </a:cxn>
            </a:cxnLst>
            <a:rect l="0" t="0" r="r" b="b"/>
            <a:pathLst>
              <a:path w="97" h="769">
                <a:moveTo>
                  <a:pt x="0" y="768"/>
                </a:moveTo>
                <a:lnTo>
                  <a:pt x="0" y="336"/>
                </a:lnTo>
                <a:lnTo>
                  <a:pt x="96" y="432"/>
                </a:lnTo>
                <a:lnTo>
                  <a:pt x="96" y="0"/>
                </a:lnTo>
              </a:path>
            </a:pathLst>
          </a:custGeom>
          <a:noFill/>
          <a:ln w="50800" cap="rnd" cmpd="sng">
            <a:solidFill>
              <a:schemeClr val="accent2"/>
            </a:solidFill>
            <a:prstDash val="solid"/>
            <a:round/>
            <a:headEnd type="none" w="sm" len="sm"/>
            <a:tailEnd type="none" w="sm" len="sm"/>
          </a:ln>
          <a:effectLst>
            <a:outerShdw dist="17961" dir="2700000" algn="ctr" rotWithShape="0">
              <a:schemeClr val="tx1"/>
            </a:outerShdw>
          </a:effectLst>
        </p:spPr>
        <p:txBody>
          <a:bodyPr/>
          <a:lstStyle/>
          <a:p>
            <a:endParaRPr lang="en-US"/>
          </a:p>
        </p:txBody>
      </p:sp>
      <p:sp>
        <p:nvSpPr>
          <p:cNvPr id="1855515" name="Oval 27"/>
          <p:cNvSpPr>
            <a:spLocks noChangeArrowheads="1"/>
          </p:cNvSpPr>
          <p:nvPr/>
        </p:nvSpPr>
        <p:spPr bwMode="auto">
          <a:xfrm>
            <a:off x="4165600" y="2514600"/>
            <a:ext cx="508000" cy="304800"/>
          </a:xfrm>
          <a:prstGeom prst="ellipse">
            <a:avLst/>
          </a:prstGeom>
          <a:solidFill>
            <a:schemeClr val="accent1"/>
          </a:solidFill>
          <a:ln w="9525" algn="ctr">
            <a:solidFill>
              <a:schemeClr val="tx1"/>
            </a:solidFill>
            <a:round/>
            <a:headEnd/>
            <a:tailEnd/>
          </a:ln>
          <a:effectLst/>
        </p:spPr>
        <p:txBody>
          <a:bodyPr wrap="none" anchor="ctr"/>
          <a:lstStyle/>
          <a:p>
            <a:r>
              <a:rPr lang="en-US" sz="1600" b="1"/>
              <a:t>S0</a:t>
            </a:r>
          </a:p>
        </p:txBody>
      </p:sp>
      <p:sp>
        <p:nvSpPr>
          <p:cNvPr id="1855516" name="Oval 28"/>
          <p:cNvSpPr>
            <a:spLocks noChangeArrowheads="1"/>
          </p:cNvSpPr>
          <p:nvPr/>
        </p:nvSpPr>
        <p:spPr bwMode="auto">
          <a:xfrm>
            <a:off x="5689600" y="2286000"/>
            <a:ext cx="508000" cy="304800"/>
          </a:xfrm>
          <a:prstGeom prst="ellipse">
            <a:avLst/>
          </a:prstGeom>
          <a:solidFill>
            <a:schemeClr val="accent1"/>
          </a:solidFill>
          <a:ln w="9525" algn="ctr">
            <a:solidFill>
              <a:schemeClr val="tx1"/>
            </a:solidFill>
            <a:round/>
            <a:headEnd/>
            <a:tailEnd/>
          </a:ln>
          <a:effectLst/>
        </p:spPr>
        <p:txBody>
          <a:bodyPr wrap="none" anchor="ctr"/>
          <a:lstStyle/>
          <a:p>
            <a:r>
              <a:rPr lang="en-US" sz="1600" b="1"/>
              <a:t>S1</a:t>
            </a:r>
          </a:p>
        </p:txBody>
      </p:sp>
      <p:sp>
        <p:nvSpPr>
          <p:cNvPr id="1855522" name="WordArt 34"/>
          <p:cNvSpPr>
            <a:spLocks noChangeArrowheads="1" noChangeShapeType="1" noTextEdit="1"/>
          </p:cNvSpPr>
          <p:nvPr/>
        </p:nvSpPr>
        <p:spPr bwMode="auto">
          <a:xfrm>
            <a:off x="8858251" y="1600200"/>
            <a:ext cx="673100" cy="381000"/>
          </a:xfrm>
          <a:prstGeom prst="rect">
            <a:avLst/>
          </a:prstGeom>
        </p:spPr>
        <p:txBody>
          <a:bodyPr wrap="none" fromWordArt="1">
            <a:prstTxWarp prst="textPlain">
              <a:avLst>
                <a:gd name="adj" fmla="val 50000"/>
              </a:avLst>
            </a:prstTxWarp>
          </a:bodyPr>
          <a:lstStyle/>
          <a:p>
            <a:r>
              <a:rPr lang="en-US" sz="3600" kern="10">
                <a:ln w="12700">
                  <a:solidFill>
                    <a:srgbClr val="3333CC"/>
                  </a:solidFill>
                  <a:round/>
                  <a:headEnd/>
                  <a:tailEnd/>
                </a:ln>
                <a:solidFill>
                  <a:srgbClr val="B2B2B2">
                    <a:alpha val="50000"/>
                  </a:srgbClr>
                </a:solidFill>
                <a:effectLst>
                  <a:outerShdw dist="45791" dir="2021404" algn="ctr" rotWithShape="0">
                    <a:srgbClr val="9999FF"/>
                  </a:outerShdw>
                </a:effectLst>
                <a:latin typeface="Arial Black"/>
              </a:rPr>
              <a:t>R3</a:t>
            </a:r>
          </a:p>
        </p:txBody>
      </p:sp>
      <p:pic>
        <p:nvPicPr>
          <p:cNvPr id="1855523" name="Picture 35"/>
          <p:cNvPicPr>
            <a:picLocks noChangeArrowheads="1"/>
          </p:cNvPicPr>
          <p:nvPr/>
        </p:nvPicPr>
        <p:blipFill>
          <a:blip r:embed="rId3"/>
          <a:srcRect/>
          <a:stretch>
            <a:fillRect/>
          </a:stretch>
        </p:blipFill>
        <p:spPr bwMode="auto">
          <a:xfrm>
            <a:off x="8515352" y="2133600"/>
            <a:ext cx="1238249" cy="539750"/>
          </a:xfrm>
          <a:prstGeom prst="rect">
            <a:avLst/>
          </a:prstGeom>
          <a:noFill/>
          <a:ln w="9525">
            <a:noFill/>
            <a:miter lim="800000"/>
            <a:headEnd/>
            <a:tailEnd/>
          </a:ln>
          <a:effectLst/>
        </p:spPr>
      </p:pic>
      <p:sp>
        <p:nvSpPr>
          <p:cNvPr id="1855524" name="Text Box 36"/>
          <p:cNvSpPr txBox="1">
            <a:spLocks noChangeArrowheads="1"/>
          </p:cNvSpPr>
          <p:nvPr/>
        </p:nvSpPr>
        <p:spPr bwMode="auto">
          <a:xfrm>
            <a:off x="406400" y="4876800"/>
            <a:ext cx="5080000" cy="850900"/>
          </a:xfrm>
          <a:prstGeom prst="rect">
            <a:avLst/>
          </a:prstGeom>
          <a:noFill/>
          <a:ln w="28575" algn="ctr">
            <a:solidFill>
              <a:schemeClr val="tx1"/>
            </a:solidFill>
            <a:miter lim="800000"/>
            <a:headEnd/>
            <a:tailEnd/>
          </a:ln>
          <a:effectLst/>
        </p:spPr>
        <p:txBody>
          <a:bodyPr>
            <a:spAutoFit/>
          </a:bodyPr>
          <a:lstStyle/>
          <a:p>
            <a:pPr algn="l"/>
            <a:r>
              <a:rPr lang="en-US" sz="1200" b="1">
                <a:latin typeface="Tahoma" pitchFamily="34" charset="0"/>
              </a:rPr>
              <a:t>R1# config t</a:t>
            </a:r>
          </a:p>
          <a:p>
            <a:pPr algn="l"/>
            <a:r>
              <a:rPr lang="en-US" sz="1200" b="1">
                <a:latin typeface="Tahoma" pitchFamily="34" charset="0"/>
              </a:rPr>
              <a:t>R1(config)# )#router rip</a:t>
            </a:r>
          </a:p>
          <a:p>
            <a:pPr algn="l"/>
            <a:r>
              <a:rPr lang="en-US" sz="1200" b="1">
                <a:latin typeface="Tahoma" pitchFamily="34" charset="0"/>
              </a:rPr>
              <a:t>R1(config)#network 192.168.10.0</a:t>
            </a:r>
          </a:p>
          <a:p>
            <a:pPr algn="l"/>
            <a:r>
              <a:rPr lang="en-US" sz="1200" b="1">
                <a:latin typeface="Tahoma" pitchFamily="34" charset="0"/>
              </a:rPr>
              <a:t>R1(config)#network 192.168.20.0</a:t>
            </a:r>
          </a:p>
        </p:txBody>
      </p:sp>
      <p:sp>
        <p:nvSpPr>
          <p:cNvPr id="1855526" name="Text Box 38"/>
          <p:cNvSpPr txBox="1">
            <a:spLocks noChangeArrowheads="1"/>
          </p:cNvSpPr>
          <p:nvPr/>
        </p:nvSpPr>
        <p:spPr bwMode="auto">
          <a:xfrm>
            <a:off x="2844800" y="3505200"/>
            <a:ext cx="4775200" cy="850900"/>
          </a:xfrm>
          <a:prstGeom prst="rect">
            <a:avLst/>
          </a:prstGeom>
          <a:noFill/>
          <a:ln w="28575" algn="ctr">
            <a:solidFill>
              <a:schemeClr val="tx1"/>
            </a:solidFill>
            <a:miter lim="800000"/>
            <a:headEnd/>
            <a:tailEnd/>
          </a:ln>
          <a:effectLst/>
        </p:spPr>
        <p:txBody>
          <a:bodyPr>
            <a:spAutoFit/>
          </a:bodyPr>
          <a:lstStyle/>
          <a:p>
            <a:pPr algn="l"/>
            <a:r>
              <a:rPr lang="en-US" sz="1200" b="1">
                <a:latin typeface="Tahoma" pitchFamily="34" charset="0"/>
              </a:rPr>
              <a:t>R2# config t</a:t>
            </a:r>
          </a:p>
          <a:p>
            <a:pPr algn="l"/>
            <a:r>
              <a:rPr lang="en-US" sz="1200" b="1">
                <a:latin typeface="Tahoma" pitchFamily="34" charset="0"/>
              </a:rPr>
              <a:t>R2(config)#router rip</a:t>
            </a:r>
          </a:p>
          <a:p>
            <a:pPr algn="l"/>
            <a:r>
              <a:rPr lang="en-US" sz="1200" b="1">
                <a:latin typeface="Tahoma" pitchFamily="34" charset="0"/>
              </a:rPr>
              <a:t>R2(config)#network 192.168.20.0</a:t>
            </a:r>
          </a:p>
          <a:p>
            <a:pPr algn="l"/>
            <a:r>
              <a:rPr lang="en-US" sz="1200" b="1">
                <a:latin typeface="Tahoma" pitchFamily="34" charset="0"/>
              </a:rPr>
              <a:t>R2(config)#network 192.168.30.0</a:t>
            </a:r>
          </a:p>
        </p:txBody>
      </p:sp>
      <p:sp>
        <p:nvSpPr>
          <p:cNvPr id="1855528" name="Text Box 40"/>
          <p:cNvSpPr txBox="1">
            <a:spLocks noChangeArrowheads="1"/>
          </p:cNvSpPr>
          <p:nvPr/>
        </p:nvSpPr>
        <p:spPr bwMode="auto">
          <a:xfrm>
            <a:off x="0" y="3962400"/>
            <a:ext cx="1377300" cy="307777"/>
          </a:xfrm>
          <a:prstGeom prst="rect">
            <a:avLst/>
          </a:prstGeom>
          <a:noFill/>
          <a:ln w="9525" algn="ctr">
            <a:noFill/>
            <a:miter lim="800000"/>
            <a:headEnd/>
            <a:tailEnd/>
          </a:ln>
          <a:effectLst/>
        </p:spPr>
        <p:txBody>
          <a:bodyPr wrap="none">
            <a:spAutoFit/>
          </a:bodyPr>
          <a:lstStyle/>
          <a:p>
            <a:r>
              <a:rPr lang="en-US" sz="1400" b="1">
                <a:latin typeface="Tahoma" pitchFamily="34" charset="0"/>
              </a:rPr>
              <a:t>192.168.10.2</a:t>
            </a:r>
          </a:p>
        </p:txBody>
      </p:sp>
      <p:sp>
        <p:nvSpPr>
          <p:cNvPr id="1855529" name="Text Box 41"/>
          <p:cNvSpPr txBox="1">
            <a:spLocks noChangeArrowheads="1"/>
          </p:cNvSpPr>
          <p:nvPr/>
        </p:nvSpPr>
        <p:spPr bwMode="auto">
          <a:xfrm>
            <a:off x="2540000" y="1828800"/>
            <a:ext cx="1377300" cy="307777"/>
          </a:xfrm>
          <a:prstGeom prst="rect">
            <a:avLst/>
          </a:prstGeom>
          <a:noFill/>
          <a:ln w="9525" algn="ctr">
            <a:noFill/>
            <a:miter lim="800000"/>
            <a:headEnd/>
            <a:tailEnd/>
          </a:ln>
          <a:effectLst/>
        </p:spPr>
        <p:txBody>
          <a:bodyPr wrap="none">
            <a:spAutoFit/>
          </a:bodyPr>
          <a:lstStyle/>
          <a:p>
            <a:r>
              <a:rPr lang="en-US" sz="1400" b="1">
                <a:latin typeface="Tahoma" pitchFamily="34" charset="0"/>
              </a:rPr>
              <a:t>192.168.20.1</a:t>
            </a:r>
          </a:p>
        </p:txBody>
      </p:sp>
      <p:sp>
        <p:nvSpPr>
          <p:cNvPr id="1855530" name="Text Box 42"/>
          <p:cNvSpPr txBox="1">
            <a:spLocks noChangeArrowheads="1"/>
          </p:cNvSpPr>
          <p:nvPr/>
        </p:nvSpPr>
        <p:spPr bwMode="auto">
          <a:xfrm>
            <a:off x="3352800" y="2819400"/>
            <a:ext cx="1377300" cy="307777"/>
          </a:xfrm>
          <a:prstGeom prst="rect">
            <a:avLst/>
          </a:prstGeom>
          <a:noFill/>
          <a:ln w="9525" algn="ctr">
            <a:noFill/>
            <a:miter lim="800000"/>
            <a:headEnd/>
            <a:tailEnd/>
          </a:ln>
          <a:effectLst/>
        </p:spPr>
        <p:txBody>
          <a:bodyPr wrap="none">
            <a:spAutoFit/>
          </a:bodyPr>
          <a:lstStyle/>
          <a:p>
            <a:r>
              <a:rPr lang="en-US" sz="1400" b="1">
                <a:latin typeface="Tahoma" pitchFamily="34" charset="0"/>
              </a:rPr>
              <a:t>192.168.20.2</a:t>
            </a:r>
          </a:p>
        </p:txBody>
      </p:sp>
      <p:sp>
        <p:nvSpPr>
          <p:cNvPr id="1855531" name="Text Box 43"/>
          <p:cNvSpPr txBox="1">
            <a:spLocks noChangeArrowheads="1"/>
          </p:cNvSpPr>
          <p:nvPr/>
        </p:nvSpPr>
        <p:spPr bwMode="auto">
          <a:xfrm>
            <a:off x="5588000" y="1905000"/>
            <a:ext cx="1377300" cy="307777"/>
          </a:xfrm>
          <a:prstGeom prst="rect">
            <a:avLst/>
          </a:prstGeom>
          <a:noFill/>
          <a:ln w="9525" algn="ctr">
            <a:noFill/>
            <a:miter lim="800000"/>
            <a:headEnd/>
            <a:tailEnd/>
          </a:ln>
          <a:effectLst/>
        </p:spPr>
        <p:txBody>
          <a:bodyPr wrap="none">
            <a:spAutoFit/>
          </a:bodyPr>
          <a:lstStyle/>
          <a:p>
            <a:r>
              <a:rPr lang="en-US" sz="1400" b="1">
                <a:latin typeface="Tahoma" pitchFamily="34" charset="0"/>
              </a:rPr>
              <a:t>192.168.30.1</a:t>
            </a:r>
          </a:p>
        </p:txBody>
      </p:sp>
      <p:sp>
        <p:nvSpPr>
          <p:cNvPr id="1855532" name="Text Box 44"/>
          <p:cNvSpPr txBox="1">
            <a:spLocks noChangeArrowheads="1"/>
          </p:cNvSpPr>
          <p:nvPr/>
        </p:nvSpPr>
        <p:spPr bwMode="auto">
          <a:xfrm>
            <a:off x="6908800" y="2667000"/>
            <a:ext cx="1377300" cy="307777"/>
          </a:xfrm>
          <a:prstGeom prst="rect">
            <a:avLst/>
          </a:prstGeom>
          <a:noFill/>
          <a:ln w="9525" algn="ctr">
            <a:noFill/>
            <a:miter lim="800000"/>
            <a:headEnd/>
            <a:tailEnd/>
          </a:ln>
          <a:effectLst/>
        </p:spPr>
        <p:txBody>
          <a:bodyPr wrap="none">
            <a:spAutoFit/>
          </a:bodyPr>
          <a:lstStyle/>
          <a:p>
            <a:r>
              <a:rPr lang="en-US" sz="1400" b="1">
                <a:latin typeface="Tahoma" pitchFamily="34" charset="0"/>
              </a:rPr>
              <a:t>192.168.30.2</a:t>
            </a:r>
          </a:p>
        </p:txBody>
      </p:sp>
      <p:sp>
        <p:nvSpPr>
          <p:cNvPr id="1855533" name="Text Box 45"/>
          <p:cNvSpPr txBox="1">
            <a:spLocks noChangeArrowheads="1"/>
          </p:cNvSpPr>
          <p:nvPr/>
        </p:nvSpPr>
        <p:spPr bwMode="auto">
          <a:xfrm>
            <a:off x="9652000" y="2667000"/>
            <a:ext cx="1377300" cy="307777"/>
          </a:xfrm>
          <a:prstGeom prst="rect">
            <a:avLst/>
          </a:prstGeom>
          <a:noFill/>
          <a:ln w="9525" algn="ctr">
            <a:noFill/>
            <a:miter lim="800000"/>
            <a:headEnd/>
            <a:tailEnd/>
          </a:ln>
          <a:effectLst/>
        </p:spPr>
        <p:txBody>
          <a:bodyPr wrap="none">
            <a:spAutoFit/>
          </a:bodyPr>
          <a:lstStyle/>
          <a:p>
            <a:r>
              <a:rPr lang="en-US" sz="1400" b="1">
                <a:latin typeface="Tahoma" pitchFamily="34" charset="0"/>
              </a:rPr>
              <a:t>192.168.40.1</a:t>
            </a:r>
          </a:p>
        </p:txBody>
      </p:sp>
      <p:sp>
        <p:nvSpPr>
          <p:cNvPr id="1855534" name="Text Box 46"/>
          <p:cNvSpPr txBox="1">
            <a:spLocks noChangeArrowheads="1"/>
          </p:cNvSpPr>
          <p:nvPr/>
        </p:nvSpPr>
        <p:spPr bwMode="auto">
          <a:xfrm>
            <a:off x="9550400" y="3733800"/>
            <a:ext cx="1377300" cy="307777"/>
          </a:xfrm>
          <a:prstGeom prst="rect">
            <a:avLst/>
          </a:prstGeom>
          <a:noFill/>
          <a:ln w="9525" algn="ctr">
            <a:noFill/>
            <a:miter lim="800000"/>
            <a:headEnd/>
            <a:tailEnd/>
          </a:ln>
          <a:effectLst/>
        </p:spPr>
        <p:txBody>
          <a:bodyPr wrap="none">
            <a:spAutoFit/>
          </a:bodyPr>
          <a:lstStyle/>
          <a:p>
            <a:r>
              <a:rPr lang="en-US" sz="1400" b="1">
                <a:latin typeface="Tahoma" pitchFamily="34" charset="0"/>
              </a:rPr>
              <a:t>192.168.40.2</a:t>
            </a:r>
          </a:p>
        </p:txBody>
      </p:sp>
      <p:sp>
        <p:nvSpPr>
          <p:cNvPr id="1855535" name="Text Box 47"/>
          <p:cNvSpPr txBox="1">
            <a:spLocks noChangeArrowheads="1"/>
          </p:cNvSpPr>
          <p:nvPr/>
        </p:nvSpPr>
        <p:spPr bwMode="auto">
          <a:xfrm>
            <a:off x="6604000" y="4876800"/>
            <a:ext cx="5080000" cy="850900"/>
          </a:xfrm>
          <a:prstGeom prst="rect">
            <a:avLst/>
          </a:prstGeom>
          <a:noFill/>
          <a:ln w="28575" algn="ctr">
            <a:solidFill>
              <a:schemeClr val="tx1"/>
            </a:solidFill>
            <a:miter lim="800000"/>
            <a:headEnd/>
            <a:tailEnd/>
          </a:ln>
          <a:effectLst/>
        </p:spPr>
        <p:txBody>
          <a:bodyPr>
            <a:spAutoFit/>
          </a:bodyPr>
          <a:lstStyle/>
          <a:p>
            <a:pPr algn="l"/>
            <a:r>
              <a:rPr lang="en-US" sz="1200" b="1">
                <a:latin typeface="Tahoma" pitchFamily="34" charset="0"/>
              </a:rPr>
              <a:t>R3# config t</a:t>
            </a:r>
          </a:p>
          <a:p>
            <a:pPr algn="l"/>
            <a:r>
              <a:rPr lang="en-US" sz="1200" b="1">
                <a:latin typeface="Tahoma" pitchFamily="34" charset="0"/>
              </a:rPr>
              <a:t>R3(config)# )#router rip</a:t>
            </a:r>
          </a:p>
          <a:p>
            <a:pPr algn="l"/>
            <a:r>
              <a:rPr lang="en-US" sz="1200" b="1">
                <a:latin typeface="Tahoma" pitchFamily="34" charset="0"/>
              </a:rPr>
              <a:t>R3(config)#network 192.168.30.0</a:t>
            </a:r>
          </a:p>
          <a:p>
            <a:pPr algn="l"/>
            <a:r>
              <a:rPr lang="en-US" sz="1200" b="1">
                <a:latin typeface="Tahoma" pitchFamily="34" charset="0"/>
              </a:rPr>
              <a:t>R3(config)#network 192.168.40.0</a:t>
            </a:r>
          </a:p>
        </p:txBody>
      </p:sp>
    </p:spTree>
    <p:extLst>
      <p:ext uri="{BB962C8B-B14F-4D97-AF65-F5344CB8AC3E}">
        <p14:creationId xmlns:p14="http://schemas.microsoft.com/office/powerpoint/2010/main" val="19457280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2066" name="Rectangle 2"/>
          <p:cNvSpPr>
            <a:spLocks noGrp="1" noChangeArrowheads="1"/>
          </p:cNvSpPr>
          <p:nvPr>
            <p:ph type="title"/>
          </p:nvPr>
        </p:nvSpPr>
        <p:spPr>
          <a:xfrm>
            <a:off x="0" y="152400"/>
            <a:ext cx="12192000" cy="838200"/>
          </a:xfrm>
        </p:spPr>
        <p:txBody>
          <a:bodyPr/>
          <a:lstStyle/>
          <a:p>
            <a:r>
              <a:rPr lang="en-US" b="0"/>
              <a:t>Verifying RIP Configuration</a:t>
            </a:r>
          </a:p>
        </p:txBody>
      </p:sp>
      <p:graphicFrame>
        <p:nvGraphicFramePr>
          <p:cNvPr id="1752067" name="Object 3"/>
          <p:cNvGraphicFramePr>
            <a:graphicFrameLocks noChangeAspect="1"/>
          </p:cNvGraphicFramePr>
          <p:nvPr/>
        </p:nvGraphicFramePr>
        <p:xfrm>
          <a:off x="0" y="990601"/>
          <a:ext cx="12192000" cy="5883275"/>
        </p:xfrm>
        <a:graphic>
          <a:graphicData uri="http://schemas.openxmlformats.org/presentationml/2006/ole">
            <mc:AlternateContent xmlns:mc="http://schemas.openxmlformats.org/markup-compatibility/2006">
              <mc:Choice xmlns:v="urn:schemas-microsoft-com:vml" Requires="v">
                <p:oleObj spid="_x0000_s18436" name="Bitmap Image" r:id="rId3" imgW="5477640" imgH="4315427" progId="Paint.Picture">
                  <p:embed/>
                </p:oleObj>
              </mc:Choice>
              <mc:Fallback>
                <p:oleObj name="Bitmap Image" r:id="rId3" imgW="5477640" imgH="4315427"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990601"/>
                        <a:ext cx="12192000" cy="588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4487880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99170" name="Picture 2"/>
          <p:cNvPicPr>
            <a:picLocks noChangeAspect="1" noChangeArrowheads="1"/>
          </p:cNvPicPr>
          <p:nvPr/>
        </p:nvPicPr>
        <p:blipFill>
          <a:blip r:embed="rId3"/>
          <a:srcRect/>
          <a:stretch>
            <a:fillRect/>
          </a:stretch>
        </p:blipFill>
        <p:spPr bwMode="auto">
          <a:xfrm>
            <a:off x="463551" y="1330326"/>
            <a:ext cx="11159067" cy="5311775"/>
          </a:xfrm>
          <a:prstGeom prst="rect">
            <a:avLst/>
          </a:prstGeom>
          <a:noFill/>
          <a:ln w="38100">
            <a:noFill/>
            <a:miter lim="800000"/>
            <a:headEnd/>
            <a:tailEnd/>
          </a:ln>
          <a:effectLst/>
        </p:spPr>
      </p:pic>
      <p:sp>
        <p:nvSpPr>
          <p:cNvPr id="1799171" name="Rectangle 3"/>
          <p:cNvSpPr>
            <a:spLocks noGrp="1" noChangeArrowheads="1"/>
          </p:cNvSpPr>
          <p:nvPr>
            <p:ph type="title"/>
          </p:nvPr>
        </p:nvSpPr>
        <p:spPr>
          <a:xfrm>
            <a:off x="463551" y="220899"/>
            <a:ext cx="10535007" cy="877608"/>
          </a:xfrm>
        </p:spPr>
        <p:txBody>
          <a:bodyPr/>
          <a:lstStyle/>
          <a:p>
            <a:pPr algn="ctr"/>
            <a:r>
              <a:rPr lang="en-US" sz="2800" dirty="0"/>
              <a:t>Displaying the </a:t>
            </a:r>
            <a:br>
              <a:rPr lang="en-US" sz="2800" dirty="0"/>
            </a:br>
            <a:r>
              <a:rPr lang="en-US" sz="2800" dirty="0"/>
              <a:t>IP Routing Table</a:t>
            </a:r>
          </a:p>
        </p:txBody>
      </p:sp>
    </p:spTree>
    <p:extLst>
      <p:ext uri="{BB962C8B-B14F-4D97-AF65-F5344CB8AC3E}">
        <p14:creationId xmlns:p14="http://schemas.microsoft.com/office/powerpoint/2010/main" val="1064729098"/>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01218" name="Picture 2"/>
          <p:cNvPicPr>
            <a:picLocks noChangeAspect="1" noChangeArrowheads="1"/>
          </p:cNvPicPr>
          <p:nvPr/>
        </p:nvPicPr>
        <p:blipFill>
          <a:blip r:embed="rId3"/>
          <a:srcRect/>
          <a:stretch>
            <a:fillRect/>
          </a:stretch>
        </p:blipFill>
        <p:spPr bwMode="auto">
          <a:xfrm>
            <a:off x="302685" y="1751014"/>
            <a:ext cx="11584516" cy="4287837"/>
          </a:xfrm>
          <a:prstGeom prst="rect">
            <a:avLst/>
          </a:prstGeom>
          <a:noFill/>
          <a:ln w="38100">
            <a:noFill/>
            <a:miter lim="800000"/>
            <a:headEnd/>
            <a:tailEnd/>
          </a:ln>
          <a:effectLst/>
        </p:spPr>
      </p:pic>
      <p:sp>
        <p:nvSpPr>
          <p:cNvPr id="1801219" name="Rectangle 3"/>
          <p:cNvSpPr>
            <a:spLocks noGrp="1" noChangeArrowheads="1"/>
          </p:cNvSpPr>
          <p:nvPr>
            <p:ph type="title"/>
          </p:nvPr>
        </p:nvSpPr>
        <p:spPr/>
        <p:txBody>
          <a:bodyPr/>
          <a:lstStyle/>
          <a:p>
            <a:r>
              <a:rPr lang="en-US"/>
              <a:t>debug ip rip Command</a:t>
            </a:r>
          </a:p>
        </p:txBody>
      </p:sp>
    </p:spTree>
    <p:extLst>
      <p:ext uri="{BB962C8B-B14F-4D97-AF65-F5344CB8AC3E}">
        <p14:creationId xmlns:p14="http://schemas.microsoft.com/office/powerpoint/2010/main" val="1613462521"/>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4578" name="Rectangle 2"/>
          <p:cNvSpPr>
            <a:spLocks noGrp="1" noChangeArrowheads="1"/>
          </p:cNvSpPr>
          <p:nvPr>
            <p:ph type="title"/>
          </p:nvPr>
        </p:nvSpPr>
        <p:spPr/>
        <p:txBody>
          <a:bodyPr/>
          <a:lstStyle/>
          <a:p>
            <a:r>
              <a:rPr lang="en-US"/>
              <a:t>Passive Interface</a:t>
            </a:r>
          </a:p>
        </p:txBody>
      </p:sp>
      <p:sp>
        <p:nvSpPr>
          <p:cNvPr id="1944579" name="Rectangle 3"/>
          <p:cNvSpPr>
            <a:spLocks noGrp="1" noChangeArrowheads="1"/>
          </p:cNvSpPr>
          <p:nvPr>
            <p:ph type="body" idx="1"/>
          </p:nvPr>
        </p:nvSpPr>
        <p:spPr/>
        <p:txBody>
          <a:bodyPr>
            <a:normAutofit fontScale="92500"/>
          </a:bodyPr>
          <a:lstStyle/>
          <a:p>
            <a:pPr algn="just">
              <a:lnSpc>
                <a:spcPct val="90000"/>
              </a:lnSpc>
              <a:buFont typeface="Wingdings" pitchFamily="2" charset="2"/>
              <a:buChar char="q"/>
            </a:pPr>
            <a:r>
              <a:rPr lang="en-US" sz="2400">
                <a:latin typeface="Tahoma" pitchFamily="34" charset="0"/>
              </a:rPr>
              <a:t>Passive-interface command prevents RIP update broadcasts from being sent out a defined interface, but same interface can still receive RIP updates</a:t>
            </a:r>
          </a:p>
          <a:p>
            <a:pPr lvl="2" algn="just">
              <a:lnSpc>
                <a:spcPct val="90000"/>
              </a:lnSpc>
              <a:buFontTx/>
              <a:buNone/>
            </a:pPr>
            <a:r>
              <a:rPr lang="en-US" sz="1800">
                <a:latin typeface="Tahoma" pitchFamily="34" charset="0"/>
              </a:rPr>
              <a:t>R1#</a:t>
            </a:r>
            <a:r>
              <a:rPr lang="en-US" sz="1800" b="1">
                <a:latin typeface="Tahoma" pitchFamily="34" charset="0"/>
              </a:rPr>
              <a:t>config t</a:t>
            </a:r>
          </a:p>
          <a:p>
            <a:pPr lvl="2" algn="just">
              <a:lnSpc>
                <a:spcPct val="90000"/>
              </a:lnSpc>
              <a:buFontTx/>
              <a:buNone/>
            </a:pPr>
            <a:r>
              <a:rPr lang="en-US" sz="1800">
                <a:latin typeface="Tahoma" pitchFamily="34" charset="0"/>
              </a:rPr>
              <a:t>R1(config)#</a:t>
            </a:r>
            <a:r>
              <a:rPr lang="en-US" sz="1800" b="1">
                <a:latin typeface="Tahoma" pitchFamily="34" charset="0"/>
              </a:rPr>
              <a:t>router rip</a:t>
            </a:r>
          </a:p>
          <a:p>
            <a:pPr lvl="2" algn="just">
              <a:lnSpc>
                <a:spcPct val="90000"/>
              </a:lnSpc>
              <a:buFontTx/>
              <a:buNone/>
            </a:pPr>
            <a:r>
              <a:rPr lang="en-US" sz="1800">
                <a:latin typeface="Tahoma" pitchFamily="34" charset="0"/>
              </a:rPr>
              <a:t>R1(config-router)#</a:t>
            </a:r>
            <a:r>
              <a:rPr lang="en-US" sz="1800" b="1">
                <a:latin typeface="Tahoma" pitchFamily="34" charset="0"/>
              </a:rPr>
              <a:t>network 192.168.10.0</a:t>
            </a:r>
          </a:p>
          <a:p>
            <a:pPr lvl="2" algn="just">
              <a:lnSpc>
                <a:spcPct val="90000"/>
              </a:lnSpc>
              <a:buFontTx/>
              <a:buNone/>
            </a:pPr>
            <a:r>
              <a:rPr lang="en-US" sz="1800">
                <a:latin typeface="Tahoma" pitchFamily="34" charset="0"/>
              </a:rPr>
              <a:t>R1(config-router)#</a:t>
            </a:r>
            <a:r>
              <a:rPr lang="en-US" sz="1800" b="1">
                <a:latin typeface="Tahoma" pitchFamily="34" charset="0"/>
              </a:rPr>
              <a:t>passive-interface serial 0</a:t>
            </a:r>
            <a:endParaRPr lang="en-US" sz="1800">
              <a:latin typeface="Tahoma" pitchFamily="34" charset="0"/>
            </a:endParaRPr>
          </a:p>
          <a:p>
            <a:pPr algn="just">
              <a:lnSpc>
                <a:spcPct val="90000"/>
              </a:lnSpc>
              <a:buFont typeface="Wingdings" pitchFamily="2" charset="2"/>
              <a:buChar char="q"/>
            </a:pPr>
            <a:r>
              <a:rPr lang="en-US" sz="2400">
                <a:latin typeface="Tahoma" pitchFamily="34" charset="0"/>
              </a:rPr>
              <a:t>Passive-interface command depends upon the routing protocol</a:t>
            </a:r>
          </a:p>
          <a:p>
            <a:pPr algn="just">
              <a:lnSpc>
                <a:spcPct val="90000"/>
              </a:lnSpc>
              <a:buFont typeface="Wingdings" pitchFamily="2" charset="2"/>
              <a:buChar char="q"/>
            </a:pPr>
            <a:r>
              <a:rPr lang="en-US" sz="2400">
                <a:latin typeface="Tahoma" pitchFamily="34" charset="0"/>
              </a:rPr>
              <a:t>RIP router with a passive interface will still learn about the networks advertised by other routers</a:t>
            </a:r>
          </a:p>
          <a:p>
            <a:pPr algn="just">
              <a:lnSpc>
                <a:spcPct val="90000"/>
              </a:lnSpc>
              <a:buFont typeface="Wingdings" pitchFamily="2" charset="2"/>
              <a:buChar char="q"/>
            </a:pPr>
            <a:r>
              <a:rPr lang="en-US" sz="2400">
                <a:latin typeface="Tahoma" pitchFamily="34" charset="0"/>
              </a:rPr>
              <a:t>EIGRP, a passive-interface will neither send nor receive updates.</a:t>
            </a:r>
          </a:p>
        </p:txBody>
      </p:sp>
    </p:spTree>
    <p:extLst>
      <p:ext uri="{BB962C8B-B14F-4D97-AF65-F5344CB8AC3E}">
        <p14:creationId xmlns:p14="http://schemas.microsoft.com/office/powerpoint/2010/main" val="9191443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3554" name="Rectangle 2"/>
          <p:cNvSpPr>
            <a:spLocks noGrp="1" noChangeArrowheads="1"/>
          </p:cNvSpPr>
          <p:nvPr>
            <p:ph type="title"/>
          </p:nvPr>
        </p:nvSpPr>
        <p:spPr/>
        <p:txBody>
          <a:bodyPr/>
          <a:lstStyle/>
          <a:p>
            <a:r>
              <a:rPr lang="en-US"/>
              <a:t>RIP Version 2 (RIPv2)</a:t>
            </a:r>
          </a:p>
        </p:txBody>
      </p:sp>
      <p:pic>
        <p:nvPicPr>
          <p:cNvPr id="1943555" name="Picture 3"/>
          <p:cNvPicPr>
            <a:picLocks noChangeAspect="1" noChangeArrowheads="1"/>
          </p:cNvPicPr>
          <p:nvPr/>
        </p:nvPicPr>
        <p:blipFill>
          <a:blip r:embed="rId2"/>
          <a:srcRect/>
          <a:stretch>
            <a:fillRect/>
          </a:stretch>
        </p:blipFill>
        <p:spPr bwMode="auto">
          <a:xfrm>
            <a:off x="711200" y="1524000"/>
            <a:ext cx="10566400" cy="3240088"/>
          </a:xfrm>
          <a:prstGeom prst="rect">
            <a:avLst/>
          </a:prstGeom>
          <a:noFill/>
          <a:ln w="9525" algn="ctr">
            <a:noFill/>
            <a:miter lim="800000"/>
            <a:headEnd/>
            <a:tailEnd/>
          </a:ln>
          <a:effectLst/>
        </p:spPr>
      </p:pic>
      <p:sp>
        <p:nvSpPr>
          <p:cNvPr id="1943556" name="Text Box 4"/>
          <p:cNvSpPr txBox="1">
            <a:spLocks noChangeArrowheads="1"/>
          </p:cNvSpPr>
          <p:nvPr/>
        </p:nvSpPr>
        <p:spPr bwMode="auto">
          <a:xfrm>
            <a:off x="3048000" y="5029200"/>
            <a:ext cx="5080000" cy="1397000"/>
          </a:xfrm>
          <a:prstGeom prst="rect">
            <a:avLst/>
          </a:prstGeom>
          <a:noFill/>
          <a:ln w="28575" algn="ctr">
            <a:solidFill>
              <a:schemeClr val="tx1"/>
            </a:solidFill>
            <a:miter lim="800000"/>
            <a:headEnd/>
            <a:tailEnd/>
          </a:ln>
          <a:effectLst/>
        </p:spPr>
        <p:txBody>
          <a:bodyPr>
            <a:spAutoFit/>
          </a:bodyPr>
          <a:lstStyle/>
          <a:p>
            <a:pPr algn="l"/>
            <a:r>
              <a:rPr lang="en-US" sz="1400" b="1">
                <a:latin typeface="Tahoma" pitchFamily="34" charset="0"/>
              </a:rPr>
              <a:t>R1# config t</a:t>
            </a:r>
          </a:p>
          <a:p>
            <a:pPr algn="l"/>
            <a:r>
              <a:rPr lang="en-US" sz="1400" b="1">
                <a:latin typeface="Tahoma" pitchFamily="34" charset="0"/>
              </a:rPr>
              <a:t>R1(config)# )#router rip</a:t>
            </a:r>
          </a:p>
          <a:p>
            <a:pPr algn="l"/>
            <a:r>
              <a:rPr lang="en-US" sz="1400" b="1">
                <a:latin typeface="Tahoma" pitchFamily="34" charset="0"/>
              </a:rPr>
              <a:t>R1(config)#network 192.168.10.0</a:t>
            </a:r>
          </a:p>
          <a:p>
            <a:pPr algn="l"/>
            <a:r>
              <a:rPr lang="en-US" sz="1400" b="1">
                <a:latin typeface="Tahoma" pitchFamily="34" charset="0"/>
              </a:rPr>
              <a:t>R1(config)#network 192.168.20.0</a:t>
            </a:r>
          </a:p>
          <a:p>
            <a:pPr algn="l"/>
            <a:r>
              <a:rPr lang="en-US" sz="1400" b="1">
                <a:latin typeface="Tahoma" pitchFamily="34" charset="0"/>
              </a:rPr>
              <a:t>R1(config)#version 2</a:t>
            </a:r>
          </a:p>
          <a:p>
            <a:pPr algn="l"/>
            <a:endParaRPr lang="en-US" sz="1400" b="1">
              <a:latin typeface="Tahoma" pitchFamily="34" charset="0"/>
            </a:endParaRPr>
          </a:p>
        </p:txBody>
      </p:sp>
    </p:spTree>
    <p:extLst>
      <p:ext uri="{BB962C8B-B14F-4D97-AF65-F5344CB8AC3E}">
        <p14:creationId xmlns:p14="http://schemas.microsoft.com/office/powerpoint/2010/main" val="16010500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7538" name="Rectangle 2"/>
          <p:cNvSpPr>
            <a:spLocks noGrp="1" noChangeArrowheads="1"/>
          </p:cNvSpPr>
          <p:nvPr>
            <p:ph type="title"/>
          </p:nvPr>
        </p:nvSpPr>
        <p:spPr/>
        <p:txBody>
          <a:bodyPr/>
          <a:lstStyle/>
          <a:p>
            <a:r>
              <a:rPr lang="en-US" sz="3600"/>
              <a:t>Exercise - RIP Version 2 Configuration</a:t>
            </a:r>
          </a:p>
        </p:txBody>
      </p:sp>
      <p:pic>
        <p:nvPicPr>
          <p:cNvPr id="1857539" name="Picture 3"/>
          <p:cNvPicPr>
            <a:picLocks noChangeArrowheads="1"/>
          </p:cNvPicPr>
          <p:nvPr/>
        </p:nvPicPr>
        <p:blipFill>
          <a:blip r:embed="rId3"/>
          <a:srcRect/>
          <a:stretch>
            <a:fillRect/>
          </a:stretch>
        </p:blipFill>
        <p:spPr bwMode="auto">
          <a:xfrm>
            <a:off x="1504952" y="2057400"/>
            <a:ext cx="1238249" cy="539750"/>
          </a:xfrm>
          <a:prstGeom prst="rect">
            <a:avLst/>
          </a:prstGeom>
          <a:noFill/>
          <a:ln w="9525">
            <a:noFill/>
            <a:miter lim="800000"/>
            <a:headEnd/>
            <a:tailEnd/>
          </a:ln>
          <a:effectLst/>
        </p:spPr>
      </p:pic>
      <p:sp>
        <p:nvSpPr>
          <p:cNvPr id="1857540" name="Freeform 4"/>
          <p:cNvSpPr>
            <a:spLocks/>
          </p:cNvSpPr>
          <p:nvPr/>
        </p:nvSpPr>
        <p:spPr bwMode="auto">
          <a:xfrm rot="5172296">
            <a:off x="3447786" y="1420549"/>
            <a:ext cx="398463" cy="1849967"/>
          </a:xfrm>
          <a:custGeom>
            <a:avLst/>
            <a:gdLst/>
            <a:ahLst/>
            <a:cxnLst>
              <a:cxn ang="0">
                <a:pos x="0" y="768"/>
              </a:cxn>
              <a:cxn ang="0">
                <a:pos x="0" y="336"/>
              </a:cxn>
              <a:cxn ang="0">
                <a:pos x="96" y="432"/>
              </a:cxn>
              <a:cxn ang="0">
                <a:pos x="96" y="0"/>
              </a:cxn>
            </a:cxnLst>
            <a:rect l="0" t="0" r="r" b="b"/>
            <a:pathLst>
              <a:path w="97" h="769">
                <a:moveTo>
                  <a:pt x="0" y="768"/>
                </a:moveTo>
                <a:lnTo>
                  <a:pt x="0" y="336"/>
                </a:lnTo>
                <a:lnTo>
                  <a:pt x="96" y="432"/>
                </a:lnTo>
                <a:lnTo>
                  <a:pt x="96" y="0"/>
                </a:lnTo>
              </a:path>
            </a:pathLst>
          </a:custGeom>
          <a:noFill/>
          <a:ln w="50800" cap="rnd" cmpd="sng">
            <a:solidFill>
              <a:schemeClr val="accent2"/>
            </a:solidFill>
            <a:prstDash val="solid"/>
            <a:round/>
            <a:headEnd type="none" w="sm" len="sm"/>
            <a:tailEnd type="none" w="sm" len="sm"/>
          </a:ln>
          <a:effectLst>
            <a:outerShdw dist="17961" dir="2700000" algn="ctr" rotWithShape="0">
              <a:schemeClr val="tx1"/>
            </a:outerShdw>
          </a:effectLst>
        </p:spPr>
        <p:txBody>
          <a:bodyPr/>
          <a:lstStyle/>
          <a:p>
            <a:endParaRPr lang="en-US"/>
          </a:p>
        </p:txBody>
      </p:sp>
      <p:sp>
        <p:nvSpPr>
          <p:cNvPr id="1857541" name="Oval 5"/>
          <p:cNvSpPr>
            <a:spLocks noChangeArrowheads="1"/>
          </p:cNvSpPr>
          <p:nvPr/>
        </p:nvSpPr>
        <p:spPr bwMode="auto">
          <a:xfrm>
            <a:off x="2622551" y="2362200"/>
            <a:ext cx="508000" cy="304800"/>
          </a:xfrm>
          <a:prstGeom prst="ellipse">
            <a:avLst/>
          </a:prstGeom>
          <a:solidFill>
            <a:schemeClr val="accent1"/>
          </a:solidFill>
          <a:ln w="9525" algn="ctr">
            <a:solidFill>
              <a:schemeClr val="tx1"/>
            </a:solidFill>
            <a:round/>
            <a:headEnd/>
            <a:tailEnd/>
          </a:ln>
          <a:effectLst/>
        </p:spPr>
        <p:txBody>
          <a:bodyPr wrap="none" anchor="ctr"/>
          <a:lstStyle/>
          <a:p>
            <a:r>
              <a:rPr lang="en-US" sz="1600" b="1"/>
              <a:t>S0</a:t>
            </a:r>
          </a:p>
        </p:txBody>
      </p:sp>
      <p:sp>
        <p:nvSpPr>
          <p:cNvPr id="1857542" name="Oval 6"/>
          <p:cNvSpPr>
            <a:spLocks noChangeArrowheads="1"/>
          </p:cNvSpPr>
          <p:nvPr/>
        </p:nvSpPr>
        <p:spPr bwMode="auto">
          <a:xfrm>
            <a:off x="8026400" y="2133600"/>
            <a:ext cx="508000" cy="304800"/>
          </a:xfrm>
          <a:prstGeom prst="ellipse">
            <a:avLst/>
          </a:prstGeom>
          <a:solidFill>
            <a:schemeClr val="accent1"/>
          </a:solidFill>
          <a:ln w="9525" algn="ctr">
            <a:solidFill>
              <a:schemeClr val="tx1"/>
            </a:solidFill>
            <a:round/>
            <a:headEnd/>
            <a:tailEnd/>
          </a:ln>
          <a:effectLst/>
        </p:spPr>
        <p:txBody>
          <a:bodyPr wrap="none" anchor="ctr"/>
          <a:lstStyle/>
          <a:p>
            <a:r>
              <a:rPr lang="en-US" sz="1600" b="1"/>
              <a:t>S0</a:t>
            </a:r>
          </a:p>
        </p:txBody>
      </p:sp>
      <p:sp>
        <p:nvSpPr>
          <p:cNvPr id="1857543" name="WordArt 7"/>
          <p:cNvSpPr>
            <a:spLocks noChangeArrowheads="1" noChangeShapeType="1" noTextEdit="1"/>
          </p:cNvSpPr>
          <p:nvPr/>
        </p:nvSpPr>
        <p:spPr bwMode="auto">
          <a:xfrm>
            <a:off x="1828801" y="1524000"/>
            <a:ext cx="673100" cy="381000"/>
          </a:xfrm>
          <a:prstGeom prst="rect">
            <a:avLst/>
          </a:prstGeom>
        </p:spPr>
        <p:txBody>
          <a:bodyPr wrap="none" fromWordArt="1">
            <a:prstTxWarp prst="textPlain">
              <a:avLst>
                <a:gd name="adj" fmla="val 50000"/>
              </a:avLst>
            </a:prstTxWarp>
          </a:bodyPr>
          <a:lstStyle/>
          <a:p>
            <a:r>
              <a:rPr lang="en-US" sz="3600" kern="10">
                <a:ln w="12700">
                  <a:solidFill>
                    <a:srgbClr val="3333CC"/>
                  </a:solidFill>
                  <a:round/>
                  <a:headEnd/>
                  <a:tailEnd/>
                </a:ln>
                <a:solidFill>
                  <a:srgbClr val="B2B2B2">
                    <a:alpha val="50000"/>
                  </a:srgbClr>
                </a:solidFill>
                <a:effectLst>
                  <a:outerShdw dist="45791" dir="2021404" algn="ctr" rotWithShape="0">
                    <a:srgbClr val="9999FF"/>
                  </a:outerShdw>
                </a:effectLst>
                <a:latin typeface="Arial Black"/>
              </a:rPr>
              <a:t>R1</a:t>
            </a:r>
          </a:p>
        </p:txBody>
      </p:sp>
      <p:sp>
        <p:nvSpPr>
          <p:cNvPr id="1857544" name="WordArt 8"/>
          <p:cNvSpPr>
            <a:spLocks noChangeArrowheads="1" noChangeShapeType="1" noTextEdit="1"/>
          </p:cNvSpPr>
          <p:nvPr/>
        </p:nvSpPr>
        <p:spPr bwMode="auto">
          <a:xfrm>
            <a:off x="4876801" y="1600200"/>
            <a:ext cx="673100" cy="381000"/>
          </a:xfrm>
          <a:prstGeom prst="rect">
            <a:avLst/>
          </a:prstGeom>
        </p:spPr>
        <p:txBody>
          <a:bodyPr wrap="none" fromWordArt="1">
            <a:prstTxWarp prst="textPlain">
              <a:avLst>
                <a:gd name="adj" fmla="val 50000"/>
              </a:avLst>
            </a:prstTxWarp>
          </a:bodyPr>
          <a:lstStyle/>
          <a:p>
            <a:r>
              <a:rPr lang="en-US" sz="3600" kern="10">
                <a:ln w="12700">
                  <a:solidFill>
                    <a:srgbClr val="3333CC"/>
                  </a:solidFill>
                  <a:round/>
                  <a:headEnd/>
                  <a:tailEnd/>
                </a:ln>
                <a:solidFill>
                  <a:srgbClr val="B2B2B2">
                    <a:alpha val="50000"/>
                  </a:srgbClr>
                </a:solidFill>
                <a:effectLst>
                  <a:outerShdw dist="45791" dir="2021404" algn="ctr" rotWithShape="0">
                    <a:srgbClr val="9999FF"/>
                  </a:outerShdw>
                </a:effectLst>
                <a:latin typeface="Arial Black"/>
              </a:rPr>
              <a:t>R2</a:t>
            </a:r>
          </a:p>
        </p:txBody>
      </p:sp>
      <p:sp>
        <p:nvSpPr>
          <p:cNvPr id="1857545" name="Line 9"/>
          <p:cNvSpPr>
            <a:spLocks noChangeShapeType="1"/>
          </p:cNvSpPr>
          <p:nvPr/>
        </p:nvSpPr>
        <p:spPr bwMode="auto">
          <a:xfrm>
            <a:off x="2114551" y="2590800"/>
            <a:ext cx="0" cy="1219200"/>
          </a:xfrm>
          <a:prstGeom prst="line">
            <a:avLst/>
          </a:prstGeom>
          <a:noFill/>
          <a:ln w="28575">
            <a:solidFill>
              <a:schemeClr val="tx1"/>
            </a:solidFill>
            <a:round/>
            <a:headEnd/>
            <a:tailEnd/>
          </a:ln>
          <a:effectLst/>
        </p:spPr>
        <p:txBody>
          <a:bodyPr/>
          <a:lstStyle/>
          <a:p>
            <a:endParaRPr lang="en-US"/>
          </a:p>
        </p:txBody>
      </p:sp>
      <p:sp>
        <p:nvSpPr>
          <p:cNvPr id="1857546" name="Line 10"/>
          <p:cNvSpPr>
            <a:spLocks noChangeShapeType="1"/>
          </p:cNvSpPr>
          <p:nvPr/>
        </p:nvSpPr>
        <p:spPr bwMode="auto">
          <a:xfrm>
            <a:off x="8959851" y="2590800"/>
            <a:ext cx="0" cy="1219200"/>
          </a:xfrm>
          <a:prstGeom prst="line">
            <a:avLst/>
          </a:prstGeom>
          <a:noFill/>
          <a:ln w="28575">
            <a:solidFill>
              <a:schemeClr val="tx1"/>
            </a:solidFill>
            <a:round/>
            <a:headEnd/>
            <a:tailEnd/>
          </a:ln>
          <a:effectLst/>
        </p:spPr>
        <p:txBody>
          <a:bodyPr/>
          <a:lstStyle/>
          <a:p>
            <a:endParaRPr lang="en-US"/>
          </a:p>
        </p:txBody>
      </p:sp>
      <p:sp>
        <p:nvSpPr>
          <p:cNvPr id="1857547" name="Oval 11"/>
          <p:cNvSpPr>
            <a:spLocks noChangeArrowheads="1"/>
          </p:cNvSpPr>
          <p:nvPr/>
        </p:nvSpPr>
        <p:spPr bwMode="auto">
          <a:xfrm>
            <a:off x="1828800" y="2514600"/>
            <a:ext cx="508000" cy="304800"/>
          </a:xfrm>
          <a:prstGeom prst="ellipse">
            <a:avLst/>
          </a:prstGeom>
          <a:solidFill>
            <a:schemeClr val="accent1"/>
          </a:solidFill>
          <a:ln w="9525" algn="ctr">
            <a:solidFill>
              <a:schemeClr val="tx1"/>
            </a:solidFill>
            <a:round/>
            <a:headEnd/>
            <a:tailEnd/>
          </a:ln>
          <a:effectLst/>
        </p:spPr>
        <p:txBody>
          <a:bodyPr wrap="none" anchor="ctr"/>
          <a:lstStyle/>
          <a:p>
            <a:r>
              <a:rPr lang="en-US" sz="1600" b="1"/>
              <a:t>E0</a:t>
            </a:r>
          </a:p>
        </p:txBody>
      </p:sp>
      <p:sp>
        <p:nvSpPr>
          <p:cNvPr id="1857548" name="Oval 12"/>
          <p:cNvSpPr>
            <a:spLocks noChangeArrowheads="1"/>
          </p:cNvSpPr>
          <p:nvPr/>
        </p:nvSpPr>
        <p:spPr bwMode="auto">
          <a:xfrm>
            <a:off x="9061451" y="2667000"/>
            <a:ext cx="508000" cy="304800"/>
          </a:xfrm>
          <a:prstGeom prst="ellipse">
            <a:avLst/>
          </a:prstGeom>
          <a:solidFill>
            <a:schemeClr val="accent1"/>
          </a:solidFill>
          <a:ln w="9525" algn="ctr">
            <a:solidFill>
              <a:schemeClr val="tx1"/>
            </a:solidFill>
            <a:round/>
            <a:headEnd/>
            <a:tailEnd/>
          </a:ln>
          <a:effectLst/>
        </p:spPr>
        <p:txBody>
          <a:bodyPr wrap="none" anchor="ctr"/>
          <a:lstStyle/>
          <a:p>
            <a:r>
              <a:rPr lang="en-US" sz="1600" b="1"/>
              <a:t>E0</a:t>
            </a:r>
          </a:p>
        </p:txBody>
      </p:sp>
      <p:sp>
        <p:nvSpPr>
          <p:cNvPr id="1857549" name="Text Box 13"/>
          <p:cNvSpPr txBox="1">
            <a:spLocks noChangeArrowheads="1"/>
          </p:cNvSpPr>
          <p:nvPr/>
        </p:nvSpPr>
        <p:spPr bwMode="auto">
          <a:xfrm>
            <a:off x="-74083" y="3200400"/>
            <a:ext cx="1709122" cy="307777"/>
          </a:xfrm>
          <a:prstGeom prst="rect">
            <a:avLst/>
          </a:prstGeom>
          <a:noFill/>
          <a:ln w="9525" algn="ctr">
            <a:noFill/>
            <a:miter lim="800000"/>
            <a:headEnd/>
            <a:tailEnd/>
          </a:ln>
          <a:effectLst/>
        </p:spPr>
        <p:txBody>
          <a:bodyPr wrap="none">
            <a:spAutoFit/>
          </a:bodyPr>
          <a:lstStyle/>
          <a:p>
            <a:r>
              <a:rPr lang="en-US" sz="1400" b="1">
                <a:latin typeface="Tahoma" pitchFamily="34" charset="0"/>
              </a:rPr>
              <a:t>192.168.0.16/29</a:t>
            </a:r>
          </a:p>
        </p:txBody>
      </p:sp>
      <p:grpSp>
        <p:nvGrpSpPr>
          <p:cNvPr id="1857550" name="Group 14"/>
          <p:cNvGrpSpPr>
            <a:grpSpLocks/>
          </p:cNvGrpSpPr>
          <p:nvPr/>
        </p:nvGrpSpPr>
        <p:grpSpPr bwMode="auto">
          <a:xfrm>
            <a:off x="1727200" y="3733800"/>
            <a:ext cx="863600" cy="585788"/>
            <a:chOff x="768" y="2352"/>
            <a:chExt cx="408" cy="369"/>
          </a:xfrm>
        </p:grpSpPr>
        <p:pic>
          <p:nvPicPr>
            <p:cNvPr id="1857551" name="Picture 15"/>
            <p:cNvPicPr>
              <a:picLocks noChangeArrowheads="1"/>
            </p:cNvPicPr>
            <p:nvPr/>
          </p:nvPicPr>
          <p:blipFill>
            <a:blip r:embed="rId4"/>
            <a:srcRect/>
            <a:stretch>
              <a:fillRect/>
            </a:stretch>
          </p:blipFill>
          <p:spPr bwMode="auto">
            <a:xfrm>
              <a:off x="768" y="2352"/>
              <a:ext cx="408" cy="369"/>
            </a:xfrm>
            <a:prstGeom prst="rect">
              <a:avLst/>
            </a:prstGeom>
            <a:noFill/>
            <a:ln w="9525">
              <a:noFill/>
              <a:miter lim="800000"/>
              <a:headEnd/>
              <a:tailEnd/>
            </a:ln>
            <a:effectLst/>
          </p:spPr>
        </p:pic>
        <p:sp>
          <p:nvSpPr>
            <p:cNvPr id="1857552" name="Text Box 16"/>
            <p:cNvSpPr txBox="1">
              <a:spLocks noChangeArrowheads="1"/>
            </p:cNvSpPr>
            <p:nvPr/>
          </p:nvSpPr>
          <p:spPr bwMode="auto">
            <a:xfrm>
              <a:off x="844" y="2361"/>
              <a:ext cx="212" cy="231"/>
            </a:xfrm>
            <a:prstGeom prst="rect">
              <a:avLst/>
            </a:prstGeom>
            <a:noFill/>
            <a:ln w="9525" algn="ctr">
              <a:noFill/>
              <a:miter lim="800000"/>
              <a:headEnd/>
              <a:tailEnd/>
            </a:ln>
            <a:effectLst/>
          </p:spPr>
          <p:txBody>
            <a:bodyPr>
              <a:spAutoFit/>
            </a:bodyPr>
            <a:lstStyle/>
            <a:p>
              <a:r>
                <a:rPr lang="en-US"/>
                <a:t>A</a:t>
              </a:r>
            </a:p>
          </p:txBody>
        </p:sp>
      </p:grpSp>
      <p:grpSp>
        <p:nvGrpSpPr>
          <p:cNvPr id="1857553" name="Group 17"/>
          <p:cNvGrpSpPr>
            <a:grpSpLocks/>
          </p:cNvGrpSpPr>
          <p:nvPr/>
        </p:nvGrpSpPr>
        <p:grpSpPr bwMode="auto">
          <a:xfrm>
            <a:off x="8534400" y="3657600"/>
            <a:ext cx="863600" cy="685800"/>
            <a:chOff x="4032" y="2304"/>
            <a:chExt cx="408" cy="432"/>
          </a:xfrm>
        </p:grpSpPr>
        <p:pic>
          <p:nvPicPr>
            <p:cNvPr id="1857554" name="Picture 18"/>
            <p:cNvPicPr>
              <a:picLocks noChangeArrowheads="1"/>
            </p:cNvPicPr>
            <p:nvPr/>
          </p:nvPicPr>
          <p:blipFill>
            <a:blip r:embed="rId4"/>
            <a:srcRect/>
            <a:stretch>
              <a:fillRect/>
            </a:stretch>
          </p:blipFill>
          <p:spPr bwMode="auto">
            <a:xfrm>
              <a:off x="4032" y="2304"/>
              <a:ext cx="408" cy="432"/>
            </a:xfrm>
            <a:prstGeom prst="rect">
              <a:avLst/>
            </a:prstGeom>
            <a:noFill/>
            <a:ln w="9525">
              <a:noFill/>
              <a:miter lim="800000"/>
              <a:headEnd/>
              <a:tailEnd/>
            </a:ln>
            <a:effectLst/>
          </p:spPr>
        </p:pic>
        <p:sp>
          <p:nvSpPr>
            <p:cNvPr id="1857555" name="Text Box 19"/>
            <p:cNvSpPr txBox="1">
              <a:spLocks noChangeArrowheads="1"/>
            </p:cNvSpPr>
            <p:nvPr/>
          </p:nvSpPr>
          <p:spPr bwMode="auto">
            <a:xfrm>
              <a:off x="4127" y="2375"/>
              <a:ext cx="150" cy="233"/>
            </a:xfrm>
            <a:prstGeom prst="rect">
              <a:avLst/>
            </a:prstGeom>
            <a:noFill/>
            <a:ln w="9525" algn="ctr">
              <a:noFill/>
              <a:miter lim="800000"/>
              <a:headEnd/>
              <a:tailEnd/>
            </a:ln>
            <a:effectLst/>
          </p:spPr>
          <p:txBody>
            <a:bodyPr wrap="none">
              <a:spAutoFit/>
            </a:bodyPr>
            <a:lstStyle/>
            <a:p>
              <a:r>
                <a:rPr lang="en-US"/>
                <a:t>B</a:t>
              </a:r>
            </a:p>
          </p:txBody>
        </p:sp>
      </p:grpSp>
      <p:pic>
        <p:nvPicPr>
          <p:cNvPr id="1857556" name="Picture 20"/>
          <p:cNvPicPr>
            <a:picLocks noChangeArrowheads="1"/>
          </p:cNvPicPr>
          <p:nvPr/>
        </p:nvPicPr>
        <p:blipFill>
          <a:blip r:embed="rId3"/>
          <a:srcRect/>
          <a:stretch>
            <a:fillRect/>
          </a:stretch>
        </p:blipFill>
        <p:spPr bwMode="auto">
          <a:xfrm>
            <a:off x="4572000" y="2133600"/>
            <a:ext cx="1238251" cy="539750"/>
          </a:xfrm>
          <a:prstGeom prst="rect">
            <a:avLst/>
          </a:prstGeom>
          <a:noFill/>
          <a:ln w="9525">
            <a:noFill/>
            <a:miter lim="800000"/>
            <a:headEnd/>
            <a:tailEnd/>
          </a:ln>
          <a:effectLst/>
        </p:spPr>
      </p:pic>
      <p:sp>
        <p:nvSpPr>
          <p:cNvPr id="1857557" name="Freeform 21"/>
          <p:cNvSpPr>
            <a:spLocks/>
          </p:cNvSpPr>
          <p:nvPr/>
        </p:nvSpPr>
        <p:spPr bwMode="auto">
          <a:xfrm rot="5212459">
            <a:off x="6918591" y="973932"/>
            <a:ext cx="382587" cy="2844800"/>
          </a:xfrm>
          <a:custGeom>
            <a:avLst/>
            <a:gdLst/>
            <a:ahLst/>
            <a:cxnLst>
              <a:cxn ang="0">
                <a:pos x="0" y="768"/>
              </a:cxn>
              <a:cxn ang="0">
                <a:pos x="0" y="336"/>
              </a:cxn>
              <a:cxn ang="0">
                <a:pos x="96" y="432"/>
              </a:cxn>
              <a:cxn ang="0">
                <a:pos x="96" y="0"/>
              </a:cxn>
            </a:cxnLst>
            <a:rect l="0" t="0" r="r" b="b"/>
            <a:pathLst>
              <a:path w="97" h="769">
                <a:moveTo>
                  <a:pt x="0" y="768"/>
                </a:moveTo>
                <a:lnTo>
                  <a:pt x="0" y="336"/>
                </a:lnTo>
                <a:lnTo>
                  <a:pt x="96" y="432"/>
                </a:lnTo>
                <a:lnTo>
                  <a:pt x="96" y="0"/>
                </a:lnTo>
              </a:path>
            </a:pathLst>
          </a:custGeom>
          <a:noFill/>
          <a:ln w="50800" cap="rnd" cmpd="sng">
            <a:solidFill>
              <a:schemeClr val="accent2"/>
            </a:solidFill>
            <a:prstDash val="solid"/>
            <a:round/>
            <a:headEnd type="none" w="sm" len="sm"/>
            <a:tailEnd type="none" w="sm" len="sm"/>
          </a:ln>
          <a:effectLst>
            <a:outerShdw dist="17961" dir="2700000" algn="ctr" rotWithShape="0">
              <a:schemeClr val="tx1"/>
            </a:outerShdw>
          </a:effectLst>
        </p:spPr>
        <p:txBody>
          <a:bodyPr/>
          <a:lstStyle/>
          <a:p>
            <a:endParaRPr lang="en-US"/>
          </a:p>
        </p:txBody>
      </p:sp>
      <p:sp>
        <p:nvSpPr>
          <p:cNvPr id="1857558" name="Oval 22"/>
          <p:cNvSpPr>
            <a:spLocks noChangeArrowheads="1"/>
          </p:cNvSpPr>
          <p:nvPr/>
        </p:nvSpPr>
        <p:spPr bwMode="auto">
          <a:xfrm>
            <a:off x="4165600" y="2514600"/>
            <a:ext cx="508000" cy="304800"/>
          </a:xfrm>
          <a:prstGeom prst="ellipse">
            <a:avLst/>
          </a:prstGeom>
          <a:solidFill>
            <a:schemeClr val="accent1"/>
          </a:solidFill>
          <a:ln w="9525" algn="ctr">
            <a:solidFill>
              <a:schemeClr val="tx1"/>
            </a:solidFill>
            <a:round/>
            <a:headEnd/>
            <a:tailEnd/>
          </a:ln>
          <a:effectLst/>
        </p:spPr>
        <p:txBody>
          <a:bodyPr wrap="none" anchor="ctr"/>
          <a:lstStyle/>
          <a:p>
            <a:r>
              <a:rPr lang="en-US" sz="1600" b="1"/>
              <a:t>S0</a:t>
            </a:r>
          </a:p>
        </p:txBody>
      </p:sp>
      <p:sp>
        <p:nvSpPr>
          <p:cNvPr id="1857559" name="Oval 23"/>
          <p:cNvSpPr>
            <a:spLocks noChangeArrowheads="1"/>
          </p:cNvSpPr>
          <p:nvPr/>
        </p:nvSpPr>
        <p:spPr bwMode="auto">
          <a:xfrm>
            <a:off x="5689600" y="2286000"/>
            <a:ext cx="508000" cy="304800"/>
          </a:xfrm>
          <a:prstGeom prst="ellipse">
            <a:avLst/>
          </a:prstGeom>
          <a:solidFill>
            <a:schemeClr val="accent1"/>
          </a:solidFill>
          <a:ln w="9525" algn="ctr">
            <a:solidFill>
              <a:schemeClr val="tx1"/>
            </a:solidFill>
            <a:round/>
            <a:headEnd/>
            <a:tailEnd/>
          </a:ln>
          <a:effectLst/>
        </p:spPr>
        <p:txBody>
          <a:bodyPr wrap="none" anchor="ctr"/>
          <a:lstStyle/>
          <a:p>
            <a:r>
              <a:rPr lang="en-US" sz="1600" b="1"/>
              <a:t>S1</a:t>
            </a:r>
          </a:p>
        </p:txBody>
      </p:sp>
      <p:sp>
        <p:nvSpPr>
          <p:cNvPr id="1857560" name="WordArt 24"/>
          <p:cNvSpPr>
            <a:spLocks noChangeArrowheads="1" noChangeShapeType="1" noTextEdit="1"/>
          </p:cNvSpPr>
          <p:nvPr/>
        </p:nvSpPr>
        <p:spPr bwMode="auto">
          <a:xfrm>
            <a:off x="8858251" y="1600200"/>
            <a:ext cx="673100" cy="381000"/>
          </a:xfrm>
          <a:prstGeom prst="rect">
            <a:avLst/>
          </a:prstGeom>
        </p:spPr>
        <p:txBody>
          <a:bodyPr wrap="none" fromWordArt="1">
            <a:prstTxWarp prst="textPlain">
              <a:avLst>
                <a:gd name="adj" fmla="val 50000"/>
              </a:avLst>
            </a:prstTxWarp>
          </a:bodyPr>
          <a:lstStyle/>
          <a:p>
            <a:r>
              <a:rPr lang="en-US" sz="3600" kern="10">
                <a:ln w="12700">
                  <a:solidFill>
                    <a:srgbClr val="3333CC"/>
                  </a:solidFill>
                  <a:round/>
                  <a:headEnd/>
                  <a:tailEnd/>
                </a:ln>
                <a:solidFill>
                  <a:srgbClr val="B2B2B2">
                    <a:alpha val="50000"/>
                  </a:srgbClr>
                </a:solidFill>
                <a:effectLst>
                  <a:outerShdw dist="45791" dir="2021404" algn="ctr" rotWithShape="0">
                    <a:srgbClr val="9999FF"/>
                  </a:outerShdw>
                </a:effectLst>
                <a:latin typeface="Arial Black"/>
              </a:rPr>
              <a:t>R3</a:t>
            </a:r>
          </a:p>
        </p:txBody>
      </p:sp>
      <p:pic>
        <p:nvPicPr>
          <p:cNvPr id="1857561" name="Picture 25"/>
          <p:cNvPicPr>
            <a:picLocks noChangeArrowheads="1"/>
          </p:cNvPicPr>
          <p:nvPr/>
        </p:nvPicPr>
        <p:blipFill>
          <a:blip r:embed="rId3"/>
          <a:srcRect/>
          <a:stretch>
            <a:fillRect/>
          </a:stretch>
        </p:blipFill>
        <p:spPr bwMode="auto">
          <a:xfrm>
            <a:off x="8515352" y="2133600"/>
            <a:ext cx="1238249" cy="539750"/>
          </a:xfrm>
          <a:prstGeom prst="rect">
            <a:avLst/>
          </a:prstGeom>
          <a:noFill/>
          <a:ln w="9525">
            <a:noFill/>
            <a:miter lim="800000"/>
            <a:headEnd/>
            <a:tailEnd/>
          </a:ln>
          <a:effectLst/>
        </p:spPr>
      </p:pic>
      <p:sp>
        <p:nvSpPr>
          <p:cNvPr id="1857572" name="Text Box 36"/>
          <p:cNvSpPr txBox="1">
            <a:spLocks noChangeArrowheads="1"/>
          </p:cNvSpPr>
          <p:nvPr/>
        </p:nvSpPr>
        <p:spPr bwMode="auto">
          <a:xfrm>
            <a:off x="2641600" y="1752600"/>
            <a:ext cx="1595309" cy="307777"/>
          </a:xfrm>
          <a:prstGeom prst="rect">
            <a:avLst/>
          </a:prstGeom>
          <a:noFill/>
          <a:ln w="9525" algn="ctr">
            <a:noFill/>
            <a:miter lim="800000"/>
            <a:headEnd/>
            <a:tailEnd/>
          </a:ln>
          <a:effectLst/>
        </p:spPr>
        <p:txBody>
          <a:bodyPr wrap="none">
            <a:spAutoFit/>
          </a:bodyPr>
          <a:lstStyle/>
          <a:p>
            <a:r>
              <a:rPr lang="en-US" sz="1400" b="1">
                <a:latin typeface="Tahoma" pitchFamily="34" charset="0"/>
              </a:rPr>
              <a:t>192.168.0.4/30</a:t>
            </a:r>
          </a:p>
        </p:txBody>
      </p:sp>
      <p:sp>
        <p:nvSpPr>
          <p:cNvPr id="1857573" name="Text Box 37"/>
          <p:cNvSpPr txBox="1">
            <a:spLocks noChangeArrowheads="1"/>
          </p:cNvSpPr>
          <p:nvPr/>
        </p:nvSpPr>
        <p:spPr bwMode="auto">
          <a:xfrm>
            <a:off x="5892800" y="1752600"/>
            <a:ext cx="1595309" cy="307777"/>
          </a:xfrm>
          <a:prstGeom prst="rect">
            <a:avLst/>
          </a:prstGeom>
          <a:noFill/>
          <a:ln w="9525" algn="ctr">
            <a:noFill/>
            <a:miter lim="800000"/>
            <a:headEnd/>
            <a:tailEnd/>
          </a:ln>
          <a:effectLst/>
        </p:spPr>
        <p:txBody>
          <a:bodyPr wrap="none">
            <a:spAutoFit/>
          </a:bodyPr>
          <a:lstStyle/>
          <a:p>
            <a:r>
              <a:rPr lang="en-US" sz="1400" b="1">
                <a:latin typeface="Tahoma" pitchFamily="34" charset="0"/>
              </a:rPr>
              <a:t>192.168.0.8/30</a:t>
            </a:r>
          </a:p>
        </p:txBody>
      </p:sp>
      <p:sp>
        <p:nvSpPr>
          <p:cNvPr id="1857574" name="Text Box 38"/>
          <p:cNvSpPr txBox="1">
            <a:spLocks noChangeArrowheads="1"/>
          </p:cNvSpPr>
          <p:nvPr/>
        </p:nvSpPr>
        <p:spPr bwMode="auto">
          <a:xfrm>
            <a:off x="8968317" y="3124200"/>
            <a:ext cx="1709122" cy="307777"/>
          </a:xfrm>
          <a:prstGeom prst="rect">
            <a:avLst/>
          </a:prstGeom>
          <a:noFill/>
          <a:ln w="9525" algn="ctr">
            <a:noFill/>
            <a:miter lim="800000"/>
            <a:headEnd/>
            <a:tailEnd/>
          </a:ln>
          <a:effectLst/>
        </p:spPr>
        <p:txBody>
          <a:bodyPr wrap="none">
            <a:spAutoFit/>
          </a:bodyPr>
          <a:lstStyle/>
          <a:p>
            <a:r>
              <a:rPr lang="en-US" sz="1400" b="1">
                <a:latin typeface="Tahoma" pitchFamily="34" charset="0"/>
              </a:rPr>
              <a:t>192.168.0.32/28</a:t>
            </a:r>
          </a:p>
        </p:txBody>
      </p:sp>
      <p:sp>
        <p:nvSpPr>
          <p:cNvPr id="1857575" name="Text Box 39"/>
          <p:cNvSpPr txBox="1">
            <a:spLocks noChangeArrowheads="1"/>
          </p:cNvSpPr>
          <p:nvPr/>
        </p:nvSpPr>
        <p:spPr bwMode="auto">
          <a:xfrm>
            <a:off x="1109134" y="4719638"/>
            <a:ext cx="6598281" cy="369332"/>
          </a:xfrm>
          <a:prstGeom prst="rect">
            <a:avLst/>
          </a:prstGeom>
          <a:noFill/>
          <a:ln w="9525" algn="ctr">
            <a:noFill/>
            <a:miter lim="800000"/>
            <a:headEnd/>
            <a:tailEnd/>
          </a:ln>
          <a:effectLst/>
        </p:spPr>
        <p:txBody>
          <a:bodyPr wrap="none">
            <a:spAutoFit/>
          </a:bodyPr>
          <a:lstStyle/>
          <a:p>
            <a:r>
              <a:rPr lang="en-US" b="1">
                <a:latin typeface="Tahoma" pitchFamily="34" charset="0"/>
              </a:rPr>
              <a:t>1.	Find out the IP Address and SNM of each interfaces</a:t>
            </a:r>
          </a:p>
        </p:txBody>
      </p:sp>
    </p:spTree>
    <p:extLst>
      <p:ext uri="{BB962C8B-B14F-4D97-AF65-F5344CB8AC3E}">
        <p14:creationId xmlns:p14="http://schemas.microsoft.com/office/powerpoint/2010/main" val="87762643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9586" name="Rectangle 2"/>
          <p:cNvSpPr>
            <a:spLocks noGrp="1" noChangeArrowheads="1"/>
          </p:cNvSpPr>
          <p:nvPr>
            <p:ph type="title"/>
          </p:nvPr>
        </p:nvSpPr>
        <p:spPr/>
        <p:txBody>
          <a:bodyPr/>
          <a:lstStyle/>
          <a:p>
            <a:r>
              <a:rPr lang="en-US" sz="3600"/>
              <a:t>Exercise - RIP Version 2 Configuration</a:t>
            </a:r>
          </a:p>
        </p:txBody>
      </p:sp>
      <p:pic>
        <p:nvPicPr>
          <p:cNvPr id="1859587" name="Picture 3"/>
          <p:cNvPicPr>
            <a:picLocks noChangeArrowheads="1"/>
          </p:cNvPicPr>
          <p:nvPr/>
        </p:nvPicPr>
        <p:blipFill>
          <a:blip r:embed="rId3"/>
          <a:srcRect/>
          <a:stretch>
            <a:fillRect/>
          </a:stretch>
        </p:blipFill>
        <p:spPr bwMode="auto">
          <a:xfrm>
            <a:off x="1504952" y="2057400"/>
            <a:ext cx="1238249" cy="539750"/>
          </a:xfrm>
          <a:prstGeom prst="rect">
            <a:avLst/>
          </a:prstGeom>
          <a:noFill/>
          <a:ln w="9525">
            <a:noFill/>
            <a:miter lim="800000"/>
            <a:headEnd/>
            <a:tailEnd/>
          </a:ln>
          <a:effectLst/>
        </p:spPr>
      </p:pic>
      <p:sp>
        <p:nvSpPr>
          <p:cNvPr id="1859588" name="Freeform 4"/>
          <p:cNvSpPr>
            <a:spLocks/>
          </p:cNvSpPr>
          <p:nvPr/>
        </p:nvSpPr>
        <p:spPr bwMode="auto">
          <a:xfrm rot="5172296">
            <a:off x="3447786" y="1420549"/>
            <a:ext cx="398463" cy="1849967"/>
          </a:xfrm>
          <a:custGeom>
            <a:avLst/>
            <a:gdLst/>
            <a:ahLst/>
            <a:cxnLst>
              <a:cxn ang="0">
                <a:pos x="0" y="768"/>
              </a:cxn>
              <a:cxn ang="0">
                <a:pos x="0" y="336"/>
              </a:cxn>
              <a:cxn ang="0">
                <a:pos x="96" y="432"/>
              </a:cxn>
              <a:cxn ang="0">
                <a:pos x="96" y="0"/>
              </a:cxn>
            </a:cxnLst>
            <a:rect l="0" t="0" r="r" b="b"/>
            <a:pathLst>
              <a:path w="97" h="769">
                <a:moveTo>
                  <a:pt x="0" y="768"/>
                </a:moveTo>
                <a:lnTo>
                  <a:pt x="0" y="336"/>
                </a:lnTo>
                <a:lnTo>
                  <a:pt x="96" y="432"/>
                </a:lnTo>
                <a:lnTo>
                  <a:pt x="96" y="0"/>
                </a:lnTo>
              </a:path>
            </a:pathLst>
          </a:custGeom>
          <a:noFill/>
          <a:ln w="50800" cap="rnd" cmpd="sng">
            <a:solidFill>
              <a:schemeClr val="accent2"/>
            </a:solidFill>
            <a:prstDash val="solid"/>
            <a:round/>
            <a:headEnd type="none" w="sm" len="sm"/>
            <a:tailEnd type="none" w="sm" len="sm"/>
          </a:ln>
          <a:effectLst>
            <a:outerShdw dist="17961" dir="2700000" algn="ctr" rotWithShape="0">
              <a:schemeClr val="tx1"/>
            </a:outerShdw>
          </a:effectLst>
        </p:spPr>
        <p:txBody>
          <a:bodyPr/>
          <a:lstStyle/>
          <a:p>
            <a:endParaRPr lang="en-US"/>
          </a:p>
        </p:txBody>
      </p:sp>
      <p:sp>
        <p:nvSpPr>
          <p:cNvPr id="1859589" name="Oval 5"/>
          <p:cNvSpPr>
            <a:spLocks noChangeArrowheads="1"/>
          </p:cNvSpPr>
          <p:nvPr/>
        </p:nvSpPr>
        <p:spPr bwMode="auto">
          <a:xfrm>
            <a:off x="2622551" y="2362200"/>
            <a:ext cx="508000" cy="304800"/>
          </a:xfrm>
          <a:prstGeom prst="ellipse">
            <a:avLst/>
          </a:prstGeom>
          <a:solidFill>
            <a:schemeClr val="accent1"/>
          </a:solidFill>
          <a:ln w="9525" algn="ctr">
            <a:solidFill>
              <a:schemeClr val="tx1"/>
            </a:solidFill>
            <a:round/>
            <a:headEnd/>
            <a:tailEnd/>
          </a:ln>
          <a:effectLst/>
        </p:spPr>
        <p:txBody>
          <a:bodyPr wrap="none" anchor="ctr"/>
          <a:lstStyle/>
          <a:p>
            <a:r>
              <a:rPr lang="en-US" sz="1600" b="1"/>
              <a:t>S0</a:t>
            </a:r>
          </a:p>
        </p:txBody>
      </p:sp>
      <p:sp>
        <p:nvSpPr>
          <p:cNvPr id="1859590" name="Oval 6"/>
          <p:cNvSpPr>
            <a:spLocks noChangeArrowheads="1"/>
          </p:cNvSpPr>
          <p:nvPr/>
        </p:nvSpPr>
        <p:spPr bwMode="auto">
          <a:xfrm>
            <a:off x="8026400" y="2133600"/>
            <a:ext cx="508000" cy="304800"/>
          </a:xfrm>
          <a:prstGeom prst="ellipse">
            <a:avLst/>
          </a:prstGeom>
          <a:solidFill>
            <a:schemeClr val="accent1"/>
          </a:solidFill>
          <a:ln w="9525" algn="ctr">
            <a:solidFill>
              <a:schemeClr val="tx1"/>
            </a:solidFill>
            <a:round/>
            <a:headEnd/>
            <a:tailEnd/>
          </a:ln>
          <a:effectLst/>
        </p:spPr>
        <p:txBody>
          <a:bodyPr wrap="none" anchor="ctr"/>
          <a:lstStyle/>
          <a:p>
            <a:r>
              <a:rPr lang="en-US" sz="1600" b="1"/>
              <a:t>S0</a:t>
            </a:r>
          </a:p>
        </p:txBody>
      </p:sp>
      <p:sp>
        <p:nvSpPr>
          <p:cNvPr id="1859591" name="WordArt 7"/>
          <p:cNvSpPr>
            <a:spLocks noChangeArrowheads="1" noChangeShapeType="1" noTextEdit="1"/>
          </p:cNvSpPr>
          <p:nvPr/>
        </p:nvSpPr>
        <p:spPr bwMode="auto">
          <a:xfrm>
            <a:off x="1828801" y="1524000"/>
            <a:ext cx="673100" cy="381000"/>
          </a:xfrm>
          <a:prstGeom prst="rect">
            <a:avLst/>
          </a:prstGeom>
        </p:spPr>
        <p:txBody>
          <a:bodyPr wrap="none" fromWordArt="1">
            <a:prstTxWarp prst="textPlain">
              <a:avLst>
                <a:gd name="adj" fmla="val 50000"/>
              </a:avLst>
            </a:prstTxWarp>
          </a:bodyPr>
          <a:lstStyle/>
          <a:p>
            <a:r>
              <a:rPr lang="en-US" sz="3600" kern="10">
                <a:ln w="12700">
                  <a:solidFill>
                    <a:srgbClr val="3333CC"/>
                  </a:solidFill>
                  <a:round/>
                  <a:headEnd/>
                  <a:tailEnd/>
                </a:ln>
                <a:solidFill>
                  <a:srgbClr val="B2B2B2">
                    <a:alpha val="50000"/>
                  </a:srgbClr>
                </a:solidFill>
                <a:effectLst>
                  <a:outerShdw dist="45791" dir="2021404" algn="ctr" rotWithShape="0">
                    <a:srgbClr val="9999FF"/>
                  </a:outerShdw>
                </a:effectLst>
                <a:latin typeface="Arial Black"/>
              </a:rPr>
              <a:t>R1</a:t>
            </a:r>
          </a:p>
        </p:txBody>
      </p:sp>
      <p:sp>
        <p:nvSpPr>
          <p:cNvPr id="1859592" name="WordArt 8"/>
          <p:cNvSpPr>
            <a:spLocks noChangeArrowheads="1" noChangeShapeType="1" noTextEdit="1"/>
          </p:cNvSpPr>
          <p:nvPr/>
        </p:nvSpPr>
        <p:spPr bwMode="auto">
          <a:xfrm>
            <a:off x="4876801" y="1600200"/>
            <a:ext cx="673100" cy="381000"/>
          </a:xfrm>
          <a:prstGeom prst="rect">
            <a:avLst/>
          </a:prstGeom>
        </p:spPr>
        <p:txBody>
          <a:bodyPr wrap="none" fromWordArt="1">
            <a:prstTxWarp prst="textPlain">
              <a:avLst>
                <a:gd name="adj" fmla="val 50000"/>
              </a:avLst>
            </a:prstTxWarp>
          </a:bodyPr>
          <a:lstStyle/>
          <a:p>
            <a:r>
              <a:rPr lang="en-US" sz="3600" kern="10">
                <a:ln w="12700">
                  <a:solidFill>
                    <a:srgbClr val="3333CC"/>
                  </a:solidFill>
                  <a:round/>
                  <a:headEnd/>
                  <a:tailEnd/>
                </a:ln>
                <a:solidFill>
                  <a:srgbClr val="B2B2B2">
                    <a:alpha val="50000"/>
                  </a:srgbClr>
                </a:solidFill>
                <a:effectLst>
                  <a:outerShdw dist="45791" dir="2021404" algn="ctr" rotWithShape="0">
                    <a:srgbClr val="9999FF"/>
                  </a:outerShdw>
                </a:effectLst>
                <a:latin typeface="Arial Black"/>
              </a:rPr>
              <a:t>R2</a:t>
            </a:r>
          </a:p>
        </p:txBody>
      </p:sp>
      <p:sp>
        <p:nvSpPr>
          <p:cNvPr id="1859593" name="Line 9"/>
          <p:cNvSpPr>
            <a:spLocks noChangeShapeType="1"/>
          </p:cNvSpPr>
          <p:nvPr/>
        </p:nvSpPr>
        <p:spPr bwMode="auto">
          <a:xfrm>
            <a:off x="2114551" y="2590800"/>
            <a:ext cx="0" cy="1219200"/>
          </a:xfrm>
          <a:prstGeom prst="line">
            <a:avLst/>
          </a:prstGeom>
          <a:noFill/>
          <a:ln w="28575">
            <a:solidFill>
              <a:schemeClr val="tx1"/>
            </a:solidFill>
            <a:round/>
            <a:headEnd/>
            <a:tailEnd/>
          </a:ln>
          <a:effectLst/>
        </p:spPr>
        <p:txBody>
          <a:bodyPr/>
          <a:lstStyle/>
          <a:p>
            <a:endParaRPr lang="en-US"/>
          </a:p>
        </p:txBody>
      </p:sp>
      <p:sp>
        <p:nvSpPr>
          <p:cNvPr id="1859594" name="Line 10"/>
          <p:cNvSpPr>
            <a:spLocks noChangeShapeType="1"/>
          </p:cNvSpPr>
          <p:nvPr/>
        </p:nvSpPr>
        <p:spPr bwMode="auto">
          <a:xfrm>
            <a:off x="8959851" y="2590800"/>
            <a:ext cx="0" cy="1219200"/>
          </a:xfrm>
          <a:prstGeom prst="line">
            <a:avLst/>
          </a:prstGeom>
          <a:noFill/>
          <a:ln w="28575">
            <a:solidFill>
              <a:schemeClr val="tx1"/>
            </a:solidFill>
            <a:round/>
            <a:headEnd/>
            <a:tailEnd/>
          </a:ln>
          <a:effectLst/>
        </p:spPr>
        <p:txBody>
          <a:bodyPr/>
          <a:lstStyle/>
          <a:p>
            <a:endParaRPr lang="en-US"/>
          </a:p>
        </p:txBody>
      </p:sp>
      <p:sp>
        <p:nvSpPr>
          <p:cNvPr id="1859595" name="Oval 11"/>
          <p:cNvSpPr>
            <a:spLocks noChangeArrowheads="1"/>
          </p:cNvSpPr>
          <p:nvPr/>
        </p:nvSpPr>
        <p:spPr bwMode="auto">
          <a:xfrm>
            <a:off x="1828800" y="2514600"/>
            <a:ext cx="508000" cy="304800"/>
          </a:xfrm>
          <a:prstGeom prst="ellipse">
            <a:avLst/>
          </a:prstGeom>
          <a:solidFill>
            <a:schemeClr val="accent1"/>
          </a:solidFill>
          <a:ln w="9525" algn="ctr">
            <a:solidFill>
              <a:schemeClr val="tx1"/>
            </a:solidFill>
            <a:round/>
            <a:headEnd/>
            <a:tailEnd/>
          </a:ln>
          <a:effectLst/>
        </p:spPr>
        <p:txBody>
          <a:bodyPr wrap="none" anchor="ctr"/>
          <a:lstStyle/>
          <a:p>
            <a:r>
              <a:rPr lang="en-US" sz="1600" b="1"/>
              <a:t>E0</a:t>
            </a:r>
          </a:p>
        </p:txBody>
      </p:sp>
      <p:sp>
        <p:nvSpPr>
          <p:cNvPr id="1859596" name="Oval 12"/>
          <p:cNvSpPr>
            <a:spLocks noChangeArrowheads="1"/>
          </p:cNvSpPr>
          <p:nvPr/>
        </p:nvSpPr>
        <p:spPr bwMode="auto">
          <a:xfrm>
            <a:off x="9061451" y="2667000"/>
            <a:ext cx="508000" cy="304800"/>
          </a:xfrm>
          <a:prstGeom prst="ellipse">
            <a:avLst/>
          </a:prstGeom>
          <a:solidFill>
            <a:schemeClr val="accent1"/>
          </a:solidFill>
          <a:ln w="9525" algn="ctr">
            <a:solidFill>
              <a:schemeClr val="tx1"/>
            </a:solidFill>
            <a:round/>
            <a:headEnd/>
            <a:tailEnd/>
          </a:ln>
          <a:effectLst/>
        </p:spPr>
        <p:txBody>
          <a:bodyPr wrap="none" anchor="ctr"/>
          <a:lstStyle/>
          <a:p>
            <a:r>
              <a:rPr lang="en-US" sz="1600" b="1"/>
              <a:t>E0</a:t>
            </a:r>
          </a:p>
        </p:txBody>
      </p:sp>
      <p:sp>
        <p:nvSpPr>
          <p:cNvPr id="1859597" name="Text Box 13"/>
          <p:cNvSpPr txBox="1">
            <a:spLocks noChangeArrowheads="1"/>
          </p:cNvSpPr>
          <p:nvPr/>
        </p:nvSpPr>
        <p:spPr bwMode="auto">
          <a:xfrm>
            <a:off x="1217084" y="4368800"/>
            <a:ext cx="1324402" cy="461665"/>
          </a:xfrm>
          <a:prstGeom prst="rect">
            <a:avLst/>
          </a:prstGeom>
          <a:noFill/>
          <a:ln w="9525" algn="ctr">
            <a:noFill/>
            <a:miter lim="800000"/>
            <a:headEnd/>
            <a:tailEnd/>
          </a:ln>
          <a:effectLst/>
        </p:spPr>
        <p:txBody>
          <a:bodyPr wrap="none">
            <a:spAutoFit/>
          </a:bodyPr>
          <a:lstStyle/>
          <a:p>
            <a:pPr algn="l"/>
            <a:r>
              <a:rPr lang="en-US" sz="1200">
                <a:latin typeface="Tahoma" pitchFamily="34" charset="0"/>
              </a:rPr>
              <a:t>192.168.0.18</a:t>
            </a:r>
          </a:p>
          <a:p>
            <a:pPr algn="l"/>
            <a:r>
              <a:rPr lang="en-US" sz="1200">
                <a:latin typeface="Tahoma" pitchFamily="34" charset="0"/>
              </a:rPr>
              <a:t>255.255.255.248</a:t>
            </a:r>
          </a:p>
        </p:txBody>
      </p:sp>
      <p:grpSp>
        <p:nvGrpSpPr>
          <p:cNvPr id="1859598" name="Group 14"/>
          <p:cNvGrpSpPr>
            <a:grpSpLocks/>
          </p:cNvGrpSpPr>
          <p:nvPr/>
        </p:nvGrpSpPr>
        <p:grpSpPr bwMode="auto">
          <a:xfrm>
            <a:off x="1727200" y="3733800"/>
            <a:ext cx="863600" cy="585788"/>
            <a:chOff x="768" y="2352"/>
            <a:chExt cx="408" cy="369"/>
          </a:xfrm>
        </p:grpSpPr>
        <p:pic>
          <p:nvPicPr>
            <p:cNvPr id="1859599" name="Picture 15"/>
            <p:cNvPicPr>
              <a:picLocks noChangeArrowheads="1"/>
            </p:cNvPicPr>
            <p:nvPr/>
          </p:nvPicPr>
          <p:blipFill>
            <a:blip r:embed="rId4"/>
            <a:srcRect/>
            <a:stretch>
              <a:fillRect/>
            </a:stretch>
          </p:blipFill>
          <p:spPr bwMode="auto">
            <a:xfrm>
              <a:off x="768" y="2352"/>
              <a:ext cx="408" cy="369"/>
            </a:xfrm>
            <a:prstGeom prst="rect">
              <a:avLst/>
            </a:prstGeom>
            <a:noFill/>
            <a:ln w="9525">
              <a:noFill/>
              <a:miter lim="800000"/>
              <a:headEnd/>
              <a:tailEnd/>
            </a:ln>
            <a:effectLst/>
          </p:spPr>
        </p:pic>
        <p:sp>
          <p:nvSpPr>
            <p:cNvPr id="1859600" name="Text Box 16"/>
            <p:cNvSpPr txBox="1">
              <a:spLocks noChangeArrowheads="1"/>
            </p:cNvSpPr>
            <p:nvPr/>
          </p:nvSpPr>
          <p:spPr bwMode="auto">
            <a:xfrm>
              <a:off x="844" y="2361"/>
              <a:ext cx="212" cy="231"/>
            </a:xfrm>
            <a:prstGeom prst="rect">
              <a:avLst/>
            </a:prstGeom>
            <a:noFill/>
            <a:ln w="9525" algn="ctr">
              <a:noFill/>
              <a:miter lim="800000"/>
              <a:headEnd/>
              <a:tailEnd/>
            </a:ln>
            <a:effectLst/>
          </p:spPr>
          <p:txBody>
            <a:bodyPr>
              <a:spAutoFit/>
            </a:bodyPr>
            <a:lstStyle/>
            <a:p>
              <a:r>
                <a:rPr lang="en-US"/>
                <a:t>A</a:t>
              </a:r>
            </a:p>
          </p:txBody>
        </p:sp>
      </p:grpSp>
      <p:grpSp>
        <p:nvGrpSpPr>
          <p:cNvPr id="1859601" name="Group 17"/>
          <p:cNvGrpSpPr>
            <a:grpSpLocks/>
          </p:cNvGrpSpPr>
          <p:nvPr/>
        </p:nvGrpSpPr>
        <p:grpSpPr bwMode="auto">
          <a:xfrm>
            <a:off x="8534400" y="3657600"/>
            <a:ext cx="863600" cy="685800"/>
            <a:chOff x="4032" y="2304"/>
            <a:chExt cx="408" cy="432"/>
          </a:xfrm>
        </p:grpSpPr>
        <p:pic>
          <p:nvPicPr>
            <p:cNvPr id="1859602" name="Picture 18"/>
            <p:cNvPicPr>
              <a:picLocks noChangeArrowheads="1"/>
            </p:cNvPicPr>
            <p:nvPr/>
          </p:nvPicPr>
          <p:blipFill>
            <a:blip r:embed="rId4"/>
            <a:srcRect/>
            <a:stretch>
              <a:fillRect/>
            </a:stretch>
          </p:blipFill>
          <p:spPr bwMode="auto">
            <a:xfrm>
              <a:off x="4032" y="2304"/>
              <a:ext cx="408" cy="432"/>
            </a:xfrm>
            <a:prstGeom prst="rect">
              <a:avLst/>
            </a:prstGeom>
            <a:noFill/>
            <a:ln w="9525">
              <a:noFill/>
              <a:miter lim="800000"/>
              <a:headEnd/>
              <a:tailEnd/>
            </a:ln>
            <a:effectLst/>
          </p:spPr>
        </p:pic>
        <p:sp>
          <p:nvSpPr>
            <p:cNvPr id="1859603" name="Text Box 19"/>
            <p:cNvSpPr txBox="1">
              <a:spLocks noChangeArrowheads="1"/>
            </p:cNvSpPr>
            <p:nvPr/>
          </p:nvSpPr>
          <p:spPr bwMode="auto">
            <a:xfrm>
              <a:off x="4127" y="2375"/>
              <a:ext cx="150" cy="233"/>
            </a:xfrm>
            <a:prstGeom prst="rect">
              <a:avLst/>
            </a:prstGeom>
            <a:noFill/>
            <a:ln w="9525" algn="ctr">
              <a:noFill/>
              <a:miter lim="800000"/>
              <a:headEnd/>
              <a:tailEnd/>
            </a:ln>
            <a:effectLst/>
          </p:spPr>
          <p:txBody>
            <a:bodyPr wrap="none">
              <a:spAutoFit/>
            </a:bodyPr>
            <a:lstStyle/>
            <a:p>
              <a:r>
                <a:rPr lang="en-US"/>
                <a:t>B</a:t>
              </a:r>
            </a:p>
          </p:txBody>
        </p:sp>
      </p:grpSp>
      <p:pic>
        <p:nvPicPr>
          <p:cNvPr id="1859604" name="Picture 20"/>
          <p:cNvPicPr>
            <a:picLocks noChangeArrowheads="1"/>
          </p:cNvPicPr>
          <p:nvPr/>
        </p:nvPicPr>
        <p:blipFill>
          <a:blip r:embed="rId3"/>
          <a:srcRect/>
          <a:stretch>
            <a:fillRect/>
          </a:stretch>
        </p:blipFill>
        <p:spPr bwMode="auto">
          <a:xfrm>
            <a:off x="4572000" y="2133600"/>
            <a:ext cx="1238251" cy="539750"/>
          </a:xfrm>
          <a:prstGeom prst="rect">
            <a:avLst/>
          </a:prstGeom>
          <a:noFill/>
          <a:ln w="9525">
            <a:noFill/>
            <a:miter lim="800000"/>
            <a:headEnd/>
            <a:tailEnd/>
          </a:ln>
          <a:effectLst/>
        </p:spPr>
      </p:pic>
      <p:sp>
        <p:nvSpPr>
          <p:cNvPr id="1859605" name="Freeform 21"/>
          <p:cNvSpPr>
            <a:spLocks/>
          </p:cNvSpPr>
          <p:nvPr/>
        </p:nvSpPr>
        <p:spPr bwMode="auto">
          <a:xfrm rot="5212459">
            <a:off x="6918591" y="973932"/>
            <a:ext cx="382587" cy="2844800"/>
          </a:xfrm>
          <a:custGeom>
            <a:avLst/>
            <a:gdLst/>
            <a:ahLst/>
            <a:cxnLst>
              <a:cxn ang="0">
                <a:pos x="0" y="768"/>
              </a:cxn>
              <a:cxn ang="0">
                <a:pos x="0" y="336"/>
              </a:cxn>
              <a:cxn ang="0">
                <a:pos x="96" y="432"/>
              </a:cxn>
              <a:cxn ang="0">
                <a:pos x="96" y="0"/>
              </a:cxn>
            </a:cxnLst>
            <a:rect l="0" t="0" r="r" b="b"/>
            <a:pathLst>
              <a:path w="97" h="769">
                <a:moveTo>
                  <a:pt x="0" y="768"/>
                </a:moveTo>
                <a:lnTo>
                  <a:pt x="0" y="336"/>
                </a:lnTo>
                <a:lnTo>
                  <a:pt x="96" y="432"/>
                </a:lnTo>
                <a:lnTo>
                  <a:pt x="96" y="0"/>
                </a:lnTo>
              </a:path>
            </a:pathLst>
          </a:custGeom>
          <a:noFill/>
          <a:ln w="50800" cap="rnd" cmpd="sng">
            <a:solidFill>
              <a:schemeClr val="accent2"/>
            </a:solidFill>
            <a:prstDash val="solid"/>
            <a:round/>
            <a:headEnd type="none" w="sm" len="sm"/>
            <a:tailEnd type="none" w="sm" len="sm"/>
          </a:ln>
          <a:effectLst>
            <a:outerShdw dist="17961" dir="2700000" algn="ctr" rotWithShape="0">
              <a:schemeClr val="tx1"/>
            </a:outerShdw>
          </a:effectLst>
        </p:spPr>
        <p:txBody>
          <a:bodyPr/>
          <a:lstStyle/>
          <a:p>
            <a:endParaRPr lang="en-US"/>
          </a:p>
        </p:txBody>
      </p:sp>
      <p:sp>
        <p:nvSpPr>
          <p:cNvPr id="1859606" name="Oval 22"/>
          <p:cNvSpPr>
            <a:spLocks noChangeArrowheads="1"/>
          </p:cNvSpPr>
          <p:nvPr/>
        </p:nvSpPr>
        <p:spPr bwMode="auto">
          <a:xfrm>
            <a:off x="4165600" y="2514600"/>
            <a:ext cx="508000" cy="304800"/>
          </a:xfrm>
          <a:prstGeom prst="ellipse">
            <a:avLst/>
          </a:prstGeom>
          <a:solidFill>
            <a:schemeClr val="accent1"/>
          </a:solidFill>
          <a:ln w="9525" algn="ctr">
            <a:solidFill>
              <a:schemeClr val="tx1"/>
            </a:solidFill>
            <a:round/>
            <a:headEnd/>
            <a:tailEnd/>
          </a:ln>
          <a:effectLst/>
        </p:spPr>
        <p:txBody>
          <a:bodyPr wrap="none" anchor="ctr"/>
          <a:lstStyle/>
          <a:p>
            <a:r>
              <a:rPr lang="en-US" sz="1600" b="1"/>
              <a:t>S0</a:t>
            </a:r>
          </a:p>
        </p:txBody>
      </p:sp>
      <p:sp>
        <p:nvSpPr>
          <p:cNvPr id="1859607" name="Oval 23"/>
          <p:cNvSpPr>
            <a:spLocks noChangeArrowheads="1"/>
          </p:cNvSpPr>
          <p:nvPr/>
        </p:nvSpPr>
        <p:spPr bwMode="auto">
          <a:xfrm>
            <a:off x="5689600" y="2286000"/>
            <a:ext cx="508000" cy="304800"/>
          </a:xfrm>
          <a:prstGeom prst="ellipse">
            <a:avLst/>
          </a:prstGeom>
          <a:solidFill>
            <a:schemeClr val="accent1"/>
          </a:solidFill>
          <a:ln w="9525" algn="ctr">
            <a:solidFill>
              <a:schemeClr val="tx1"/>
            </a:solidFill>
            <a:round/>
            <a:headEnd/>
            <a:tailEnd/>
          </a:ln>
          <a:effectLst/>
        </p:spPr>
        <p:txBody>
          <a:bodyPr wrap="none" anchor="ctr"/>
          <a:lstStyle/>
          <a:p>
            <a:r>
              <a:rPr lang="en-US" sz="1600" b="1"/>
              <a:t>S1</a:t>
            </a:r>
          </a:p>
        </p:txBody>
      </p:sp>
      <p:sp>
        <p:nvSpPr>
          <p:cNvPr id="1859608" name="WordArt 24"/>
          <p:cNvSpPr>
            <a:spLocks noChangeArrowheads="1" noChangeShapeType="1" noTextEdit="1"/>
          </p:cNvSpPr>
          <p:nvPr/>
        </p:nvSpPr>
        <p:spPr bwMode="auto">
          <a:xfrm>
            <a:off x="8858251" y="1600200"/>
            <a:ext cx="673100" cy="381000"/>
          </a:xfrm>
          <a:prstGeom prst="rect">
            <a:avLst/>
          </a:prstGeom>
        </p:spPr>
        <p:txBody>
          <a:bodyPr wrap="none" fromWordArt="1">
            <a:prstTxWarp prst="textPlain">
              <a:avLst>
                <a:gd name="adj" fmla="val 50000"/>
              </a:avLst>
            </a:prstTxWarp>
          </a:bodyPr>
          <a:lstStyle/>
          <a:p>
            <a:r>
              <a:rPr lang="en-US" sz="3600" kern="10">
                <a:ln w="12700">
                  <a:solidFill>
                    <a:srgbClr val="3333CC"/>
                  </a:solidFill>
                  <a:round/>
                  <a:headEnd/>
                  <a:tailEnd/>
                </a:ln>
                <a:solidFill>
                  <a:srgbClr val="B2B2B2">
                    <a:alpha val="50000"/>
                  </a:srgbClr>
                </a:solidFill>
                <a:effectLst>
                  <a:outerShdw dist="45791" dir="2021404" algn="ctr" rotWithShape="0">
                    <a:srgbClr val="9999FF"/>
                  </a:outerShdw>
                </a:effectLst>
                <a:latin typeface="Arial Black"/>
              </a:rPr>
              <a:t>R3</a:t>
            </a:r>
          </a:p>
        </p:txBody>
      </p:sp>
      <p:pic>
        <p:nvPicPr>
          <p:cNvPr id="1859609" name="Picture 25"/>
          <p:cNvPicPr>
            <a:picLocks noChangeArrowheads="1"/>
          </p:cNvPicPr>
          <p:nvPr/>
        </p:nvPicPr>
        <p:blipFill>
          <a:blip r:embed="rId3"/>
          <a:srcRect/>
          <a:stretch>
            <a:fillRect/>
          </a:stretch>
        </p:blipFill>
        <p:spPr bwMode="auto">
          <a:xfrm>
            <a:off x="8515352" y="2133600"/>
            <a:ext cx="1238249" cy="539750"/>
          </a:xfrm>
          <a:prstGeom prst="rect">
            <a:avLst/>
          </a:prstGeom>
          <a:noFill/>
          <a:ln w="9525">
            <a:noFill/>
            <a:miter lim="800000"/>
            <a:headEnd/>
            <a:tailEnd/>
          </a:ln>
          <a:effectLst/>
        </p:spPr>
      </p:pic>
      <p:sp>
        <p:nvSpPr>
          <p:cNvPr id="1859614" name="Text Box 30"/>
          <p:cNvSpPr txBox="1">
            <a:spLocks noChangeArrowheads="1"/>
          </p:cNvSpPr>
          <p:nvPr/>
        </p:nvSpPr>
        <p:spPr bwMode="auto">
          <a:xfrm>
            <a:off x="406401" y="2819400"/>
            <a:ext cx="1324402" cy="461665"/>
          </a:xfrm>
          <a:prstGeom prst="rect">
            <a:avLst/>
          </a:prstGeom>
          <a:noFill/>
          <a:ln w="9525" algn="ctr">
            <a:noFill/>
            <a:miter lim="800000"/>
            <a:headEnd/>
            <a:tailEnd/>
          </a:ln>
          <a:effectLst/>
        </p:spPr>
        <p:txBody>
          <a:bodyPr wrap="none">
            <a:spAutoFit/>
          </a:bodyPr>
          <a:lstStyle/>
          <a:p>
            <a:pPr algn="l"/>
            <a:r>
              <a:rPr lang="en-US" sz="1200">
                <a:latin typeface="Tahoma" pitchFamily="34" charset="0"/>
              </a:rPr>
              <a:t>192.168.0.17</a:t>
            </a:r>
          </a:p>
          <a:p>
            <a:pPr algn="l"/>
            <a:r>
              <a:rPr lang="en-US" sz="1200">
                <a:latin typeface="Tahoma" pitchFamily="34" charset="0"/>
              </a:rPr>
              <a:t>255.255.255.248</a:t>
            </a:r>
          </a:p>
        </p:txBody>
      </p:sp>
      <p:sp>
        <p:nvSpPr>
          <p:cNvPr id="1859615" name="Text Box 31"/>
          <p:cNvSpPr txBox="1">
            <a:spLocks noChangeArrowheads="1"/>
          </p:cNvSpPr>
          <p:nvPr/>
        </p:nvSpPr>
        <p:spPr bwMode="auto">
          <a:xfrm>
            <a:off x="2641601" y="1676400"/>
            <a:ext cx="1324402" cy="461665"/>
          </a:xfrm>
          <a:prstGeom prst="rect">
            <a:avLst/>
          </a:prstGeom>
          <a:noFill/>
          <a:ln w="9525" algn="ctr">
            <a:noFill/>
            <a:miter lim="800000"/>
            <a:headEnd/>
            <a:tailEnd/>
          </a:ln>
          <a:effectLst/>
        </p:spPr>
        <p:txBody>
          <a:bodyPr wrap="none">
            <a:spAutoFit/>
          </a:bodyPr>
          <a:lstStyle/>
          <a:p>
            <a:pPr algn="l"/>
            <a:r>
              <a:rPr lang="en-US" sz="1200">
                <a:latin typeface="Tahoma" pitchFamily="34" charset="0"/>
              </a:rPr>
              <a:t>192.168.0.5</a:t>
            </a:r>
          </a:p>
          <a:p>
            <a:pPr algn="l"/>
            <a:r>
              <a:rPr lang="en-US" sz="1200">
                <a:latin typeface="Tahoma" pitchFamily="34" charset="0"/>
              </a:rPr>
              <a:t>255.255.255.252</a:t>
            </a:r>
          </a:p>
        </p:txBody>
      </p:sp>
      <p:sp>
        <p:nvSpPr>
          <p:cNvPr id="1859616" name="Text Box 32"/>
          <p:cNvSpPr txBox="1">
            <a:spLocks noChangeArrowheads="1"/>
          </p:cNvSpPr>
          <p:nvPr/>
        </p:nvSpPr>
        <p:spPr bwMode="auto">
          <a:xfrm>
            <a:off x="3251201" y="2819400"/>
            <a:ext cx="1324402" cy="461665"/>
          </a:xfrm>
          <a:prstGeom prst="rect">
            <a:avLst/>
          </a:prstGeom>
          <a:noFill/>
          <a:ln w="9525" algn="ctr">
            <a:noFill/>
            <a:miter lim="800000"/>
            <a:headEnd/>
            <a:tailEnd/>
          </a:ln>
          <a:effectLst/>
        </p:spPr>
        <p:txBody>
          <a:bodyPr wrap="none">
            <a:spAutoFit/>
          </a:bodyPr>
          <a:lstStyle/>
          <a:p>
            <a:pPr algn="l"/>
            <a:r>
              <a:rPr lang="en-US" sz="1200">
                <a:latin typeface="Tahoma" pitchFamily="34" charset="0"/>
              </a:rPr>
              <a:t>192.168.0.6</a:t>
            </a:r>
          </a:p>
          <a:p>
            <a:pPr algn="l"/>
            <a:r>
              <a:rPr lang="en-US" sz="1200">
                <a:latin typeface="Tahoma" pitchFamily="34" charset="0"/>
              </a:rPr>
              <a:t>255.255.255.252</a:t>
            </a:r>
          </a:p>
        </p:txBody>
      </p:sp>
      <p:sp>
        <p:nvSpPr>
          <p:cNvPr id="1859617" name="Text Box 33"/>
          <p:cNvSpPr txBox="1">
            <a:spLocks noChangeArrowheads="1"/>
          </p:cNvSpPr>
          <p:nvPr/>
        </p:nvSpPr>
        <p:spPr bwMode="auto">
          <a:xfrm>
            <a:off x="5689601" y="1752600"/>
            <a:ext cx="1324402" cy="461665"/>
          </a:xfrm>
          <a:prstGeom prst="rect">
            <a:avLst/>
          </a:prstGeom>
          <a:noFill/>
          <a:ln w="9525" algn="ctr">
            <a:noFill/>
            <a:miter lim="800000"/>
            <a:headEnd/>
            <a:tailEnd/>
          </a:ln>
          <a:effectLst/>
        </p:spPr>
        <p:txBody>
          <a:bodyPr wrap="none">
            <a:spAutoFit/>
          </a:bodyPr>
          <a:lstStyle/>
          <a:p>
            <a:pPr algn="l"/>
            <a:r>
              <a:rPr lang="en-US" sz="1200">
                <a:latin typeface="Tahoma" pitchFamily="34" charset="0"/>
              </a:rPr>
              <a:t>192.168.0.9</a:t>
            </a:r>
          </a:p>
          <a:p>
            <a:pPr algn="l"/>
            <a:r>
              <a:rPr lang="en-US" sz="1200">
                <a:latin typeface="Tahoma" pitchFamily="34" charset="0"/>
              </a:rPr>
              <a:t>255.255.255.252</a:t>
            </a:r>
          </a:p>
        </p:txBody>
      </p:sp>
      <p:sp>
        <p:nvSpPr>
          <p:cNvPr id="1859618" name="Text Box 34"/>
          <p:cNvSpPr txBox="1">
            <a:spLocks noChangeArrowheads="1"/>
          </p:cNvSpPr>
          <p:nvPr/>
        </p:nvSpPr>
        <p:spPr bwMode="auto">
          <a:xfrm>
            <a:off x="7112001" y="2667000"/>
            <a:ext cx="1324402" cy="461665"/>
          </a:xfrm>
          <a:prstGeom prst="rect">
            <a:avLst/>
          </a:prstGeom>
          <a:noFill/>
          <a:ln w="9525" algn="ctr">
            <a:noFill/>
            <a:miter lim="800000"/>
            <a:headEnd/>
            <a:tailEnd/>
          </a:ln>
          <a:effectLst/>
        </p:spPr>
        <p:txBody>
          <a:bodyPr wrap="none">
            <a:spAutoFit/>
          </a:bodyPr>
          <a:lstStyle/>
          <a:p>
            <a:pPr algn="l"/>
            <a:r>
              <a:rPr lang="en-US" sz="1200">
                <a:latin typeface="Tahoma" pitchFamily="34" charset="0"/>
              </a:rPr>
              <a:t>192.168.0.10</a:t>
            </a:r>
          </a:p>
          <a:p>
            <a:pPr algn="l"/>
            <a:r>
              <a:rPr lang="en-US" sz="1200">
                <a:latin typeface="Tahoma" pitchFamily="34" charset="0"/>
              </a:rPr>
              <a:t>255.255.255.252</a:t>
            </a:r>
          </a:p>
        </p:txBody>
      </p:sp>
      <p:sp>
        <p:nvSpPr>
          <p:cNvPr id="1859619" name="Text Box 35"/>
          <p:cNvSpPr txBox="1">
            <a:spLocks noChangeArrowheads="1"/>
          </p:cNvSpPr>
          <p:nvPr/>
        </p:nvSpPr>
        <p:spPr bwMode="auto">
          <a:xfrm>
            <a:off x="9652001" y="2514600"/>
            <a:ext cx="1324402" cy="461665"/>
          </a:xfrm>
          <a:prstGeom prst="rect">
            <a:avLst/>
          </a:prstGeom>
          <a:noFill/>
          <a:ln w="9525" algn="ctr">
            <a:noFill/>
            <a:miter lim="800000"/>
            <a:headEnd/>
            <a:tailEnd/>
          </a:ln>
          <a:effectLst/>
        </p:spPr>
        <p:txBody>
          <a:bodyPr wrap="none">
            <a:spAutoFit/>
          </a:bodyPr>
          <a:lstStyle/>
          <a:p>
            <a:pPr algn="l"/>
            <a:r>
              <a:rPr lang="en-US" sz="1200">
                <a:latin typeface="Tahoma" pitchFamily="34" charset="0"/>
              </a:rPr>
              <a:t>192.168.0.33</a:t>
            </a:r>
          </a:p>
          <a:p>
            <a:pPr algn="l"/>
            <a:r>
              <a:rPr lang="en-US" sz="1200">
                <a:latin typeface="Tahoma" pitchFamily="34" charset="0"/>
              </a:rPr>
              <a:t>255.255.255.240</a:t>
            </a:r>
          </a:p>
        </p:txBody>
      </p:sp>
      <p:sp>
        <p:nvSpPr>
          <p:cNvPr id="1859620" name="Text Box 36"/>
          <p:cNvSpPr txBox="1">
            <a:spLocks noChangeArrowheads="1"/>
          </p:cNvSpPr>
          <p:nvPr/>
        </p:nvSpPr>
        <p:spPr bwMode="auto">
          <a:xfrm>
            <a:off x="9550401" y="3657600"/>
            <a:ext cx="1324402" cy="461665"/>
          </a:xfrm>
          <a:prstGeom prst="rect">
            <a:avLst/>
          </a:prstGeom>
          <a:noFill/>
          <a:ln w="9525" algn="ctr">
            <a:noFill/>
            <a:miter lim="800000"/>
            <a:headEnd/>
            <a:tailEnd/>
          </a:ln>
          <a:effectLst/>
        </p:spPr>
        <p:txBody>
          <a:bodyPr wrap="none">
            <a:spAutoFit/>
          </a:bodyPr>
          <a:lstStyle/>
          <a:p>
            <a:pPr algn="l"/>
            <a:r>
              <a:rPr lang="en-US" sz="1200">
                <a:latin typeface="Tahoma" pitchFamily="34" charset="0"/>
              </a:rPr>
              <a:t>192.168.0.34</a:t>
            </a:r>
          </a:p>
          <a:p>
            <a:pPr algn="l"/>
            <a:r>
              <a:rPr lang="en-US" sz="1200">
                <a:latin typeface="Tahoma" pitchFamily="34" charset="0"/>
              </a:rPr>
              <a:t>255.255.255.240</a:t>
            </a:r>
          </a:p>
        </p:txBody>
      </p:sp>
    </p:spTree>
    <p:extLst>
      <p:ext uri="{BB962C8B-B14F-4D97-AF65-F5344CB8AC3E}">
        <p14:creationId xmlns:p14="http://schemas.microsoft.com/office/powerpoint/2010/main" val="274642317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1634" name="Rectangle 2"/>
          <p:cNvSpPr>
            <a:spLocks noGrp="1" noChangeArrowheads="1"/>
          </p:cNvSpPr>
          <p:nvPr>
            <p:ph type="title"/>
          </p:nvPr>
        </p:nvSpPr>
        <p:spPr/>
        <p:txBody>
          <a:bodyPr/>
          <a:lstStyle/>
          <a:p>
            <a:r>
              <a:rPr lang="en-US" sz="3600"/>
              <a:t>Exercise - RIP Version 2 Configuration</a:t>
            </a:r>
          </a:p>
        </p:txBody>
      </p:sp>
      <p:pic>
        <p:nvPicPr>
          <p:cNvPr id="1861635" name="Picture 3"/>
          <p:cNvPicPr>
            <a:picLocks noChangeArrowheads="1"/>
          </p:cNvPicPr>
          <p:nvPr/>
        </p:nvPicPr>
        <p:blipFill>
          <a:blip r:embed="rId3"/>
          <a:srcRect/>
          <a:stretch>
            <a:fillRect/>
          </a:stretch>
        </p:blipFill>
        <p:spPr bwMode="auto">
          <a:xfrm>
            <a:off x="1504952" y="2057400"/>
            <a:ext cx="1238249" cy="539750"/>
          </a:xfrm>
          <a:prstGeom prst="rect">
            <a:avLst/>
          </a:prstGeom>
          <a:noFill/>
          <a:ln w="9525">
            <a:noFill/>
            <a:miter lim="800000"/>
            <a:headEnd/>
            <a:tailEnd/>
          </a:ln>
          <a:effectLst/>
        </p:spPr>
      </p:pic>
      <p:sp>
        <p:nvSpPr>
          <p:cNvPr id="1861636" name="Freeform 4"/>
          <p:cNvSpPr>
            <a:spLocks/>
          </p:cNvSpPr>
          <p:nvPr/>
        </p:nvSpPr>
        <p:spPr bwMode="auto">
          <a:xfrm rot="5172296">
            <a:off x="3447786" y="1420549"/>
            <a:ext cx="398463" cy="1849967"/>
          </a:xfrm>
          <a:custGeom>
            <a:avLst/>
            <a:gdLst/>
            <a:ahLst/>
            <a:cxnLst>
              <a:cxn ang="0">
                <a:pos x="0" y="768"/>
              </a:cxn>
              <a:cxn ang="0">
                <a:pos x="0" y="336"/>
              </a:cxn>
              <a:cxn ang="0">
                <a:pos x="96" y="432"/>
              </a:cxn>
              <a:cxn ang="0">
                <a:pos x="96" y="0"/>
              </a:cxn>
            </a:cxnLst>
            <a:rect l="0" t="0" r="r" b="b"/>
            <a:pathLst>
              <a:path w="97" h="769">
                <a:moveTo>
                  <a:pt x="0" y="768"/>
                </a:moveTo>
                <a:lnTo>
                  <a:pt x="0" y="336"/>
                </a:lnTo>
                <a:lnTo>
                  <a:pt x="96" y="432"/>
                </a:lnTo>
                <a:lnTo>
                  <a:pt x="96" y="0"/>
                </a:lnTo>
              </a:path>
            </a:pathLst>
          </a:custGeom>
          <a:noFill/>
          <a:ln w="50800" cap="rnd" cmpd="sng">
            <a:solidFill>
              <a:schemeClr val="accent2"/>
            </a:solidFill>
            <a:prstDash val="solid"/>
            <a:round/>
            <a:headEnd type="none" w="sm" len="sm"/>
            <a:tailEnd type="none" w="sm" len="sm"/>
          </a:ln>
          <a:effectLst>
            <a:outerShdw dist="17961" dir="2700000" algn="ctr" rotWithShape="0">
              <a:schemeClr val="tx1"/>
            </a:outerShdw>
          </a:effectLst>
        </p:spPr>
        <p:txBody>
          <a:bodyPr/>
          <a:lstStyle/>
          <a:p>
            <a:endParaRPr lang="en-US"/>
          </a:p>
        </p:txBody>
      </p:sp>
      <p:sp>
        <p:nvSpPr>
          <p:cNvPr id="1861637" name="Oval 5"/>
          <p:cNvSpPr>
            <a:spLocks noChangeArrowheads="1"/>
          </p:cNvSpPr>
          <p:nvPr/>
        </p:nvSpPr>
        <p:spPr bwMode="auto">
          <a:xfrm>
            <a:off x="2622551" y="2362200"/>
            <a:ext cx="508000" cy="304800"/>
          </a:xfrm>
          <a:prstGeom prst="ellipse">
            <a:avLst/>
          </a:prstGeom>
          <a:solidFill>
            <a:schemeClr val="accent1"/>
          </a:solidFill>
          <a:ln w="9525" algn="ctr">
            <a:solidFill>
              <a:schemeClr val="tx1"/>
            </a:solidFill>
            <a:round/>
            <a:headEnd/>
            <a:tailEnd/>
          </a:ln>
          <a:effectLst/>
        </p:spPr>
        <p:txBody>
          <a:bodyPr wrap="none" anchor="ctr"/>
          <a:lstStyle/>
          <a:p>
            <a:r>
              <a:rPr lang="en-US" sz="1600" b="1"/>
              <a:t>S0</a:t>
            </a:r>
          </a:p>
        </p:txBody>
      </p:sp>
      <p:sp>
        <p:nvSpPr>
          <p:cNvPr id="1861638" name="Oval 6"/>
          <p:cNvSpPr>
            <a:spLocks noChangeArrowheads="1"/>
          </p:cNvSpPr>
          <p:nvPr/>
        </p:nvSpPr>
        <p:spPr bwMode="auto">
          <a:xfrm>
            <a:off x="8026400" y="2133600"/>
            <a:ext cx="508000" cy="304800"/>
          </a:xfrm>
          <a:prstGeom prst="ellipse">
            <a:avLst/>
          </a:prstGeom>
          <a:solidFill>
            <a:schemeClr val="accent1"/>
          </a:solidFill>
          <a:ln w="9525" algn="ctr">
            <a:solidFill>
              <a:schemeClr val="tx1"/>
            </a:solidFill>
            <a:round/>
            <a:headEnd/>
            <a:tailEnd/>
          </a:ln>
          <a:effectLst/>
        </p:spPr>
        <p:txBody>
          <a:bodyPr wrap="none" anchor="ctr"/>
          <a:lstStyle/>
          <a:p>
            <a:r>
              <a:rPr lang="en-US" sz="1600" b="1"/>
              <a:t>S0</a:t>
            </a:r>
          </a:p>
        </p:txBody>
      </p:sp>
      <p:sp>
        <p:nvSpPr>
          <p:cNvPr id="1861639" name="WordArt 7"/>
          <p:cNvSpPr>
            <a:spLocks noChangeArrowheads="1" noChangeShapeType="1" noTextEdit="1"/>
          </p:cNvSpPr>
          <p:nvPr/>
        </p:nvSpPr>
        <p:spPr bwMode="auto">
          <a:xfrm>
            <a:off x="1828801" y="1524000"/>
            <a:ext cx="673100" cy="381000"/>
          </a:xfrm>
          <a:prstGeom prst="rect">
            <a:avLst/>
          </a:prstGeom>
        </p:spPr>
        <p:txBody>
          <a:bodyPr wrap="none" fromWordArt="1">
            <a:prstTxWarp prst="textPlain">
              <a:avLst>
                <a:gd name="adj" fmla="val 50000"/>
              </a:avLst>
            </a:prstTxWarp>
          </a:bodyPr>
          <a:lstStyle/>
          <a:p>
            <a:r>
              <a:rPr lang="en-US" sz="3600" kern="10">
                <a:ln w="12700">
                  <a:solidFill>
                    <a:srgbClr val="3333CC"/>
                  </a:solidFill>
                  <a:round/>
                  <a:headEnd/>
                  <a:tailEnd/>
                </a:ln>
                <a:solidFill>
                  <a:srgbClr val="B2B2B2">
                    <a:alpha val="50000"/>
                  </a:srgbClr>
                </a:solidFill>
                <a:effectLst>
                  <a:outerShdw dist="45791" dir="2021404" algn="ctr" rotWithShape="0">
                    <a:srgbClr val="9999FF"/>
                  </a:outerShdw>
                </a:effectLst>
                <a:latin typeface="Arial Black"/>
              </a:rPr>
              <a:t>R1</a:t>
            </a:r>
          </a:p>
        </p:txBody>
      </p:sp>
      <p:sp>
        <p:nvSpPr>
          <p:cNvPr id="1861640" name="WordArt 8"/>
          <p:cNvSpPr>
            <a:spLocks noChangeArrowheads="1" noChangeShapeType="1" noTextEdit="1"/>
          </p:cNvSpPr>
          <p:nvPr/>
        </p:nvSpPr>
        <p:spPr bwMode="auto">
          <a:xfrm>
            <a:off x="4876801" y="1600200"/>
            <a:ext cx="673100" cy="381000"/>
          </a:xfrm>
          <a:prstGeom prst="rect">
            <a:avLst/>
          </a:prstGeom>
        </p:spPr>
        <p:txBody>
          <a:bodyPr wrap="none" fromWordArt="1">
            <a:prstTxWarp prst="textPlain">
              <a:avLst>
                <a:gd name="adj" fmla="val 50000"/>
              </a:avLst>
            </a:prstTxWarp>
          </a:bodyPr>
          <a:lstStyle/>
          <a:p>
            <a:r>
              <a:rPr lang="en-US" sz="3600" kern="10">
                <a:ln w="12700">
                  <a:solidFill>
                    <a:srgbClr val="3333CC"/>
                  </a:solidFill>
                  <a:round/>
                  <a:headEnd/>
                  <a:tailEnd/>
                </a:ln>
                <a:solidFill>
                  <a:srgbClr val="B2B2B2">
                    <a:alpha val="50000"/>
                  </a:srgbClr>
                </a:solidFill>
                <a:effectLst>
                  <a:outerShdw dist="45791" dir="2021404" algn="ctr" rotWithShape="0">
                    <a:srgbClr val="9999FF"/>
                  </a:outerShdw>
                </a:effectLst>
                <a:latin typeface="Arial Black"/>
              </a:rPr>
              <a:t>R2</a:t>
            </a:r>
          </a:p>
        </p:txBody>
      </p:sp>
      <p:sp>
        <p:nvSpPr>
          <p:cNvPr id="1861641" name="Line 9"/>
          <p:cNvSpPr>
            <a:spLocks noChangeShapeType="1"/>
          </p:cNvSpPr>
          <p:nvPr/>
        </p:nvSpPr>
        <p:spPr bwMode="auto">
          <a:xfrm>
            <a:off x="2114551" y="2590800"/>
            <a:ext cx="0" cy="1219200"/>
          </a:xfrm>
          <a:prstGeom prst="line">
            <a:avLst/>
          </a:prstGeom>
          <a:noFill/>
          <a:ln w="28575">
            <a:solidFill>
              <a:schemeClr val="tx1"/>
            </a:solidFill>
            <a:round/>
            <a:headEnd/>
            <a:tailEnd/>
          </a:ln>
          <a:effectLst/>
        </p:spPr>
        <p:txBody>
          <a:bodyPr/>
          <a:lstStyle/>
          <a:p>
            <a:endParaRPr lang="en-US"/>
          </a:p>
        </p:txBody>
      </p:sp>
      <p:sp>
        <p:nvSpPr>
          <p:cNvPr id="1861642" name="Line 10"/>
          <p:cNvSpPr>
            <a:spLocks noChangeShapeType="1"/>
          </p:cNvSpPr>
          <p:nvPr/>
        </p:nvSpPr>
        <p:spPr bwMode="auto">
          <a:xfrm>
            <a:off x="8959851" y="2590800"/>
            <a:ext cx="0" cy="1219200"/>
          </a:xfrm>
          <a:prstGeom prst="line">
            <a:avLst/>
          </a:prstGeom>
          <a:noFill/>
          <a:ln w="28575">
            <a:solidFill>
              <a:schemeClr val="tx1"/>
            </a:solidFill>
            <a:round/>
            <a:headEnd/>
            <a:tailEnd/>
          </a:ln>
          <a:effectLst/>
        </p:spPr>
        <p:txBody>
          <a:bodyPr/>
          <a:lstStyle/>
          <a:p>
            <a:endParaRPr lang="en-US"/>
          </a:p>
        </p:txBody>
      </p:sp>
      <p:sp>
        <p:nvSpPr>
          <p:cNvPr id="1861643" name="Oval 11"/>
          <p:cNvSpPr>
            <a:spLocks noChangeArrowheads="1"/>
          </p:cNvSpPr>
          <p:nvPr/>
        </p:nvSpPr>
        <p:spPr bwMode="auto">
          <a:xfrm>
            <a:off x="1828800" y="2514600"/>
            <a:ext cx="508000" cy="304800"/>
          </a:xfrm>
          <a:prstGeom prst="ellipse">
            <a:avLst/>
          </a:prstGeom>
          <a:solidFill>
            <a:schemeClr val="accent1"/>
          </a:solidFill>
          <a:ln w="9525" algn="ctr">
            <a:solidFill>
              <a:schemeClr val="tx1"/>
            </a:solidFill>
            <a:round/>
            <a:headEnd/>
            <a:tailEnd/>
          </a:ln>
          <a:effectLst/>
        </p:spPr>
        <p:txBody>
          <a:bodyPr wrap="none" anchor="ctr"/>
          <a:lstStyle/>
          <a:p>
            <a:r>
              <a:rPr lang="en-US" sz="1600" b="1"/>
              <a:t>E0</a:t>
            </a:r>
          </a:p>
        </p:txBody>
      </p:sp>
      <p:sp>
        <p:nvSpPr>
          <p:cNvPr id="1861644" name="Oval 12"/>
          <p:cNvSpPr>
            <a:spLocks noChangeArrowheads="1"/>
          </p:cNvSpPr>
          <p:nvPr/>
        </p:nvSpPr>
        <p:spPr bwMode="auto">
          <a:xfrm>
            <a:off x="9061451" y="2667000"/>
            <a:ext cx="508000" cy="304800"/>
          </a:xfrm>
          <a:prstGeom prst="ellipse">
            <a:avLst/>
          </a:prstGeom>
          <a:solidFill>
            <a:schemeClr val="accent1"/>
          </a:solidFill>
          <a:ln w="9525" algn="ctr">
            <a:solidFill>
              <a:schemeClr val="tx1"/>
            </a:solidFill>
            <a:round/>
            <a:headEnd/>
            <a:tailEnd/>
          </a:ln>
          <a:effectLst/>
        </p:spPr>
        <p:txBody>
          <a:bodyPr wrap="none" anchor="ctr"/>
          <a:lstStyle/>
          <a:p>
            <a:r>
              <a:rPr lang="en-US" sz="1600" b="1"/>
              <a:t>E0</a:t>
            </a:r>
          </a:p>
        </p:txBody>
      </p:sp>
      <p:sp>
        <p:nvSpPr>
          <p:cNvPr id="1861645" name="Text Box 13"/>
          <p:cNvSpPr txBox="1">
            <a:spLocks noChangeArrowheads="1"/>
          </p:cNvSpPr>
          <p:nvPr/>
        </p:nvSpPr>
        <p:spPr bwMode="auto">
          <a:xfrm>
            <a:off x="-74083" y="3200400"/>
            <a:ext cx="1709122" cy="307777"/>
          </a:xfrm>
          <a:prstGeom prst="rect">
            <a:avLst/>
          </a:prstGeom>
          <a:noFill/>
          <a:ln w="9525" algn="ctr">
            <a:noFill/>
            <a:miter lim="800000"/>
            <a:headEnd/>
            <a:tailEnd/>
          </a:ln>
          <a:effectLst/>
        </p:spPr>
        <p:txBody>
          <a:bodyPr wrap="none">
            <a:spAutoFit/>
          </a:bodyPr>
          <a:lstStyle/>
          <a:p>
            <a:r>
              <a:rPr lang="en-US" sz="1400" b="1">
                <a:latin typeface="Tahoma" pitchFamily="34" charset="0"/>
              </a:rPr>
              <a:t>192.168.0.16/29</a:t>
            </a:r>
          </a:p>
        </p:txBody>
      </p:sp>
      <p:grpSp>
        <p:nvGrpSpPr>
          <p:cNvPr id="1861646" name="Group 14"/>
          <p:cNvGrpSpPr>
            <a:grpSpLocks/>
          </p:cNvGrpSpPr>
          <p:nvPr/>
        </p:nvGrpSpPr>
        <p:grpSpPr bwMode="auto">
          <a:xfrm>
            <a:off x="1727200" y="3733800"/>
            <a:ext cx="863600" cy="585788"/>
            <a:chOff x="768" y="2352"/>
            <a:chExt cx="408" cy="369"/>
          </a:xfrm>
        </p:grpSpPr>
        <p:pic>
          <p:nvPicPr>
            <p:cNvPr id="1861647" name="Picture 15"/>
            <p:cNvPicPr>
              <a:picLocks noChangeArrowheads="1"/>
            </p:cNvPicPr>
            <p:nvPr/>
          </p:nvPicPr>
          <p:blipFill>
            <a:blip r:embed="rId4"/>
            <a:srcRect/>
            <a:stretch>
              <a:fillRect/>
            </a:stretch>
          </p:blipFill>
          <p:spPr bwMode="auto">
            <a:xfrm>
              <a:off x="768" y="2352"/>
              <a:ext cx="408" cy="369"/>
            </a:xfrm>
            <a:prstGeom prst="rect">
              <a:avLst/>
            </a:prstGeom>
            <a:noFill/>
            <a:ln w="9525">
              <a:noFill/>
              <a:miter lim="800000"/>
              <a:headEnd/>
              <a:tailEnd/>
            </a:ln>
            <a:effectLst/>
          </p:spPr>
        </p:pic>
        <p:sp>
          <p:nvSpPr>
            <p:cNvPr id="1861648" name="Text Box 16"/>
            <p:cNvSpPr txBox="1">
              <a:spLocks noChangeArrowheads="1"/>
            </p:cNvSpPr>
            <p:nvPr/>
          </p:nvSpPr>
          <p:spPr bwMode="auto">
            <a:xfrm>
              <a:off x="844" y="2361"/>
              <a:ext cx="212" cy="231"/>
            </a:xfrm>
            <a:prstGeom prst="rect">
              <a:avLst/>
            </a:prstGeom>
            <a:noFill/>
            <a:ln w="9525" algn="ctr">
              <a:noFill/>
              <a:miter lim="800000"/>
              <a:headEnd/>
              <a:tailEnd/>
            </a:ln>
            <a:effectLst/>
          </p:spPr>
          <p:txBody>
            <a:bodyPr>
              <a:spAutoFit/>
            </a:bodyPr>
            <a:lstStyle/>
            <a:p>
              <a:r>
                <a:rPr lang="en-US"/>
                <a:t>A</a:t>
              </a:r>
            </a:p>
          </p:txBody>
        </p:sp>
      </p:grpSp>
      <p:grpSp>
        <p:nvGrpSpPr>
          <p:cNvPr id="1861649" name="Group 17"/>
          <p:cNvGrpSpPr>
            <a:grpSpLocks/>
          </p:cNvGrpSpPr>
          <p:nvPr/>
        </p:nvGrpSpPr>
        <p:grpSpPr bwMode="auto">
          <a:xfrm>
            <a:off x="8534400" y="3657600"/>
            <a:ext cx="863600" cy="685800"/>
            <a:chOff x="4032" y="2304"/>
            <a:chExt cx="408" cy="432"/>
          </a:xfrm>
        </p:grpSpPr>
        <p:pic>
          <p:nvPicPr>
            <p:cNvPr id="1861650" name="Picture 18"/>
            <p:cNvPicPr>
              <a:picLocks noChangeArrowheads="1"/>
            </p:cNvPicPr>
            <p:nvPr/>
          </p:nvPicPr>
          <p:blipFill>
            <a:blip r:embed="rId4"/>
            <a:srcRect/>
            <a:stretch>
              <a:fillRect/>
            </a:stretch>
          </p:blipFill>
          <p:spPr bwMode="auto">
            <a:xfrm>
              <a:off x="4032" y="2304"/>
              <a:ext cx="408" cy="432"/>
            </a:xfrm>
            <a:prstGeom prst="rect">
              <a:avLst/>
            </a:prstGeom>
            <a:noFill/>
            <a:ln w="9525">
              <a:noFill/>
              <a:miter lim="800000"/>
              <a:headEnd/>
              <a:tailEnd/>
            </a:ln>
            <a:effectLst/>
          </p:spPr>
        </p:pic>
        <p:sp>
          <p:nvSpPr>
            <p:cNvPr id="1861651" name="Text Box 19"/>
            <p:cNvSpPr txBox="1">
              <a:spLocks noChangeArrowheads="1"/>
            </p:cNvSpPr>
            <p:nvPr/>
          </p:nvSpPr>
          <p:spPr bwMode="auto">
            <a:xfrm>
              <a:off x="4127" y="2375"/>
              <a:ext cx="150" cy="233"/>
            </a:xfrm>
            <a:prstGeom prst="rect">
              <a:avLst/>
            </a:prstGeom>
            <a:noFill/>
            <a:ln w="9525" algn="ctr">
              <a:noFill/>
              <a:miter lim="800000"/>
              <a:headEnd/>
              <a:tailEnd/>
            </a:ln>
            <a:effectLst/>
          </p:spPr>
          <p:txBody>
            <a:bodyPr wrap="none">
              <a:spAutoFit/>
            </a:bodyPr>
            <a:lstStyle/>
            <a:p>
              <a:r>
                <a:rPr lang="en-US"/>
                <a:t>B</a:t>
              </a:r>
            </a:p>
          </p:txBody>
        </p:sp>
      </p:grpSp>
      <p:pic>
        <p:nvPicPr>
          <p:cNvPr id="1861652" name="Picture 20"/>
          <p:cNvPicPr>
            <a:picLocks noChangeArrowheads="1"/>
          </p:cNvPicPr>
          <p:nvPr/>
        </p:nvPicPr>
        <p:blipFill>
          <a:blip r:embed="rId3"/>
          <a:srcRect/>
          <a:stretch>
            <a:fillRect/>
          </a:stretch>
        </p:blipFill>
        <p:spPr bwMode="auto">
          <a:xfrm>
            <a:off x="4572000" y="2133600"/>
            <a:ext cx="1238251" cy="539750"/>
          </a:xfrm>
          <a:prstGeom prst="rect">
            <a:avLst/>
          </a:prstGeom>
          <a:noFill/>
          <a:ln w="9525">
            <a:noFill/>
            <a:miter lim="800000"/>
            <a:headEnd/>
            <a:tailEnd/>
          </a:ln>
          <a:effectLst/>
        </p:spPr>
      </p:pic>
      <p:sp>
        <p:nvSpPr>
          <p:cNvPr id="1861653" name="Freeform 21"/>
          <p:cNvSpPr>
            <a:spLocks/>
          </p:cNvSpPr>
          <p:nvPr/>
        </p:nvSpPr>
        <p:spPr bwMode="auto">
          <a:xfrm rot="5212459">
            <a:off x="6918591" y="973932"/>
            <a:ext cx="382587" cy="2844800"/>
          </a:xfrm>
          <a:custGeom>
            <a:avLst/>
            <a:gdLst/>
            <a:ahLst/>
            <a:cxnLst>
              <a:cxn ang="0">
                <a:pos x="0" y="768"/>
              </a:cxn>
              <a:cxn ang="0">
                <a:pos x="0" y="336"/>
              </a:cxn>
              <a:cxn ang="0">
                <a:pos x="96" y="432"/>
              </a:cxn>
              <a:cxn ang="0">
                <a:pos x="96" y="0"/>
              </a:cxn>
            </a:cxnLst>
            <a:rect l="0" t="0" r="r" b="b"/>
            <a:pathLst>
              <a:path w="97" h="769">
                <a:moveTo>
                  <a:pt x="0" y="768"/>
                </a:moveTo>
                <a:lnTo>
                  <a:pt x="0" y="336"/>
                </a:lnTo>
                <a:lnTo>
                  <a:pt x="96" y="432"/>
                </a:lnTo>
                <a:lnTo>
                  <a:pt x="96" y="0"/>
                </a:lnTo>
              </a:path>
            </a:pathLst>
          </a:custGeom>
          <a:noFill/>
          <a:ln w="50800" cap="rnd" cmpd="sng">
            <a:solidFill>
              <a:schemeClr val="accent2"/>
            </a:solidFill>
            <a:prstDash val="solid"/>
            <a:round/>
            <a:headEnd type="none" w="sm" len="sm"/>
            <a:tailEnd type="none" w="sm" len="sm"/>
          </a:ln>
          <a:effectLst>
            <a:outerShdw dist="17961" dir="2700000" algn="ctr" rotWithShape="0">
              <a:schemeClr val="tx1"/>
            </a:outerShdw>
          </a:effectLst>
        </p:spPr>
        <p:txBody>
          <a:bodyPr/>
          <a:lstStyle/>
          <a:p>
            <a:endParaRPr lang="en-US"/>
          </a:p>
        </p:txBody>
      </p:sp>
      <p:sp>
        <p:nvSpPr>
          <p:cNvPr id="1861654" name="Oval 22"/>
          <p:cNvSpPr>
            <a:spLocks noChangeArrowheads="1"/>
          </p:cNvSpPr>
          <p:nvPr/>
        </p:nvSpPr>
        <p:spPr bwMode="auto">
          <a:xfrm>
            <a:off x="4165600" y="2514600"/>
            <a:ext cx="508000" cy="304800"/>
          </a:xfrm>
          <a:prstGeom prst="ellipse">
            <a:avLst/>
          </a:prstGeom>
          <a:solidFill>
            <a:schemeClr val="accent1"/>
          </a:solidFill>
          <a:ln w="9525" algn="ctr">
            <a:solidFill>
              <a:schemeClr val="tx1"/>
            </a:solidFill>
            <a:round/>
            <a:headEnd/>
            <a:tailEnd/>
          </a:ln>
          <a:effectLst/>
        </p:spPr>
        <p:txBody>
          <a:bodyPr wrap="none" anchor="ctr"/>
          <a:lstStyle/>
          <a:p>
            <a:r>
              <a:rPr lang="en-US" sz="1600" b="1"/>
              <a:t>S0</a:t>
            </a:r>
          </a:p>
        </p:txBody>
      </p:sp>
      <p:sp>
        <p:nvSpPr>
          <p:cNvPr id="1861655" name="Oval 23"/>
          <p:cNvSpPr>
            <a:spLocks noChangeArrowheads="1"/>
          </p:cNvSpPr>
          <p:nvPr/>
        </p:nvSpPr>
        <p:spPr bwMode="auto">
          <a:xfrm>
            <a:off x="5689600" y="2286000"/>
            <a:ext cx="508000" cy="304800"/>
          </a:xfrm>
          <a:prstGeom prst="ellipse">
            <a:avLst/>
          </a:prstGeom>
          <a:solidFill>
            <a:schemeClr val="accent1"/>
          </a:solidFill>
          <a:ln w="9525" algn="ctr">
            <a:solidFill>
              <a:schemeClr val="tx1"/>
            </a:solidFill>
            <a:round/>
            <a:headEnd/>
            <a:tailEnd/>
          </a:ln>
          <a:effectLst/>
        </p:spPr>
        <p:txBody>
          <a:bodyPr wrap="none" anchor="ctr"/>
          <a:lstStyle/>
          <a:p>
            <a:r>
              <a:rPr lang="en-US" sz="1600" b="1"/>
              <a:t>S1</a:t>
            </a:r>
          </a:p>
        </p:txBody>
      </p:sp>
      <p:sp>
        <p:nvSpPr>
          <p:cNvPr id="1861656" name="WordArt 24"/>
          <p:cNvSpPr>
            <a:spLocks noChangeArrowheads="1" noChangeShapeType="1" noTextEdit="1"/>
          </p:cNvSpPr>
          <p:nvPr/>
        </p:nvSpPr>
        <p:spPr bwMode="auto">
          <a:xfrm>
            <a:off x="8858251" y="1600200"/>
            <a:ext cx="673100" cy="381000"/>
          </a:xfrm>
          <a:prstGeom prst="rect">
            <a:avLst/>
          </a:prstGeom>
        </p:spPr>
        <p:txBody>
          <a:bodyPr wrap="none" fromWordArt="1">
            <a:prstTxWarp prst="textPlain">
              <a:avLst>
                <a:gd name="adj" fmla="val 50000"/>
              </a:avLst>
            </a:prstTxWarp>
          </a:bodyPr>
          <a:lstStyle/>
          <a:p>
            <a:r>
              <a:rPr lang="en-US" sz="3600" kern="10">
                <a:ln w="12700">
                  <a:solidFill>
                    <a:srgbClr val="3333CC"/>
                  </a:solidFill>
                  <a:round/>
                  <a:headEnd/>
                  <a:tailEnd/>
                </a:ln>
                <a:solidFill>
                  <a:srgbClr val="B2B2B2">
                    <a:alpha val="50000"/>
                  </a:srgbClr>
                </a:solidFill>
                <a:effectLst>
                  <a:outerShdw dist="45791" dir="2021404" algn="ctr" rotWithShape="0">
                    <a:srgbClr val="9999FF"/>
                  </a:outerShdw>
                </a:effectLst>
                <a:latin typeface="Arial Black"/>
              </a:rPr>
              <a:t>R3</a:t>
            </a:r>
          </a:p>
        </p:txBody>
      </p:sp>
      <p:pic>
        <p:nvPicPr>
          <p:cNvPr id="1861657" name="Picture 25"/>
          <p:cNvPicPr>
            <a:picLocks noChangeArrowheads="1"/>
          </p:cNvPicPr>
          <p:nvPr/>
        </p:nvPicPr>
        <p:blipFill>
          <a:blip r:embed="rId3"/>
          <a:srcRect/>
          <a:stretch>
            <a:fillRect/>
          </a:stretch>
        </p:blipFill>
        <p:spPr bwMode="auto">
          <a:xfrm>
            <a:off x="8515352" y="2133600"/>
            <a:ext cx="1238249" cy="539750"/>
          </a:xfrm>
          <a:prstGeom prst="rect">
            <a:avLst/>
          </a:prstGeom>
          <a:noFill/>
          <a:ln w="9525">
            <a:noFill/>
            <a:miter lim="800000"/>
            <a:headEnd/>
            <a:tailEnd/>
          </a:ln>
          <a:effectLst/>
        </p:spPr>
      </p:pic>
      <p:sp>
        <p:nvSpPr>
          <p:cNvPr id="1861658" name="Text Box 26"/>
          <p:cNvSpPr txBox="1">
            <a:spLocks noChangeArrowheads="1"/>
          </p:cNvSpPr>
          <p:nvPr/>
        </p:nvSpPr>
        <p:spPr bwMode="auto">
          <a:xfrm>
            <a:off x="2641600" y="1752600"/>
            <a:ext cx="1595309" cy="307777"/>
          </a:xfrm>
          <a:prstGeom prst="rect">
            <a:avLst/>
          </a:prstGeom>
          <a:noFill/>
          <a:ln w="9525" algn="ctr">
            <a:noFill/>
            <a:miter lim="800000"/>
            <a:headEnd/>
            <a:tailEnd/>
          </a:ln>
          <a:effectLst/>
        </p:spPr>
        <p:txBody>
          <a:bodyPr wrap="none">
            <a:spAutoFit/>
          </a:bodyPr>
          <a:lstStyle/>
          <a:p>
            <a:r>
              <a:rPr lang="en-US" sz="1400" b="1">
                <a:latin typeface="Tahoma" pitchFamily="34" charset="0"/>
              </a:rPr>
              <a:t>192.168.0.4/30</a:t>
            </a:r>
          </a:p>
        </p:txBody>
      </p:sp>
      <p:sp>
        <p:nvSpPr>
          <p:cNvPr id="1861659" name="Text Box 27"/>
          <p:cNvSpPr txBox="1">
            <a:spLocks noChangeArrowheads="1"/>
          </p:cNvSpPr>
          <p:nvPr/>
        </p:nvSpPr>
        <p:spPr bwMode="auto">
          <a:xfrm>
            <a:off x="5892800" y="1752600"/>
            <a:ext cx="1595309" cy="307777"/>
          </a:xfrm>
          <a:prstGeom prst="rect">
            <a:avLst/>
          </a:prstGeom>
          <a:noFill/>
          <a:ln w="9525" algn="ctr">
            <a:noFill/>
            <a:miter lim="800000"/>
            <a:headEnd/>
            <a:tailEnd/>
          </a:ln>
          <a:effectLst/>
        </p:spPr>
        <p:txBody>
          <a:bodyPr wrap="none">
            <a:spAutoFit/>
          </a:bodyPr>
          <a:lstStyle/>
          <a:p>
            <a:r>
              <a:rPr lang="en-US" sz="1400" b="1">
                <a:latin typeface="Tahoma" pitchFamily="34" charset="0"/>
              </a:rPr>
              <a:t>192.168.0.8/30</a:t>
            </a:r>
          </a:p>
        </p:txBody>
      </p:sp>
      <p:sp>
        <p:nvSpPr>
          <p:cNvPr id="1861660" name="Text Box 28"/>
          <p:cNvSpPr txBox="1">
            <a:spLocks noChangeArrowheads="1"/>
          </p:cNvSpPr>
          <p:nvPr/>
        </p:nvSpPr>
        <p:spPr bwMode="auto">
          <a:xfrm>
            <a:off x="8968317" y="3124200"/>
            <a:ext cx="1709122" cy="307777"/>
          </a:xfrm>
          <a:prstGeom prst="rect">
            <a:avLst/>
          </a:prstGeom>
          <a:noFill/>
          <a:ln w="9525" algn="ctr">
            <a:noFill/>
            <a:miter lim="800000"/>
            <a:headEnd/>
            <a:tailEnd/>
          </a:ln>
          <a:effectLst/>
        </p:spPr>
        <p:txBody>
          <a:bodyPr wrap="none">
            <a:spAutoFit/>
          </a:bodyPr>
          <a:lstStyle/>
          <a:p>
            <a:r>
              <a:rPr lang="en-US" sz="1400" b="1">
                <a:latin typeface="Tahoma" pitchFamily="34" charset="0"/>
              </a:rPr>
              <a:t>192.168.0.32/28</a:t>
            </a:r>
          </a:p>
        </p:txBody>
      </p:sp>
      <p:sp>
        <p:nvSpPr>
          <p:cNvPr id="1861662" name="Text Box 30"/>
          <p:cNvSpPr txBox="1">
            <a:spLocks noChangeArrowheads="1"/>
          </p:cNvSpPr>
          <p:nvPr/>
        </p:nvSpPr>
        <p:spPr bwMode="auto">
          <a:xfrm>
            <a:off x="3454400" y="2971800"/>
            <a:ext cx="4775200" cy="1033463"/>
          </a:xfrm>
          <a:prstGeom prst="rect">
            <a:avLst/>
          </a:prstGeom>
          <a:noFill/>
          <a:ln w="28575" algn="ctr">
            <a:solidFill>
              <a:schemeClr val="tx1"/>
            </a:solidFill>
            <a:miter lim="800000"/>
            <a:headEnd/>
            <a:tailEnd/>
          </a:ln>
          <a:effectLst/>
        </p:spPr>
        <p:txBody>
          <a:bodyPr>
            <a:spAutoFit/>
          </a:bodyPr>
          <a:lstStyle/>
          <a:p>
            <a:pPr algn="l"/>
            <a:r>
              <a:rPr lang="en-US" sz="1200" b="1">
                <a:latin typeface="Tahoma" pitchFamily="34" charset="0"/>
              </a:rPr>
              <a:t>R2# config t</a:t>
            </a:r>
          </a:p>
          <a:p>
            <a:pPr algn="l"/>
            <a:r>
              <a:rPr lang="en-US" sz="1200" b="1">
                <a:latin typeface="Tahoma" pitchFamily="34" charset="0"/>
              </a:rPr>
              <a:t>R2(config)#router rip</a:t>
            </a:r>
          </a:p>
          <a:p>
            <a:pPr algn="l"/>
            <a:r>
              <a:rPr lang="en-US" sz="1200" b="1">
                <a:latin typeface="Tahoma" pitchFamily="34" charset="0"/>
              </a:rPr>
              <a:t>R2(config)#network 192.168.0.4</a:t>
            </a:r>
          </a:p>
          <a:p>
            <a:pPr algn="l"/>
            <a:r>
              <a:rPr lang="en-US" sz="1200" b="1">
                <a:latin typeface="Tahoma" pitchFamily="34" charset="0"/>
              </a:rPr>
              <a:t>R2(config)#network 192.168.0.8</a:t>
            </a:r>
          </a:p>
          <a:p>
            <a:pPr algn="l"/>
            <a:r>
              <a:rPr lang="en-US" sz="1200" b="1">
                <a:latin typeface="Tahoma" pitchFamily="34" charset="0"/>
              </a:rPr>
              <a:t>R2(config)#version  2</a:t>
            </a:r>
          </a:p>
        </p:txBody>
      </p:sp>
      <p:sp>
        <p:nvSpPr>
          <p:cNvPr id="1861663" name="Text Box 31"/>
          <p:cNvSpPr txBox="1">
            <a:spLocks noChangeArrowheads="1"/>
          </p:cNvSpPr>
          <p:nvPr/>
        </p:nvSpPr>
        <p:spPr bwMode="auto">
          <a:xfrm>
            <a:off x="406400" y="4876801"/>
            <a:ext cx="5080000" cy="1216025"/>
          </a:xfrm>
          <a:prstGeom prst="rect">
            <a:avLst/>
          </a:prstGeom>
          <a:noFill/>
          <a:ln w="28575" algn="ctr">
            <a:solidFill>
              <a:schemeClr val="tx1"/>
            </a:solidFill>
            <a:miter lim="800000"/>
            <a:headEnd/>
            <a:tailEnd/>
          </a:ln>
          <a:effectLst/>
        </p:spPr>
        <p:txBody>
          <a:bodyPr>
            <a:spAutoFit/>
          </a:bodyPr>
          <a:lstStyle/>
          <a:p>
            <a:pPr algn="l"/>
            <a:r>
              <a:rPr lang="en-US" sz="1200" b="1">
                <a:latin typeface="Tahoma" pitchFamily="34" charset="0"/>
              </a:rPr>
              <a:t>R1# config t</a:t>
            </a:r>
          </a:p>
          <a:p>
            <a:pPr algn="l"/>
            <a:r>
              <a:rPr lang="en-US" sz="1200" b="1">
                <a:latin typeface="Tahoma" pitchFamily="34" charset="0"/>
              </a:rPr>
              <a:t>R1(config)# )#router rip</a:t>
            </a:r>
          </a:p>
          <a:p>
            <a:pPr algn="l"/>
            <a:r>
              <a:rPr lang="en-US" sz="1200" b="1">
                <a:latin typeface="Tahoma" pitchFamily="34" charset="0"/>
              </a:rPr>
              <a:t>R1(config)#network 192.168.0.4</a:t>
            </a:r>
          </a:p>
          <a:p>
            <a:pPr algn="l"/>
            <a:r>
              <a:rPr lang="en-US" sz="1200" b="1">
                <a:latin typeface="Tahoma" pitchFamily="34" charset="0"/>
              </a:rPr>
              <a:t>R1(config)#network 192.168.0.16</a:t>
            </a:r>
          </a:p>
          <a:p>
            <a:pPr algn="l"/>
            <a:r>
              <a:rPr lang="en-US" sz="1200" b="1">
                <a:latin typeface="Tahoma" pitchFamily="34" charset="0"/>
              </a:rPr>
              <a:t>R1(config)#version  2</a:t>
            </a:r>
          </a:p>
          <a:p>
            <a:pPr algn="l"/>
            <a:endParaRPr lang="en-US" sz="1200" b="1">
              <a:latin typeface="Tahoma" pitchFamily="34" charset="0"/>
            </a:endParaRPr>
          </a:p>
        </p:txBody>
      </p:sp>
      <p:sp>
        <p:nvSpPr>
          <p:cNvPr id="1861664" name="Text Box 32"/>
          <p:cNvSpPr txBox="1">
            <a:spLocks noChangeArrowheads="1"/>
          </p:cNvSpPr>
          <p:nvPr/>
        </p:nvSpPr>
        <p:spPr bwMode="auto">
          <a:xfrm>
            <a:off x="6604000" y="4876801"/>
            <a:ext cx="5080000" cy="1216025"/>
          </a:xfrm>
          <a:prstGeom prst="rect">
            <a:avLst/>
          </a:prstGeom>
          <a:noFill/>
          <a:ln w="28575" algn="ctr">
            <a:solidFill>
              <a:schemeClr val="tx1"/>
            </a:solidFill>
            <a:miter lim="800000"/>
            <a:headEnd/>
            <a:tailEnd/>
          </a:ln>
          <a:effectLst/>
        </p:spPr>
        <p:txBody>
          <a:bodyPr>
            <a:spAutoFit/>
          </a:bodyPr>
          <a:lstStyle/>
          <a:p>
            <a:pPr algn="l"/>
            <a:r>
              <a:rPr lang="en-US" sz="1200" b="1">
                <a:latin typeface="Tahoma" pitchFamily="34" charset="0"/>
              </a:rPr>
              <a:t>R3# config t</a:t>
            </a:r>
          </a:p>
          <a:p>
            <a:pPr algn="l"/>
            <a:r>
              <a:rPr lang="en-US" sz="1200" b="1">
                <a:latin typeface="Tahoma" pitchFamily="34" charset="0"/>
              </a:rPr>
              <a:t>R3(config)# )#router rip</a:t>
            </a:r>
          </a:p>
          <a:p>
            <a:pPr algn="l"/>
            <a:r>
              <a:rPr lang="en-US" sz="1200" b="1">
                <a:latin typeface="Tahoma" pitchFamily="34" charset="0"/>
              </a:rPr>
              <a:t>R3(config)#network 192.168.0.8</a:t>
            </a:r>
          </a:p>
          <a:p>
            <a:pPr algn="l"/>
            <a:r>
              <a:rPr lang="en-US" sz="1200" b="1">
                <a:latin typeface="Tahoma" pitchFamily="34" charset="0"/>
              </a:rPr>
              <a:t>R3(config)#network 192.168.0.32</a:t>
            </a:r>
          </a:p>
          <a:p>
            <a:pPr algn="l"/>
            <a:r>
              <a:rPr lang="en-US" sz="1200" b="1">
                <a:latin typeface="Tahoma" pitchFamily="34" charset="0"/>
              </a:rPr>
              <a:t>R3(config)#version  2</a:t>
            </a:r>
          </a:p>
          <a:p>
            <a:pPr algn="l"/>
            <a:endParaRPr lang="en-US" sz="1200" b="1">
              <a:latin typeface="Tahoma" pitchFamily="34" charset="0"/>
            </a:endParaRPr>
          </a:p>
        </p:txBody>
      </p:sp>
    </p:spTree>
    <p:extLst>
      <p:ext uri="{BB962C8B-B14F-4D97-AF65-F5344CB8AC3E}">
        <p14:creationId xmlns:p14="http://schemas.microsoft.com/office/powerpoint/2010/main" val="2374055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22" name="Rectangle 2"/>
          <p:cNvSpPr>
            <a:spLocks noGrp="1" noChangeArrowheads="1"/>
          </p:cNvSpPr>
          <p:nvPr>
            <p:ph type="title"/>
          </p:nvPr>
        </p:nvSpPr>
        <p:spPr>
          <a:xfrm>
            <a:off x="0" y="76200"/>
            <a:ext cx="12192000" cy="1143000"/>
          </a:xfrm>
        </p:spPr>
        <p:txBody>
          <a:bodyPr/>
          <a:lstStyle/>
          <a:p>
            <a:pPr algn="ctr">
              <a:defRPr/>
            </a:pPr>
            <a:r>
              <a:rPr lang="en-US" sz="4400" b="1" dirty="0">
                <a:effectLst>
                  <a:outerShdw blurRad="38100" dist="38100" dir="2700000" algn="tl">
                    <a:srgbClr val="000000">
                      <a:alpha val="43137"/>
                    </a:srgbClr>
                  </a:outerShdw>
                </a:effectLst>
              </a:rPr>
              <a:t>ROM</a:t>
            </a:r>
          </a:p>
        </p:txBody>
      </p:sp>
      <p:sp>
        <p:nvSpPr>
          <p:cNvPr id="19459" name="Text Box 3"/>
          <p:cNvSpPr txBox="1">
            <a:spLocks noChangeArrowheads="1"/>
          </p:cNvSpPr>
          <p:nvPr/>
        </p:nvSpPr>
        <p:spPr bwMode="auto">
          <a:xfrm>
            <a:off x="304800" y="1676401"/>
            <a:ext cx="11480800" cy="3108543"/>
          </a:xfrm>
          <a:prstGeom prst="rect">
            <a:avLst/>
          </a:prstGeom>
          <a:solidFill>
            <a:srgbClr val="AECBEA"/>
          </a:solidFill>
          <a:ln w="57150">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b="1" dirty="0">
                <a:solidFill>
                  <a:schemeClr val="accent5">
                    <a:lumMod val="50000"/>
                  </a:schemeClr>
                </a:solidFill>
                <a:latin typeface="Tahoma" pitchFamily="34" charset="0"/>
              </a:rPr>
              <a:t>Read-Only Memory</a:t>
            </a:r>
            <a:r>
              <a:rPr lang="en-US" sz="2800" dirty="0">
                <a:solidFill>
                  <a:schemeClr val="accent5">
                    <a:lumMod val="50000"/>
                  </a:schemeClr>
                </a:solidFill>
                <a:latin typeface="Tahoma" pitchFamily="34" charset="0"/>
              </a:rPr>
              <a:t> </a:t>
            </a:r>
          </a:p>
          <a:p>
            <a:pPr eaLnBrk="1" hangingPunct="1"/>
            <a:endParaRPr lang="en-US" sz="2800" dirty="0">
              <a:solidFill>
                <a:schemeClr val="accent5">
                  <a:lumMod val="50000"/>
                </a:schemeClr>
              </a:solidFill>
              <a:latin typeface="Tahoma" pitchFamily="34" charset="0"/>
            </a:endParaRPr>
          </a:p>
          <a:p>
            <a:pPr eaLnBrk="1" hangingPunct="1"/>
            <a:r>
              <a:rPr lang="en-US" sz="2800" dirty="0">
                <a:solidFill>
                  <a:schemeClr val="accent5">
                    <a:lumMod val="50000"/>
                  </a:schemeClr>
                </a:solidFill>
                <a:latin typeface="Tahoma" pitchFamily="34" charset="0"/>
              </a:rPr>
              <a:t>ROM has the following characteristics and functions: </a:t>
            </a:r>
          </a:p>
          <a:p>
            <a:pPr eaLnBrk="1" hangingPunct="1"/>
            <a:endParaRPr lang="en-US" sz="2800" dirty="0">
              <a:solidFill>
                <a:schemeClr val="accent5">
                  <a:lumMod val="50000"/>
                </a:schemeClr>
              </a:solidFill>
              <a:latin typeface="Tahoma" pitchFamily="34" charset="0"/>
            </a:endParaRPr>
          </a:p>
          <a:p>
            <a:pPr eaLnBrk="1" hangingPunct="1">
              <a:buFont typeface="Wingdings" pitchFamily="2" charset="2"/>
              <a:buChar char="q"/>
            </a:pPr>
            <a:r>
              <a:rPr lang="en-US" sz="2800" dirty="0">
                <a:solidFill>
                  <a:schemeClr val="accent5">
                    <a:lumMod val="50000"/>
                  </a:schemeClr>
                </a:solidFill>
                <a:latin typeface="Tahoma" pitchFamily="34" charset="0"/>
              </a:rPr>
              <a:t>	Maintains instructions for power-on self test 	(POST) diagnostics </a:t>
            </a:r>
          </a:p>
          <a:p>
            <a:pPr eaLnBrk="1" hangingPunct="1">
              <a:buFont typeface="Wingdings" pitchFamily="2" charset="2"/>
              <a:buChar char="q"/>
            </a:pPr>
            <a:r>
              <a:rPr lang="en-US" sz="2800" dirty="0">
                <a:solidFill>
                  <a:schemeClr val="accent5">
                    <a:lumMod val="50000"/>
                  </a:schemeClr>
                </a:solidFill>
                <a:latin typeface="Tahoma" pitchFamily="34" charset="0"/>
              </a:rPr>
              <a:t>	Stores bootstrap program and basic operating 	system software </a:t>
            </a:r>
          </a:p>
          <a:p>
            <a:pPr eaLnBrk="1" hangingPunct="1">
              <a:buFont typeface="Wingdings" pitchFamily="2" charset="2"/>
              <a:buChar char="q"/>
            </a:pPr>
            <a:r>
              <a:rPr lang="en-US" sz="2800" dirty="0">
                <a:solidFill>
                  <a:schemeClr val="accent5">
                    <a:lumMod val="50000"/>
                  </a:schemeClr>
                </a:solidFill>
                <a:latin typeface="Tahoma" pitchFamily="34" charset="0"/>
              </a:rPr>
              <a:t>	Mini IOS</a:t>
            </a:r>
          </a:p>
        </p:txBody>
      </p:sp>
    </p:spTree>
    <p:extLst>
      <p:ext uri="{BB962C8B-B14F-4D97-AF65-F5344CB8AC3E}">
        <p14:creationId xmlns:p14="http://schemas.microsoft.com/office/powerpoint/2010/main" val="3947140363"/>
      </p:ext>
    </p:extLst>
  </p:cSld>
  <p:clrMapOvr>
    <a:masterClrMapping/>
  </p:clrMapOvr>
  <p:transition spd="med">
    <p:randomBa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0694E337-EBB0-4DB6-A928-C50E982DC957}" type="datetime1">
              <a:rPr lang="en-US" smtClean="0">
                <a:solidFill>
                  <a:schemeClr val="tx2"/>
                </a:solidFill>
              </a:rPr>
              <a:pPr eaLnBrk="1" hangingPunct="1"/>
              <a:t>14-May-18</a:t>
            </a:fld>
            <a:endParaRPr lang="en-US" smtClean="0">
              <a:solidFill>
                <a:schemeClr val="tx2"/>
              </a:solidFill>
            </a:endParaRPr>
          </a:p>
        </p:txBody>
      </p:sp>
      <p:sp>
        <p:nvSpPr>
          <p:cNvPr id="5" name="Slide Number Placeholder 4"/>
          <p:cNvSpPr>
            <a:spLocks noGrp="1"/>
          </p:cNvSpPr>
          <p:nvPr>
            <p:ph type="sldNum" sz="quarter" idx="12"/>
          </p:nvPr>
        </p:nvSpPr>
        <p:spPr/>
        <p:txBody>
          <a:bodyPr/>
          <a:lstStyle/>
          <a:p>
            <a:pPr>
              <a:defRPr/>
            </a:pPr>
            <a:fld id="{84F282FD-7ECD-4289-98EE-67DB23C877D7}" type="slidenum">
              <a:rPr lang="en-US" smtClean="0"/>
              <a:pPr>
                <a:defRPr/>
              </a:pPr>
              <a:t>60</a:t>
            </a:fld>
            <a:endParaRPr lang="en-US"/>
          </a:p>
        </p:txBody>
      </p:sp>
      <p:pic>
        <p:nvPicPr>
          <p:cNvPr id="54276" name="Content Placeholder 5" descr="http://www.bolton.ac.uk/bissto/Images/IL/Assess-Yourself-240px.pn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016000" y="1331914"/>
            <a:ext cx="10058400" cy="4343400"/>
          </a:xfrm>
        </p:spPr>
      </p:pic>
    </p:spTree>
    <p:extLst>
      <p:ext uri="{BB962C8B-B14F-4D97-AF65-F5344CB8AC3E}">
        <p14:creationId xmlns:p14="http://schemas.microsoft.com/office/powerpoint/2010/main" val="25175451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Self Assessment: </a:t>
            </a:r>
            <a:endParaRPr lang="en-US"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661" y="1559168"/>
            <a:ext cx="10398369" cy="4771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527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DED53769-4C0B-49C1-9FDC-1A79FB7CD1F2}" type="slidenum">
              <a:rPr lang="en-US" smtClean="0"/>
              <a:pPr>
                <a:defRPr/>
              </a:pPr>
              <a:t>62</a:t>
            </a:fld>
            <a:endParaRPr lang="en-US"/>
          </a:p>
        </p:txBody>
      </p:sp>
      <p:pic>
        <p:nvPicPr>
          <p:cNvPr id="47108" name="Picture 3" descr="http://www.animatedimages.org/data/media/1103/animated-congratulation-image-009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762000"/>
            <a:ext cx="75184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820580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3618" y="2586318"/>
            <a:ext cx="9404723" cy="1400530"/>
          </a:xfrm>
        </p:spPr>
        <p:txBody>
          <a:bodyPr/>
          <a:lstStyle/>
          <a:p>
            <a:pPr algn="ctr"/>
            <a:r>
              <a:rPr lang="en-US" sz="7200" dirty="0" smtClean="0"/>
              <a:t>Thank You…</a:t>
            </a:r>
            <a:endParaRPr lang="en-US" sz="7200" dirty="0"/>
          </a:p>
        </p:txBody>
      </p:sp>
    </p:spTree>
    <p:extLst>
      <p:ext uri="{BB962C8B-B14F-4D97-AF65-F5344CB8AC3E}">
        <p14:creationId xmlns:p14="http://schemas.microsoft.com/office/powerpoint/2010/main" val="7320509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8418" name="Rectangle 2"/>
          <p:cNvSpPr>
            <a:spLocks noGrp="1" noChangeArrowheads="1"/>
          </p:cNvSpPr>
          <p:nvPr>
            <p:ph type="title"/>
          </p:nvPr>
        </p:nvSpPr>
        <p:spPr>
          <a:xfrm>
            <a:off x="0" y="76200"/>
            <a:ext cx="12192000" cy="1143000"/>
          </a:xfrm>
        </p:spPr>
        <p:txBody>
          <a:bodyPr/>
          <a:lstStyle/>
          <a:p>
            <a:pPr algn="ctr">
              <a:defRPr/>
            </a:pPr>
            <a:r>
              <a:rPr lang="en-US" sz="4400" b="1" dirty="0">
                <a:effectLst>
                  <a:outerShdw blurRad="38100" dist="38100" dir="2700000" algn="tl">
                    <a:srgbClr val="000000">
                      <a:alpha val="43137"/>
                    </a:srgbClr>
                  </a:outerShdw>
                </a:effectLst>
              </a:rPr>
              <a:t>RAM</a:t>
            </a:r>
          </a:p>
        </p:txBody>
      </p:sp>
      <p:sp>
        <p:nvSpPr>
          <p:cNvPr id="20483" name="Text Box 3"/>
          <p:cNvSpPr txBox="1">
            <a:spLocks noChangeArrowheads="1"/>
          </p:cNvSpPr>
          <p:nvPr/>
        </p:nvSpPr>
        <p:spPr bwMode="auto">
          <a:xfrm>
            <a:off x="203200" y="1676401"/>
            <a:ext cx="11887200" cy="3785652"/>
          </a:xfrm>
          <a:prstGeom prst="rect">
            <a:avLst/>
          </a:prstGeom>
          <a:solidFill>
            <a:srgbClr val="AECBEA"/>
          </a:solidFill>
          <a:ln w="57150">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dirty="0">
                <a:solidFill>
                  <a:schemeClr val="accent5">
                    <a:lumMod val="50000"/>
                  </a:schemeClr>
                </a:solidFill>
                <a:latin typeface="Tahoma" pitchFamily="34" charset="0"/>
              </a:rPr>
              <a:t>Random Access Memory, also called dynamic RAM (DRAM</a:t>
            </a:r>
            <a:r>
              <a:rPr lang="en-US" sz="2400" dirty="0" smtClean="0">
                <a:solidFill>
                  <a:schemeClr val="accent5">
                    <a:lumMod val="50000"/>
                  </a:schemeClr>
                </a:solidFill>
                <a:latin typeface="Tahoma" pitchFamily="34" charset="0"/>
              </a:rPr>
              <a:t>)</a:t>
            </a:r>
            <a:endParaRPr lang="en-US" sz="2400" dirty="0">
              <a:solidFill>
                <a:schemeClr val="accent5">
                  <a:lumMod val="50000"/>
                </a:schemeClr>
              </a:solidFill>
              <a:latin typeface="Tahoma" pitchFamily="34" charset="0"/>
            </a:endParaRPr>
          </a:p>
          <a:p>
            <a:pPr eaLnBrk="1" hangingPunct="1"/>
            <a:endParaRPr lang="en-US" sz="2400" dirty="0" smtClean="0">
              <a:solidFill>
                <a:schemeClr val="accent5">
                  <a:lumMod val="50000"/>
                </a:schemeClr>
              </a:solidFill>
              <a:latin typeface="Tahoma" pitchFamily="34" charset="0"/>
            </a:endParaRPr>
          </a:p>
          <a:p>
            <a:pPr eaLnBrk="1" hangingPunct="1"/>
            <a:r>
              <a:rPr lang="en-US" sz="2400" dirty="0" smtClean="0">
                <a:solidFill>
                  <a:schemeClr val="accent5">
                    <a:lumMod val="50000"/>
                  </a:schemeClr>
                </a:solidFill>
                <a:latin typeface="Tahoma" pitchFamily="34" charset="0"/>
              </a:rPr>
              <a:t>RAM </a:t>
            </a:r>
            <a:r>
              <a:rPr lang="en-US" sz="2400" dirty="0">
                <a:solidFill>
                  <a:schemeClr val="accent5">
                    <a:lumMod val="50000"/>
                  </a:schemeClr>
                </a:solidFill>
                <a:latin typeface="Tahoma" pitchFamily="34" charset="0"/>
              </a:rPr>
              <a:t>has the following characteristics and functions: </a:t>
            </a:r>
          </a:p>
          <a:p>
            <a:pPr eaLnBrk="1" hangingPunct="1"/>
            <a:endParaRPr lang="en-US" sz="2400" dirty="0">
              <a:solidFill>
                <a:schemeClr val="accent5">
                  <a:lumMod val="50000"/>
                </a:schemeClr>
              </a:solidFill>
              <a:latin typeface="Tahoma" pitchFamily="34" charset="0"/>
            </a:endParaRPr>
          </a:p>
          <a:p>
            <a:pPr eaLnBrk="1" hangingPunct="1">
              <a:buFont typeface="Wingdings" pitchFamily="2" charset="2"/>
              <a:buChar char="q"/>
            </a:pPr>
            <a:r>
              <a:rPr lang="en-US" sz="2400" dirty="0">
                <a:solidFill>
                  <a:schemeClr val="accent5">
                    <a:lumMod val="50000"/>
                  </a:schemeClr>
                </a:solidFill>
                <a:latin typeface="Tahoma" pitchFamily="34" charset="0"/>
              </a:rPr>
              <a:t>	Stores routing tables </a:t>
            </a:r>
          </a:p>
          <a:p>
            <a:pPr eaLnBrk="1" hangingPunct="1">
              <a:buFont typeface="Wingdings" pitchFamily="2" charset="2"/>
              <a:buChar char="q"/>
            </a:pPr>
            <a:r>
              <a:rPr lang="en-US" sz="2400" dirty="0">
                <a:solidFill>
                  <a:schemeClr val="accent5">
                    <a:lumMod val="50000"/>
                  </a:schemeClr>
                </a:solidFill>
                <a:latin typeface="Tahoma" pitchFamily="34" charset="0"/>
              </a:rPr>
              <a:t>	Holds ARP cache </a:t>
            </a:r>
          </a:p>
          <a:p>
            <a:pPr eaLnBrk="1" hangingPunct="1">
              <a:buFont typeface="Wingdings" pitchFamily="2" charset="2"/>
              <a:buChar char="q"/>
            </a:pPr>
            <a:r>
              <a:rPr lang="en-US" sz="2400" dirty="0">
                <a:solidFill>
                  <a:schemeClr val="accent5">
                    <a:lumMod val="50000"/>
                  </a:schemeClr>
                </a:solidFill>
                <a:latin typeface="Tahoma" pitchFamily="34" charset="0"/>
              </a:rPr>
              <a:t>	Performs packet buffering (shared RAM) </a:t>
            </a:r>
          </a:p>
          <a:p>
            <a:pPr eaLnBrk="1" hangingPunct="1">
              <a:buFont typeface="Wingdings" pitchFamily="2" charset="2"/>
              <a:buChar char="q"/>
            </a:pPr>
            <a:r>
              <a:rPr lang="en-US" sz="2400" dirty="0">
                <a:solidFill>
                  <a:schemeClr val="accent5">
                    <a:lumMod val="50000"/>
                  </a:schemeClr>
                </a:solidFill>
                <a:latin typeface="Tahoma" pitchFamily="34" charset="0"/>
              </a:rPr>
              <a:t>	Provides temporary memory for the configuration file of 	the router while the router is powered on </a:t>
            </a:r>
          </a:p>
          <a:p>
            <a:pPr eaLnBrk="1" hangingPunct="1">
              <a:buFont typeface="Wingdings" pitchFamily="2" charset="2"/>
              <a:buChar char="q"/>
            </a:pPr>
            <a:r>
              <a:rPr lang="en-US" sz="2400" dirty="0">
                <a:solidFill>
                  <a:schemeClr val="accent5">
                    <a:lumMod val="50000"/>
                  </a:schemeClr>
                </a:solidFill>
                <a:latin typeface="Tahoma" pitchFamily="34" charset="0"/>
              </a:rPr>
              <a:t>	Loses content when router is powered down or restarted </a:t>
            </a:r>
          </a:p>
        </p:txBody>
      </p:sp>
    </p:spTree>
    <p:extLst>
      <p:ext uri="{BB962C8B-B14F-4D97-AF65-F5344CB8AC3E}">
        <p14:creationId xmlns:p14="http://schemas.microsoft.com/office/powerpoint/2010/main" val="2437162526"/>
      </p:ext>
    </p:extLst>
  </p:cSld>
  <p:clrMapOvr>
    <a:masterClrMapping/>
  </p:clrMapOvr>
  <p:transition spd="med">
    <p:randomBa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9442" name="Rectangle 2"/>
          <p:cNvSpPr>
            <a:spLocks noGrp="1" noChangeArrowheads="1"/>
          </p:cNvSpPr>
          <p:nvPr>
            <p:ph type="title"/>
          </p:nvPr>
        </p:nvSpPr>
        <p:spPr>
          <a:xfrm>
            <a:off x="0" y="76200"/>
            <a:ext cx="12192000" cy="1143000"/>
          </a:xfrm>
        </p:spPr>
        <p:txBody>
          <a:bodyPr/>
          <a:lstStyle/>
          <a:p>
            <a:pPr algn="ctr">
              <a:defRPr/>
            </a:pPr>
            <a:r>
              <a:rPr lang="en-US" sz="4400" b="1" dirty="0">
                <a:effectLst>
                  <a:outerShdw blurRad="38100" dist="38100" dir="2700000" algn="tl">
                    <a:srgbClr val="000000">
                      <a:alpha val="43137"/>
                    </a:srgbClr>
                  </a:outerShdw>
                </a:effectLst>
              </a:rPr>
              <a:t>NVRAM</a:t>
            </a:r>
          </a:p>
        </p:txBody>
      </p:sp>
      <p:sp>
        <p:nvSpPr>
          <p:cNvPr id="21507" name="Text Box 3"/>
          <p:cNvSpPr txBox="1">
            <a:spLocks noChangeArrowheads="1"/>
          </p:cNvSpPr>
          <p:nvPr/>
        </p:nvSpPr>
        <p:spPr bwMode="auto">
          <a:xfrm>
            <a:off x="203200" y="1676401"/>
            <a:ext cx="11887200" cy="3108543"/>
          </a:xfrm>
          <a:prstGeom prst="rect">
            <a:avLst/>
          </a:prstGeom>
          <a:solidFill>
            <a:srgbClr val="AECBEA"/>
          </a:solidFill>
          <a:ln w="57150">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b="1" dirty="0">
                <a:solidFill>
                  <a:schemeClr val="accent5">
                    <a:lumMod val="50000"/>
                  </a:schemeClr>
                </a:solidFill>
                <a:latin typeface="Tahoma" pitchFamily="34" charset="0"/>
              </a:rPr>
              <a:t>Non-Volatile RAM</a:t>
            </a:r>
          </a:p>
          <a:p>
            <a:pPr eaLnBrk="1" hangingPunct="1"/>
            <a:endParaRPr lang="en-US" sz="2800" b="1" dirty="0">
              <a:solidFill>
                <a:schemeClr val="accent5">
                  <a:lumMod val="50000"/>
                </a:schemeClr>
              </a:solidFill>
              <a:latin typeface="Tahoma" pitchFamily="34" charset="0"/>
            </a:endParaRPr>
          </a:p>
          <a:p>
            <a:pPr algn="just" eaLnBrk="1" hangingPunct="1"/>
            <a:r>
              <a:rPr lang="en-US" sz="2800" dirty="0">
                <a:solidFill>
                  <a:schemeClr val="accent5">
                    <a:lumMod val="50000"/>
                  </a:schemeClr>
                </a:solidFill>
                <a:latin typeface="Tahoma" pitchFamily="34" charset="0"/>
              </a:rPr>
              <a:t>NVRAM has the following characteristics and functions: </a:t>
            </a:r>
          </a:p>
          <a:p>
            <a:pPr algn="just" eaLnBrk="1" hangingPunct="1"/>
            <a:endParaRPr lang="en-US" sz="2800" dirty="0">
              <a:solidFill>
                <a:schemeClr val="accent5">
                  <a:lumMod val="50000"/>
                </a:schemeClr>
              </a:solidFill>
              <a:latin typeface="Tahoma" pitchFamily="34" charset="0"/>
            </a:endParaRPr>
          </a:p>
          <a:p>
            <a:pPr algn="just" eaLnBrk="1" hangingPunct="1">
              <a:buFont typeface="Wingdings" pitchFamily="2" charset="2"/>
              <a:buChar char="q"/>
            </a:pPr>
            <a:r>
              <a:rPr lang="en-US" sz="2800" dirty="0">
                <a:solidFill>
                  <a:schemeClr val="accent5">
                    <a:lumMod val="50000"/>
                  </a:schemeClr>
                </a:solidFill>
                <a:latin typeface="Tahoma" pitchFamily="34" charset="0"/>
              </a:rPr>
              <a:t>Provides storage for the startup configuration file </a:t>
            </a:r>
          </a:p>
          <a:p>
            <a:pPr algn="just" eaLnBrk="1" hangingPunct="1">
              <a:buFont typeface="Wingdings" pitchFamily="2" charset="2"/>
              <a:buChar char="q"/>
            </a:pPr>
            <a:r>
              <a:rPr lang="en-US" sz="2800" dirty="0">
                <a:solidFill>
                  <a:schemeClr val="accent5">
                    <a:lumMod val="50000"/>
                  </a:schemeClr>
                </a:solidFill>
                <a:latin typeface="Tahoma" pitchFamily="34" charset="0"/>
              </a:rPr>
              <a:t>Retains content when router is powered down or 	restarted </a:t>
            </a:r>
          </a:p>
          <a:p>
            <a:pPr algn="just" eaLnBrk="1" hangingPunct="1">
              <a:buFont typeface="Wingdings" pitchFamily="2" charset="2"/>
              <a:buChar char="q"/>
            </a:pPr>
            <a:r>
              <a:rPr lang="en-US" sz="2800" dirty="0">
                <a:solidFill>
                  <a:schemeClr val="accent5">
                    <a:lumMod val="50000"/>
                  </a:schemeClr>
                </a:solidFill>
                <a:latin typeface="Tahoma" pitchFamily="34" charset="0"/>
              </a:rPr>
              <a:t>Configuration Register – 16 bit register which decides boot sequence</a:t>
            </a:r>
          </a:p>
        </p:txBody>
      </p:sp>
    </p:spTree>
    <p:extLst>
      <p:ext uri="{BB962C8B-B14F-4D97-AF65-F5344CB8AC3E}">
        <p14:creationId xmlns:p14="http://schemas.microsoft.com/office/powerpoint/2010/main" val="3425508319"/>
      </p:ext>
    </p:extLst>
  </p:cSld>
  <p:clrMapOvr>
    <a:masterClrMapping/>
  </p:clrMapOvr>
  <p:transition spd="med">
    <p:randomBa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0466" name="Rectangle 2"/>
          <p:cNvSpPr>
            <a:spLocks noGrp="1" noChangeArrowheads="1"/>
          </p:cNvSpPr>
          <p:nvPr>
            <p:ph type="title"/>
          </p:nvPr>
        </p:nvSpPr>
        <p:spPr>
          <a:xfrm>
            <a:off x="0" y="76200"/>
            <a:ext cx="12192000" cy="1143000"/>
          </a:xfrm>
        </p:spPr>
        <p:txBody>
          <a:bodyPr/>
          <a:lstStyle/>
          <a:p>
            <a:pPr algn="ctr">
              <a:defRPr/>
            </a:pPr>
            <a:r>
              <a:rPr lang="en-US" sz="4400" b="1" dirty="0">
                <a:effectLst>
                  <a:outerShdw blurRad="38100" dist="38100" dir="2700000" algn="tl">
                    <a:srgbClr val="000000">
                      <a:alpha val="43137"/>
                    </a:srgbClr>
                  </a:outerShdw>
                </a:effectLst>
              </a:rPr>
              <a:t>Flash</a:t>
            </a:r>
          </a:p>
        </p:txBody>
      </p:sp>
      <p:sp>
        <p:nvSpPr>
          <p:cNvPr id="22531" name="Text Box 3"/>
          <p:cNvSpPr txBox="1">
            <a:spLocks noChangeArrowheads="1"/>
          </p:cNvSpPr>
          <p:nvPr/>
        </p:nvSpPr>
        <p:spPr bwMode="auto">
          <a:xfrm>
            <a:off x="304800" y="1524000"/>
            <a:ext cx="11480800" cy="3108543"/>
          </a:xfrm>
          <a:prstGeom prst="rect">
            <a:avLst/>
          </a:prstGeom>
          <a:solidFill>
            <a:srgbClr val="AECBEA"/>
          </a:solidFill>
          <a:ln w="57150">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dirty="0">
                <a:solidFill>
                  <a:schemeClr val="accent5">
                    <a:lumMod val="50000"/>
                  </a:schemeClr>
                </a:solidFill>
                <a:latin typeface="Tahoma" pitchFamily="34" charset="0"/>
              </a:rPr>
              <a:t>Flash memory has the following characteristics and functions: </a:t>
            </a:r>
          </a:p>
          <a:p>
            <a:pPr eaLnBrk="1" hangingPunct="1">
              <a:buFont typeface="Wingdings" pitchFamily="2" charset="2"/>
              <a:buChar char="q"/>
            </a:pPr>
            <a:r>
              <a:rPr lang="en-US" sz="2800" dirty="0">
                <a:solidFill>
                  <a:schemeClr val="accent5">
                    <a:lumMod val="50000"/>
                  </a:schemeClr>
                </a:solidFill>
                <a:latin typeface="Tahoma" pitchFamily="34" charset="0"/>
              </a:rPr>
              <a:t>	Holds the operating system image (IOS) </a:t>
            </a:r>
          </a:p>
          <a:p>
            <a:pPr eaLnBrk="1" hangingPunct="1">
              <a:buFont typeface="Wingdings" pitchFamily="2" charset="2"/>
              <a:buChar char="q"/>
            </a:pPr>
            <a:r>
              <a:rPr lang="en-US" sz="2800" dirty="0">
                <a:solidFill>
                  <a:schemeClr val="accent5">
                    <a:lumMod val="50000"/>
                  </a:schemeClr>
                </a:solidFill>
                <a:latin typeface="Tahoma" pitchFamily="34" charset="0"/>
              </a:rPr>
              <a:t>	Allows software to be updated without 	removing and replacing chips on the processor </a:t>
            </a:r>
          </a:p>
          <a:p>
            <a:pPr eaLnBrk="1" hangingPunct="1">
              <a:buFont typeface="Wingdings" pitchFamily="2" charset="2"/>
              <a:buChar char="q"/>
            </a:pPr>
            <a:r>
              <a:rPr lang="en-US" sz="2800" dirty="0">
                <a:solidFill>
                  <a:schemeClr val="accent5">
                    <a:lumMod val="50000"/>
                  </a:schemeClr>
                </a:solidFill>
                <a:latin typeface="Tahoma" pitchFamily="34" charset="0"/>
              </a:rPr>
              <a:t>	Retains content when router is powered down 	or restarted </a:t>
            </a:r>
          </a:p>
          <a:p>
            <a:pPr eaLnBrk="1" hangingPunct="1">
              <a:buFont typeface="Wingdings" pitchFamily="2" charset="2"/>
              <a:buChar char="q"/>
            </a:pPr>
            <a:r>
              <a:rPr lang="en-US" sz="2800" dirty="0">
                <a:solidFill>
                  <a:schemeClr val="accent5">
                    <a:lumMod val="50000"/>
                  </a:schemeClr>
                </a:solidFill>
                <a:latin typeface="Tahoma" pitchFamily="34" charset="0"/>
              </a:rPr>
              <a:t>	Can store multiple versions of IOS software</a:t>
            </a:r>
          </a:p>
          <a:p>
            <a:pPr eaLnBrk="1" hangingPunct="1">
              <a:buFont typeface="Wingdings" pitchFamily="2" charset="2"/>
              <a:buChar char="q"/>
            </a:pPr>
            <a:r>
              <a:rPr lang="en-US" sz="2800" dirty="0">
                <a:solidFill>
                  <a:schemeClr val="accent5">
                    <a:lumMod val="50000"/>
                  </a:schemeClr>
                </a:solidFill>
                <a:latin typeface="Tahoma" pitchFamily="34" charset="0"/>
              </a:rPr>
              <a:t> </a:t>
            </a:r>
            <a:r>
              <a:rPr lang="en-US" sz="2800" dirty="0" smtClean="0">
                <a:solidFill>
                  <a:schemeClr val="accent5">
                    <a:lumMod val="50000"/>
                  </a:schemeClr>
                </a:solidFill>
                <a:latin typeface="Tahoma" pitchFamily="34" charset="0"/>
              </a:rPr>
              <a:t> Is </a:t>
            </a:r>
            <a:r>
              <a:rPr lang="en-US" sz="2800" dirty="0">
                <a:solidFill>
                  <a:schemeClr val="accent5">
                    <a:lumMod val="50000"/>
                  </a:schemeClr>
                </a:solidFill>
                <a:latin typeface="Tahoma" pitchFamily="34" charset="0"/>
              </a:rPr>
              <a:t>a type of electronically </a:t>
            </a:r>
            <a:r>
              <a:rPr lang="en-US" sz="2800" dirty="0" smtClean="0">
                <a:solidFill>
                  <a:schemeClr val="accent5">
                    <a:lumMod val="50000"/>
                  </a:schemeClr>
                </a:solidFill>
                <a:latin typeface="Tahoma" pitchFamily="34" charset="0"/>
              </a:rPr>
              <a:t>erasable, programmable </a:t>
            </a:r>
            <a:r>
              <a:rPr lang="en-US" sz="2800" dirty="0">
                <a:solidFill>
                  <a:schemeClr val="accent5">
                    <a:lumMod val="50000"/>
                  </a:schemeClr>
                </a:solidFill>
                <a:latin typeface="Tahoma" pitchFamily="34" charset="0"/>
              </a:rPr>
              <a:t>ROM (EEPROM) </a:t>
            </a:r>
          </a:p>
        </p:txBody>
      </p:sp>
    </p:spTree>
    <p:extLst>
      <p:ext uri="{BB962C8B-B14F-4D97-AF65-F5344CB8AC3E}">
        <p14:creationId xmlns:p14="http://schemas.microsoft.com/office/powerpoint/2010/main" val="34628737"/>
      </p:ext>
    </p:extLst>
  </p:cSld>
  <p:clrMapOvr>
    <a:masterClrMapping/>
  </p:clrMapOvr>
  <p:transition spd="med">
    <p:randomBa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8480</TotalTime>
  <Words>3262</Words>
  <Application>Microsoft Office PowerPoint</Application>
  <PresentationFormat>Custom</PresentationFormat>
  <Paragraphs>692</Paragraphs>
  <Slides>63</Slides>
  <Notes>21</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63</vt:i4>
      </vt:variant>
    </vt:vector>
  </HeadingPairs>
  <TitlesOfParts>
    <vt:vector size="65" baseType="lpstr">
      <vt:lpstr>Ion</vt:lpstr>
      <vt:lpstr>Bitmap Image</vt:lpstr>
      <vt:lpstr>        Computer Network Lab </vt:lpstr>
      <vt:lpstr>Router (Hardware)</vt:lpstr>
      <vt:lpstr>Cisco IOS</vt:lpstr>
      <vt:lpstr>Introduction to Routers </vt:lpstr>
      <vt:lpstr>Router Memory Components </vt:lpstr>
      <vt:lpstr>ROM</vt:lpstr>
      <vt:lpstr>RAM</vt:lpstr>
      <vt:lpstr>NVRAM</vt:lpstr>
      <vt:lpstr>Flash</vt:lpstr>
      <vt:lpstr>Interfaces</vt:lpstr>
      <vt:lpstr>Router Power-On/Bootup Sequence:</vt:lpstr>
      <vt:lpstr>External Components of a 2600 Router</vt:lpstr>
      <vt:lpstr>Internal Components of a 2600 Router</vt:lpstr>
      <vt:lpstr>Computer/Terminal Console Connection</vt:lpstr>
      <vt:lpstr>     Modem Connection to Console/Aux Port</vt:lpstr>
      <vt:lpstr>    HyperTerminal Session Properties</vt:lpstr>
      <vt:lpstr> Establishing a HyperTerminal Session:</vt:lpstr>
      <vt:lpstr>Router Configuration</vt:lpstr>
      <vt:lpstr>Router User Interface Modes</vt:lpstr>
      <vt:lpstr>  Overview of Router Modes</vt:lpstr>
      <vt:lpstr>Router Modes</vt:lpstr>
      <vt:lpstr>CLI Command Modes</vt:lpstr>
      <vt:lpstr> Router Command Line Interface:</vt:lpstr>
      <vt:lpstr>LAB – Interface Configuration</vt:lpstr>
      <vt:lpstr>Configuring Interfaces</vt:lpstr>
      <vt:lpstr>Viewing Configuration:</vt:lpstr>
      <vt:lpstr>Saving and Erasing Configurations:</vt:lpstr>
      <vt:lpstr>PowerPoint Presentation</vt:lpstr>
      <vt:lpstr>     Self Assessment…</vt:lpstr>
      <vt:lpstr>       Self Assessment…</vt:lpstr>
      <vt:lpstr>Self Assessment:</vt:lpstr>
      <vt:lpstr>PowerPoint Presentation</vt:lpstr>
      <vt:lpstr>PowerPoint Presentation</vt:lpstr>
      <vt:lpstr>Routing</vt:lpstr>
      <vt:lpstr>Routing:</vt:lpstr>
      <vt:lpstr>Routing:</vt:lpstr>
      <vt:lpstr>What is Routing?</vt:lpstr>
      <vt:lpstr>Route Types</vt:lpstr>
      <vt:lpstr>Static Routes</vt:lpstr>
      <vt:lpstr>LAB : Routing Implementation</vt:lpstr>
      <vt:lpstr>Static Route Configuration</vt:lpstr>
      <vt:lpstr>LAB :Static Route Configuration</vt:lpstr>
      <vt:lpstr>Verifying Static Route Configuration</vt:lpstr>
      <vt:lpstr>Default Routes</vt:lpstr>
      <vt:lpstr>Default Routes</vt:lpstr>
      <vt:lpstr>Configuring Default Routes</vt:lpstr>
      <vt:lpstr>LAB Configuration</vt:lpstr>
      <vt:lpstr>Default Route LAB Configuration</vt:lpstr>
      <vt:lpstr>Routing Information Protocol (RIP) </vt:lpstr>
      <vt:lpstr>Router Configuration</vt:lpstr>
      <vt:lpstr>RIP Configuration</vt:lpstr>
      <vt:lpstr>Verifying RIP Configuration</vt:lpstr>
      <vt:lpstr>Displaying the  IP Routing Table</vt:lpstr>
      <vt:lpstr>debug ip rip Command</vt:lpstr>
      <vt:lpstr>Passive Interface</vt:lpstr>
      <vt:lpstr>RIP Version 2 (RIPv2)</vt:lpstr>
      <vt:lpstr>Exercise - RIP Version 2 Configuration</vt:lpstr>
      <vt:lpstr>Exercise - RIP Version 2 Configuration</vt:lpstr>
      <vt:lpstr>Exercise - RIP Version 2 Configuration</vt:lpstr>
      <vt:lpstr>PowerPoint Presentation</vt:lpstr>
      <vt:lpstr>       Self Assessment: </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home</dc:creator>
  <cp:lastModifiedBy>home</cp:lastModifiedBy>
  <cp:revision>135</cp:revision>
  <dcterms:created xsi:type="dcterms:W3CDTF">2014-09-12T17:24:29Z</dcterms:created>
  <dcterms:modified xsi:type="dcterms:W3CDTF">2018-05-13T19:22:28Z</dcterms:modified>
</cp:coreProperties>
</file>