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94" r:id="rId3"/>
    <p:sldMasterId id="2147483708" r:id="rId4"/>
    <p:sldMasterId id="2147483722" r:id="rId5"/>
  </p:sldMasterIdLst>
  <p:notesMasterIdLst>
    <p:notesMasterId r:id="rId22"/>
  </p:notesMasterIdLst>
  <p:sldIdLst>
    <p:sldId id="256" r:id="rId6"/>
    <p:sldId id="269" r:id="rId7"/>
    <p:sldId id="270" r:id="rId8"/>
    <p:sldId id="257" r:id="rId9"/>
    <p:sldId id="272" r:id="rId10"/>
    <p:sldId id="273" r:id="rId11"/>
    <p:sldId id="274" r:id="rId12"/>
    <p:sldId id="276" r:id="rId13"/>
    <p:sldId id="280" r:id="rId14"/>
    <p:sldId id="281" r:id="rId15"/>
    <p:sldId id="284" r:id="rId16"/>
    <p:sldId id="287" r:id="rId17"/>
    <p:sldId id="288" r:id="rId18"/>
    <p:sldId id="309" r:id="rId19"/>
    <p:sldId id="289" r:id="rId20"/>
    <p:sldId id="310" r:id="rId21"/>
  </p:sldIdLst>
  <p:sldSz cx="9118600" cy="6832600"/>
  <p:notesSz cx="9118600" cy="6832600"/>
  <p:defaultTextStyle>
    <a:defPPr>
      <a:defRPr lang="en-US"/>
    </a:defPPr>
    <a:lvl1pPr marL="0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4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96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45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94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42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8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93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787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94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CA2-5589-4FC1-8EE8-3D82D216AABF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18F07-6100-466F-A33C-0F4D22EBE2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96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4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96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45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94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242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8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93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787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325" y="2613406"/>
            <a:ext cx="748995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63"/>
            <a:ext cx="6383020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8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86" indent="0">
              <a:buNone/>
              <a:defRPr sz="2000" b="1"/>
            </a:lvl2pPr>
            <a:lvl3pPr marL="910774" indent="0">
              <a:buNone/>
              <a:defRPr sz="1800" b="1"/>
            </a:lvl3pPr>
            <a:lvl4pPr marL="1366158" indent="0">
              <a:buNone/>
              <a:defRPr sz="1600" b="1"/>
            </a:lvl4pPr>
            <a:lvl5pPr marL="1821545" indent="0">
              <a:buNone/>
              <a:defRPr sz="1600" b="1"/>
            </a:lvl5pPr>
            <a:lvl6pPr marL="2276932" indent="0">
              <a:buNone/>
              <a:defRPr sz="1600" b="1"/>
            </a:lvl6pPr>
            <a:lvl7pPr marL="2732322" indent="0">
              <a:buNone/>
              <a:defRPr sz="1600" b="1"/>
            </a:lvl7pPr>
            <a:lvl8pPr marL="3187703" indent="0">
              <a:buNone/>
              <a:defRPr sz="1600" b="1"/>
            </a:lvl8pPr>
            <a:lvl9pPr marL="36430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30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86" indent="0">
              <a:buNone/>
              <a:defRPr sz="2000" b="1"/>
            </a:lvl2pPr>
            <a:lvl3pPr marL="910774" indent="0">
              <a:buNone/>
              <a:defRPr sz="1800" b="1"/>
            </a:lvl3pPr>
            <a:lvl4pPr marL="1366158" indent="0">
              <a:buNone/>
              <a:defRPr sz="1600" b="1"/>
            </a:lvl4pPr>
            <a:lvl5pPr marL="1821545" indent="0">
              <a:buNone/>
              <a:defRPr sz="1600" b="1"/>
            </a:lvl5pPr>
            <a:lvl6pPr marL="2276932" indent="0">
              <a:buNone/>
              <a:defRPr sz="1600" b="1"/>
            </a:lvl6pPr>
            <a:lvl7pPr marL="2732322" indent="0">
              <a:buNone/>
              <a:defRPr sz="1600" b="1"/>
            </a:lvl7pPr>
            <a:lvl8pPr marL="3187703" indent="0">
              <a:buNone/>
              <a:defRPr sz="1600" b="1"/>
            </a:lvl8pPr>
            <a:lvl9pPr marL="36430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30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0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15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49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7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46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7" y="1429792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386" indent="0">
              <a:buNone/>
              <a:defRPr sz="1200"/>
            </a:lvl2pPr>
            <a:lvl3pPr marL="910774" indent="0">
              <a:buNone/>
              <a:defRPr sz="1000"/>
            </a:lvl3pPr>
            <a:lvl4pPr marL="1366158" indent="0">
              <a:buNone/>
              <a:defRPr sz="900"/>
            </a:lvl4pPr>
            <a:lvl5pPr marL="1821545" indent="0">
              <a:buNone/>
              <a:defRPr sz="900"/>
            </a:lvl5pPr>
            <a:lvl6pPr marL="2276932" indent="0">
              <a:buNone/>
              <a:defRPr sz="900"/>
            </a:lvl6pPr>
            <a:lvl7pPr marL="2732322" indent="0">
              <a:buNone/>
              <a:defRPr sz="900"/>
            </a:lvl7pPr>
            <a:lvl8pPr marL="3187703" indent="0">
              <a:buNone/>
              <a:defRPr sz="900"/>
            </a:lvl8pPr>
            <a:lvl9pPr marL="36430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7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386" indent="0">
              <a:buNone/>
              <a:defRPr sz="2800"/>
            </a:lvl2pPr>
            <a:lvl3pPr marL="910774" indent="0">
              <a:buNone/>
              <a:defRPr sz="2400"/>
            </a:lvl3pPr>
            <a:lvl4pPr marL="1366158" indent="0">
              <a:buNone/>
              <a:defRPr sz="2000"/>
            </a:lvl4pPr>
            <a:lvl5pPr marL="1821545" indent="0">
              <a:buNone/>
              <a:defRPr sz="2000"/>
            </a:lvl5pPr>
            <a:lvl6pPr marL="2276932" indent="0">
              <a:buNone/>
              <a:defRPr sz="2000"/>
            </a:lvl6pPr>
            <a:lvl7pPr marL="2732322" indent="0">
              <a:buNone/>
              <a:defRPr sz="2000"/>
            </a:lvl7pPr>
            <a:lvl8pPr marL="3187703" indent="0">
              <a:buNone/>
              <a:defRPr sz="2000"/>
            </a:lvl8pPr>
            <a:lvl9pPr marL="36430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66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386" indent="0">
              <a:buNone/>
              <a:defRPr sz="1200"/>
            </a:lvl2pPr>
            <a:lvl3pPr marL="910774" indent="0">
              <a:buNone/>
              <a:defRPr sz="1000"/>
            </a:lvl3pPr>
            <a:lvl4pPr marL="1366158" indent="0">
              <a:buNone/>
              <a:defRPr sz="900"/>
            </a:lvl4pPr>
            <a:lvl5pPr marL="1821545" indent="0">
              <a:buNone/>
              <a:defRPr sz="900"/>
            </a:lvl5pPr>
            <a:lvl6pPr marL="2276932" indent="0">
              <a:buNone/>
              <a:defRPr sz="900"/>
            </a:lvl6pPr>
            <a:lvl7pPr marL="2732322" indent="0">
              <a:buNone/>
              <a:defRPr sz="900"/>
            </a:lvl7pPr>
            <a:lvl8pPr marL="3187703" indent="0">
              <a:buNone/>
              <a:defRPr sz="900"/>
            </a:lvl8pPr>
            <a:lvl9pPr marL="36430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1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5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59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01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7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636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11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5001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6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494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83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52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536" indent="0">
              <a:buNone/>
              <a:defRPr sz="1800"/>
            </a:lvl2pPr>
            <a:lvl3pPr marL="911074" indent="0">
              <a:buNone/>
              <a:defRPr sz="1600"/>
            </a:lvl3pPr>
            <a:lvl4pPr marL="1366609" indent="0">
              <a:buNone/>
              <a:defRPr sz="1400"/>
            </a:lvl4pPr>
            <a:lvl5pPr marL="1822146" indent="0">
              <a:buNone/>
              <a:defRPr sz="1400"/>
            </a:lvl5pPr>
            <a:lvl6pPr marL="2277683" indent="0">
              <a:buNone/>
              <a:defRPr sz="1400"/>
            </a:lvl6pPr>
            <a:lvl7pPr marL="2733222" indent="0">
              <a:buNone/>
              <a:defRPr sz="1400"/>
            </a:lvl7pPr>
            <a:lvl8pPr marL="3188755" indent="0">
              <a:buNone/>
              <a:defRPr sz="1400"/>
            </a:lvl8pPr>
            <a:lvl9pPr marL="364429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54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68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5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36" indent="0">
              <a:buNone/>
              <a:defRPr sz="2000" b="1"/>
            </a:lvl2pPr>
            <a:lvl3pPr marL="911074" indent="0">
              <a:buNone/>
              <a:defRPr sz="1800" b="1"/>
            </a:lvl3pPr>
            <a:lvl4pPr marL="1366609" indent="0">
              <a:buNone/>
              <a:defRPr sz="1600" b="1"/>
            </a:lvl4pPr>
            <a:lvl5pPr marL="1822146" indent="0">
              <a:buNone/>
              <a:defRPr sz="1600" b="1"/>
            </a:lvl5pPr>
            <a:lvl6pPr marL="2277683" indent="0">
              <a:buNone/>
              <a:defRPr sz="1600" b="1"/>
            </a:lvl6pPr>
            <a:lvl7pPr marL="2733222" indent="0">
              <a:buNone/>
              <a:defRPr sz="1600" b="1"/>
            </a:lvl7pPr>
            <a:lvl8pPr marL="3188755" indent="0">
              <a:buNone/>
              <a:defRPr sz="1600" b="1"/>
            </a:lvl8pPr>
            <a:lvl9pPr marL="36442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7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36" indent="0">
              <a:buNone/>
              <a:defRPr sz="2000" b="1"/>
            </a:lvl2pPr>
            <a:lvl3pPr marL="911074" indent="0">
              <a:buNone/>
              <a:defRPr sz="1800" b="1"/>
            </a:lvl3pPr>
            <a:lvl4pPr marL="1366609" indent="0">
              <a:buNone/>
              <a:defRPr sz="1600" b="1"/>
            </a:lvl4pPr>
            <a:lvl5pPr marL="1822146" indent="0">
              <a:buNone/>
              <a:defRPr sz="1600" b="1"/>
            </a:lvl5pPr>
            <a:lvl6pPr marL="2277683" indent="0">
              <a:buNone/>
              <a:defRPr sz="1600" b="1"/>
            </a:lvl6pPr>
            <a:lvl7pPr marL="2733222" indent="0">
              <a:buNone/>
              <a:defRPr sz="1600" b="1"/>
            </a:lvl7pPr>
            <a:lvl8pPr marL="3188755" indent="0">
              <a:buNone/>
              <a:defRPr sz="1600" b="1"/>
            </a:lvl8pPr>
            <a:lvl9pPr marL="36442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7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152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873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108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4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43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4" y="1429789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536" indent="0">
              <a:buNone/>
              <a:defRPr sz="1200"/>
            </a:lvl2pPr>
            <a:lvl3pPr marL="911074" indent="0">
              <a:buNone/>
              <a:defRPr sz="1000"/>
            </a:lvl3pPr>
            <a:lvl4pPr marL="1366609" indent="0">
              <a:buNone/>
              <a:defRPr sz="900"/>
            </a:lvl4pPr>
            <a:lvl5pPr marL="1822146" indent="0">
              <a:buNone/>
              <a:defRPr sz="900"/>
            </a:lvl5pPr>
            <a:lvl6pPr marL="2277683" indent="0">
              <a:buNone/>
              <a:defRPr sz="900"/>
            </a:lvl6pPr>
            <a:lvl7pPr marL="2733222" indent="0">
              <a:buNone/>
              <a:defRPr sz="900"/>
            </a:lvl7pPr>
            <a:lvl8pPr marL="3188755" indent="0">
              <a:buNone/>
              <a:defRPr sz="900"/>
            </a:lvl8pPr>
            <a:lvl9pPr marL="36442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92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4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536" indent="0">
              <a:buNone/>
              <a:defRPr sz="2800"/>
            </a:lvl2pPr>
            <a:lvl3pPr marL="911074" indent="0">
              <a:buNone/>
              <a:defRPr sz="2400"/>
            </a:lvl3pPr>
            <a:lvl4pPr marL="1366609" indent="0">
              <a:buNone/>
              <a:defRPr sz="2000"/>
            </a:lvl4pPr>
            <a:lvl5pPr marL="1822146" indent="0">
              <a:buNone/>
              <a:defRPr sz="2000"/>
            </a:lvl5pPr>
            <a:lvl6pPr marL="2277683" indent="0">
              <a:buNone/>
              <a:defRPr sz="2000"/>
            </a:lvl6pPr>
            <a:lvl7pPr marL="2733222" indent="0">
              <a:buNone/>
              <a:defRPr sz="2000"/>
            </a:lvl7pPr>
            <a:lvl8pPr marL="3188755" indent="0">
              <a:buNone/>
              <a:defRPr sz="2000"/>
            </a:lvl8pPr>
            <a:lvl9pPr marL="364429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63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536" indent="0">
              <a:buNone/>
              <a:defRPr sz="1200"/>
            </a:lvl2pPr>
            <a:lvl3pPr marL="911074" indent="0">
              <a:buNone/>
              <a:defRPr sz="1000"/>
            </a:lvl3pPr>
            <a:lvl4pPr marL="1366609" indent="0">
              <a:buNone/>
              <a:defRPr sz="900"/>
            </a:lvl4pPr>
            <a:lvl5pPr marL="1822146" indent="0">
              <a:buNone/>
              <a:defRPr sz="900"/>
            </a:lvl5pPr>
            <a:lvl6pPr marL="2277683" indent="0">
              <a:buNone/>
              <a:defRPr sz="900"/>
            </a:lvl6pPr>
            <a:lvl7pPr marL="2733222" indent="0">
              <a:buNone/>
              <a:defRPr sz="900"/>
            </a:lvl7pPr>
            <a:lvl8pPr marL="3188755" indent="0">
              <a:buNone/>
              <a:defRPr sz="900"/>
            </a:lvl8pPr>
            <a:lvl9pPr marL="36442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908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3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6976" y="1364030"/>
            <a:ext cx="32461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0896" y="1363422"/>
            <a:ext cx="34493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460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4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097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4997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510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095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895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737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1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606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096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969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1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645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741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8039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637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0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9374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325" y="2613406"/>
            <a:ext cx="748995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63"/>
            <a:ext cx="6383020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207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5767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6976" y="1364030"/>
            <a:ext cx="32461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0896" y="1363422"/>
            <a:ext cx="34493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9648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022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5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14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5004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9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86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55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86" indent="0">
              <a:buNone/>
              <a:defRPr sz="1800"/>
            </a:lvl2pPr>
            <a:lvl3pPr marL="910774" indent="0">
              <a:buNone/>
              <a:defRPr sz="1600"/>
            </a:lvl3pPr>
            <a:lvl4pPr marL="1366158" indent="0">
              <a:buNone/>
              <a:defRPr sz="1400"/>
            </a:lvl4pPr>
            <a:lvl5pPr marL="1821545" indent="0">
              <a:buNone/>
              <a:defRPr sz="1400"/>
            </a:lvl5pPr>
            <a:lvl6pPr marL="2276932" indent="0">
              <a:buNone/>
              <a:defRPr sz="1400"/>
            </a:lvl6pPr>
            <a:lvl7pPr marL="2732322" indent="0">
              <a:buNone/>
              <a:defRPr sz="1400"/>
            </a:lvl7pPr>
            <a:lvl8pPr marL="3187703" indent="0">
              <a:buNone/>
              <a:defRPr sz="1400"/>
            </a:lvl8pPr>
            <a:lvl9pPr marL="36430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0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02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826" y="258064"/>
            <a:ext cx="439496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831" y="3028715"/>
            <a:ext cx="6218936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25"/>
            <a:ext cx="2917952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7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38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07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6158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154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2950" indent="-22295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327" indent="-222950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7610" indent="-232438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3894" indent="-2324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0690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6077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1463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6848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2236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86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74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58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545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93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32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3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09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4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defTabSz="913998"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defTabSz="91399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309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53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10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6609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214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025" indent="-223025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512" indent="-223025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7909" indent="-232513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4308" indent="-23251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1215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6751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2288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7823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3362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536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074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609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146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683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222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755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4294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3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73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14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7211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2948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122" indent="-223122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760" indent="-223122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8309" indent="-232616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4860" indent="-232616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1915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7651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3388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9125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4862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826" y="258064"/>
            <a:ext cx="439496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831" y="3028715"/>
            <a:ext cx="6218936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25"/>
            <a:ext cx="2917952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145" y="2544071"/>
            <a:ext cx="5767070" cy="566822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 algn="ctr">
              <a:spcBef>
                <a:spcPts val="100"/>
              </a:spcBef>
            </a:pPr>
            <a:r>
              <a:rPr lang="en-US" sz="3600" spc="-5" dirty="0">
                <a:latin typeface="Arial"/>
                <a:cs typeface="Arial"/>
              </a:rPr>
              <a:t>Transport Layer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AB29817-7A27-40B6-925F-BB5B2F120B8A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41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TCP Segments</a:t>
            </a:r>
          </a:p>
        </p:txBody>
      </p:sp>
    </p:spTree>
    <p:extLst>
      <p:ext uri="{BB962C8B-B14F-4D97-AF65-F5344CB8AC3E}">
        <p14:creationId xmlns:p14="http://schemas.microsoft.com/office/powerpoint/2010/main" xmlns="" val="9370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73E77-EAA6-417A-8E73-445FBF093621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Segment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931" y="2459422"/>
            <a:ext cx="8434705" cy="4221344"/>
          </a:xfrm>
        </p:spPr>
        <p:txBody>
          <a:bodyPr/>
          <a:lstStyle/>
          <a:p>
            <a:r>
              <a:rPr lang="en-US"/>
              <a:t>IP packet</a:t>
            </a:r>
          </a:p>
          <a:p>
            <a:pPr lvl="1"/>
            <a:r>
              <a:rPr lang="en-US"/>
              <a:t>No bigger than Maximum Transmission Unit (MTU)</a:t>
            </a:r>
          </a:p>
          <a:p>
            <a:pPr lvl="1"/>
            <a:r>
              <a:rPr lang="en-US"/>
              <a:t>E.g., up to 1500 bytes on an Ethernet</a:t>
            </a:r>
          </a:p>
          <a:p>
            <a:r>
              <a:rPr lang="en-US"/>
              <a:t>TCP packet</a:t>
            </a:r>
          </a:p>
          <a:p>
            <a:pPr lvl="1"/>
            <a:r>
              <a:rPr lang="en-US"/>
              <a:t>IP packet with a TCP header and data inside</a:t>
            </a:r>
          </a:p>
          <a:p>
            <a:pPr lvl="1"/>
            <a:r>
              <a:rPr lang="en-US"/>
              <a:t>TCP header is typically 20 bytes long</a:t>
            </a:r>
          </a:p>
          <a:p>
            <a:r>
              <a:rPr lang="en-US"/>
              <a:t>TCP segment</a:t>
            </a:r>
          </a:p>
          <a:p>
            <a:pPr lvl="1"/>
            <a:r>
              <a:rPr lang="en-US"/>
              <a:t>No more than Maximum Segment Size (MSS) bytes</a:t>
            </a:r>
          </a:p>
          <a:p>
            <a:pPr lvl="1"/>
            <a:r>
              <a:rPr lang="en-US"/>
              <a:t>E.g., up to 1460 consecutive bytes from the stream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1899708" y="1355449"/>
            <a:ext cx="5015230" cy="68326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>
            <a:off x="6003078" y="1355449"/>
            <a:ext cx="0" cy="6832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6006245" y="1583202"/>
            <a:ext cx="841305" cy="33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IP Hdr</a:t>
            </a:r>
          </a:p>
        </p:txBody>
      </p:sp>
      <p:sp>
        <p:nvSpPr>
          <p:cNvPr id="926727" name="Line 7"/>
          <p:cNvSpPr>
            <a:spLocks noChangeShapeType="1"/>
          </p:cNvSpPr>
          <p:nvPr/>
        </p:nvSpPr>
        <p:spPr bwMode="auto">
          <a:xfrm>
            <a:off x="1899708" y="1507285"/>
            <a:ext cx="41033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3571453" y="1431367"/>
            <a:ext cx="759883" cy="1518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3495465" y="1323818"/>
            <a:ext cx="919853" cy="33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IP Data</a:t>
            </a:r>
          </a:p>
        </p:txBody>
      </p:sp>
      <p:grpSp>
        <p:nvGrpSpPr>
          <p:cNvPr id="926730" name="Group 10"/>
          <p:cNvGrpSpPr>
            <a:grpSpLocks/>
          </p:cNvGrpSpPr>
          <p:nvPr/>
        </p:nvGrpSpPr>
        <p:grpSpPr bwMode="auto">
          <a:xfrm>
            <a:off x="1975698" y="1583202"/>
            <a:ext cx="3951393" cy="379589"/>
            <a:chOff x="1200" y="1296"/>
            <a:chExt cx="3168" cy="336"/>
          </a:xfrm>
        </p:grpSpPr>
        <p:sp>
          <p:nvSpPr>
            <p:cNvPr id="926731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14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26732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14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926733" name="Text Box 13"/>
          <p:cNvSpPr txBox="1">
            <a:spLocks noChangeArrowheads="1"/>
          </p:cNvSpPr>
          <p:nvPr/>
        </p:nvSpPr>
        <p:spPr bwMode="auto">
          <a:xfrm>
            <a:off x="5167208" y="1632233"/>
            <a:ext cx="790009" cy="27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TCP Hdr</a:t>
            </a:r>
          </a:p>
        </p:txBody>
      </p:sp>
      <p:sp>
        <p:nvSpPr>
          <p:cNvPr id="926734" name="Text Box 14"/>
          <p:cNvSpPr txBox="1">
            <a:spLocks noChangeArrowheads="1"/>
          </p:cNvSpPr>
          <p:nvPr/>
        </p:nvSpPr>
        <p:spPr bwMode="auto">
          <a:xfrm>
            <a:off x="3047450" y="1632233"/>
            <a:ext cx="1605938" cy="27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xmlns="" val="270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95235D9-12BA-49C2-90A6-52CF10390C3F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61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TCP Three-Way Handshake</a:t>
            </a:r>
          </a:p>
        </p:txBody>
      </p:sp>
    </p:spTree>
    <p:extLst>
      <p:ext uri="{BB962C8B-B14F-4D97-AF65-F5344CB8AC3E}">
        <p14:creationId xmlns:p14="http://schemas.microsoft.com/office/powerpoint/2010/main" xmlns="" val="1404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9CB1-C8BA-4534-BFFC-D55281D79723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TCP Connection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681" y="4755933"/>
            <a:ext cx="8434705" cy="1934321"/>
          </a:xfrm>
        </p:spPr>
        <p:txBody>
          <a:bodyPr/>
          <a:lstStyle/>
          <a:p>
            <a:r>
              <a:rPr lang="en-US"/>
              <a:t>Three-way handshake to establish connection</a:t>
            </a:r>
          </a:p>
          <a:p>
            <a:pPr lvl="1"/>
            <a:r>
              <a:rPr lang="en-US"/>
              <a:t>Host A sends a </a:t>
            </a:r>
            <a:r>
              <a:rPr lang="en-US" b="1">
                <a:solidFill>
                  <a:srgbClr val="0000FF"/>
                </a:solidFill>
              </a:rPr>
              <a:t>SYN</a:t>
            </a:r>
            <a:r>
              <a:rPr lang="en-US"/>
              <a:t> (open) to the host B</a:t>
            </a:r>
          </a:p>
          <a:p>
            <a:pPr lvl="1"/>
            <a:r>
              <a:rPr lang="en-US"/>
              <a:t>Host B returns a SYN acknowledgment (</a:t>
            </a:r>
            <a:r>
              <a:rPr lang="en-US" b="1">
                <a:solidFill>
                  <a:srgbClr val="FF3300"/>
                </a:solidFill>
              </a:rPr>
              <a:t>SYN ACK</a:t>
            </a:r>
            <a:r>
              <a:rPr lang="en-US"/>
              <a:t>)</a:t>
            </a:r>
          </a:p>
          <a:p>
            <a:pPr lvl="1"/>
            <a:r>
              <a:rPr lang="en-US"/>
              <a:t>Host A sends an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</a:rPr>
              <a:t>ACK</a:t>
            </a:r>
            <a:r>
              <a:rPr lang="en-US"/>
              <a:t> to acknowledge the SYN ACK</a:t>
            </a:r>
          </a:p>
        </p:txBody>
      </p:sp>
      <p:sp>
        <p:nvSpPr>
          <p:cNvPr id="929796" name="Line 4"/>
          <p:cNvSpPr>
            <a:spLocks noChangeShapeType="1"/>
          </p:cNvSpPr>
          <p:nvPr/>
        </p:nvSpPr>
        <p:spPr bwMode="auto">
          <a:xfrm rot="5400000" flipV="1">
            <a:off x="3100615" y="1235295"/>
            <a:ext cx="286274" cy="1598921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7" name="Line 5"/>
          <p:cNvSpPr>
            <a:spLocks noChangeShapeType="1"/>
          </p:cNvSpPr>
          <p:nvPr/>
        </p:nvSpPr>
        <p:spPr bwMode="auto">
          <a:xfrm rot="5400000">
            <a:off x="3091124" y="1771477"/>
            <a:ext cx="298927" cy="157042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rot="5400000" flipV="1">
            <a:off x="3003334" y="2427048"/>
            <a:ext cx="455507" cy="159575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9" name="Line 7"/>
          <p:cNvSpPr>
            <a:spLocks noChangeShapeType="1"/>
          </p:cNvSpPr>
          <p:nvPr/>
        </p:nvSpPr>
        <p:spPr bwMode="auto">
          <a:xfrm rot="5400000" flipV="1">
            <a:off x="3000966" y="2964007"/>
            <a:ext cx="468160" cy="1594172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0" name="Text Box 8"/>
          <p:cNvSpPr txBox="1">
            <a:spLocks noChangeArrowheads="1"/>
          </p:cNvSpPr>
          <p:nvPr/>
        </p:nvSpPr>
        <p:spPr bwMode="auto">
          <a:xfrm rot="605430">
            <a:off x="2888894" y="1547785"/>
            <a:ext cx="698639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SYN</a:t>
            </a:r>
          </a:p>
        </p:txBody>
      </p:sp>
      <p:sp>
        <p:nvSpPr>
          <p:cNvPr id="929801" name="Text Box 9"/>
          <p:cNvSpPr txBox="1">
            <a:spLocks noChangeArrowheads="1"/>
          </p:cNvSpPr>
          <p:nvPr/>
        </p:nvSpPr>
        <p:spPr bwMode="auto">
          <a:xfrm rot="10146980" flipH="1" flipV="1">
            <a:off x="2582021" y="2185178"/>
            <a:ext cx="1304466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SYN ACK</a:t>
            </a:r>
          </a:p>
        </p:txBody>
      </p:sp>
      <p:sp>
        <p:nvSpPr>
          <p:cNvPr id="929802" name="Text Box 10"/>
          <p:cNvSpPr txBox="1">
            <a:spLocks noChangeArrowheads="1"/>
          </p:cNvSpPr>
          <p:nvPr/>
        </p:nvSpPr>
        <p:spPr bwMode="auto">
          <a:xfrm rot="1044999">
            <a:off x="3102431" y="2950682"/>
            <a:ext cx="727493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929803" name="Text Box 11"/>
          <p:cNvSpPr txBox="1">
            <a:spLocks noChangeArrowheads="1"/>
          </p:cNvSpPr>
          <p:nvPr/>
        </p:nvSpPr>
        <p:spPr bwMode="auto">
          <a:xfrm rot="1003808">
            <a:off x="2892249" y="3369811"/>
            <a:ext cx="66818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929804" name="Line 12"/>
          <p:cNvSpPr>
            <a:spLocks noChangeShapeType="1"/>
          </p:cNvSpPr>
          <p:nvPr/>
        </p:nvSpPr>
        <p:spPr bwMode="auto">
          <a:xfrm rot="16200000" flipH="1">
            <a:off x="2593649" y="3121326"/>
            <a:ext cx="2880130" cy="633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5" name="Line 13"/>
          <p:cNvSpPr>
            <a:spLocks noChangeShapeType="1"/>
          </p:cNvSpPr>
          <p:nvPr/>
        </p:nvSpPr>
        <p:spPr bwMode="auto">
          <a:xfrm rot="5400000">
            <a:off x="1046928" y="3081778"/>
            <a:ext cx="2786815" cy="2374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6" name="Text Box 14"/>
          <p:cNvSpPr txBox="1">
            <a:spLocks noChangeArrowheads="1"/>
          </p:cNvSpPr>
          <p:nvPr/>
        </p:nvSpPr>
        <p:spPr bwMode="auto">
          <a:xfrm>
            <a:off x="2266968" y="1232315"/>
            <a:ext cx="406892" cy="46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9807" name="Text Box 15"/>
          <p:cNvSpPr txBox="1">
            <a:spLocks noChangeArrowheads="1"/>
          </p:cNvSpPr>
          <p:nvPr/>
        </p:nvSpPr>
        <p:spPr bwMode="auto">
          <a:xfrm>
            <a:off x="3829587" y="1194356"/>
            <a:ext cx="389259" cy="46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29808" name="Line 16"/>
          <p:cNvSpPr>
            <a:spLocks noChangeShapeType="1"/>
          </p:cNvSpPr>
          <p:nvPr/>
        </p:nvSpPr>
        <p:spPr bwMode="auto">
          <a:xfrm rot="5400000" flipV="1">
            <a:off x="3029461" y="3304056"/>
            <a:ext cx="468160" cy="1594172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9" name="Text Box 17"/>
          <p:cNvSpPr txBox="1">
            <a:spLocks noChangeArrowheads="1"/>
          </p:cNvSpPr>
          <p:nvPr/>
        </p:nvSpPr>
        <p:spPr bwMode="auto">
          <a:xfrm rot="1003808">
            <a:off x="2920745" y="3709860"/>
            <a:ext cx="66818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929810" name="Text Box 18"/>
          <p:cNvSpPr txBox="1">
            <a:spLocks noChangeArrowheads="1"/>
          </p:cNvSpPr>
          <p:nvPr/>
        </p:nvSpPr>
        <p:spPr bwMode="auto">
          <a:xfrm>
            <a:off x="5133964" y="2114627"/>
            <a:ext cx="2528195" cy="120003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>
            <a:spAutoFit/>
          </a:bodyPr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Helvetica" pitchFamily="34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xmlns="" val="32645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46" y="-13263"/>
            <a:ext cx="6374130" cy="1116702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5" dirty="0"/>
              <a:t>TCP Connection</a:t>
            </a:r>
            <a:r>
              <a:rPr spc="-35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3102" y="1993900"/>
            <a:ext cx="1872614" cy="29972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3-way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handshake: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102" y="2395550"/>
            <a:ext cx="3935095" cy="125095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355327" marR="389590" indent="-342637">
              <a:spcBef>
                <a:spcPts val="100"/>
              </a:spcBef>
              <a:buChar char="•"/>
              <a:tabLst>
                <a:tab pos="354692" algn="l"/>
                <a:tab pos="355327" algn="l"/>
              </a:tabLst>
            </a:pPr>
            <a:r>
              <a:rPr spc="-5" dirty="0">
                <a:latin typeface="Arial"/>
                <a:cs typeface="Arial"/>
              </a:rPr>
              <a:t>Guarantees both sides </a:t>
            </a:r>
            <a:r>
              <a:rPr spc="-10" dirty="0">
                <a:latin typeface="Arial"/>
                <a:cs typeface="Arial"/>
              </a:rPr>
              <a:t>ready </a:t>
            </a:r>
            <a:r>
              <a:rPr spc="-5" dirty="0">
                <a:latin typeface="Arial"/>
                <a:cs typeface="Arial"/>
              </a:rPr>
              <a:t>to  </a:t>
            </a:r>
            <a:r>
              <a:rPr dirty="0">
                <a:latin typeface="Arial"/>
                <a:cs typeface="Arial"/>
              </a:rPr>
              <a:t>transfer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355327" marR="5080" indent="-342637">
              <a:spcBef>
                <a:spcPts val="1000"/>
              </a:spcBef>
              <a:buChar char="•"/>
              <a:tabLst>
                <a:tab pos="354692" algn="l"/>
                <a:tab pos="355327" algn="l"/>
              </a:tabLst>
            </a:pPr>
            <a:r>
              <a:rPr spc="-5" dirty="0">
                <a:latin typeface="Arial"/>
                <a:cs typeface="Arial"/>
              </a:rPr>
              <a:t>Allows both sides to agree on </a:t>
            </a:r>
            <a:r>
              <a:rPr spc="-10" dirty="0">
                <a:latin typeface="Arial"/>
                <a:cs typeface="Arial"/>
              </a:rPr>
              <a:t>initial  </a:t>
            </a:r>
            <a:r>
              <a:rPr spc="-5" dirty="0">
                <a:latin typeface="Arial"/>
                <a:cs typeface="Arial"/>
              </a:rPr>
              <a:t>sequence</a:t>
            </a:r>
            <a:r>
              <a:rPr spc="-10" dirty="0">
                <a:latin typeface="Arial"/>
                <a:cs typeface="Arial"/>
              </a:rPr>
              <a:t> numbers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300" y="2044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700" y="2044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127" y="2344934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4">
                <a:moveTo>
                  <a:pt x="1759130" y="292047"/>
                </a:move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762" y="7620"/>
                </a:lnTo>
                <a:lnTo>
                  <a:pt x="3810" y="9144"/>
                </a:lnTo>
                <a:lnTo>
                  <a:pt x="1757562" y="301183"/>
                </a:lnTo>
                <a:lnTo>
                  <a:pt x="1759130" y="292047"/>
                </a:lnTo>
                <a:close/>
              </a:path>
              <a:path w="1833879" h="334644">
                <a:moveTo>
                  <a:pt x="1775460" y="327232"/>
                </a:moveTo>
                <a:lnTo>
                  <a:pt x="1775460" y="299465"/>
                </a:lnTo>
                <a:lnTo>
                  <a:pt x="1773174" y="302513"/>
                </a:lnTo>
                <a:lnTo>
                  <a:pt x="1770126" y="303275"/>
                </a:lnTo>
                <a:lnTo>
                  <a:pt x="1757562" y="301183"/>
                </a:lnTo>
                <a:lnTo>
                  <a:pt x="1751838" y="334517"/>
                </a:lnTo>
                <a:lnTo>
                  <a:pt x="1775460" y="327232"/>
                </a:lnTo>
                <a:close/>
              </a:path>
              <a:path w="1833879" h="334644">
                <a:moveTo>
                  <a:pt x="1775460" y="299465"/>
                </a:moveTo>
                <a:lnTo>
                  <a:pt x="1774698" y="296417"/>
                </a:lnTo>
                <a:lnTo>
                  <a:pt x="1771650" y="294131"/>
                </a:lnTo>
                <a:lnTo>
                  <a:pt x="1759130" y="292047"/>
                </a:lnTo>
                <a:lnTo>
                  <a:pt x="1757562" y="301183"/>
                </a:lnTo>
                <a:lnTo>
                  <a:pt x="1770126" y="303275"/>
                </a:lnTo>
                <a:lnTo>
                  <a:pt x="1773174" y="302513"/>
                </a:lnTo>
                <a:lnTo>
                  <a:pt x="1775460" y="299465"/>
                </a:lnTo>
                <a:close/>
              </a:path>
              <a:path w="1833879" h="334644">
                <a:moveTo>
                  <a:pt x="1833372" y="309371"/>
                </a:moveTo>
                <a:lnTo>
                  <a:pt x="1764792" y="259079"/>
                </a:lnTo>
                <a:lnTo>
                  <a:pt x="1759130" y="292047"/>
                </a:lnTo>
                <a:lnTo>
                  <a:pt x="1771650" y="294131"/>
                </a:lnTo>
                <a:lnTo>
                  <a:pt x="1774698" y="296417"/>
                </a:lnTo>
                <a:lnTo>
                  <a:pt x="1775460" y="299465"/>
                </a:lnTo>
                <a:lnTo>
                  <a:pt x="1775460" y="327232"/>
                </a:lnTo>
                <a:lnTo>
                  <a:pt x="18333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8008" y="2164594"/>
            <a:ext cx="1044575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SYN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seq=x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7500" y="3183134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5">
                <a:moveTo>
                  <a:pt x="74241" y="292047"/>
                </a:moveTo>
                <a:lnTo>
                  <a:pt x="68580" y="259080"/>
                </a:lnTo>
                <a:lnTo>
                  <a:pt x="0" y="309372"/>
                </a:lnTo>
                <a:lnTo>
                  <a:pt x="57912" y="327232"/>
                </a:lnTo>
                <a:lnTo>
                  <a:pt x="57912" y="299466"/>
                </a:lnTo>
                <a:lnTo>
                  <a:pt x="58674" y="296418"/>
                </a:lnTo>
                <a:lnTo>
                  <a:pt x="61722" y="294132"/>
                </a:lnTo>
                <a:lnTo>
                  <a:pt x="74241" y="292047"/>
                </a:lnTo>
                <a:close/>
              </a:path>
              <a:path w="1833879" h="334645">
                <a:moveTo>
                  <a:pt x="75809" y="301183"/>
                </a:moveTo>
                <a:lnTo>
                  <a:pt x="74241" y="292047"/>
                </a:lnTo>
                <a:lnTo>
                  <a:pt x="61722" y="294132"/>
                </a:lnTo>
                <a:lnTo>
                  <a:pt x="58674" y="296418"/>
                </a:lnTo>
                <a:lnTo>
                  <a:pt x="57912" y="299466"/>
                </a:lnTo>
                <a:lnTo>
                  <a:pt x="60198" y="302513"/>
                </a:lnTo>
                <a:lnTo>
                  <a:pt x="63245" y="303275"/>
                </a:lnTo>
                <a:lnTo>
                  <a:pt x="75809" y="301183"/>
                </a:lnTo>
                <a:close/>
              </a:path>
              <a:path w="1833879" h="334645">
                <a:moveTo>
                  <a:pt x="81533" y="334518"/>
                </a:moveTo>
                <a:lnTo>
                  <a:pt x="75809" y="301183"/>
                </a:lnTo>
                <a:lnTo>
                  <a:pt x="63245" y="303275"/>
                </a:lnTo>
                <a:lnTo>
                  <a:pt x="60198" y="302513"/>
                </a:lnTo>
                <a:lnTo>
                  <a:pt x="57912" y="299466"/>
                </a:lnTo>
                <a:lnTo>
                  <a:pt x="57912" y="327232"/>
                </a:lnTo>
                <a:lnTo>
                  <a:pt x="81533" y="334518"/>
                </a:lnTo>
                <a:close/>
              </a:path>
              <a:path w="1833879" h="334645">
                <a:moveTo>
                  <a:pt x="1833371" y="3810"/>
                </a:moveTo>
                <a:lnTo>
                  <a:pt x="1831847" y="762"/>
                </a:lnTo>
                <a:lnTo>
                  <a:pt x="1828037" y="0"/>
                </a:lnTo>
                <a:lnTo>
                  <a:pt x="74241" y="292047"/>
                </a:lnTo>
                <a:lnTo>
                  <a:pt x="75809" y="301183"/>
                </a:lnTo>
                <a:lnTo>
                  <a:pt x="1829561" y="9144"/>
                </a:lnTo>
                <a:lnTo>
                  <a:pt x="1832609" y="7620"/>
                </a:lnTo>
                <a:lnTo>
                  <a:pt x="1833371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5280" y="2892306"/>
            <a:ext cx="1961514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SYN </a:t>
            </a:r>
            <a:r>
              <a:rPr sz="1600" spc="-5" dirty="0">
                <a:latin typeface="Arial"/>
                <a:cs typeface="Arial"/>
              </a:rPr>
              <a:t>seq=y, ACK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9127" y="4021335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5">
                <a:moveTo>
                  <a:pt x="1759130" y="292047"/>
                </a:move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762" y="7620"/>
                </a:lnTo>
                <a:lnTo>
                  <a:pt x="3810" y="9144"/>
                </a:lnTo>
                <a:lnTo>
                  <a:pt x="1757562" y="301183"/>
                </a:lnTo>
                <a:lnTo>
                  <a:pt x="1759130" y="292047"/>
                </a:lnTo>
                <a:close/>
              </a:path>
              <a:path w="1833879" h="334645">
                <a:moveTo>
                  <a:pt x="1775459" y="327232"/>
                </a:moveTo>
                <a:lnTo>
                  <a:pt x="1775459" y="299466"/>
                </a:lnTo>
                <a:lnTo>
                  <a:pt x="1773173" y="302513"/>
                </a:lnTo>
                <a:lnTo>
                  <a:pt x="1770125" y="303275"/>
                </a:lnTo>
                <a:lnTo>
                  <a:pt x="1757562" y="301183"/>
                </a:lnTo>
                <a:lnTo>
                  <a:pt x="1751837" y="334518"/>
                </a:lnTo>
                <a:lnTo>
                  <a:pt x="1775459" y="327232"/>
                </a:lnTo>
                <a:close/>
              </a:path>
              <a:path w="1833879" h="334645">
                <a:moveTo>
                  <a:pt x="1775459" y="299466"/>
                </a:moveTo>
                <a:lnTo>
                  <a:pt x="1774697" y="296418"/>
                </a:lnTo>
                <a:lnTo>
                  <a:pt x="1771649" y="294132"/>
                </a:lnTo>
                <a:lnTo>
                  <a:pt x="1759130" y="292047"/>
                </a:lnTo>
                <a:lnTo>
                  <a:pt x="1757562" y="301183"/>
                </a:lnTo>
                <a:lnTo>
                  <a:pt x="1770125" y="303275"/>
                </a:lnTo>
                <a:lnTo>
                  <a:pt x="1773173" y="302513"/>
                </a:lnTo>
                <a:lnTo>
                  <a:pt x="1775459" y="299466"/>
                </a:lnTo>
                <a:close/>
              </a:path>
              <a:path w="1833879" h="334645">
                <a:moveTo>
                  <a:pt x="1833371" y="309372"/>
                </a:moveTo>
                <a:lnTo>
                  <a:pt x="1764792" y="259080"/>
                </a:lnTo>
                <a:lnTo>
                  <a:pt x="1759130" y="292047"/>
                </a:lnTo>
                <a:lnTo>
                  <a:pt x="1771649" y="294132"/>
                </a:lnTo>
                <a:lnTo>
                  <a:pt x="1774697" y="296418"/>
                </a:lnTo>
                <a:lnTo>
                  <a:pt x="1775459" y="299466"/>
                </a:lnTo>
                <a:lnTo>
                  <a:pt x="1775459" y="327232"/>
                </a:lnTo>
                <a:lnTo>
                  <a:pt x="18333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3840995"/>
            <a:ext cx="827405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ACK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010" y="4149604"/>
            <a:ext cx="8559165" cy="183578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4961247" marR="508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Initial sequence number (ISN) must  be chosen so that each incarnation 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a specific </a:t>
            </a:r>
            <a:r>
              <a:rPr dirty="0">
                <a:latin typeface="Arial"/>
                <a:cs typeface="Arial"/>
              </a:rPr>
              <a:t>TCP </a:t>
            </a:r>
            <a:r>
              <a:rPr spc="-5" dirty="0">
                <a:latin typeface="Arial"/>
                <a:cs typeface="Arial"/>
              </a:rPr>
              <a:t>connection  between two end-points has a  different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ISN.</a:t>
            </a:r>
            <a:endParaRPr>
              <a:latin typeface="Arial"/>
              <a:cs typeface="Arial"/>
            </a:endParaRPr>
          </a:p>
          <a:p>
            <a:pPr marL="12686">
              <a:spcBef>
                <a:spcPts val="1050"/>
              </a:spcBef>
            </a:pPr>
            <a:r>
              <a:rPr sz="2000" b="1" spc="-5" dirty="0">
                <a:latin typeface="Arial"/>
                <a:cs typeface="Arial"/>
              </a:rPr>
              <a:t>Normally, client initiates 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609" y="1159510"/>
            <a:ext cx="7167245" cy="817880"/>
          </a:xfrm>
          <a:prstGeom prst="rect">
            <a:avLst/>
          </a:prstGeom>
        </p:spPr>
        <p:txBody>
          <a:bodyPr vert="horz" wrap="square" lIns="0" tIns="12051" rIns="0" bIns="0" rtlCol="0">
            <a:spAutoFit/>
          </a:bodyPr>
          <a:lstStyle/>
          <a:p>
            <a:pPr marL="12686"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TCP uses a </a:t>
            </a:r>
            <a:r>
              <a:rPr sz="2000" b="1" dirty="0">
                <a:latin typeface="Arial"/>
                <a:cs typeface="Arial"/>
              </a:rPr>
              <a:t>three-way </a:t>
            </a:r>
            <a:r>
              <a:rPr sz="2000" b="1" spc="-5" dirty="0">
                <a:latin typeface="Arial"/>
                <a:cs typeface="Arial"/>
              </a:rPr>
              <a:t>handshake to establish a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88200">
              <a:spcBef>
                <a:spcPts val="1920"/>
              </a:spcBef>
              <a:tabLst>
                <a:tab pos="2107847" algn="l"/>
              </a:tabLst>
            </a:pPr>
            <a:r>
              <a:rPr sz="1600" spc="-5" dirty="0">
                <a:latin typeface="Arial"/>
                <a:cs typeface="Arial"/>
              </a:rPr>
              <a:t>Client	Server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11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6F62-DE34-4DF1-9B1B-1C9387941BB7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4239" y="1502540"/>
            <a:ext cx="7978775" cy="4630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3326073" y="1822027"/>
            <a:ext cx="2355638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3706016" y="1867896"/>
            <a:ext cx="1508155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930822" name="Rectangle 6"/>
          <p:cNvSpPr>
            <a:spLocks noChangeArrowheads="1"/>
          </p:cNvSpPr>
          <p:nvPr/>
        </p:nvSpPr>
        <p:spPr bwMode="auto">
          <a:xfrm>
            <a:off x="5681713" y="1822027"/>
            <a:ext cx="2507615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5833689" y="1867896"/>
            <a:ext cx="1979437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930824" name="Rectangle 8"/>
          <p:cNvSpPr>
            <a:spLocks noChangeArrowheads="1"/>
          </p:cNvSpPr>
          <p:nvPr/>
        </p:nvSpPr>
        <p:spPr bwMode="auto">
          <a:xfrm>
            <a:off x="3326073" y="2353452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4617875" y="2399320"/>
            <a:ext cx="2279200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930826" name="Rectangle 10"/>
          <p:cNvSpPr>
            <a:spLocks noChangeArrowheads="1"/>
          </p:cNvSpPr>
          <p:nvPr/>
        </p:nvSpPr>
        <p:spPr bwMode="auto">
          <a:xfrm>
            <a:off x="3326073" y="2808959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7" name="Text Box 11"/>
          <p:cNvSpPr txBox="1">
            <a:spLocks noChangeArrowheads="1"/>
          </p:cNvSpPr>
          <p:nvPr/>
        </p:nvSpPr>
        <p:spPr bwMode="auto">
          <a:xfrm>
            <a:off x="4617876" y="2854827"/>
            <a:ext cx="2138135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930828" name="Rectangle 12"/>
          <p:cNvSpPr>
            <a:spLocks noChangeArrowheads="1"/>
          </p:cNvSpPr>
          <p:nvPr/>
        </p:nvSpPr>
        <p:spPr bwMode="auto">
          <a:xfrm>
            <a:off x="3326073" y="3264465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9" name="Rectangle 13"/>
          <p:cNvSpPr>
            <a:spLocks noChangeArrowheads="1"/>
          </p:cNvSpPr>
          <p:nvPr/>
        </p:nvSpPr>
        <p:spPr bwMode="auto">
          <a:xfrm>
            <a:off x="5757701" y="3264465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0" name="Text Box 14"/>
          <p:cNvSpPr txBox="1">
            <a:spLocks noChangeArrowheads="1"/>
          </p:cNvSpPr>
          <p:nvPr/>
        </p:nvSpPr>
        <p:spPr bwMode="auto">
          <a:xfrm>
            <a:off x="5822607" y="3337221"/>
            <a:ext cx="232408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930831" name="Text Box 15"/>
          <p:cNvSpPr txBox="1">
            <a:spLocks noChangeArrowheads="1"/>
          </p:cNvSpPr>
          <p:nvPr/>
        </p:nvSpPr>
        <p:spPr bwMode="auto">
          <a:xfrm>
            <a:off x="3256417" y="3340384"/>
            <a:ext cx="1063837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930832" name="Line 16"/>
          <p:cNvSpPr>
            <a:spLocks noChangeShapeType="1"/>
          </p:cNvSpPr>
          <p:nvPr/>
        </p:nvSpPr>
        <p:spPr bwMode="auto">
          <a:xfrm>
            <a:off x="4237933" y="3264465"/>
            <a:ext cx="0" cy="53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3" name="Line 17"/>
          <p:cNvSpPr>
            <a:spLocks noChangeShapeType="1"/>
          </p:cNvSpPr>
          <p:nvPr/>
        </p:nvSpPr>
        <p:spPr bwMode="auto">
          <a:xfrm>
            <a:off x="4693863" y="3264465"/>
            <a:ext cx="0" cy="53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4905997" y="3351456"/>
            <a:ext cx="812451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930835" name="Text Box 19"/>
          <p:cNvSpPr txBox="1">
            <a:spLocks noChangeArrowheads="1"/>
          </p:cNvSpPr>
          <p:nvPr/>
        </p:nvSpPr>
        <p:spPr bwMode="auto">
          <a:xfrm>
            <a:off x="4313922" y="3386251"/>
            <a:ext cx="326742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30836" name="Rectangle 20"/>
          <p:cNvSpPr>
            <a:spLocks noChangeArrowheads="1"/>
          </p:cNvSpPr>
          <p:nvPr/>
        </p:nvSpPr>
        <p:spPr bwMode="auto">
          <a:xfrm>
            <a:off x="3326073" y="3795889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7" name="Rectangle 21"/>
          <p:cNvSpPr>
            <a:spLocks noChangeArrowheads="1"/>
          </p:cNvSpPr>
          <p:nvPr/>
        </p:nvSpPr>
        <p:spPr bwMode="auto">
          <a:xfrm>
            <a:off x="5757701" y="3795889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8" name="Text Box 22"/>
          <p:cNvSpPr txBox="1">
            <a:spLocks noChangeArrowheads="1"/>
          </p:cNvSpPr>
          <p:nvPr/>
        </p:nvSpPr>
        <p:spPr bwMode="auto">
          <a:xfrm>
            <a:off x="3690184" y="3882880"/>
            <a:ext cx="139594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930839" name="Text Box 23"/>
          <p:cNvSpPr txBox="1">
            <a:spLocks noChangeArrowheads="1"/>
          </p:cNvSpPr>
          <p:nvPr/>
        </p:nvSpPr>
        <p:spPr bwMode="auto">
          <a:xfrm>
            <a:off x="6045824" y="3882880"/>
            <a:ext cx="1807917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930840" name="Rectangle 24"/>
          <p:cNvSpPr>
            <a:spLocks noChangeArrowheads="1"/>
          </p:cNvSpPr>
          <p:nvPr/>
        </p:nvSpPr>
        <p:spPr bwMode="auto">
          <a:xfrm>
            <a:off x="3326073" y="4327313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41" name="Text Box 25"/>
          <p:cNvSpPr txBox="1">
            <a:spLocks noChangeArrowheads="1"/>
          </p:cNvSpPr>
          <p:nvPr/>
        </p:nvSpPr>
        <p:spPr bwMode="auto">
          <a:xfrm>
            <a:off x="4769852" y="4373182"/>
            <a:ext cx="220706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3326073" y="4782821"/>
            <a:ext cx="4863253" cy="11387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930843" name="Text Box 27"/>
          <p:cNvSpPr txBox="1">
            <a:spLocks noChangeArrowheads="1"/>
          </p:cNvSpPr>
          <p:nvPr/>
        </p:nvSpPr>
        <p:spPr bwMode="auto">
          <a:xfrm>
            <a:off x="650652" y="2695083"/>
            <a:ext cx="882983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930844" name="Text Box 28"/>
          <p:cNvSpPr txBox="1">
            <a:spLocks noChangeArrowheads="1"/>
          </p:cNvSpPr>
          <p:nvPr/>
        </p:nvSpPr>
        <p:spPr bwMode="auto">
          <a:xfrm>
            <a:off x="1502354" y="2729878"/>
            <a:ext cx="754743" cy="193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xmlns="" val="35487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3263900"/>
            <a:ext cx="8046848" cy="683260"/>
          </a:xfrm>
        </p:spPr>
        <p:txBody>
          <a:bodyPr/>
          <a:lstStyle/>
          <a:p>
            <a:pPr algn="ctr"/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62C43-4A35-499E-958E-E05451B4ECD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B82-4641-435B-AE95-71FCC81E69B8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Transport Layer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Communication for specific applications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HyperText</a:t>
            </a:r>
            <a:r>
              <a:rPr lang="en-US" dirty="0"/>
              <a:t> Transfer Protocol (HTTP), File Transfer Protocol (FTP), Network News Transfer Protocol (NNTP)</a:t>
            </a:r>
          </a:p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Communication between processes (e.g., socket)</a:t>
            </a:r>
          </a:p>
          <a:p>
            <a:pPr lvl="1"/>
            <a:r>
              <a:rPr lang="en-US" dirty="0"/>
              <a:t>Relies on network layer and serves the application layer</a:t>
            </a:r>
          </a:p>
          <a:p>
            <a:pPr lvl="1"/>
            <a:r>
              <a:rPr lang="en-US" dirty="0"/>
              <a:t>E.g., TCP and UDP</a:t>
            </a:r>
          </a:p>
          <a:p>
            <a:r>
              <a:rPr lang="en-US" dirty="0"/>
              <a:t>Network layer</a:t>
            </a:r>
          </a:p>
          <a:p>
            <a:pPr lvl="1"/>
            <a:r>
              <a:rPr lang="en-US" dirty="0"/>
              <a:t>Logical communication between nodes</a:t>
            </a:r>
          </a:p>
          <a:p>
            <a:pPr lvl="1"/>
            <a:r>
              <a:rPr lang="en-US" dirty="0"/>
              <a:t>Hides details of the link technology</a:t>
            </a:r>
          </a:p>
          <a:p>
            <a:pPr lvl="1"/>
            <a:r>
              <a:rPr lang="en-US" dirty="0"/>
              <a:t>E.g., IP</a:t>
            </a:r>
          </a:p>
        </p:txBody>
      </p:sp>
    </p:spTree>
    <p:extLst>
      <p:ext uri="{BB962C8B-B14F-4D97-AF65-F5344CB8AC3E}">
        <p14:creationId xmlns:p14="http://schemas.microsoft.com/office/powerpoint/2010/main" xmlns="" val="3448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8F3-5142-4B67-85F9-2A4B20951F22}" type="slidenum">
              <a:rPr lang="en-US"/>
              <a:pPr/>
              <a:t>3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930" y="1214684"/>
            <a:ext cx="4945574" cy="5466080"/>
          </a:xfrm>
        </p:spPr>
        <p:txBody>
          <a:bodyPr/>
          <a:lstStyle/>
          <a:p>
            <a:r>
              <a:rPr lang="en-US" sz="2400"/>
              <a:t>Provide</a:t>
            </a:r>
            <a:r>
              <a:rPr lang="en-US" sz="2400" i="1">
                <a:solidFill>
                  <a:srgbClr val="FF0000"/>
                </a:solidFill>
              </a:rPr>
              <a:t> logical communication</a:t>
            </a:r>
            <a:r>
              <a:rPr lang="en-US" sz="2400"/>
              <a:t> between application processes running on different hosts</a:t>
            </a:r>
          </a:p>
          <a:p>
            <a:r>
              <a:rPr lang="en-US" sz="2400"/>
              <a:t>Run on end hosts </a:t>
            </a:r>
          </a:p>
          <a:p>
            <a:pPr lvl="1"/>
            <a:r>
              <a:rPr lang="en-US"/>
              <a:t>Sender: breaks application messages into </a:t>
            </a:r>
            <a:r>
              <a:rPr lang="en-US">
                <a:solidFill>
                  <a:srgbClr val="FF0000"/>
                </a:solidFill>
              </a:rPr>
              <a:t>segments</a:t>
            </a:r>
            <a:r>
              <a:rPr lang="en-US"/>
              <a:t>, </a:t>
            </a:r>
            <a:br>
              <a:rPr lang="en-US"/>
            </a:br>
            <a:r>
              <a:rPr lang="en-US"/>
              <a:t>and passes to network layer</a:t>
            </a:r>
          </a:p>
          <a:p>
            <a:pPr lvl="1"/>
            <a:r>
              <a:rPr lang="en-US"/>
              <a:t>Receiver: reassembles segments into messages, passes to application layer</a:t>
            </a:r>
          </a:p>
          <a:p>
            <a:r>
              <a:rPr lang="en-US" sz="2400"/>
              <a:t>Multiple transport protocol available to applications</a:t>
            </a:r>
          </a:p>
          <a:p>
            <a:pPr lvl="1"/>
            <a:r>
              <a:rPr lang="en-US"/>
              <a:t>Internet: TCP and UDP</a:t>
            </a:r>
          </a:p>
        </p:txBody>
      </p:sp>
      <p:graphicFrame>
        <p:nvGraphicFramePr>
          <p:cNvPr id="848953" name="Object 57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0091" y="3908185"/>
          <a:ext cx="1301300" cy="1081828"/>
        </p:xfrm>
        <a:graphic>
          <a:graphicData uri="http://schemas.openxmlformats.org/presentationml/2006/ole">
            <p:oleObj spid="_x0000_s1101" name="Clip" r:id="rId3" imgW="1307263" imgH="1084139" progId="">
              <p:embed/>
            </p:oleObj>
          </a:graphicData>
        </a:graphic>
      </p:graphicFrame>
      <p:sp>
        <p:nvSpPr>
          <p:cNvPr id="848900" name="Freeform 4"/>
          <p:cNvSpPr>
            <a:spLocks/>
          </p:cNvSpPr>
          <p:nvPr/>
        </p:nvSpPr>
        <p:spPr bwMode="auto">
          <a:xfrm>
            <a:off x="7070081" y="2513195"/>
            <a:ext cx="1793642" cy="1668609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01" name="Freeform 5"/>
          <p:cNvSpPr>
            <a:spLocks/>
          </p:cNvSpPr>
          <p:nvPr/>
        </p:nvSpPr>
        <p:spPr bwMode="auto">
          <a:xfrm>
            <a:off x="5195702" y="2370857"/>
            <a:ext cx="1861714" cy="1583201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02" name="Freeform 6"/>
          <p:cNvSpPr>
            <a:spLocks/>
          </p:cNvSpPr>
          <p:nvPr/>
        </p:nvSpPr>
        <p:spPr bwMode="auto">
          <a:xfrm>
            <a:off x="5562987" y="3816458"/>
            <a:ext cx="2966711" cy="221110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03" name="Group 7"/>
          <p:cNvGrpSpPr>
            <a:grpSpLocks/>
          </p:cNvGrpSpPr>
          <p:nvPr/>
        </p:nvGrpSpPr>
        <p:grpSpPr bwMode="auto">
          <a:xfrm>
            <a:off x="5312851" y="2505287"/>
            <a:ext cx="731388" cy="317906"/>
            <a:chOff x="3552" y="246"/>
            <a:chExt cx="527" cy="248"/>
          </a:xfrm>
        </p:grpSpPr>
        <p:graphicFrame>
          <p:nvGraphicFramePr>
            <p:cNvPr id="848904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102" name="Clip" r:id="rId4" imgW="1307263" imgH="1084139" progId="">
                <p:embed/>
              </p:oleObj>
            </a:graphicData>
          </a:graphic>
        </p:graphicFrame>
        <p:graphicFrame>
          <p:nvGraphicFramePr>
            <p:cNvPr id="848905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103" name="Clip" r:id="rId5" imgW="681706" imgH="480401" progId="">
                <p:embed/>
              </p:oleObj>
            </a:graphicData>
          </a:graphic>
        </p:graphicFrame>
        <p:sp>
          <p:nvSpPr>
            <p:cNvPr id="848906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07" name="Group 11"/>
          <p:cNvGrpSpPr>
            <a:grpSpLocks/>
          </p:cNvGrpSpPr>
          <p:nvPr/>
        </p:nvGrpSpPr>
        <p:grpSpPr bwMode="auto">
          <a:xfrm>
            <a:off x="5312851" y="3098402"/>
            <a:ext cx="731388" cy="317905"/>
            <a:chOff x="3552" y="246"/>
            <a:chExt cx="527" cy="248"/>
          </a:xfrm>
        </p:grpSpPr>
        <p:graphicFrame>
          <p:nvGraphicFramePr>
            <p:cNvPr id="848908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104" name="Clip" r:id="rId6" imgW="1307263" imgH="1084139" progId="">
                <p:embed/>
              </p:oleObj>
            </a:graphicData>
          </a:graphic>
        </p:graphicFrame>
        <p:graphicFrame>
          <p:nvGraphicFramePr>
            <p:cNvPr id="848909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105" name="Clip" r:id="rId7" imgW="681706" imgH="480401" progId="">
                <p:embed/>
              </p:oleObj>
            </a:graphicData>
          </a:graphic>
        </p:graphicFrame>
        <p:sp>
          <p:nvSpPr>
            <p:cNvPr id="848910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11" name="Group 15"/>
          <p:cNvGrpSpPr>
            <a:grpSpLocks/>
          </p:cNvGrpSpPr>
          <p:nvPr/>
        </p:nvGrpSpPr>
        <p:grpSpPr bwMode="auto">
          <a:xfrm>
            <a:off x="5688044" y="2886458"/>
            <a:ext cx="69656" cy="213518"/>
            <a:chOff x="3842" y="406"/>
            <a:chExt cx="51" cy="167"/>
          </a:xfrm>
        </p:grpSpPr>
        <p:sp>
          <p:nvSpPr>
            <p:cNvPr id="848912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3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4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15" name="Group 19"/>
          <p:cNvGrpSpPr>
            <a:grpSpLocks/>
          </p:cNvGrpSpPr>
          <p:nvPr/>
        </p:nvGrpSpPr>
        <p:grpSpPr bwMode="auto">
          <a:xfrm>
            <a:off x="6156639" y="3387831"/>
            <a:ext cx="208968" cy="393824"/>
            <a:chOff x="4180" y="783"/>
            <a:chExt cx="150" cy="307"/>
          </a:xfrm>
        </p:grpSpPr>
        <p:sp>
          <p:nvSpPr>
            <p:cNvPr id="84891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8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2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3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24" name="Group 28"/>
          <p:cNvGrpSpPr>
            <a:grpSpLocks/>
          </p:cNvGrpSpPr>
          <p:nvPr/>
        </p:nvGrpSpPr>
        <p:grpSpPr bwMode="auto">
          <a:xfrm rot="-5400000">
            <a:off x="6468545" y="3465229"/>
            <a:ext cx="80662" cy="232715"/>
            <a:chOff x="3842" y="406"/>
            <a:chExt cx="51" cy="167"/>
          </a:xfrm>
        </p:grpSpPr>
        <p:sp>
          <p:nvSpPr>
            <p:cNvPr id="848925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6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7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28" name="Line 32"/>
          <p:cNvSpPr>
            <a:spLocks noChangeShapeType="1"/>
          </p:cNvSpPr>
          <p:nvPr/>
        </p:nvSpPr>
        <p:spPr bwMode="auto">
          <a:xfrm>
            <a:off x="6292784" y="3296097"/>
            <a:ext cx="493924" cy="15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29" name="Line 33"/>
          <p:cNvSpPr>
            <a:spLocks noChangeShapeType="1"/>
          </p:cNvSpPr>
          <p:nvPr/>
        </p:nvSpPr>
        <p:spPr bwMode="auto">
          <a:xfrm>
            <a:off x="6295958" y="3292941"/>
            <a:ext cx="1583" cy="948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0" name="Line 34"/>
          <p:cNvSpPr>
            <a:spLocks noChangeShapeType="1"/>
          </p:cNvSpPr>
          <p:nvPr/>
        </p:nvSpPr>
        <p:spPr bwMode="auto">
          <a:xfrm>
            <a:off x="6789882" y="3291353"/>
            <a:ext cx="1583" cy="822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1" name="Line 35"/>
          <p:cNvSpPr>
            <a:spLocks noChangeShapeType="1"/>
          </p:cNvSpPr>
          <p:nvPr/>
        </p:nvSpPr>
        <p:spPr bwMode="auto">
          <a:xfrm>
            <a:off x="5993583" y="2758353"/>
            <a:ext cx="288122" cy="2641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2" name="Line 36"/>
          <p:cNvSpPr>
            <a:spLocks noChangeShapeType="1"/>
          </p:cNvSpPr>
          <p:nvPr/>
        </p:nvSpPr>
        <p:spPr bwMode="auto">
          <a:xfrm flipV="1">
            <a:off x="6006252" y="3043045"/>
            <a:ext cx="275458" cy="3289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3" name="Line 37"/>
          <p:cNvSpPr>
            <a:spLocks noChangeShapeType="1"/>
          </p:cNvSpPr>
          <p:nvPr/>
        </p:nvSpPr>
        <p:spPr bwMode="auto">
          <a:xfrm flipV="1">
            <a:off x="6531830" y="3128453"/>
            <a:ext cx="1584" cy="162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34" name="Group 38"/>
          <p:cNvGrpSpPr>
            <a:grpSpLocks/>
          </p:cNvGrpSpPr>
          <p:nvPr/>
        </p:nvGrpSpPr>
        <p:grpSpPr bwMode="auto">
          <a:xfrm>
            <a:off x="6650563" y="3365688"/>
            <a:ext cx="208968" cy="393824"/>
            <a:chOff x="4180" y="783"/>
            <a:chExt cx="150" cy="307"/>
          </a:xfrm>
        </p:grpSpPr>
        <p:sp>
          <p:nvSpPr>
            <p:cNvPr id="848935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6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7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8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9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0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1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2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43" name="Group 47"/>
          <p:cNvGrpSpPr>
            <a:grpSpLocks/>
          </p:cNvGrpSpPr>
          <p:nvPr/>
        </p:nvGrpSpPr>
        <p:grpSpPr bwMode="auto">
          <a:xfrm>
            <a:off x="5695966" y="3982528"/>
            <a:ext cx="478093" cy="922085"/>
            <a:chOff x="3314" y="1248"/>
            <a:chExt cx="344" cy="694"/>
          </a:xfrm>
        </p:grpSpPr>
        <p:graphicFrame>
          <p:nvGraphicFramePr>
            <p:cNvPr id="848944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106" name="Clip" r:id="rId8" imgW="1307263" imgH="1084139" progId="">
                <p:embed/>
              </p:oleObj>
            </a:graphicData>
          </a:graphic>
        </p:graphicFrame>
        <p:sp>
          <p:nvSpPr>
            <p:cNvPr id="848945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48946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107" name="Clip" r:id="rId9" imgW="1307263" imgH="1084139" progId="">
                <p:embed/>
              </p:oleObj>
            </a:graphicData>
          </a:graphic>
        </p:graphicFrame>
        <p:sp>
          <p:nvSpPr>
            <p:cNvPr id="848947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8948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48949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950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951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8952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48954" name="Object 58"/>
          <p:cNvGraphicFramePr>
            <a:graphicFrameLocks noChangeAspect="1"/>
          </p:cNvGraphicFramePr>
          <p:nvPr/>
        </p:nvGraphicFramePr>
        <p:xfrm>
          <a:off x="5949261" y="4977367"/>
          <a:ext cx="414770" cy="328977"/>
        </p:xfrm>
        <a:graphic>
          <a:graphicData uri="http://schemas.openxmlformats.org/presentationml/2006/ole">
            <p:oleObj spid="_x0000_s1108" name="Clip" r:id="rId10" imgW="1307263" imgH="1084139" progId="">
              <p:embed/>
            </p:oleObj>
          </a:graphicData>
        </a:graphic>
      </p:graphicFrame>
      <p:sp>
        <p:nvSpPr>
          <p:cNvPr id="848955" name="Oval 59"/>
          <p:cNvSpPr>
            <a:spLocks noChangeArrowheads="1"/>
          </p:cNvSpPr>
          <p:nvPr/>
        </p:nvSpPr>
        <p:spPr bwMode="auto">
          <a:xfrm rot="-5400000">
            <a:off x="6364844" y="5080933"/>
            <a:ext cx="63265" cy="649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6" name="Oval 60"/>
          <p:cNvSpPr>
            <a:spLocks noChangeArrowheads="1"/>
          </p:cNvSpPr>
          <p:nvPr/>
        </p:nvSpPr>
        <p:spPr bwMode="auto">
          <a:xfrm rot="-5400000">
            <a:off x="6449540" y="5078552"/>
            <a:ext cx="63265" cy="664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7" name="Oval 61"/>
          <p:cNvSpPr>
            <a:spLocks noChangeArrowheads="1"/>
          </p:cNvSpPr>
          <p:nvPr/>
        </p:nvSpPr>
        <p:spPr bwMode="auto">
          <a:xfrm rot="-5400000">
            <a:off x="6527110" y="5083305"/>
            <a:ext cx="61683" cy="649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8" name="Line 62"/>
          <p:cNvSpPr>
            <a:spLocks noChangeShapeType="1"/>
          </p:cNvSpPr>
          <p:nvPr/>
        </p:nvSpPr>
        <p:spPr bwMode="auto">
          <a:xfrm rot="-5400000">
            <a:off x="6785952" y="4963922"/>
            <a:ext cx="60102" cy="15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9" name="Line 63"/>
          <p:cNvSpPr>
            <a:spLocks noChangeShapeType="1"/>
          </p:cNvSpPr>
          <p:nvPr/>
        </p:nvSpPr>
        <p:spPr bwMode="auto">
          <a:xfrm rot="5400000" flipH="1">
            <a:off x="6161424" y="4955217"/>
            <a:ext cx="632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0" name="Line 64"/>
          <p:cNvSpPr>
            <a:spLocks noChangeShapeType="1"/>
          </p:cNvSpPr>
          <p:nvPr/>
        </p:nvSpPr>
        <p:spPr bwMode="auto">
          <a:xfrm rot="16200000" flipV="1">
            <a:off x="6507293" y="4617251"/>
            <a:ext cx="0" cy="625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1" name="Line 65"/>
          <p:cNvSpPr>
            <a:spLocks noChangeShapeType="1"/>
          </p:cNvSpPr>
          <p:nvPr/>
        </p:nvSpPr>
        <p:spPr bwMode="auto">
          <a:xfrm flipV="1">
            <a:off x="6174059" y="4556656"/>
            <a:ext cx="93403" cy="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2" name="Line 66"/>
          <p:cNvSpPr>
            <a:spLocks noChangeShapeType="1"/>
          </p:cNvSpPr>
          <p:nvPr/>
        </p:nvSpPr>
        <p:spPr bwMode="auto">
          <a:xfrm>
            <a:off x="6774044" y="4602523"/>
            <a:ext cx="302370" cy="3843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3" name="Line 67"/>
          <p:cNvSpPr>
            <a:spLocks noChangeShapeType="1"/>
          </p:cNvSpPr>
          <p:nvPr/>
        </p:nvSpPr>
        <p:spPr bwMode="auto">
          <a:xfrm flipH="1">
            <a:off x="7567171" y="4599359"/>
            <a:ext cx="278624" cy="3906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aphicFrame>
        <p:nvGraphicFramePr>
          <p:cNvPr id="848964" name="Object 68"/>
          <p:cNvGraphicFramePr>
            <a:graphicFrameLocks noChangeAspect="1"/>
          </p:cNvGraphicFramePr>
          <p:nvPr/>
        </p:nvGraphicFramePr>
        <p:xfrm>
          <a:off x="7744477" y="4153335"/>
          <a:ext cx="202636" cy="240406"/>
        </p:xfrm>
        <a:graphic>
          <a:graphicData uri="http://schemas.openxmlformats.org/presentationml/2006/ole">
            <p:oleObj spid="_x0000_s1109" name="Clip" r:id="rId11" imgW="982811" imgH="1208363" progId="">
              <p:embed/>
            </p:oleObj>
          </a:graphicData>
        </a:graphic>
      </p:graphicFrame>
      <p:graphicFrame>
        <p:nvGraphicFramePr>
          <p:cNvPr id="848965" name="Object 69"/>
          <p:cNvGraphicFramePr>
            <a:graphicFrameLocks noChangeAspect="1"/>
          </p:cNvGraphicFramePr>
          <p:nvPr/>
        </p:nvGraphicFramePr>
        <p:xfrm>
          <a:off x="6411515" y="4233998"/>
          <a:ext cx="202636" cy="238824"/>
        </p:xfrm>
        <a:graphic>
          <a:graphicData uri="http://schemas.openxmlformats.org/presentationml/2006/ole">
            <p:oleObj spid="_x0000_s1110" name="Clip" r:id="rId12" imgW="982811" imgH="1208363" progId="">
              <p:embed/>
            </p:oleObj>
          </a:graphicData>
        </a:graphic>
      </p:graphicFrame>
      <p:grpSp>
        <p:nvGrpSpPr>
          <p:cNvPr id="848966" name="Group 70"/>
          <p:cNvGrpSpPr>
            <a:grpSpLocks/>
          </p:cNvGrpSpPr>
          <p:nvPr/>
        </p:nvGrpSpPr>
        <p:grpSpPr bwMode="auto">
          <a:xfrm>
            <a:off x="6758220" y="5426548"/>
            <a:ext cx="405271" cy="425455"/>
            <a:chOff x="2870" y="1518"/>
            <a:chExt cx="292" cy="320"/>
          </a:xfrm>
        </p:grpSpPr>
        <p:graphicFrame>
          <p:nvGraphicFramePr>
            <p:cNvPr id="848967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111" name="Clip" r:id="rId13" imgW="826829" imgH="840406" progId="">
                <p:embed/>
              </p:oleObj>
            </a:graphicData>
          </a:graphic>
        </p:graphicFrame>
        <p:graphicFrame>
          <p:nvGraphicFramePr>
            <p:cNvPr id="848968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112" name="Clip" r:id="rId14" imgW="1268295" imgH="1199426" progId="">
                <p:embed/>
              </p:oleObj>
            </a:graphicData>
          </a:graphic>
        </p:graphicFrame>
      </p:grpSp>
      <p:grpSp>
        <p:nvGrpSpPr>
          <p:cNvPr id="848969" name="Group 73"/>
          <p:cNvGrpSpPr>
            <a:grpSpLocks/>
          </p:cNvGrpSpPr>
          <p:nvPr/>
        </p:nvGrpSpPr>
        <p:grpSpPr bwMode="auto">
          <a:xfrm>
            <a:off x="7533927" y="5458180"/>
            <a:ext cx="405271" cy="425455"/>
            <a:chOff x="2870" y="1518"/>
            <a:chExt cx="292" cy="320"/>
          </a:xfrm>
        </p:grpSpPr>
        <p:graphicFrame>
          <p:nvGraphicFramePr>
            <p:cNvPr id="848970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113" name="Clip" r:id="rId15" imgW="826829" imgH="840406" progId="">
                <p:embed/>
              </p:oleObj>
            </a:graphicData>
          </a:graphic>
        </p:graphicFrame>
        <p:graphicFrame>
          <p:nvGraphicFramePr>
            <p:cNvPr id="848971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114" name="Clip" r:id="rId16" imgW="1268295" imgH="1199426" progId="">
                <p:embed/>
              </p:oleObj>
            </a:graphicData>
          </a:graphic>
        </p:graphicFrame>
      </p:grpSp>
      <p:grpSp>
        <p:nvGrpSpPr>
          <p:cNvPr id="848972" name="Group 76"/>
          <p:cNvGrpSpPr>
            <a:grpSpLocks/>
          </p:cNvGrpSpPr>
          <p:nvPr/>
        </p:nvGrpSpPr>
        <p:grpSpPr bwMode="auto">
          <a:xfrm>
            <a:off x="7120748" y="5175069"/>
            <a:ext cx="378359" cy="374845"/>
            <a:chOff x="4733" y="2082"/>
            <a:chExt cx="272" cy="282"/>
          </a:xfrm>
        </p:grpSpPr>
        <p:graphicFrame>
          <p:nvGraphicFramePr>
            <p:cNvPr id="848973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115" name="Clip" r:id="rId17" imgW="826829" imgH="840406" progId="">
                <p:embed/>
              </p:oleObj>
            </a:graphicData>
          </a:graphic>
        </p:graphicFrame>
        <p:sp>
          <p:nvSpPr>
            <p:cNvPr id="848974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75" name="Line 79"/>
          <p:cNvSpPr>
            <a:spLocks noChangeShapeType="1"/>
          </p:cNvSpPr>
          <p:nvPr/>
        </p:nvSpPr>
        <p:spPr bwMode="auto">
          <a:xfrm>
            <a:off x="7426277" y="5078591"/>
            <a:ext cx="0" cy="2277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76" name="Group 80"/>
          <p:cNvGrpSpPr>
            <a:grpSpLocks/>
          </p:cNvGrpSpPr>
          <p:nvPr/>
        </p:nvGrpSpPr>
        <p:grpSpPr bwMode="auto">
          <a:xfrm>
            <a:off x="8145000" y="4504455"/>
            <a:ext cx="207384" cy="408058"/>
            <a:chOff x="4180" y="783"/>
            <a:chExt cx="150" cy="307"/>
          </a:xfrm>
        </p:grpSpPr>
        <p:sp>
          <p:nvSpPr>
            <p:cNvPr id="848977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78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79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0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1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2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3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4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85" name="Group 89"/>
          <p:cNvGrpSpPr>
            <a:grpSpLocks/>
          </p:cNvGrpSpPr>
          <p:nvPr/>
        </p:nvGrpSpPr>
        <p:grpSpPr bwMode="auto">
          <a:xfrm>
            <a:off x="8132335" y="4947309"/>
            <a:ext cx="207384" cy="408058"/>
            <a:chOff x="4180" y="783"/>
            <a:chExt cx="150" cy="307"/>
          </a:xfrm>
        </p:grpSpPr>
        <p:sp>
          <p:nvSpPr>
            <p:cNvPr id="848986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7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8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9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0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1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2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3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94" name="Line 98"/>
          <p:cNvSpPr>
            <a:spLocks noChangeShapeType="1"/>
          </p:cNvSpPr>
          <p:nvPr/>
        </p:nvSpPr>
        <p:spPr bwMode="auto">
          <a:xfrm rot="5400000" flipH="1">
            <a:off x="7759807" y="4876927"/>
            <a:ext cx="6089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5" name="Line 99"/>
          <p:cNvSpPr>
            <a:spLocks noChangeShapeType="1"/>
          </p:cNvSpPr>
          <p:nvPr/>
        </p:nvSpPr>
        <p:spPr bwMode="auto">
          <a:xfrm rot="-5400000">
            <a:off x="8112546" y="5128364"/>
            <a:ext cx="0" cy="1029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6" name="Line 100"/>
          <p:cNvSpPr>
            <a:spLocks noChangeShapeType="1"/>
          </p:cNvSpPr>
          <p:nvPr/>
        </p:nvSpPr>
        <p:spPr bwMode="auto">
          <a:xfrm rot="-5400000">
            <a:off x="8102256" y="4661002"/>
            <a:ext cx="0" cy="886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7" name="Line 101"/>
          <p:cNvSpPr>
            <a:spLocks noChangeShapeType="1"/>
          </p:cNvSpPr>
          <p:nvPr/>
        </p:nvSpPr>
        <p:spPr bwMode="auto">
          <a:xfrm flipV="1">
            <a:off x="6785125" y="2808965"/>
            <a:ext cx="457514" cy="207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8" name="Line 102"/>
          <p:cNvSpPr>
            <a:spLocks noChangeShapeType="1"/>
          </p:cNvSpPr>
          <p:nvPr/>
        </p:nvSpPr>
        <p:spPr bwMode="auto">
          <a:xfrm>
            <a:off x="7717573" y="2793149"/>
            <a:ext cx="484426" cy="207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9" name="Line 103"/>
          <p:cNvSpPr>
            <a:spLocks noChangeShapeType="1"/>
          </p:cNvSpPr>
          <p:nvPr/>
        </p:nvSpPr>
        <p:spPr bwMode="auto">
          <a:xfrm flipH="1">
            <a:off x="8235235" y="3128445"/>
            <a:ext cx="240630" cy="6785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0" name="Line 104"/>
          <p:cNvSpPr>
            <a:spLocks noChangeShapeType="1"/>
          </p:cNvSpPr>
          <p:nvPr/>
        </p:nvSpPr>
        <p:spPr bwMode="auto">
          <a:xfrm>
            <a:off x="7467437" y="2905444"/>
            <a:ext cx="0" cy="430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1" name="Line 105"/>
          <p:cNvSpPr>
            <a:spLocks noChangeShapeType="1"/>
          </p:cNvSpPr>
          <p:nvPr/>
        </p:nvSpPr>
        <p:spPr bwMode="auto">
          <a:xfrm>
            <a:off x="7492774" y="3550738"/>
            <a:ext cx="533501" cy="366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2" name="Line 106"/>
          <p:cNvSpPr>
            <a:spLocks noChangeShapeType="1"/>
          </p:cNvSpPr>
          <p:nvPr/>
        </p:nvSpPr>
        <p:spPr bwMode="auto">
          <a:xfrm flipH="1">
            <a:off x="7951863" y="4014153"/>
            <a:ext cx="265959" cy="3590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3" name="Line 107"/>
          <p:cNvSpPr>
            <a:spLocks noChangeShapeType="1"/>
          </p:cNvSpPr>
          <p:nvPr/>
        </p:nvSpPr>
        <p:spPr bwMode="auto">
          <a:xfrm flipH="1">
            <a:off x="7725488" y="3096813"/>
            <a:ext cx="558831" cy="382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4" name="Line 108"/>
          <p:cNvSpPr>
            <a:spLocks noChangeShapeType="1"/>
          </p:cNvSpPr>
          <p:nvPr/>
        </p:nvSpPr>
        <p:spPr bwMode="auto">
          <a:xfrm flipH="1">
            <a:off x="7734979" y="2538509"/>
            <a:ext cx="349863" cy="2546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5" name="Line 109"/>
          <p:cNvSpPr>
            <a:spLocks noChangeShapeType="1"/>
          </p:cNvSpPr>
          <p:nvPr/>
        </p:nvSpPr>
        <p:spPr bwMode="auto">
          <a:xfrm flipH="1">
            <a:off x="8450543" y="2714061"/>
            <a:ext cx="201053" cy="175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9006" name="Group 110"/>
          <p:cNvGrpSpPr>
            <a:grpSpLocks/>
          </p:cNvGrpSpPr>
          <p:nvPr/>
        </p:nvGrpSpPr>
        <p:grpSpPr bwMode="auto">
          <a:xfrm>
            <a:off x="6267462" y="2905437"/>
            <a:ext cx="500257" cy="232498"/>
            <a:chOff x="3600" y="219"/>
            <a:chExt cx="360" cy="175"/>
          </a:xfrm>
        </p:grpSpPr>
        <p:sp>
          <p:nvSpPr>
            <p:cNvPr id="849007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08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09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10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11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12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13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4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5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16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17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8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9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20" name="Group 124"/>
          <p:cNvGrpSpPr>
            <a:grpSpLocks/>
          </p:cNvGrpSpPr>
          <p:nvPr/>
        </p:nvGrpSpPr>
        <p:grpSpPr bwMode="auto">
          <a:xfrm>
            <a:off x="7217316" y="2677684"/>
            <a:ext cx="500257" cy="232498"/>
            <a:chOff x="3600" y="219"/>
            <a:chExt cx="360" cy="175"/>
          </a:xfrm>
        </p:grpSpPr>
        <p:sp>
          <p:nvSpPr>
            <p:cNvPr id="849021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2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3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4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25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26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27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28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29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30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31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32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33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34" name="Group 138"/>
          <p:cNvGrpSpPr>
            <a:grpSpLocks/>
          </p:cNvGrpSpPr>
          <p:nvPr/>
        </p:nvGrpSpPr>
        <p:grpSpPr bwMode="auto">
          <a:xfrm>
            <a:off x="7234722" y="3332474"/>
            <a:ext cx="500257" cy="232498"/>
            <a:chOff x="3600" y="219"/>
            <a:chExt cx="360" cy="175"/>
          </a:xfrm>
        </p:grpSpPr>
        <p:sp>
          <p:nvSpPr>
            <p:cNvPr id="849035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6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7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8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39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40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41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2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3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44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45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6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7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48" name="Group 152"/>
          <p:cNvGrpSpPr>
            <a:grpSpLocks/>
          </p:cNvGrpSpPr>
          <p:nvPr/>
        </p:nvGrpSpPr>
        <p:grpSpPr bwMode="auto">
          <a:xfrm>
            <a:off x="8201991" y="2884883"/>
            <a:ext cx="498673" cy="232499"/>
            <a:chOff x="3600" y="219"/>
            <a:chExt cx="360" cy="175"/>
          </a:xfrm>
        </p:grpSpPr>
        <p:sp>
          <p:nvSpPr>
            <p:cNvPr id="849049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0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1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2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53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54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55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56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57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58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59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60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61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62" name="Group 166"/>
          <p:cNvGrpSpPr>
            <a:grpSpLocks/>
          </p:cNvGrpSpPr>
          <p:nvPr/>
        </p:nvGrpSpPr>
        <p:grpSpPr bwMode="auto">
          <a:xfrm>
            <a:off x="8008861" y="3778491"/>
            <a:ext cx="500257" cy="232498"/>
            <a:chOff x="3600" y="219"/>
            <a:chExt cx="360" cy="175"/>
          </a:xfrm>
        </p:grpSpPr>
        <p:sp>
          <p:nvSpPr>
            <p:cNvPr id="849063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4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5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6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67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68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69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0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1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72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73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4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5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76" name="Group 180"/>
          <p:cNvGrpSpPr>
            <a:grpSpLocks/>
          </p:cNvGrpSpPr>
          <p:nvPr/>
        </p:nvGrpSpPr>
        <p:grpSpPr bwMode="auto">
          <a:xfrm>
            <a:off x="7676405" y="4360528"/>
            <a:ext cx="500257" cy="234080"/>
            <a:chOff x="3600" y="219"/>
            <a:chExt cx="360" cy="175"/>
          </a:xfrm>
        </p:grpSpPr>
        <p:sp>
          <p:nvSpPr>
            <p:cNvPr id="8490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83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4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5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86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87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8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9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90" name="Group 194"/>
          <p:cNvGrpSpPr>
            <a:grpSpLocks/>
          </p:cNvGrpSpPr>
          <p:nvPr/>
        </p:nvGrpSpPr>
        <p:grpSpPr bwMode="auto">
          <a:xfrm>
            <a:off x="7068506" y="4847667"/>
            <a:ext cx="498673" cy="232498"/>
            <a:chOff x="3600" y="219"/>
            <a:chExt cx="360" cy="175"/>
          </a:xfrm>
        </p:grpSpPr>
        <p:sp>
          <p:nvSpPr>
            <p:cNvPr id="849091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2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3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4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95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96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97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98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99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10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10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0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0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104" name="Group 208"/>
          <p:cNvGrpSpPr>
            <a:grpSpLocks/>
          </p:cNvGrpSpPr>
          <p:nvPr/>
        </p:nvGrpSpPr>
        <p:grpSpPr bwMode="auto">
          <a:xfrm>
            <a:off x="6267462" y="4472830"/>
            <a:ext cx="500257" cy="232499"/>
            <a:chOff x="3600" y="219"/>
            <a:chExt cx="360" cy="175"/>
          </a:xfrm>
        </p:grpSpPr>
        <p:sp>
          <p:nvSpPr>
            <p:cNvPr id="849105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6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7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8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09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110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11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114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115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6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7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49118" name="Line 222"/>
          <p:cNvSpPr>
            <a:spLocks noChangeShapeType="1"/>
          </p:cNvSpPr>
          <p:nvPr/>
        </p:nvSpPr>
        <p:spPr bwMode="auto">
          <a:xfrm flipV="1">
            <a:off x="6522332" y="4684759"/>
            <a:ext cx="1584" cy="2483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9119" name="Group 223"/>
          <p:cNvGrpSpPr>
            <a:grpSpLocks/>
          </p:cNvGrpSpPr>
          <p:nvPr/>
        </p:nvGrpSpPr>
        <p:grpSpPr bwMode="auto">
          <a:xfrm>
            <a:off x="4980402" y="2029221"/>
            <a:ext cx="812126" cy="1015400"/>
            <a:chOff x="4180" y="744"/>
            <a:chExt cx="513" cy="642"/>
          </a:xfrm>
        </p:grpSpPr>
        <p:sp>
          <p:nvSpPr>
            <p:cNvPr id="849120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1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2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3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>
                  <a:latin typeface="Comic Sans MS" pitchFamily="66" charset="0"/>
                </a:rPr>
                <a:t>application</a:t>
              </a:r>
            </a:p>
            <a:p>
              <a:pPr eaLnBrk="0" hangingPunct="0"/>
              <a:r>
                <a:rPr lang="en-US" sz="1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24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5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6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27" name="Group 231"/>
          <p:cNvGrpSpPr>
            <a:grpSpLocks/>
          </p:cNvGrpSpPr>
          <p:nvPr/>
        </p:nvGrpSpPr>
        <p:grpSpPr bwMode="auto">
          <a:xfrm>
            <a:off x="8095924" y="4904613"/>
            <a:ext cx="812126" cy="1015400"/>
            <a:chOff x="4180" y="744"/>
            <a:chExt cx="513" cy="642"/>
          </a:xfrm>
        </p:grpSpPr>
        <p:sp>
          <p:nvSpPr>
            <p:cNvPr id="849128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9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0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1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>
                  <a:latin typeface="Comic Sans MS" pitchFamily="66" charset="0"/>
                </a:rPr>
                <a:t>application</a:t>
              </a:r>
            </a:p>
            <a:p>
              <a:pPr eaLnBrk="0" hangingPunct="0"/>
              <a:r>
                <a:rPr lang="en-US" sz="1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32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3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4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35" name="Group 239"/>
          <p:cNvGrpSpPr>
            <a:grpSpLocks/>
          </p:cNvGrpSpPr>
          <p:nvPr/>
        </p:nvGrpSpPr>
        <p:grpSpPr bwMode="auto">
          <a:xfrm>
            <a:off x="7435783" y="4026808"/>
            <a:ext cx="812125" cy="708566"/>
            <a:chOff x="2923" y="3345"/>
            <a:chExt cx="513" cy="448"/>
          </a:xfrm>
        </p:grpSpPr>
        <p:sp>
          <p:nvSpPr>
            <p:cNvPr id="849136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7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8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39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0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41" name="Group 245"/>
          <p:cNvGrpSpPr>
            <a:grpSpLocks/>
          </p:cNvGrpSpPr>
          <p:nvPr/>
        </p:nvGrpSpPr>
        <p:grpSpPr bwMode="auto">
          <a:xfrm>
            <a:off x="7967701" y="3447935"/>
            <a:ext cx="812125" cy="708566"/>
            <a:chOff x="2923" y="3345"/>
            <a:chExt cx="513" cy="448"/>
          </a:xfrm>
        </p:grpSpPr>
        <p:sp>
          <p:nvSpPr>
            <p:cNvPr id="84914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4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47" name="Group 251"/>
          <p:cNvGrpSpPr>
            <a:grpSpLocks/>
          </p:cNvGrpSpPr>
          <p:nvPr/>
        </p:nvGrpSpPr>
        <p:grpSpPr bwMode="auto">
          <a:xfrm>
            <a:off x="7084337" y="3144264"/>
            <a:ext cx="812125" cy="708566"/>
            <a:chOff x="2923" y="3345"/>
            <a:chExt cx="513" cy="448"/>
          </a:xfrm>
        </p:grpSpPr>
        <p:sp>
          <p:nvSpPr>
            <p:cNvPr id="849148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9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0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51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2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53" name="Group 257"/>
          <p:cNvGrpSpPr>
            <a:grpSpLocks/>
          </p:cNvGrpSpPr>
          <p:nvPr/>
        </p:nvGrpSpPr>
        <p:grpSpPr bwMode="auto">
          <a:xfrm>
            <a:off x="7017847" y="2375596"/>
            <a:ext cx="812125" cy="708566"/>
            <a:chOff x="2923" y="3345"/>
            <a:chExt cx="513" cy="448"/>
          </a:xfrm>
        </p:grpSpPr>
        <p:sp>
          <p:nvSpPr>
            <p:cNvPr id="849154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5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6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57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8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59" name="Group 263"/>
          <p:cNvGrpSpPr>
            <a:grpSpLocks/>
          </p:cNvGrpSpPr>
          <p:nvPr/>
        </p:nvGrpSpPr>
        <p:grpSpPr bwMode="auto">
          <a:xfrm>
            <a:off x="6086990" y="2660288"/>
            <a:ext cx="812125" cy="708566"/>
            <a:chOff x="2923" y="3345"/>
            <a:chExt cx="513" cy="448"/>
          </a:xfrm>
        </p:grpSpPr>
        <p:sp>
          <p:nvSpPr>
            <p:cNvPr id="849160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1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2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63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4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65" name="Group 269"/>
          <p:cNvGrpSpPr>
            <a:grpSpLocks/>
          </p:cNvGrpSpPr>
          <p:nvPr/>
        </p:nvGrpSpPr>
        <p:grpSpPr bwMode="auto">
          <a:xfrm rot="2937887">
            <a:off x="5037569" y="3476208"/>
            <a:ext cx="3767420" cy="433767"/>
            <a:chOff x="2937" y="3579"/>
            <a:chExt cx="2382" cy="274"/>
          </a:xfrm>
        </p:grpSpPr>
        <p:sp>
          <p:nvSpPr>
            <p:cNvPr id="849166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7" name="Text Box 271"/>
            <p:cNvSpPr txBox="1">
              <a:spLocks noChangeArrowheads="1"/>
            </p:cNvSpPr>
            <p:nvPr/>
          </p:nvSpPr>
          <p:spPr bwMode="auto">
            <a:xfrm>
              <a:off x="3332" y="3616"/>
              <a:ext cx="1637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</a:rPr>
                <a:t>logical end-end transport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49168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9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234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45" y="258064"/>
            <a:ext cx="5361305" cy="57404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 algn="ctr">
              <a:spcBef>
                <a:spcPts val="100"/>
              </a:spcBef>
            </a:pPr>
            <a:r>
              <a:rPr spc="-5" dirty="0"/>
              <a:t>Transport </a:t>
            </a:r>
            <a:r>
              <a:rPr spc="-5" dirty="0" smtClean="0"/>
              <a:t>Layer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1602" y="1026331"/>
            <a:ext cx="4070350" cy="5436235"/>
          </a:xfrm>
          <a:prstGeom prst="rect">
            <a:avLst/>
          </a:prstGeom>
        </p:spPr>
        <p:txBody>
          <a:bodyPr vert="horz" wrap="square" lIns="0" tIns="92003" rIns="0" bIns="0" rtlCol="0">
            <a:spAutoFit/>
          </a:bodyPr>
          <a:lstStyle/>
          <a:p>
            <a:pPr marL="354692" indent="-342002">
              <a:spcBef>
                <a:spcPts val="725"/>
              </a:spcBef>
              <a:buChar char="•"/>
              <a:tabLst>
                <a:tab pos="354692" algn="l"/>
                <a:tab pos="355327" algn="l"/>
              </a:tabLst>
            </a:pPr>
            <a:r>
              <a:rPr sz="2000" spc="-10" dirty="0">
                <a:latin typeface="Arial"/>
                <a:cs typeface="Arial"/>
              </a:rPr>
              <a:t>Purpose of transport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755068" lvl="1" indent="-285530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Multiplexing and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demultiplexing</a:t>
            </a:r>
            <a:endParaRPr>
              <a:latin typeface="Arial"/>
              <a:cs typeface="Arial"/>
            </a:endParaRPr>
          </a:p>
          <a:p>
            <a:pPr marL="755068" lvl="1" indent="-285530">
              <a:spcBef>
                <a:spcPts val="570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Reliable data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transfer</a:t>
            </a:r>
            <a:endParaRPr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Flow </a:t>
            </a:r>
            <a:r>
              <a:rPr spc="-10" dirty="0">
                <a:latin typeface="Arial"/>
                <a:cs typeface="Arial"/>
              </a:rPr>
              <a:t>control</a:t>
            </a:r>
            <a:endParaRPr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Congestion</a:t>
            </a:r>
            <a:r>
              <a:rPr spc="-10" dirty="0">
                <a:latin typeface="Arial"/>
                <a:cs typeface="Arial"/>
              </a:rPr>
              <a:t> control</a:t>
            </a:r>
            <a:endParaRPr>
              <a:latin typeface="Arial"/>
              <a:cs typeface="Arial"/>
            </a:endParaRPr>
          </a:p>
          <a:p>
            <a:pPr marL="354692" indent="-342002">
              <a:spcBef>
                <a:spcPts val="520"/>
              </a:spcBef>
              <a:buChar char="•"/>
              <a:tabLst>
                <a:tab pos="354692" algn="l"/>
                <a:tab pos="355327" algn="l"/>
              </a:tabLst>
            </a:pPr>
            <a:r>
              <a:rPr sz="2000" spc="-10" dirty="0">
                <a:latin typeface="Arial"/>
                <a:cs typeface="Arial"/>
              </a:rPr>
              <a:t>Two standard transport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  <a:p>
            <a:pPr marL="755068" lvl="1" indent="-285530">
              <a:spcBef>
                <a:spcPts val="570"/>
              </a:spcBef>
              <a:buChar char="–"/>
              <a:tabLst>
                <a:tab pos="754435" algn="l"/>
                <a:tab pos="755702" algn="l"/>
              </a:tabLst>
            </a:pPr>
            <a:r>
              <a:rPr spc="-5" dirty="0">
                <a:latin typeface="Arial"/>
                <a:cs typeface="Arial"/>
              </a:rPr>
              <a:t>UDP</a:t>
            </a:r>
            <a:endParaRPr>
              <a:latin typeface="Arial"/>
              <a:cs typeface="Arial"/>
            </a:endParaRPr>
          </a:p>
          <a:p>
            <a:pPr marL="1154811" lvl="2" indent="-228424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Multiplexing 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demultiplexing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1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Unreliable data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transfer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2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dirty="0">
                <a:latin typeface="Arial"/>
                <a:cs typeface="Arial"/>
              </a:rPr>
              <a:t>No </a:t>
            </a:r>
            <a:r>
              <a:rPr sz="1600" spc="-10" dirty="0">
                <a:latin typeface="Arial"/>
                <a:cs typeface="Arial"/>
              </a:rPr>
              <a:t>flow </a:t>
            </a:r>
            <a:r>
              <a:rPr sz="1600" spc="-5" dirty="0">
                <a:latin typeface="Arial"/>
                <a:cs typeface="Arial"/>
              </a:rPr>
              <a:t>or congestion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 marL="1154811" lvl="2" indent="-228424">
              <a:spcBef>
                <a:spcPts val="620"/>
              </a:spcBef>
              <a:buChar char="•"/>
              <a:tabLst>
                <a:tab pos="1154177" algn="l"/>
                <a:tab pos="1155445" algn="l"/>
              </a:tabLst>
            </a:pPr>
            <a:r>
              <a:rPr sz="1600" spc="-5" dirty="0">
                <a:latin typeface="Arial"/>
                <a:cs typeface="Arial"/>
              </a:rPr>
              <a:t>Message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oriented</a:t>
            </a:r>
            <a:endParaRPr sz="1600"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TCP</a:t>
            </a:r>
            <a:endParaRPr>
              <a:latin typeface="Arial"/>
              <a:cs typeface="Arial"/>
            </a:endParaRPr>
          </a:p>
          <a:p>
            <a:pPr marL="1154811" lvl="2" indent="-228424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Multiplexing 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demultiplexing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2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Reliable data transfer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10" dirty="0">
                <a:latin typeface="Arial"/>
                <a:cs typeface="Arial"/>
              </a:rPr>
              <a:t>Flow </a:t>
            </a:r>
            <a:r>
              <a:rPr sz="1600" spc="-5" dirty="0">
                <a:latin typeface="Arial"/>
                <a:cs typeface="Arial"/>
              </a:rPr>
              <a:t>and congestion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 marL="1154811" lvl="2" indent="-228424">
              <a:spcBef>
                <a:spcPts val="620"/>
              </a:spcBef>
              <a:buChar char="•"/>
              <a:tabLst>
                <a:tab pos="1154811" algn="l"/>
                <a:tab pos="1155445" algn="l"/>
              </a:tabLst>
            </a:pPr>
            <a:r>
              <a:rPr sz="1600" spc="-5" dirty="0">
                <a:latin typeface="Arial"/>
                <a:cs typeface="Arial"/>
              </a:rPr>
              <a:t>Byte-stream oriented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C8AEC-257E-449E-88FA-97F2FA65CD0D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UDP (User Datagram Protocol):</a:t>
            </a:r>
            <a:endParaRPr lang="en-US" sz="3200" dirty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ordered, reliable delivery</a:t>
            </a:r>
          </a:p>
          <a:p>
            <a:pPr lvl="1"/>
            <a:r>
              <a:rPr lang="en-US" dirty="0"/>
              <a:t>Send messages to and receive them from a socket</a:t>
            </a:r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IP plus port numbers to support (de)multiplexing</a:t>
            </a:r>
          </a:p>
          <a:p>
            <a:pPr lvl="1"/>
            <a:r>
              <a:rPr lang="en-US" dirty="0"/>
              <a:t>Optional error checking on the packet contents</a:t>
            </a:r>
          </a:p>
        </p:txBody>
      </p:sp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2884390" y="4463333"/>
            <a:ext cx="1755648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4640043" y="4463333"/>
            <a:ext cx="1755647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8" name="Rectangle 6"/>
          <p:cNvSpPr>
            <a:spLocks noChangeArrowheads="1"/>
          </p:cNvSpPr>
          <p:nvPr/>
        </p:nvSpPr>
        <p:spPr bwMode="auto">
          <a:xfrm>
            <a:off x="2884390" y="4994757"/>
            <a:ext cx="1755648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/>
        </p:nvSpPr>
        <p:spPr bwMode="auto">
          <a:xfrm>
            <a:off x="4640043" y="4994757"/>
            <a:ext cx="1755647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2884390" y="5526181"/>
            <a:ext cx="0" cy="759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6397268" y="5526181"/>
            <a:ext cx="0" cy="759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3167764" y="4580378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 SRC port</a:t>
            </a: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4868003" y="4580378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 DST port</a:t>
            </a:r>
          </a:p>
        </p:txBody>
      </p:sp>
      <p:sp>
        <p:nvSpPr>
          <p:cNvPr id="893964" name="Text Box 12"/>
          <p:cNvSpPr txBox="1">
            <a:spLocks noChangeArrowheads="1"/>
          </p:cNvSpPr>
          <p:nvPr/>
        </p:nvSpPr>
        <p:spPr bwMode="auto">
          <a:xfrm>
            <a:off x="3167764" y="5084915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checksum</a:t>
            </a: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5114965" y="5084915"/>
            <a:ext cx="892863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length</a:t>
            </a:r>
          </a:p>
        </p:txBody>
      </p:sp>
      <p:sp>
        <p:nvSpPr>
          <p:cNvPr id="893966" name="Text Box 14"/>
          <p:cNvSpPr txBox="1">
            <a:spLocks noChangeArrowheads="1"/>
          </p:cNvSpPr>
          <p:nvPr/>
        </p:nvSpPr>
        <p:spPr bwMode="auto">
          <a:xfrm>
            <a:off x="4279093" y="5753937"/>
            <a:ext cx="835872" cy="64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9649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79E-E669-400A-9C70-5DE7FFEB4274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Finer control over what data is sent and when</a:t>
            </a:r>
          </a:p>
          <a:p>
            <a:pPr lvl="1"/>
            <a:r>
              <a:rPr lang="en-US"/>
              <a:t>As soon as an application process writes into the socket</a:t>
            </a:r>
          </a:p>
          <a:p>
            <a:pPr lvl="1"/>
            <a:r>
              <a:rPr lang="en-US"/>
              <a:t>… UDP will package the data and send the packet</a:t>
            </a:r>
          </a:p>
          <a:p>
            <a:r>
              <a:rPr lang="en-US"/>
              <a:t>No delay for connection establishment </a:t>
            </a:r>
          </a:p>
          <a:p>
            <a:pPr lvl="1"/>
            <a:r>
              <a:rPr lang="en-US"/>
              <a:t>UDP just blasts away without any formal preliminaries</a:t>
            </a:r>
          </a:p>
          <a:p>
            <a:pPr lvl="1"/>
            <a:r>
              <a:rPr lang="en-US"/>
              <a:t>… which avoids introducing any unnecessary delays</a:t>
            </a:r>
          </a:p>
          <a:p>
            <a:r>
              <a:rPr lang="en-US"/>
              <a:t>No connection state</a:t>
            </a:r>
          </a:p>
          <a:p>
            <a:pPr lvl="1"/>
            <a:r>
              <a:rPr lang="en-US"/>
              <a:t>No allocation of buffers, parameters, sequence #s, etc.</a:t>
            </a:r>
          </a:p>
          <a:p>
            <a:pPr lvl="1"/>
            <a:r>
              <a:rPr lang="en-US"/>
              <a:t>… making it easier to handle many active clients at once</a:t>
            </a:r>
          </a:p>
          <a:p>
            <a:r>
              <a:rPr lang="en-US"/>
              <a:t>Small packet header overhead</a:t>
            </a:r>
          </a:p>
          <a:p>
            <a:pPr lvl="1"/>
            <a:r>
              <a:rPr lang="en-US"/>
              <a:t>UDP header is only eight-bytes long</a:t>
            </a:r>
          </a:p>
        </p:txBody>
      </p:sp>
    </p:spTree>
    <p:extLst>
      <p:ext uri="{BB962C8B-B14F-4D97-AF65-F5344CB8AC3E}">
        <p14:creationId xmlns:p14="http://schemas.microsoft.com/office/powerpoint/2010/main" xmlns="" val="5957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4F525-5294-4493-9EE3-A996500127AE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Multimedia streaming</a:t>
            </a:r>
          </a:p>
          <a:p>
            <a:pPr lvl="1"/>
            <a:r>
              <a:rPr lang="en-US"/>
              <a:t>Retransmitting lost/corrupted packets is not worthwhile</a:t>
            </a:r>
          </a:p>
          <a:p>
            <a:pPr lvl="1"/>
            <a:r>
              <a:rPr lang="en-US"/>
              <a:t>By the time the packet is retransmitted, it’s too late</a:t>
            </a:r>
          </a:p>
          <a:p>
            <a:pPr lvl="1"/>
            <a:r>
              <a:rPr lang="en-US"/>
              <a:t>E.g., telephone calls, video conferencing, gaming</a:t>
            </a:r>
          </a:p>
          <a:p>
            <a:r>
              <a:rPr lang="en-US"/>
              <a:t>Simple query protocols like Domain Name System</a:t>
            </a:r>
          </a:p>
          <a:p>
            <a:pPr lvl="1"/>
            <a:r>
              <a:rPr lang="en-US"/>
              <a:t>Overhead of connection establishment is overkill</a:t>
            </a:r>
          </a:p>
          <a:p>
            <a:pPr lvl="1"/>
            <a:r>
              <a:rPr lang="en-US"/>
              <a:t>Easier to have application retransmit if needed</a:t>
            </a:r>
          </a:p>
        </p:txBody>
      </p:sp>
      <p:pic>
        <p:nvPicPr>
          <p:cNvPr id="900100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6021" y="5083333"/>
            <a:ext cx="1632166" cy="15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0101" name="Picture 5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5720" y="5504044"/>
            <a:ext cx="1725568" cy="105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0102" name="Freeform 6"/>
          <p:cNvSpPr>
            <a:spLocks/>
          </p:cNvSpPr>
          <p:nvPr/>
        </p:nvSpPr>
        <p:spPr bwMode="auto">
          <a:xfrm>
            <a:off x="3026874" y="5190878"/>
            <a:ext cx="3677519" cy="428620"/>
          </a:xfrm>
          <a:custGeom>
            <a:avLst/>
            <a:gdLst>
              <a:gd name="T0" fmla="*/ 0 w 2323"/>
              <a:gd name="T1" fmla="*/ 271 h 271"/>
              <a:gd name="T2" fmla="*/ 992 w 2323"/>
              <a:gd name="T3" fmla="*/ 4 h 271"/>
              <a:gd name="T4" fmla="*/ 2323 w 2323"/>
              <a:gd name="T5" fmla="*/ 24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00103" name="Freeform 7"/>
          <p:cNvSpPr>
            <a:spLocks/>
          </p:cNvSpPr>
          <p:nvPr/>
        </p:nvSpPr>
        <p:spPr bwMode="auto">
          <a:xfrm>
            <a:off x="3064868" y="6269549"/>
            <a:ext cx="3715513" cy="357446"/>
          </a:xfrm>
          <a:custGeom>
            <a:avLst/>
            <a:gdLst>
              <a:gd name="T0" fmla="*/ 2347 w 2347"/>
              <a:gd name="T1" fmla="*/ 48 h 226"/>
              <a:gd name="T2" fmla="*/ 1113 w 2347"/>
              <a:gd name="T3" fmla="*/ 218 h 226"/>
              <a:gd name="T4" fmla="*/ 0 w 2347"/>
              <a:gd name="T5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2772257" y="4853999"/>
            <a:ext cx="418517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>
            <a:spAutoFit/>
          </a:bodyPr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“Address for www.cnn.com?”</a:t>
            </a:r>
          </a:p>
        </p:txBody>
      </p:sp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3897918" y="6116132"/>
            <a:ext cx="1876846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>
            <a:spAutoFit/>
          </a:bodyPr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“12.3.4.15”</a:t>
            </a:r>
          </a:p>
        </p:txBody>
      </p:sp>
      <p:pic>
        <p:nvPicPr>
          <p:cNvPr id="900106" name="Picture 10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3259" y="2268049"/>
            <a:ext cx="729805" cy="7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2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4E6A-0EF6-4782-8860-674CC045E635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Transmission Control Protocol (TCP)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 oriented</a:t>
            </a:r>
          </a:p>
          <a:p>
            <a:pPr lvl="1">
              <a:lnSpc>
                <a:spcPct val="90000"/>
              </a:lnSpc>
            </a:pPr>
            <a:r>
              <a:rPr lang="en-US"/>
              <a:t>Explicit set-up and tear-down of TCP session</a:t>
            </a:r>
          </a:p>
          <a:p>
            <a:pPr>
              <a:lnSpc>
                <a:spcPct val="90000"/>
              </a:lnSpc>
            </a:pPr>
            <a:r>
              <a:rPr lang="en-US"/>
              <a:t>Stream-of-bytes service</a:t>
            </a:r>
          </a:p>
          <a:p>
            <a:pPr lvl="1">
              <a:lnSpc>
                <a:spcPct val="90000"/>
              </a:lnSpc>
            </a:pPr>
            <a:r>
              <a:rPr lang="en-US"/>
              <a:t>Sends and receives a stream of bytes, not messages</a:t>
            </a:r>
          </a:p>
          <a:p>
            <a:pPr>
              <a:lnSpc>
                <a:spcPct val="90000"/>
              </a:lnSpc>
            </a:pPr>
            <a:r>
              <a:rPr lang="en-US"/>
              <a:t>Reliable, in-order delivery</a:t>
            </a:r>
          </a:p>
          <a:p>
            <a:pPr lvl="1">
              <a:lnSpc>
                <a:spcPct val="90000"/>
              </a:lnSpc>
            </a:pPr>
            <a:r>
              <a:rPr lang="en-US"/>
              <a:t>Checksums to detect corrupted data</a:t>
            </a:r>
          </a:p>
          <a:p>
            <a:pPr lvl="1">
              <a:lnSpc>
                <a:spcPct val="90000"/>
              </a:lnSpc>
            </a:pPr>
            <a:r>
              <a:rPr lang="en-US"/>
              <a:t>Acknowledgments &amp; retransmissions for reliable delivery</a:t>
            </a:r>
          </a:p>
          <a:p>
            <a:pPr lvl="1">
              <a:lnSpc>
                <a:spcPct val="90000"/>
              </a:lnSpc>
            </a:pPr>
            <a:r>
              <a:rPr lang="en-US"/>
              <a:t>Sequence numbers to detect losses and reorder data</a:t>
            </a:r>
          </a:p>
          <a:p>
            <a:pPr>
              <a:lnSpc>
                <a:spcPct val="90000"/>
              </a:lnSpc>
              <a:buSzPct val="75000"/>
            </a:pPr>
            <a:r>
              <a:rPr lang="en-US"/>
              <a:t>Flow control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Prevent overflow of the receiver’s buffer space</a:t>
            </a:r>
          </a:p>
          <a:p>
            <a:pPr>
              <a:lnSpc>
                <a:spcPct val="90000"/>
              </a:lnSpc>
            </a:pPr>
            <a:r>
              <a:rPr lang="en-US"/>
              <a:t>Congestion control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/>
              <a:t>Adapt to network congestion for the greater good</a:t>
            </a:r>
          </a:p>
        </p:txBody>
      </p:sp>
    </p:spTree>
    <p:extLst>
      <p:ext uri="{BB962C8B-B14F-4D97-AF65-F5344CB8AC3E}">
        <p14:creationId xmlns:p14="http://schemas.microsoft.com/office/powerpoint/2010/main" xmlns="" val="20953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369F-C0D9-496A-A260-F6BE62CB2DFE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Support for Reliable Delivery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/>
              <a:t>Checksum</a:t>
            </a:r>
          </a:p>
          <a:p>
            <a:pPr lvl="1">
              <a:buSzPct val="75000"/>
            </a:pPr>
            <a:r>
              <a:rPr lang="en-US"/>
              <a:t>Used to detect corrupted data at the receiver</a:t>
            </a:r>
          </a:p>
          <a:p>
            <a:pPr lvl="1">
              <a:buSzPct val="75000"/>
            </a:pPr>
            <a:r>
              <a:rPr lang="en-US"/>
              <a:t>…leading the receiver to drop the packet</a:t>
            </a:r>
          </a:p>
          <a:p>
            <a:pPr>
              <a:buSzPct val="75000"/>
            </a:pPr>
            <a:r>
              <a:rPr lang="en-US"/>
              <a:t>Sequence numbers</a:t>
            </a:r>
          </a:p>
          <a:p>
            <a:pPr lvl="1">
              <a:buSzPct val="75000"/>
            </a:pPr>
            <a:r>
              <a:rPr lang="en-US"/>
              <a:t>Used to detect missing data</a:t>
            </a:r>
          </a:p>
          <a:p>
            <a:pPr lvl="1">
              <a:buSzPct val="75000"/>
            </a:pPr>
            <a:r>
              <a:rPr lang="en-US"/>
              <a:t>... and for putting the data back in order</a:t>
            </a:r>
          </a:p>
          <a:p>
            <a:pPr>
              <a:buSzPct val="75000"/>
            </a:pPr>
            <a:r>
              <a:rPr lang="en-US"/>
              <a:t>Retransmission</a:t>
            </a:r>
          </a:p>
          <a:p>
            <a:pPr lvl="1">
              <a:buSzPct val="75000"/>
            </a:pPr>
            <a:r>
              <a:rPr lang="en-US"/>
              <a:t>Sender retransmits lost or corrupted data</a:t>
            </a:r>
          </a:p>
          <a:p>
            <a:pPr lvl="1">
              <a:buSzPct val="75000"/>
            </a:pPr>
            <a:r>
              <a:rPr lang="en-US"/>
              <a:t>Timeout based on estimates of round-trip time</a:t>
            </a:r>
          </a:p>
          <a:p>
            <a:pPr lvl="1">
              <a:buSzPct val="75000"/>
            </a:pPr>
            <a:r>
              <a:rPr lang="en-US"/>
              <a:t>Fast retransmit algorithm for rapid retransmission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5316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772</Words>
  <Application>Microsoft Office PowerPoint</Application>
  <PresentationFormat>Custom</PresentationFormat>
  <Paragraphs>200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Office Theme</vt:lpstr>
      <vt:lpstr>cs426</vt:lpstr>
      <vt:lpstr>2_cs426</vt:lpstr>
      <vt:lpstr>3_cs426</vt:lpstr>
      <vt:lpstr>1_Office Theme</vt:lpstr>
      <vt:lpstr>Clip</vt:lpstr>
      <vt:lpstr>Slide 1</vt:lpstr>
      <vt:lpstr>Role of Transport Layer</vt:lpstr>
      <vt:lpstr>Transport Protocols</vt:lpstr>
      <vt:lpstr>Transport Layer</vt:lpstr>
      <vt:lpstr>UDP (User Datagram Protocol):</vt:lpstr>
      <vt:lpstr>Why Would Anyone Use UDP?</vt:lpstr>
      <vt:lpstr>Popular Applications That Use UDP</vt:lpstr>
      <vt:lpstr>Transmission Control Protocol (TCP)</vt:lpstr>
      <vt:lpstr>TCP Support for Reliable Delivery</vt:lpstr>
      <vt:lpstr>TCP Segments</vt:lpstr>
      <vt:lpstr>TCP Segment</vt:lpstr>
      <vt:lpstr>TCP Three-Way Handshake</vt:lpstr>
      <vt:lpstr>Establishing a TCP Connection</vt:lpstr>
      <vt:lpstr>TCP Connection Establishment</vt:lpstr>
      <vt:lpstr>TCP Header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IK2204 - Recapitulation of Internetworking</dc:title>
  <dc:creator>Markus Hidell</dc:creator>
  <cp:lastModifiedBy>DIU</cp:lastModifiedBy>
  <cp:revision>8</cp:revision>
  <dcterms:created xsi:type="dcterms:W3CDTF">2018-04-03T17:13:26Z</dcterms:created>
  <dcterms:modified xsi:type="dcterms:W3CDTF">2018-12-05T10:17:30Z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2009-09-21T00:00:00Z</vt:filetime>
  </property>
  <property fmtid="{D5CDD505-2E9C-101B-9397-08002B2CF9AE}" pid="3" name="Creator">
    <vt:lpwstr>Acrobat PDFMaker 7.0.5 for PowerPoint</vt:lpwstr>
  </property>
  <property fmtid="{D5CDD505-2E9C-101B-9397-08002B2CF9AE}" pid="4" name="LastSaved">
    <vt:filetime>2018-04-03T00:00:00Z</vt:filetime>
  </property>
</Properties>
</file>