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0" r:id="rId3"/>
    <p:sldId id="281" r:id="rId4"/>
    <p:sldId id="282" r:id="rId5"/>
    <p:sldId id="257" r:id="rId6"/>
    <p:sldId id="262" r:id="rId7"/>
    <p:sldId id="259" r:id="rId8"/>
    <p:sldId id="260" r:id="rId9"/>
    <p:sldId id="263" r:id="rId10"/>
    <p:sldId id="283" r:id="rId11"/>
    <p:sldId id="277" r:id="rId12"/>
    <p:sldId id="288" r:id="rId13"/>
    <p:sldId id="261" r:id="rId14"/>
    <p:sldId id="289" r:id="rId15"/>
    <p:sldId id="291" r:id="rId16"/>
    <p:sldId id="292" r:id="rId17"/>
    <p:sldId id="293" r:id="rId18"/>
    <p:sldId id="273" r:id="rId19"/>
    <p:sldId id="274" r:id="rId20"/>
    <p:sldId id="285" r:id="rId21"/>
    <p:sldId id="290" r:id="rId22"/>
    <p:sldId id="294" r:id="rId23"/>
    <p:sldId id="295" r:id="rId24"/>
    <p:sldId id="296"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52641" autoAdjust="0"/>
  </p:normalViewPr>
  <p:slideViewPr>
    <p:cSldViewPr>
      <p:cViewPr varScale="1">
        <p:scale>
          <a:sx n="74" d="100"/>
          <a:sy n="74" d="100"/>
        </p:scale>
        <p:origin x="12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88BEED-DA77-4AA3-B9FC-EA07814B1DED}" type="datetimeFigureOut">
              <a:rPr lang="en-US" smtClean="0"/>
              <a:pPr/>
              <a:t>4/2/2017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0A6D03-D0F6-4B32-BFF0-9A53C170B77D}" type="slidenum">
              <a:rPr lang="en-US" smtClean="0"/>
              <a:pPr/>
              <a:t>‹#›</a:t>
            </a:fld>
            <a:endParaRPr lang="en-US"/>
          </a:p>
        </p:txBody>
      </p:sp>
    </p:spTree>
    <p:extLst>
      <p:ext uri="{BB962C8B-B14F-4D97-AF65-F5344CB8AC3E}">
        <p14:creationId xmlns:p14="http://schemas.microsoft.com/office/powerpoint/2010/main" val="58860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p>
            <a:r>
              <a:rPr lang="en-US" smtClean="0"/>
              <a:t>1-</a:t>
            </a:r>
            <a:fld id="{EFD2CF88-F14C-43FC-A37F-A475262977CB}" type="slidenum">
              <a:rPr lang="en-US" smtClean="0"/>
              <a:pPr/>
              <a:t>11</a:t>
            </a:fld>
            <a:endParaRPr lang="en-US" smtClean="0"/>
          </a:p>
        </p:txBody>
      </p:sp>
      <p:sp>
        <p:nvSpPr>
          <p:cNvPr id="63491" name="Rectangle 7"/>
          <p:cNvSpPr>
            <a:spLocks noGrp="1" noChangeArrowheads="1"/>
          </p:cNvSpPr>
          <p:nvPr>
            <p:ph type="sldNum" sz="quarter" idx="5"/>
          </p:nvPr>
        </p:nvSpPr>
        <p:spPr>
          <a:noFill/>
        </p:spPr>
        <p:txBody>
          <a:bodyPr/>
          <a:lstStyle/>
          <a:p>
            <a:fld id="{08B2DE5C-3B3D-4C92-B78C-3FD7EEE75A66}" type="slidenum">
              <a:rPr lang="en-US" smtClean="0"/>
              <a:pPr/>
              <a:t>11</a:t>
            </a:fld>
            <a:endParaRPr lang="en-US" smtClean="0"/>
          </a:p>
        </p:txBody>
      </p:sp>
      <p:sp>
        <p:nvSpPr>
          <p:cNvPr id="63492" name="Rectangle 4"/>
          <p:cNvSpPr>
            <a:spLocks noGrp="1" noRot="1" noChangeAspect="1" noChangeArrowheads="1" noTextEdit="1"/>
          </p:cNvSpPr>
          <p:nvPr>
            <p:ph type="sldImg"/>
          </p:nvPr>
        </p:nvSpPr>
        <p:spPr>
          <a:ln/>
        </p:spPr>
      </p:sp>
      <p:sp>
        <p:nvSpPr>
          <p:cNvPr id="63493" name="Rectangle 5"/>
          <p:cNvSpPr>
            <a:spLocks noGrp="1" noChangeArrowheads="1"/>
          </p:cNvSpPr>
          <p:nvPr>
            <p:ph type="body" idx="1"/>
          </p:nvPr>
        </p:nvSpPr>
        <p:spPr>
          <a:noFill/>
        </p:spPr>
        <p:txBody>
          <a:bodyPr/>
          <a:lstStyle/>
          <a:p>
            <a:pPr eaLnBrk="1" hangingPunct="1"/>
            <a:r>
              <a:rPr lang="en-US" sz="1100" smtClean="0"/>
              <a:t>There are seven key differences between managerial accounting and financial accounting:</a:t>
            </a:r>
          </a:p>
          <a:p>
            <a:pPr eaLnBrk="1" hangingPunct="1"/>
            <a:r>
              <a:rPr lang="en-US" sz="1100" smtClean="0">
                <a:sym typeface="Wingdings" pitchFamily="2" charset="2"/>
              </a:rPr>
              <a:t> Users:  </a:t>
            </a:r>
            <a:r>
              <a:rPr lang="en-US" sz="1100" smtClean="0"/>
              <a:t>Financial accounting reports are prepared for external parties, whereas managerial</a:t>
            </a:r>
            <a:br>
              <a:rPr lang="en-US" sz="1100" smtClean="0"/>
            </a:br>
            <a:r>
              <a:rPr lang="en-US" sz="1100" smtClean="0"/>
              <a:t>     accounting reports are prepared for internal users.</a:t>
            </a:r>
          </a:p>
          <a:p>
            <a:pPr eaLnBrk="1" hangingPunct="1"/>
            <a:r>
              <a:rPr lang="en-US" sz="1100" smtClean="0">
                <a:sym typeface="Wingdings" pitchFamily="2" charset="2"/>
              </a:rPr>
              <a:t> </a:t>
            </a:r>
            <a:r>
              <a:rPr lang="en-US" sz="1100" smtClean="0"/>
              <a:t>Emphasis on the future:  Financial accounting summarizes past transactions.  Managerial</a:t>
            </a:r>
            <a:br>
              <a:rPr lang="en-US" sz="1100" smtClean="0"/>
            </a:br>
            <a:r>
              <a:rPr lang="en-US" sz="1100" smtClean="0"/>
              <a:t>     accounting has a strong future orientation.</a:t>
            </a:r>
          </a:p>
          <a:p>
            <a:pPr eaLnBrk="1" hangingPunct="1"/>
            <a:r>
              <a:rPr lang="en-US" sz="1100" smtClean="0">
                <a:sym typeface="Wingdings" pitchFamily="2" charset="2"/>
              </a:rPr>
              <a:t></a:t>
            </a:r>
            <a:r>
              <a:rPr lang="en-US" sz="1100" smtClean="0"/>
              <a:t> Relevance of data:  Financial accounting data should be objective and verifiable.</a:t>
            </a:r>
            <a:br>
              <a:rPr lang="en-US" sz="1100" smtClean="0"/>
            </a:br>
            <a:r>
              <a:rPr lang="en-US" sz="1100" smtClean="0"/>
              <a:t>     Managerial accountants focus on providing relevant data even if it is not completely</a:t>
            </a:r>
            <a:br>
              <a:rPr lang="en-US" sz="1100" smtClean="0"/>
            </a:br>
            <a:r>
              <a:rPr lang="en-US" sz="1100" smtClean="0"/>
              <a:t>     objective and verifiable.</a:t>
            </a:r>
          </a:p>
          <a:p>
            <a:pPr eaLnBrk="1" hangingPunct="1"/>
            <a:r>
              <a:rPr lang="en-US" sz="1100" smtClean="0">
                <a:sym typeface="Wingdings" pitchFamily="2" charset="2"/>
              </a:rPr>
              <a:t></a:t>
            </a:r>
            <a:r>
              <a:rPr lang="en-US" sz="1100" smtClean="0"/>
              <a:t> Less emphasis on precision:  Financial accounting focuses on precision when reporting to</a:t>
            </a:r>
            <a:br>
              <a:rPr lang="en-US" sz="1100" smtClean="0"/>
            </a:br>
            <a:r>
              <a:rPr lang="en-US" sz="1100" smtClean="0"/>
              <a:t>     external parties.  Managerial accounting aids decision makers by providing reasonable</a:t>
            </a:r>
            <a:br>
              <a:rPr lang="en-US" sz="1100" smtClean="0"/>
            </a:br>
            <a:r>
              <a:rPr lang="en-US" sz="1100" smtClean="0"/>
              <a:t>     estimates more quickly, rather than waiting for precise data later.</a:t>
            </a:r>
          </a:p>
          <a:p>
            <a:pPr eaLnBrk="1" hangingPunct="1"/>
            <a:r>
              <a:rPr lang="en-US" sz="1100" smtClean="0">
                <a:sym typeface="Wingdings" pitchFamily="2" charset="2"/>
              </a:rPr>
              <a:t></a:t>
            </a:r>
            <a:r>
              <a:rPr lang="en-US" sz="1100" smtClean="0"/>
              <a:t> Segments of an organization:  Financial accounting is concerned with reporting for a</a:t>
            </a:r>
            <a:br>
              <a:rPr lang="en-US" sz="1100" smtClean="0"/>
            </a:br>
            <a:r>
              <a:rPr lang="en-US" sz="1100" smtClean="0"/>
              <a:t>     company as a whole.  Managerial accounting focuses more on the segments of a company.</a:t>
            </a:r>
            <a:br>
              <a:rPr lang="en-US" sz="1100" smtClean="0"/>
            </a:br>
            <a:r>
              <a:rPr lang="en-US" sz="1100" smtClean="0"/>
              <a:t>     Examples of segments include product lines, sales territories, divisions, departments, etc..</a:t>
            </a:r>
          </a:p>
          <a:p>
            <a:pPr eaLnBrk="1" hangingPunct="1"/>
            <a:r>
              <a:rPr lang="en-US" sz="1100" smtClean="0">
                <a:sym typeface="Wingdings" pitchFamily="2" charset="2"/>
              </a:rPr>
              <a:t></a:t>
            </a:r>
            <a:r>
              <a:rPr lang="en-US" sz="1100" smtClean="0"/>
              <a:t> Generally Accepted Accounting Principles (GAAP):  Financial accounting conforms to</a:t>
            </a:r>
            <a:br>
              <a:rPr lang="en-US" sz="1100" smtClean="0"/>
            </a:br>
            <a:r>
              <a:rPr lang="en-US" sz="1100" smtClean="0"/>
              <a:t>     GAAP.  Managerial accounting is not bound by GAAP.</a:t>
            </a:r>
          </a:p>
          <a:p>
            <a:pPr eaLnBrk="1" hangingPunct="1"/>
            <a:r>
              <a:rPr lang="en-US" sz="1100" smtClean="0">
                <a:sym typeface="Wingdings" pitchFamily="2" charset="2"/>
              </a:rPr>
              <a:t></a:t>
            </a:r>
            <a:r>
              <a:rPr lang="en-US" sz="1100" smtClean="0"/>
              <a:t> Managerial accounting – not mandatory:  Financial accounting is mandatory because</a:t>
            </a:r>
            <a:br>
              <a:rPr lang="en-US" sz="1100" smtClean="0"/>
            </a:br>
            <a:r>
              <a:rPr lang="en-US" sz="1100" smtClean="0"/>
              <a:t>     various outside parties require periodic financial statements.  Managerial accounting is not</a:t>
            </a:r>
            <a:br>
              <a:rPr lang="en-US" sz="1100" smtClean="0"/>
            </a:br>
            <a:r>
              <a:rPr lang="en-US" sz="1100" smtClean="0"/>
              <a:t>     mandatory.</a:t>
            </a:r>
          </a:p>
        </p:txBody>
      </p:sp>
    </p:spTree>
    <p:extLst>
      <p:ext uri="{BB962C8B-B14F-4D97-AF65-F5344CB8AC3E}">
        <p14:creationId xmlns:p14="http://schemas.microsoft.com/office/powerpoint/2010/main" val="121553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p:spPr>
        <p:txBody>
          <a:bodyPr/>
          <a:lstStyle/>
          <a:p>
            <a:r>
              <a:rPr lang="en-US" smtClean="0"/>
              <a:t>1-</a:t>
            </a:r>
            <a:fld id="{14250A56-E830-41C9-A991-5FB01A9EAF83}" type="slidenum">
              <a:rPr lang="en-US" smtClean="0"/>
              <a:pPr/>
              <a:t>18</a:t>
            </a:fld>
            <a:endParaRPr lang="en-US" smtClean="0"/>
          </a:p>
        </p:txBody>
      </p:sp>
      <p:sp>
        <p:nvSpPr>
          <p:cNvPr id="65539" name="Rectangle 7"/>
          <p:cNvSpPr>
            <a:spLocks noGrp="1" noChangeArrowheads="1"/>
          </p:cNvSpPr>
          <p:nvPr>
            <p:ph type="sldNum" sz="quarter" idx="5"/>
          </p:nvPr>
        </p:nvSpPr>
        <p:spPr>
          <a:noFill/>
        </p:spPr>
        <p:txBody>
          <a:bodyPr/>
          <a:lstStyle/>
          <a:p>
            <a:fld id="{EF11B358-88D1-4972-A810-064321E80BE6}" type="slidenum">
              <a:rPr lang="en-US" smtClean="0"/>
              <a:pPr/>
              <a:t>18</a:t>
            </a:fld>
            <a:endParaRPr lang="en-US" smtClean="0"/>
          </a:p>
        </p:txBody>
      </p:sp>
      <p:sp>
        <p:nvSpPr>
          <p:cNvPr id="65540" name="Rectangle 1028"/>
          <p:cNvSpPr>
            <a:spLocks noGrp="1" noRot="1" noChangeAspect="1" noChangeArrowheads="1" noTextEdit="1"/>
          </p:cNvSpPr>
          <p:nvPr>
            <p:ph type="sldImg"/>
          </p:nvPr>
        </p:nvSpPr>
        <p:spPr>
          <a:ln/>
        </p:spPr>
      </p:sp>
      <p:sp>
        <p:nvSpPr>
          <p:cNvPr id="65541" name="Rectangle 1029"/>
          <p:cNvSpPr>
            <a:spLocks noGrp="1" noChangeArrowheads="1"/>
          </p:cNvSpPr>
          <p:nvPr>
            <p:ph type="body" idx="1"/>
          </p:nvPr>
        </p:nvSpPr>
        <p:spPr>
          <a:noFill/>
        </p:spPr>
        <p:txBody>
          <a:bodyPr/>
          <a:lstStyle/>
          <a:p>
            <a:pPr eaLnBrk="1" hangingPunct="1"/>
            <a:r>
              <a:rPr lang="en-US" smtClean="0"/>
              <a:t>Decentralization is the delegation of decision-making authority throughout an organization by giving managers the authority to make decisions relating to their area of responsibility. An organization chart shows how responsibility is divided among managers and it shows formal lines of reporting and communication.</a:t>
            </a:r>
          </a:p>
        </p:txBody>
      </p:sp>
    </p:spTree>
    <p:extLst>
      <p:ext uri="{BB962C8B-B14F-4D97-AF65-F5344CB8AC3E}">
        <p14:creationId xmlns:p14="http://schemas.microsoft.com/office/powerpoint/2010/main" val="71265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p:spPr>
        <p:txBody>
          <a:bodyPr/>
          <a:lstStyle/>
          <a:p>
            <a:r>
              <a:rPr lang="en-US" smtClean="0"/>
              <a:t>1-</a:t>
            </a:r>
            <a:fld id="{79405DAF-5DA8-4017-8693-E92BD4E3E5B2}" type="slidenum">
              <a:rPr lang="en-US" smtClean="0"/>
              <a:pPr/>
              <a:t>19</a:t>
            </a:fld>
            <a:endParaRPr lang="en-US" smtClean="0"/>
          </a:p>
        </p:txBody>
      </p:sp>
      <p:sp>
        <p:nvSpPr>
          <p:cNvPr id="66563" name="Rectangle 7"/>
          <p:cNvSpPr>
            <a:spLocks noGrp="1" noChangeArrowheads="1"/>
          </p:cNvSpPr>
          <p:nvPr>
            <p:ph type="sldNum" sz="quarter" idx="5"/>
          </p:nvPr>
        </p:nvSpPr>
        <p:spPr>
          <a:noFill/>
        </p:spPr>
        <p:txBody>
          <a:bodyPr/>
          <a:lstStyle/>
          <a:p>
            <a:fld id="{C54A618C-5BBD-4B87-8B2A-73B7A90686D3}" type="slidenum">
              <a:rPr lang="en-US" smtClean="0"/>
              <a:pPr/>
              <a:t>19</a:t>
            </a:fld>
            <a:endParaRPr lang="en-US" smtClean="0"/>
          </a:p>
        </p:txBody>
      </p:sp>
      <p:sp>
        <p:nvSpPr>
          <p:cNvPr id="66564" name="Rectangle 4"/>
          <p:cNvSpPr>
            <a:spLocks noGrp="1" noRot="1" noChangeAspect="1" noChangeArrowheads="1" noTextEdit="1"/>
          </p:cNvSpPr>
          <p:nvPr>
            <p:ph type="sldImg"/>
          </p:nvPr>
        </p:nvSpPr>
        <p:spPr>
          <a:ln/>
        </p:spPr>
      </p:sp>
      <p:sp>
        <p:nvSpPr>
          <p:cNvPr id="66565" name="Rectangle 5"/>
          <p:cNvSpPr>
            <a:spLocks noGrp="1" noChangeArrowheads="1"/>
          </p:cNvSpPr>
          <p:nvPr>
            <p:ph type="body" idx="1"/>
          </p:nvPr>
        </p:nvSpPr>
        <p:spPr>
          <a:noFill/>
        </p:spPr>
        <p:txBody>
          <a:bodyPr/>
          <a:lstStyle/>
          <a:p>
            <a:pPr eaLnBrk="1" hangingPunct="1"/>
            <a:r>
              <a:rPr lang="en-US" smtClean="0"/>
              <a:t>An organization chart also shows line and staff positions in an organization.  A person in a line position is directly involved in achieving the basic objectives of the organization.  A person in a staff position is indirectly involved in achieving those basic objectives.  Staff positions support line positions, but they do not have direct authority over line positions.  </a:t>
            </a:r>
          </a:p>
        </p:txBody>
      </p:sp>
    </p:spTree>
    <p:extLst>
      <p:ext uri="{BB962C8B-B14F-4D97-AF65-F5344CB8AC3E}">
        <p14:creationId xmlns:p14="http://schemas.microsoft.com/office/powerpoint/2010/main" val="422328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r>
              <a:rPr lang="en-US" smtClean="0"/>
              <a:t>1-</a:t>
            </a:r>
            <a:fld id="{79DBE306-5D0E-492C-AB94-F2CB454427A8}" type="slidenum">
              <a:rPr lang="en-US" smtClean="0"/>
              <a:pPr/>
              <a:t>20</a:t>
            </a:fld>
            <a:endParaRPr lang="en-US" smtClean="0"/>
          </a:p>
        </p:txBody>
      </p:sp>
      <p:sp>
        <p:nvSpPr>
          <p:cNvPr id="69635" name="Rectangle 7"/>
          <p:cNvSpPr>
            <a:spLocks noGrp="1" noChangeArrowheads="1"/>
          </p:cNvSpPr>
          <p:nvPr>
            <p:ph type="sldNum" sz="quarter" idx="5"/>
          </p:nvPr>
        </p:nvSpPr>
        <p:spPr>
          <a:noFill/>
        </p:spPr>
        <p:txBody>
          <a:bodyPr/>
          <a:lstStyle/>
          <a:p>
            <a:fld id="{200E6544-C42D-453D-8E8E-7B42761F43F8}" type="slidenum">
              <a:rPr lang="en-US" smtClean="0"/>
              <a:pPr/>
              <a:t>20</a:t>
            </a:fld>
            <a:endParaRPr lang="en-US" smtClean="0"/>
          </a:p>
        </p:txBody>
      </p:sp>
      <p:sp>
        <p:nvSpPr>
          <p:cNvPr id="69636" name="Rectangle 4"/>
          <p:cNvSpPr>
            <a:spLocks noGrp="1" noRot="1" noChangeAspect="1" noChangeArrowheads="1" noTextEdit="1"/>
          </p:cNvSpPr>
          <p:nvPr>
            <p:ph type="sldImg"/>
          </p:nvPr>
        </p:nvSpPr>
        <p:spPr>
          <a:ln/>
        </p:spPr>
      </p:sp>
      <p:sp>
        <p:nvSpPr>
          <p:cNvPr id="69637" name="Rectangle 5"/>
          <p:cNvSpPr>
            <a:spLocks noGrp="1" noChangeArrowheads="1"/>
          </p:cNvSpPr>
          <p:nvPr>
            <p:ph type="body" idx="1"/>
          </p:nvPr>
        </p:nvSpPr>
        <p:spPr>
          <a:noFill/>
        </p:spPr>
        <p:txBody>
          <a:bodyPr/>
          <a:lstStyle/>
          <a:p>
            <a:pPr eaLnBrk="1" hangingPunct="1"/>
            <a:r>
              <a:rPr lang="en-US" dirty="0" smtClean="0"/>
              <a:t>Part I.</a:t>
            </a:r>
          </a:p>
          <a:p>
            <a:pPr eaLnBrk="1" hangingPunct="1"/>
            <a:r>
              <a:rPr lang="en-US" dirty="0" smtClean="0"/>
              <a:t>A business process is a series of steps that are followed in order to carry out some task in a business.</a:t>
            </a:r>
          </a:p>
          <a:p>
            <a:pPr eaLnBrk="1" hangingPunct="1"/>
            <a:r>
              <a:rPr lang="en-US" dirty="0" smtClean="0"/>
              <a:t> </a:t>
            </a:r>
          </a:p>
          <a:p>
            <a:pPr eaLnBrk="1" hangingPunct="1"/>
            <a:r>
              <a:rPr lang="en-US" dirty="0" smtClean="0"/>
              <a:t>Part II.</a:t>
            </a:r>
          </a:p>
          <a:p>
            <a:pPr eaLnBrk="1" hangingPunct="1"/>
            <a:r>
              <a:rPr lang="en-US" dirty="0" smtClean="0"/>
              <a:t>A value chain consists of the major business functions that add value to a company’s products and services. </a:t>
            </a:r>
          </a:p>
        </p:txBody>
      </p:sp>
    </p:spTree>
    <p:extLst>
      <p:ext uri="{BB962C8B-B14F-4D97-AF65-F5344CB8AC3E}">
        <p14:creationId xmlns:p14="http://schemas.microsoft.com/office/powerpoint/2010/main" val="111699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A85E63-0CB5-45B9-A92F-612F489B9393}"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85E63-0CB5-45B9-A92F-612F489B9393}"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85E63-0CB5-45B9-A92F-612F489B9393}"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85E63-0CB5-45B9-A92F-612F489B9393}"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A85E63-0CB5-45B9-A92F-612F489B9393}"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A85E63-0CB5-45B9-A92F-612F489B9393}"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A85E63-0CB5-45B9-A92F-612F489B9393}"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A85E63-0CB5-45B9-A92F-612F489B9393}"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85E63-0CB5-45B9-A92F-612F489B9393}"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85E63-0CB5-45B9-A92F-612F489B9393}"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85E63-0CB5-45B9-A92F-612F489B9393}"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8DAD7-702B-4B7C-BA73-DB30D037E2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85E63-0CB5-45B9-A92F-612F489B9393}"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8DAD7-702B-4B7C-BA73-DB30D037E2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Microsoft_Excel_97-2003_Worksheet1.xls"/></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smtClean="0"/>
              <a:t>Introduction to</a:t>
            </a:r>
            <a:br>
              <a:rPr lang="en-US" sz="6000" b="1" dirty="0" smtClean="0"/>
            </a:br>
            <a:r>
              <a:rPr lang="en-US" sz="6000" b="1" dirty="0" smtClean="0"/>
              <a:t>Management Accounting</a:t>
            </a:r>
            <a:endParaRPr lang="en-US" sz="6000" b="1" dirty="0"/>
          </a:p>
        </p:txBody>
      </p:sp>
      <p:sp>
        <p:nvSpPr>
          <p:cNvPr id="3" name="Subtitle 2"/>
          <p:cNvSpPr>
            <a:spLocks noGrp="1"/>
          </p:cNvSpPr>
          <p:nvPr>
            <p:ph type="subTitle" idx="1"/>
          </p:nvPr>
        </p:nvSpPr>
        <p:spPr>
          <a:xfrm>
            <a:off x="1447800" y="4495800"/>
            <a:ext cx="6400800" cy="1752600"/>
          </a:xfrm>
        </p:spPr>
        <p:txBody>
          <a:bodyPr>
            <a:normAutofit/>
          </a:bodyPr>
          <a:lstStyle/>
          <a:p>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Financial, Cost, and Management Accounting </a:t>
            </a:r>
            <a:endParaRPr lang="en-US" b="1"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b="1" dirty="0" smtClean="0"/>
              <a:t>Financial Accounting</a:t>
            </a:r>
            <a:r>
              <a:rPr lang="en-US" dirty="0" smtClean="0"/>
              <a:t> focuses on gathering historical financial information to be used in preparing financial statements that meet the needs of investors, creditors, and other external users of financial information. </a:t>
            </a:r>
          </a:p>
          <a:p>
            <a:r>
              <a:rPr lang="en-US" b="1" dirty="0" smtClean="0"/>
              <a:t>Management Accounting </a:t>
            </a:r>
            <a:r>
              <a:rPr lang="en-US" dirty="0" smtClean="0"/>
              <a:t>focuses on both historical and estimated data that management needs to conduct ongoing operations and do long-range planning. </a:t>
            </a:r>
          </a:p>
          <a:p>
            <a:r>
              <a:rPr lang="en-US" b="1" dirty="0" smtClean="0"/>
              <a:t>Cost Accounting </a:t>
            </a:r>
            <a:r>
              <a:rPr lang="en-US" dirty="0" smtClean="0"/>
              <a:t>includes those parts of both financial and management accounting that collect and analyze cost information.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6"/>
          <p:cNvSpPr>
            <a:spLocks noGrp="1" noChangeArrowheads="1"/>
          </p:cNvSpPr>
          <p:nvPr>
            <p:ph type="title"/>
          </p:nvPr>
        </p:nvSpPr>
        <p:spPr>
          <a:noFill/>
        </p:spPr>
        <p:txBody>
          <a:bodyPr lIns="90488" tIns="44450" rIns="90488" bIns="44450">
            <a:normAutofit fontScale="90000"/>
          </a:bodyPr>
          <a:lstStyle/>
          <a:p>
            <a:pPr eaLnBrk="1" hangingPunct="1">
              <a:lnSpc>
                <a:spcPct val="80000"/>
              </a:lnSpc>
            </a:pPr>
            <a:r>
              <a:rPr lang="en-US" b="1" dirty="0" smtClean="0"/>
              <a:t>Comparison of Financial and Managerial Accounting</a:t>
            </a:r>
          </a:p>
        </p:txBody>
      </p:sp>
      <p:graphicFrame>
        <p:nvGraphicFramePr>
          <p:cNvPr id="3074" name="Object 1027"/>
          <p:cNvGraphicFramePr>
            <a:graphicFrameLocks/>
          </p:cNvGraphicFramePr>
          <p:nvPr>
            <p:extLst>
              <p:ext uri="{D42A27DB-BD31-4B8C-83A1-F6EECF244321}">
                <p14:modId xmlns:p14="http://schemas.microsoft.com/office/powerpoint/2010/main" val="3132397837"/>
              </p:ext>
            </p:extLst>
          </p:nvPr>
        </p:nvGraphicFramePr>
        <p:xfrm>
          <a:off x="381000" y="1371600"/>
          <a:ext cx="7415213" cy="4576763"/>
        </p:xfrm>
        <a:graphic>
          <a:graphicData uri="http://schemas.openxmlformats.org/presentationml/2006/ole">
            <mc:AlternateContent xmlns:mc="http://schemas.openxmlformats.org/markup-compatibility/2006">
              <mc:Choice xmlns:v="urn:schemas-microsoft-com:vml" Requires="v">
                <p:oleObj spid="_x0000_s5124" name="Worksheet" r:id="rId4" imgW="4848280" imgH="3076651" progId="Excel.Sheet.8">
                  <p:embed/>
                </p:oleObj>
              </mc:Choice>
              <mc:Fallback>
                <p:oleObj name="Worksheet" r:id="rId4" imgW="4848280" imgH="3076651" progId="Excel.Sheet.8">
                  <p:embed/>
                  <p:pic>
                    <p:nvPicPr>
                      <p:cNvPr id="0" name="Object 1027"/>
                      <p:cNvPicPr>
                        <a:picLocks noChangeArrowheads="1"/>
                      </p:cNvPicPr>
                      <p:nvPr/>
                    </p:nvPicPr>
                    <p:blipFill>
                      <a:blip r:embed="rId5"/>
                      <a:srcRect b="3391"/>
                      <a:stretch>
                        <a:fillRect/>
                      </a:stretch>
                    </p:blipFill>
                    <p:spPr bwMode="auto">
                      <a:xfrm>
                        <a:off x="381000" y="1371600"/>
                        <a:ext cx="7415213" cy="45767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Tree>
  </p:cSld>
  <p:clrMapOvr>
    <a:masterClrMapping/>
  </p:clrMapOvr>
  <p:transition spd="med">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Autofit/>
          </a:bodyPr>
          <a:lstStyle/>
          <a:p>
            <a:r>
              <a:rPr lang="en-US" sz="3200" b="1" dirty="0" smtClean="0"/>
              <a:t>Cost Accounting Vs Management Accounting</a:t>
            </a:r>
            <a:endParaRPr lang="en-US" sz="3200" b="1" dirty="0"/>
          </a:p>
        </p:txBody>
      </p:sp>
      <p:graphicFrame>
        <p:nvGraphicFramePr>
          <p:cNvPr id="6" name="Content Placeholder 5"/>
          <p:cNvGraphicFramePr>
            <a:graphicFrameLocks noGrp="1"/>
          </p:cNvGraphicFramePr>
          <p:nvPr>
            <p:ph idx="1"/>
          </p:nvPr>
        </p:nvGraphicFramePr>
        <p:xfrm>
          <a:off x="457200" y="1066800"/>
          <a:ext cx="8229600" cy="5730240"/>
        </p:xfrm>
        <a:graphic>
          <a:graphicData uri="http://schemas.openxmlformats.org/drawingml/2006/table">
            <a:tbl>
              <a:tblPr firstRow="1" bandRow="1">
                <a:tableStyleId>{5C22544A-7EE6-4342-B048-85BDC9FD1C3A}</a:tableStyleId>
              </a:tblPr>
              <a:tblGrid>
                <a:gridCol w="1295400"/>
                <a:gridCol w="3276600"/>
                <a:gridCol w="3657600"/>
              </a:tblGrid>
              <a:tr h="609600">
                <a:tc>
                  <a:txBody>
                    <a:bodyPr/>
                    <a:lstStyle/>
                    <a:p>
                      <a:pPr algn="ctr"/>
                      <a:r>
                        <a:rPr lang="en-US" sz="1600" dirty="0" smtClean="0"/>
                        <a:t>Basis</a:t>
                      </a:r>
                      <a:r>
                        <a:rPr lang="en-US" sz="1600" baseline="0" dirty="0" smtClean="0"/>
                        <a:t> of </a:t>
                      </a:r>
                    </a:p>
                    <a:p>
                      <a:pPr algn="ctr"/>
                      <a:r>
                        <a:rPr lang="en-US" sz="1600" baseline="0" dirty="0" smtClean="0"/>
                        <a:t>Comparison</a:t>
                      </a:r>
                      <a:endParaRPr lang="en-US" sz="1600" dirty="0" smtClean="0"/>
                    </a:p>
                    <a:p>
                      <a:pPr algn="ctr"/>
                      <a:endParaRPr lang="en-US" dirty="0"/>
                    </a:p>
                  </a:txBody>
                  <a:tcPr/>
                </a:tc>
                <a:tc>
                  <a:txBody>
                    <a:bodyPr/>
                    <a:lstStyle/>
                    <a:p>
                      <a:pPr algn="ctr"/>
                      <a:r>
                        <a:rPr lang="en-US" dirty="0" smtClean="0"/>
                        <a:t>Cost</a:t>
                      </a:r>
                      <a:r>
                        <a:rPr lang="en-US" baseline="0" dirty="0" smtClean="0"/>
                        <a:t> Accounting</a:t>
                      </a:r>
                      <a:endParaRPr lang="en-US" dirty="0"/>
                    </a:p>
                  </a:txBody>
                  <a:tcPr/>
                </a:tc>
                <a:tc>
                  <a:txBody>
                    <a:bodyPr/>
                    <a:lstStyle/>
                    <a:p>
                      <a:pPr algn="ctr"/>
                      <a:r>
                        <a:rPr lang="en-US" dirty="0" smtClean="0"/>
                        <a:t>Management Accounting</a:t>
                      </a:r>
                      <a:endParaRPr lang="en-US" dirty="0"/>
                    </a:p>
                  </a:txBody>
                  <a:tcPr/>
                </a:tc>
              </a:tr>
              <a:tr h="370840">
                <a:tc>
                  <a:txBody>
                    <a:bodyPr/>
                    <a:lstStyle/>
                    <a:p>
                      <a:r>
                        <a:rPr lang="en-US" sz="1600" b="1" dirty="0" smtClean="0"/>
                        <a:t>Objectives</a:t>
                      </a:r>
                      <a:endParaRPr lang="en-US" sz="1600" b="1" dirty="0"/>
                    </a:p>
                  </a:txBody>
                  <a:tcPr/>
                </a:tc>
                <a:tc>
                  <a:txBody>
                    <a:bodyPr/>
                    <a:lstStyle/>
                    <a:p>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i</a:t>
                      </a:r>
                      <a:r>
                        <a:rPr lang="en-US" sz="1800" kern="1200" baseline="0" dirty="0" smtClean="0">
                          <a:solidFill>
                            <a:schemeClr val="dk1"/>
                          </a:solidFill>
                          <a:latin typeface="+mn-lt"/>
                          <a:ea typeface="+mn-ea"/>
                          <a:cs typeface="+mn-cs"/>
                        </a:rPr>
                        <a:t>) Determination of costs </a:t>
                      </a:r>
                    </a:p>
                    <a:p>
                      <a:r>
                        <a:rPr lang="en-US" sz="1800" kern="1200" baseline="0" dirty="0" smtClean="0">
                          <a:solidFill>
                            <a:schemeClr val="dk1"/>
                          </a:solidFill>
                          <a:latin typeface="+mn-lt"/>
                          <a:ea typeface="+mn-ea"/>
                          <a:cs typeface="+mn-cs"/>
                        </a:rPr>
                        <a:t>(ii) Controlling of costs </a:t>
                      </a:r>
                      <a:endParaRPr lang="en-US" sz="1800" dirty="0"/>
                    </a:p>
                  </a:txBody>
                  <a:tcPr/>
                </a:tc>
                <a:tc>
                  <a:txBody>
                    <a:bodyPr/>
                    <a:lstStyle/>
                    <a:p>
                      <a:r>
                        <a:rPr lang="en-US" sz="1800" kern="1200" baseline="0" dirty="0" smtClean="0">
                          <a:solidFill>
                            <a:schemeClr val="dk1"/>
                          </a:solidFill>
                          <a:latin typeface="+mn-lt"/>
                          <a:ea typeface="+mn-ea"/>
                          <a:cs typeface="+mn-cs"/>
                        </a:rPr>
                        <a:t>(</a:t>
                      </a:r>
                      <a:r>
                        <a:rPr lang="en-US" sz="1800" kern="1200" baseline="0" dirty="0" err="1" smtClean="0">
                          <a:solidFill>
                            <a:schemeClr val="dk1"/>
                          </a:solidFill>
                          <a:latin typeface="+mn-lt"/>
                          <a:ea typeface="+mn-ea"/>
                          <a:cs typeface="+mn-cs"/>
                        </a:rPr>
                        <a:t>i</a:t>
                      </a:r>
                      <a:r>
                        <a:rPr lang="en-US" sz="1800" kern="1200" baseline="0" dirty="0" smtClean="0">
                          <a:solidFill>
                            <a:schemeClr val="dk1"/>
                          </a:solidFill>
                          <a:latin typeface="+mn-lt"/>
                          <a:ea typeface="+mn-ea"/>
                          <a:cs typeface="+mn-cs"/>
                        </a:rPr>
                        <a:t>) Planning Decisions </a:t>
                      </a:r>
                    </a:p>
                    <a:p>
                      <a:r>
                        <a:rPr lang="en-US" sz="1800" kern="1200" baseline="0" dirty="0" smtClean="0">
                          <a:solidFill>
                            <a:schemeClr val="dk1"/>
                          </a:solidFill>
                          <a:latin typeface="+mn-lt"/>
                          <a:ea typeface="+mn-ea"/>
                          <a:cs typeface="+mn-cs"/>
                        </a:rPr>
                        <a:t>(ii) Control Decisions </a:t>
                      </a:r>
                      <a:endParaRPr lang="en-US" sz="1800" dirty="0"/>
                    </a:p>
                  </a:txBody>
                  <a:tcPr/>
                </a:tc>
              </a:tr>
              <a:tr h="370840">
                <a:tc>
                  <a:txBody>
                    <a:bodyPr/>
                    <a:lstStyle/>
                    <a:p>
                      <a:r>
                        <a:rPr lang="en-US" sz="1600" b="1" dirty="0" smtClean="0"/>
                        <a:t>Activities</a:t>
                      </a:r>
                      <a:endParaRPr lang="en-US" sz="1600" b="1" dirty="0"/>
                    </a:p>
                  </a:txBody>
                  <a:tcPr/>
                </a:tc>
                <a:tc>
                  <a:txBody>
                    <a:bodyPr/>
                    <a:lstStyle/>
                    <a:p>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i</a:t>
                      </a:r>
                      <a:r>
                        <a:rPr lang="en-US" sz="1800" kern="1200" baseline="0" dirty="0" smtClean="0">
                          <a:solidFill>
                            <a:schemeClr val="dk1"/>
                          </a:solidFill>
                          <a:latin typeface="+mn-lt"/>
                          <a:ea typeface="+mn-ea"/>
                          <a:cs typeface="+mn-cs"/>
                        </a:rPr>
                        <a:t>) Recording; (ii) Classifying; </a:t>
                      </a:r>
                    </a:p>
                    <a:p>
                      <a:r>
                        <a:rPr lang="en-US" sz="1800" kern="1200" baseline="0" dirty="0" smtClean="0">
                          <a:solidFill>
                            <a:schemeClr val="dk1"/>
                          </a:solidFill>
                          <a:latin typeface="+mn-lt"/>
                          <a:ea typeface="+mn-ea"/>
                          <a:cs typeface="+mn-cs"/>
                        </a:rPr>
                        <a:t>(iii) Allocating; (iv) Aggregating; </a:t>
                      </a:r>
                    </a:p>
                    <a:p>
                      <a:r>
                        <a:rPr lang="en-US" sz="1800" kern="1200" baseline="0" dirty="0" smtClean="0">
                          <a:solidFill>
                            <a:schemeClr val="dk1"/>
                          </a:solidFill>
                          <a:latin typeface="+mn-lt"/>
                          <a:ea typeface="+mn-ea"/>
                          <a:cs typeface="+mn-cs"/>
                        </a:rPr>
                        <a:t>(v) Reporting. 	</a:t>
                      </a:r>
                      <a:endParaRPr lang="en-US" sz="1800" dirty="0"/>
                    </a:p>
                  </a:txBody>
                  <a:tcPr/>
                </a:tc>
                <a:tc>
                  <a:txBody>
                    <a:bodyPr/>
                    <a:lstStyle/>
                    <a:p>
                      <a:endParaRPr lang="en-US" sz="1800" kern="1200" baseline="0" dirty="0" smtClean="0">
                        <a:solidFill>
                          <a:schemeClr val="dk1"/>
                        </a:solidFill>
                        <a:latin typeface="+mn-lt"/>
                        <a:ea typeface="+mn-ea"/>
                        <a:cs typeface="+mn-cs"/>
                      </a:endParaRPr>
                    </a:p>
                    <a:p>
                      <a:r>
                        <a:rPr lang="en-US" sz="1800" kern="1200" baseline="0" dirty="0" smtClean="0">
                          <a:solidFill>
                            <a:schemeClr val="dk1"/>
                          </a:solidFill>
                          <a:latin typeface="+mn-lt"/>
                          <a:ea typeface="+mn-ea"/>
                          <a:cs typeface="+mn-cs"/>
                        </a:rPr>
                        <a:t> Analysis of costs 	</a:t>
                      </a:r>
                    </a:p>
                    <a:p>
                      <a:endParaRPr lang="en-US" sz="1800" dirty="0"/>
                    </a:p>
                  </a:txBody>
                  <a:tcPr/>
                </a:tc>
              </a:tr>
              <a:tr h="370840">
                <a:tc>
                  <a:txBody>
                    <a:bodyPr/>
                    <a:lstStyle/>
                    <a:p>
                      <a:r>
                        <a:rPr lang="en-US" sz="1600" b="1" kern="1200" baseline="0" dirty="0" smtClean="0">
                          <a:solidFill>
                            <a:schemeClr val="dk1"/>
                          </a:solidFill>
                          <a:latin typeface="+mn-lt"/>
                          <a:ea typeface="+mn-ea"/>
                          <a:cs typeface="+mn-cs"/>
                        </a:rPr>
                        <a:t>For whom prepared </a:t>
                      </a:r>
                      <a:endParaRPr lang="en-US" sz="1600" b="1" dirty="0"/>
                    </a:p>
                  </a:txBody>
                  <a:tcPr/>
                </a:tc>
                <a:tc>
                  <a:txBody>
                    <a:bodyPr/>
                    <a:lstStyle/>
                    <a:p>
                      <a:r>
                        <a:rPr lang="en-US" sz="1800" kern="1200" baseline="0" dirty="0" smtClean="0">
                          <a:solidFill>
                            <a:schemeClr val="dk1"/>
                          </a:solidFill>
                          <a:latin typeface="+mn-lt"/>
                          <a:ea typeface="+mn-ea"/>
                          <a:cs typeface="+mn-cs"/>
                        </a:rPr>
                        <a:t>Both internal and external interested groups 	</a:t>
                      </a:r>
                      <a:endParaRPr lang="en-US" sz="1800" dirty="0"/>
                    </a:p>
                  </a:txBody>
                  <a:tcPr/>
                </a:tc>
                <a:tc>
                  <a:txBody>
                    <a:bodyPr/>
                    <a:lstStyle/>
                    <a:p>
                      <a:r>
                        <a:rPr lang="en-US" sz="1800" kern="1200" baseline="0" dirty="0" smtClean="0">
                          <a:solidFill>
                            <a:schemeClr val="dk1"/>
                          </a:solidFill>
                          <a:latin typeface="+mn-lt"/>
                          <a:ea typeface="+mn-ea"/>
                          <a:cs typeface="+mn-cs"/>
                        </a:rPr>
                        <a:t> For internal management only </a:t>
                      </a:r>
                    </a:p>
                  </a:txBody>
                  <a:tcPr/>
                </a:tc>
              </a:tr>
              <a:tr h="370840">
                <a:tc>
                  <a:txBody>
                    <a:bodyPr/>
                    <a:lstStyle/>
                    <a:p>
                      <a:r>
                        <a:rPr lang="en-US" sz="1600" b="1" kern="1200" baseline="0" dirty="0" smtClean="0">
                          <a:solidFill>
                            <a:schemeClr val="dk1"/>
                          </a:solidFill>
                          <a:latin typeface="+mn-lt"/>
                          <a:ea typeface="+mn-ea"/>
                          <a:cs typeface="+mn-cs"/>
                        </a:rPr>
                        <a:t>When prepared 	</a:t>
                      </a:r>
                      <a:endParaRPr lang="en-US" sz="1600" b="1" dirty="0"/>
                    </a:p>
                  </a:txBody>
                  <a:tcPr/>
                </a:tc>
                <a:tc>
                  <a:txBody>
                    <a:bodyPr/>
                    <a:lstStyle/>
                    <a:p>
                      <a:r>
                        <a:rPr lang="en-US" sz="1800" kern="1200" baseline="0" dirty="0" smtClean="0">
                          <a:solidFill>
                            <a:schemeClr val="dk1"/>
                          </a:solidFill>
                          <a:latin typeface="+mn-lt"/>
                          <a:ea typeface="+mn-ea"/>
                          <a:cs typeface="+mn-cs"/>
                        </a:rPr>
                        <a:t> Regularly at periodical intervals </a:t>
                      </a:r>
                      <a:endParaRPr lang="en-US" sz="1800" dirty="0"/>
                    </a:p>
                  </a:txBody>
                  <a:tcPr/>
                </a:tc>
                <a:tc>
                  <a:txBody>
                    <a:bodyPr/>
                    <a:lstStyle/>
                    <a:p>
                      <a:r>
                        <a:rPr lang="en-US" sz="1800" kern="1200" baseline="0" dirty="0" smtClean="0">
                          <a:solidFill>
                            <a:schemeClr val="dk1"/>
                          </a:solidFill>
                          <a:latin typeface="+mn-lt"/>
                          <a:ea typeface="+mn-ea"/>
                          <a:cs typeface="+mn-cs"/>
                        </a:rPr>
                        <a:t> As and when required </a:t>
                      </a:r>
                    </a:p>
                    <a:p>
                      <a:endParaRPr lang="en-US" sz="1800" dirty="0"/>
                    </a:p>
                  </a:txBody>
                  <a:tcPr/>
                </a:tc>
              </a:tr>
              <a:tr h="370840">
                <a:tc>
                  <a:txBody>
                    <a:bodyPr/>
                    <a:lstStyle/>
                    <a:p>
                      <a:r>
                        <a:rPr lang="en-US" sz="1600" b="1" kern="1200" baseline="0" dirty="0" smtClean="0">
                          <a:solidFill>
                            <a:schemeClr val="dk1"/>
                          </a:solidFill>
                          <a:latin typeface="+mn-lt"/>
                          <a:ea typeface="+mn-ea"/>
                          <a:cs typeface="+mn-cs"/>
                        </a:rPr>
                        <a:t>Principles followed 	</a:t>
                      </a:r>
                      <a:endParaRPr lang="en-US" sz="1600" b="1" dirty="0"/>
                    </a:p>
                  </a:txBody>
                  <a:tcPr/>
                </a:tc>
                <a:tc>
                  <a:txBody>
                    <a:bodyPr/>
                    <a:lstStyle/>
                    <a:p>
                      <a:r>
                        <a:rPr lang="en-US" sz="1800" kern="1200" baseline="0" dirty="0" smtClean="0">
                          <a:solidFill>
                            <a:schemeClr val="dk1"/>
                          </a:solidFill>
                          <a:latin typeface="+mn-lt"/>
                          <a:ea typeface="+mn-ea"/>
                          <a:cs typeface="+mn-cs"/>
                        </a:rPr>
                        <a:t> Generally accepted cost accounting principles </a:t>
                      </a:r>
                      <a:endParaRPr lang="en-US" sz="1800" dirty="0"/>
                    </a:p>
                  </a:txBody>
                  <a:tcPr/>
                </a:tc>
                <a:tc>
                  <a:txBody>
                    <a:bodyPr/>
                    <a:lstStyle/>
                    <a:p>
                      <a:r>
                        <a:rPr lang="en-US" sz="1800" kern="1200" baseline="0" dirty="0" smtClean="0">
                          <a:solidFill>
                            <a:schemeClr val="dk1"/>
                          </a:solidFill>
                          <a:latin typeface="+mn-lt"/>
                          <a:ea typeface="+mn-ea"/>
                          <a:cs typeface="+mn-cs"/>
                        </a:rPr>
                        <a:t> Principles relevant to a particular situation </a:t>
                      </a:r>
                    </a:p>
                  </a:txBody>
                  <a:tcPr/>
                </a:tc>
              </a:tr>
              <a:tr h="370840">
                <a:tc>
                  <a:txBody>
                    <a:bodyPr/>
                    <a:lstStyle/>
                    <a:p>
                      <a:r>
                        <a:rPr lang="en-US" sz="1600" b="1" kern="1200" baseline="0" dirty="0" smtClean="0">
                          <a:solidFill>
                            <a:schemeClr val="dk1"/>
                          </a:solidFill>
                          <a:latin typeface="+mn-lt"/>
                          <a:ea typeface="+mn-ea"/>
                          <a:cs typeface="+mn-cs"/>
                        </a:rPr>
                        <a:t>Personnel involved 	</a:t>
                      </a:r>
                      <a:endParaRPr lang="en-US" sz="1600" b="1" dirty="0"/>
                    </a:p>
                  </a:txBody>
                  <a:tcPr/>
                </a:tc>
                <a:tc>
                  <a:txBody>
                    <a:bodyPr/>
                    <a:lstStyle/>
                    <a:p>
                      <a:r>
                        <a:rPr lang="en-US" sz="1800" kern="1200" baseline="0" dirty="0" smtClean="0">
                          <a:solidFill>
                            <a:schemeClr val="dk1"/>
                          </a:solidFill>
                          <a:latin typeface="+mn-lt"/>
                          <a:ea typeface="+mn-ea"/>
                          <a:cs typeface="+mn-cs"/>
                        </a:rPr>
                        <a:t> Top and middle level personnel </a:t>
                      </a:r>
                      <a:endParaRPr lang="en-US" sz="1800" dirty="0"/>
                    </a:p>
                  </a:txBody>
                  <a:tcPr/>
                </a:tc>
                <a:tc>
                  <a:txBody>
                    <a:bodyPr/>
                    <a:lstStyle/>
                    <a:p>
                      <a:r>
                        <a:rPr lang="en-US" sz="1800" kern="1200" baseline="0" dirty="0" smtClean="0">
                          <a:solidFill>
                            <a:schemeClr val="dk1"/>
                          </a:solidFill>
                          <a:latin typeface="+mn-lt"/>
                          <a:ea typeface="+mn-ea"/>
                          <a:cs typeface="+mn-cs"/>
                        </a:rPr>
                        <a:t> Top level management </a:t>
                      </a:r>
                    </a:p>
                  </a:txBody>
                  <a:tcPr/>
                </a:tc>
              </a:tr>
              <a:tr h="370840">
                <a:tc>
                  <a:txBody>
                    <a:bodyPr/>
                    <a:lstStyle/>
                    <a:p>
                      <a:r>
                        <a:rPr lang="en-US" sz="1600" b="1" kern="1200" baseline="0" dirty="0" smtClean="0">
                          <a:solidFill>
                            <a:schemeClr val="dk1"/>
                          </a:solidFill>
                          <a:latin typeface="+mn-lt"/>
                          <a:ea typeface="+mn-ea"/>
                          <a:cs typeface="+mn-cs"/>
                        </a:rPr>
                        <a:t>Types of accounting system </a:t>
                      </a:r>
                      <a:endParaRPr lang="en-US" sz="1600" b="1" dirty="0"/>
                    </a:p>
                  </a:txBody>
                  <a:tcPr/>
                </a:tc>
                <a:tc>
                  <a:txBody>
                    <a:bodyPr/>
                    <a:lstStyle/>
                    <a:p>
                      <a:r>
                        <a:rPr lang="en-US" sz="1800" kern="1200" baseline="0" dirty="0" smtClean="0">
                          <a:solidFill>
                            <a:schemeClr val="dk1"/>
                          </a:solidFill>
                          <a:latin typeface="+mn-lt"/>
                          <a:ea typeface="+mn-ea"/>
                          <a:cs typeface="+mn-cs"/>
                        </a:rPr>
                        <a:t> Double-entry system 	</a:t>
                      </a:r>
                      <a:endParaRPr lang="en-US" sz="1800" dirty="0"/>
                    </a:p>
                  </a:txBody>
                  <a:tcPr/>
                </a:tc>
                <a:tc>
                  <a:txBody>
                    <a:bodyPr/>
                    <a:lstStyle/>
                    <a:p>
                      <a:r>
                        <a:rPr lang="en-US" sz="1800" kern="1200" baseline="0" dirty="0" smtClean="0">
                          <a:solidFill>
                            <a:schemeClr val="dk1"/>
                          </a:solidFill>
                          <a:latin typeface="+mn-lt"/>
                          <a:ea typeface="+mn-ea"/>
                          <a:cs typeface="+mn-cs"/>
                        </a:rPr>
                        <a:t> Any system that is useful 	</a:t>
                      </a: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Management Accountant in the Organization</a:t>
            </a:r>
            <a:endParaRPr lang="en-US" dirty="0"/>
          </a:p>
        </p:txBody>
      </p:sp>
      <p:sp>
        <p:nvSpPr>
          <p:cNvPr id="3" name="Content Placeholder 2"/>
          <p:cNvSpPr>
            <a:spLocks noGrp="1"/>
          </p:cNvSpPr>
          <p:nvPr>
            <p:ph idx="1"/>
          </p:nvPr>
        </p:nvSpPr>
        <p:spPr/>
        <p:txBody>
          <a:bodyPr>
            <a:normAutofit fontScale="47500" lnSpcReduction="20000"/>
          </a:bodyPr>
          <a:lstStyle/>
          <a:p>
            <a:endParaRPr lang="en-US" sz="4800" dirty="0" smtClean="0"/>
          </a:p>
          <a:p>
            <a:pPr algn="just"/>
            <a:r>
              <a:rPr lang="en-US" sz="5900" dirty="0" smtClean="0"/>
              <a:t>The </a:t>
            </a:r>
            <a:r>
              <a:rPr lang="en-US" sz="6700" dirty="0" smtClean="0"/>
              <a:t>role </a:t>
            </a:r>
            <a:r>
              <a:rPr lang="en-US" sz="6700" dirty="0"/>
              <a:t>of management </a:t>
            </a:r>
            <a:r>
              <a:rPr lang="en-US" sz="6700" dirty="0" smtClean="0"/>
              <a:t>accountant </a:t>
            </a:r>
            <a:r>
              <a:rPr lang="en-US" sz="6700" dirty="0"/>
              <a:t>in the organization is to support competitive decision making by collecting, processing</a:t>
            </a:r>
            <a:r>
              <a:rPr lang="en-US" sz="6700" dirty="0" smtClean="0"/>
              <a:t>, interpreting </a:t>
            </a:r>
            <a:r>
              <a:rPr lang="en-US" sz="6700" dirty="0"/>
              <a:t>and communicating </a:t>
            </a:r>
            <a:r>
              <a:rPr lang="en-US" sz="6700" dirty="0" smtClean="0"/>
              <a:t>financial and statistical information </a:t>
            </a:r>
            <a:r>
              <a:rPr lang="en-US" sz="6700" dirty="0"/>
              <a:t>that helps management </a:t>
            </a:r>
            <a:r>
              <a:rPr lang="en-US" sz="6700" dirty="0" smtClean="0"/>
              <a:t>to plan</a:t>
            </a:r>
            <a:r>
              <a:rPr lang="en-US" sz="6700" dirty="0"/>
              <a:t>, control, and evaluate business processes and company strategy</a:t>
            </a:r>
            <a:r>
              <a:rPr lang="en-US" sz="6700" dirty="0" smtClean="0"/>
              <a:t>.</a:t>
            </a:r>
          </a:p>
          <a:p>
            <a:pPr>
              <a:buNone/>
            </a:pPr>
            <a:endParaRPr lang="en-US" sz="5600" dirty="0"/>
          </a:p>
          <a:p>
            <a:pPr>
              <a:buNone/>
            </a:pPr>
            <a:endParaRPr lang="en-US" sz="5600" dirty="0" smtClean="0"/>
          </a:p>
          <a:p>
            <a:pPr>
              <a:buNone/>
            </a:pPr>
            <a:r>
              <a:rPr lang="en-US" sz="5600"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Role of Management Accountant in the Organization (contd.)</a:t>
            </a:r>
            <a:endParaRPr lang="en-US" sz="3200" dirty="0"/>
          </a:p>
        </p:txBody>
      </p:sp>
      <p:sp>
        <p:nvSpPr>
          <p:cNvPr id="3" name="Content Placeholder 2"/>
          <p:cNvSpPr>
            <a:spLocks noGrp="1"/>
          </p:cNvSpPr>
          <p:nvPr>
            <p:ph idx="1"/>
          </p:nvPr>
        </p:nvSpPr>
        <p:spPr/>
        <p:txBody>
          <a:bodyPr>
            <a:normAutofit fontScale="32500" lnSpcReduction="20000"/>
          </a:bodyPr>
          <a:lstStyle/>
          <a:p>
            <a:pPr>
              <a:buNone/>
            </a:pPr>
            <a:r>
              <a:rPr lang="en-US" sz="7400" b="1" dirty="0" smtClean="0"/>
              <a:t>    Functions of Management Accountant:</a:t>
            </a:r>
          </a:p>
          <a:p>
            <a:pPr>
              <a:buNone/>
            </a:pPr>
            <a:r>
              <a:rPr lang="en-US" sz="4400" dirty="0" smtClean="0"/>
              <a:t>       </a:t>
            </a:r>
            <a:r>
              <a:rPr lang="en-US" sz="6000" dirty="0" smtClean="0"/>
              <a:t>Management control is the process of assuring that resources are obtained and used effectively and efficiently in the accomplishment of organization’s objectives.</a:t>
            </a:r>
          </a:p>
          <a:p>
            <a:pPr>
              <a:buNone/>
            </a:pPr>
            <a:endParaRPr lang="en-US" sz="6000" dirty="0" smtClean="0"/>
          </a:p>
          <a:p>
            <a:pPr>
              <a:buNone/>
            </a:pPr>
            <a:r>
              <a:rPr lang="en-US" sz="6000" b="1" dirty="0" smtClean="0"/>
              <a:t>     Modification of Data</a:t>
            </a:r>
            <a:r>
              <a:rPr lang="en-US" sz="6000" dirty="0" smtClean="0"/>
              <a:t>: Modifies the available accounting data by re-arranging in such a manner that it becomes useful for management. For example – sales figures for different month may be classified, to know the total sales made during the period, product-wise, sales man wise and territory wise.  </a:t>
            </a:r>
          </a:p>
          <a:p>
            <a:pPr>
              <a:buNone/>
            </a:pPr>
            <a:endParaRPr lang="en-US" sz="6000" dirty="0" smtClean="0"/>
          </a:p>
          <a:p>
            <a:pPr>
              <a:buNone/>
            </a:pPr>
            <a:r>
              <a:rPr lang="en-US" sz="6000" b="1" dirty="0" smtClean="0"/>
              <a:t>    Helps in Planning and Forecasting: </a:t>
            </a:r>
            <a:r>
              <a:rPr lang="en-US" sz="6000" dirty="0" smtClean="0"/>
              <a:t>Provide necessary information &amp; data to make short-term and long-term forecasts and planning for the future operations of the business. Accountant uses various techniques such as budgeting, standard costing, marginal costing, fund flow statement, trend ratio, etc.</a:t>
            </a:r>
            <a:r>
              <a:rPr lang="en-US" sz="6000" b="1" dirty="0" smtClean="0"/>
              <a:t> </a:t>
            </a:r>
          </a:p>
          <a:p>
            <a:pPr>
              <a:buNone/>
            </a:pPr>
            <a:endParaRPr lang="en-US" sz="6000" b="1" dirty="0" smtClean="0"/>
          </a:p>
          <a:p>
            <a:pPr>
              <a:buNone/>
            </a:pPr>
            <a:endParaRPr lang="en-US" sz="2800" b="1" dirty="0" smtClean="0"/>
          </a:p>
          <a:p>
            <a:endParaRPr lang="en-US" sz="2800" dirty="0" smtClean="0"/>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Management Accountant in the Organization (contd.)</a:t>
            </a:r>
            <a:endParaRPr lang="en-US" dirty="0"/>
          </a:p>
        </p:txBody>
      </p:sp>
      <p:sp>
        <p:nvSpPr>
          <p:cNvPr id="3" name="Content Placeholder 2"/>
          <p:cNvSpPr>
            <a:spLocks noGrp="1"/>
          </p:cNvSpPr>
          <p:nvPr>
            <p:ph idx="1"/>
          </p:nvPr>
        </p:nvSpPr>
        <p:spPr/>
        <p:txBody>
          <a:bodyPr>
            <a:noAutofit/>
          </a:bodyPr>
          <a:lstStyle/>
          <a:p>
            <a:pPr>
              <a:buNone/>
            </a:pPr>
            <a:r>
              <a:rPr lang="en-US" sz="2000" b="1" dirty="0" smtClean="0"/>
              <a:t>     </a:t>
            </a:r>
          </a:p>
          <a:p>
            <a:pPr>
              <a:buNone/>
            </a:pPr>
            <a:r>
              <a:rPr lang="en-US" sz="2000" b="1" dirty="0" smtClean="0"/>
              <a:t>      Financial Analyze and Interpretation</a:t>
            </a:r>
            <a:r>
              <a:rPr lang="en-US" sz="2000" dirty="0" smtClean="0"/>
              <a:t>: Accounting data is analyzed and interpreted meaningfully by Management Accountant for effective planning and decision making. Accounting data presents in a non-technical manner before top management along-with comments &amp; suggestions to make them easily understood. Thus, analysis and interpretation of data are considered as backbone of management accounting.</a:t>
            </a:r>
          </a:p>
          <a:p>
            <a:endParaRPr lang="en-US" sz="2000" dirty="0" smtClean="0"/>
          </a:p>
          <a:p>
            <a:pPr>
              <a:buNone/>
            </a:pPr>
            <a:r>
              <a:rPr lang="en-US" sz="2000" b="1" dirty="0" smtClean="0"/>
              <a:t>     Communication</a:t>
            </a:r>
            <a:r>
              <a:rPr lang="en-US" sz="2000" dirty="0" smtClean="0"/>
              <a:t>: Management Accountants make communication with different level of management. Top management needs concise information at relatively long intervals.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Management Accountant in the Organization (contd.)</a:t>
            </a:r>
            <a:endParaRPr lang="en-US" dirty="0"/>
          </a:p>
        </p:txBody>
      </p:sp>
      <p:sp>
        <p:nvSpPr>
          <p:cNvPr id="3" name="Content Placeholder 2"/>
          <p:cNvSpPr>
            <a:spLocks noGrp="1"/>
          </p:cNvSpPr>
          <p:nvPr>
            <p:ph idx="1"/>
          </p:nvPr>
        </p:nvSpPr>
        <p:spPr>
          <a:xfrm>
            <a:off x="609600" y="1447800"/>
            <a:ext cx="8229600" cy="4525963"/>
          </a:xfrm>
        </p:spPr>
        <p:txBody>
          <a:bodyPr>
            <a:normAutofit lnSpcReduction="10000"/>
          </a:bodyPr>
          <a:lstStyle/>
          <a:p>
            <a:pPr>
              <a:buNone/>
            </a:pPr>
            <a:r>
              <a:rPr lang="en-US" sz="2000" dirty="0" smtClean="0"/>
              <a:t>      </a:t>
            </a:r>
          </a:p>
          <a:p>
            <a:pPr>
              <a:buNone/>
            </a:pPr>
            <a:r>
              <a:rPr lang="en-US" sz="2000" b="1" dirty="0" smtClean="0"/>
              <a:t>      Facilitate Managerial Control</a:t>
            </a:r>
            <a:r>
              <a:rPr lang="en-US" sz="2000" dirty="0" smtClean="0"/>
              <a:t>: Management Accountants set up the standards for various departments and individuals. The actual performance is recorded and variations are calculated. This enables the management to asses the performance of everyone in the organizations.</a:t>
            </a:r>
          </a:p>
          <a:p>
            <a:pPr>
              <a:buNone/>
            </a:pPr>
            <a:endParaRPr lang="en-US" sz="2000" dirty="0" smtClean="0"/>
          </a:p>
          <a:p>
            <a:pPr>
              <a:buNone/>
            </a:pPr>
            <a:r>
              <a:rPr lang="en-US" sz="2000" dirty="0" smtClean="0"/>
              <a:t>      </a:t>
            </a:r>
            <a:r>
              <a:rPr lang="en-US" sz="2000" b="1" dirty="0" smtClean="0"/>
              <a:t>Use of Qualitative Information</a:t>
            </a:r>
            <a:r>
              <a:rPr lang="en-US" sz="2000" dirty="0" smtClean="0"/>
              <a:t>: Mere financial data and information are not sufficient for decision making process. That’s why management accountant frequently draws upon various sources other than accounting for qualitative information such as, engineering  records, case studies, special surveys, productivity reports, etc.</a:t>
            </a:r>
          </a:p>
          <a:p>
            <a:endParaRPr lang="en-US" sz="2000" dirty="0" smtClean="0"/>
          </a:p>
          <a:p>
            <a:pPr>
              <a:buNone/>
            </a:pPr>
            <a:r>
              <a:rPr lang="en-US" sz="2000" dirty="0" smtClean="0"/>
              <a:t>      </a:t>
            </a:r>
            <a:r>
              <a:rPr lang="en-US" sz="2000" b="1" dirty="0" smtClean="0"/>
              <a:t>Helps in Decision Making</a:t>
            </a:r>
            <a:r>
              <a:rPr lang="en-US" sz="2000" dirty="0" smtClean="0"/>
              <a:t>: Management Accountant furnishes accounting data and statistical information required for the decision making process.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Management Accountant in the Organization (contd.)</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sz="2000" dirty="0" smtClean="0"/>
              <a:t>Management Accountant supplies analytical information regarding various alternatives and that the choice of management is made easy.</a:t>
            </a:r>
          </a:p>
          <a:p>
            <a:pPr>
              <a:buNone/>
            </a:pPr>
            <a:r>
              <a:rPr lang="en-US" sz="2000" dirty="0" smtClean="0"/>
              <a:t>    </a:t>
            </a:r>
          </a:p>
          <a:p>
            <a:pPr>
              <a:buNone/>
            </a:pPr>
            <a:r>
              <a:rPr lang="en-US" sz="2000" dirty="0" smtClean="0"/>
              <a:t>      </a:t>
            </a:r>
            <a:r>
              <a:rPr lang="en-US" sz="2000" b="1" dirty="0" smtClean="0"/>
              <a:t>Coordinating: </a:t>
            </a:r>
            <a:r>
              <a:rPr lang="en-US" sz="2000" dirty="0" smtClean="0"/>
              <a:t>Co-ordination is the essence of managerial activity. The targets and performance of different departments are communicated to the management from time to time through providing different tools such as, budgeting, financial analysis and interpretation. </a:t>
            </a:r>
          </a:p>
          <a:p>
            <a:pPr>
              <a:buNone/>
            </a:pPr>
            <a:endParaRPr lang="en-US" sz="2000" b="1" dirty="0" smtClean="0"/>
          </a:p>
          <a:p>
            <a:pPr>
              <a:buNone/>
            </a:pPr>
            <a:r>
              <a:rPr lang="en-US" sz="2000" dirty="0" smtClean="0"/>
              <a:t>     </a:t>
            </a:r>
            <a:r>
              <a:rPr lang="en-US" sz="2000" b="1" dirty="0" smtClean="0"/>
              <a:t>Reporting: </a:t>
            </a:r>
            <a:r>
              <a:rPr lang="en-US" sz="2000" dirty="0" smtClean="0"/>
              <a:t>Management Accountant prepares different types of reports as needed such as, income statements, fund flow statements, cash flow statements, trend ratio, etc. These statements helps to the management to evaluate the performance &amp; decision making. </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915988" y="2570163"/>
          <a:ext cx="7577137" cy="3778250"/>
        </p:xfrm>
        <a:graphic>
          <a:graphicData uri="http://schemas.openxmlformats.org/presentationml/2006/ole">
            <mc:AlternateContent xmlns:mc="http://schemas.openxmlformats.org/markup-compatibility/2006">
              <mc:Choice xmlns:v="urn:schemas-microsoft-com:vml" Requires="v">
                <p:oleObj spid="_x0000_s3078" name="MS Org Chart" r:id="rId4" imgW="5562360" imgH="2584440" progId="">
                  <p:embed followColorScheme="full"/>
                </p:oleObj>
              </mc:Choice>
              <mc:Fallback>
                <p:oleObj name="MS Org Chart" r:id="rId4" imgW="5562360" imgH="2584440" progId="">
                  <p:embed followColorScheme="full"/>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2570163"/>
                        <a:ext cx="7577137" cy="3778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3"/>
          <p:cNvSpPr>
            <a:spLocks noGrp="1" noChangeArrowheads="1"/>
          </p:cNvSpPr>
          <p:nvPr>
            <p:ph type="title"/>
          </p:nvPr>
        </p:nvSpPr>
        <p:spPr>
          <a:noFill/>
        </p:spPr>
        <p:txBody>
          <a:bodyPr lIns="90488" tIns="44450" rIns="90488" bIns="44450"/>
          <a:lstStyle/>
          <a:p>
            <a:pPr eaLnBrk="1" hangingPunct="1"/>
            <a:r>
              <a:rPr lang="en-US" smtClean="0"/>
              <a:t>Organizational Structure</a:t>
            </a:r>
          </a:p>
        </p:txBody>
      </p:sp>
      <p:sp>
        <p:nvSpPr>
          <p:cNvPr id="317444" name="Rectangle 4"/>
          <p:cNvSpPr>
            <a:spLocks noChangeArrowheads="1"/>
          </p:cNvSpPr>
          <p:nvPr/>
        </p:nvSpPr>
        <p:spPr bwMode="auto">
          <a:xfrm>
            <a:off x="762000" y="1295400"/>
            <a:ext cx="8001000" cy="1066800"/>
          </a:xfrm>
          <a:prstGeom prst="rect">
            <a:avLst/>
          </a:prstGeom>
          <a:solidFill>
            <a:schemeClr val="hlink"/>
          </a:solidFill>
          <a:ln w="28575">
            <a:noFill/>
            <a:miter lim="800000"/>
            <a:headEnd/>
            <a:tailEnd/>
          </a:ln>
          <a:effectLst>
            <a:outerShdw dist="107763" dir="2700000" algn="ctr" rotWithShape="0">
              <a:schemeClr val="bg2"/>
            </a:outerShdw>
          </a:effectLst>
        </p:spPr>
        <p:txBody>
          <a:bodyPr lIns="90488" tIns="44450" rIns="90488" bIns="44450" anchor="ctr" anchorCtr="1"/>
          <a:lstStyle/>
          <a:p>
            <a:pPr marL="342900" indent="-342900" algn="ctr" eaLnBrk="1" hangingPunct="1">
              <a:spcBef>
                <a:spcPct val="20000"/>
              </a:spcBef>
              <a:buClr>
                <a:schemeClr val="accent1"/>
              </a:buClr>
              <a:buFont typeface="Times" pitchFamily="34" charset="0"/>
              <a:buNone/>
              <a:defRPr/>
            </a:pPr>
            <a:r>
              <a:rPr lang="en-US" sz="2100" b="1">
                <a:solidFill>
                  <a:srgbClr val="FFFFFF"/>
                </a:solidFill>
                <a:latin typeface="Verdana" pitchFamily="34" charset="0"/>
              </a:rPr>
              <a:t>Decentralization is the delegation of decision-making authority throughout an organization.</a:t>
            </a:r>
          </a:p>
        </p:txBody>
      </p:sp>
      <p:graphicFrame>
        <p:nvGraphicFramePr>
          <p:cNvPr id="4099" name="Object 5"/>
          <p:cNvGraphicFramePr>
            <a:graphicFrameLocks/>
          </p:cNvGraphicFramePr>
          <p:nvPr/>
        </p:nvGraphicFramePr>
        <p:xfrm>
          <a:off x="2895600" y="5943600"/>
          <a:ext cx="2322513" cy="914400"/>
        </p:xfrm>
        <a:graphic>
          <a:graphicData uri="http://schemas.openxmlformats.org/presentationml/2006/ole">
            <mc:AlternateContent xmlns:mc="http://schemas.openxmlformats.org/markup-compatibility/2006">
              <mc:Choice xmlns:v="urn:schemas-microsoft-com:vml" Requires="v">
                <p:oleObj spid="_x0000_s3079" name="Clip" r:id="rId6" imgW="4052880" imgH="2536560" progId="">
                  <p:embed/>
                </p:oleObj>
              </mc:Choice>
              <mc:Fallback>
                <p:oleObj name="Clip" r:id="rId6" imgW="4052880" imgH="2536560" progId="">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943600"/>
                        <a:ext cx="2322513"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noFill/>
        </p:spPr>
        <p:txBody>
          <a:bodyPr lIns="90488" tIns="44450" rIns="90488" bIns="44450"/>
          <a:lstStyle/>
          <a:p>
            <a:pPr eaLnBrk="1" hangingPunct="1"/>
            <a:r>
              <a:rPr lang="en-US" b="1" dirty="0" smtClean="0"/>
              <a:t>Line and Staff Relationships</a:t>
            </a:r>
          </a:p>
        </p:txBody>
      </p:sp>
      <p:sp>
        <p:nvSpPr>
          <p:cNvPr id="5125" name="Rectangle 3"/>
          <p:cNvSpPr>
            <a:spLocks noGrp="1" noChangeArrowheads="1"/>
          </p:cNvSpPr>
          <p:nvPr>
            <p:ph type="body" sz="half" idx="1"/>
          </p:nvPr>
        </p:nvSpPr>
        <p:spPr>
          <a:xfrm>
            <a:off x="203200" y="1600200"/>
            <a:ext cx="4343400" cy="4699000"/>
          </a:xfrm>
          <a:solidFill>
            <a:schemeClr val="accent1"/>
          </a:solidFill>
        </p:spPr>
        <p:txBody>
          <a:bodyPr lIns="90488" tIns="44450" rIns="90488" bIns="44450"/>
          <a:lstStyle/>
          <a:p>
            <a:pPr eaLnBrk="1" hangingPunct="1">
              <a:spcBef>
                <a:spcPct val="40000"/>
              </a:spcBef>
              <a:buFont typeface="Times" pitchFamily="34" charset="0"/>
              <a:buNone/>
            </a:pPr>
            <a:r>
              <a:rPr lang="en-US" sz="2000" dirty="0" smtClean="0">
                <a:solidFill>
                  <a:srgbClr val="FFFFFF"/>
                </a:solidFill>
              </a:rPr>
              <a:t>    Line positions are directly related to achievement of the basic objectives of an organization.</a:t>
            </a:r>
          </a:p>
          <a:p>
            <a:pPr lvl="1" eaLnBrk="1" hangingPunct="1">
              <a:spcBef>
                <a:spcPct val="40000"/>
              </a:spcBef>
            </a:pPr>
            <a:r>
              <a:rPr lang="en-US" sz="2000" dirty="0" smtClean="0">
                <a:solidFill>
                  <a:srgbClr val="FFFFFF"/>
                </a:solidFill>
              </a:rPr>
              <a:t>Example: Production supervisors in a manufacturing plant.</a:t>
            </a:r>
          </a:p>
        </p:txBody>
      </p:sp>
      <p:sp>
        <p:nvSpPr>
          <p:cNvPr id="5126" name="Rectangle 4"/>
          <p:cNvSpPr>
            <a:spLocks noGrp="1" noChangeArrowheads="1"/>
          </p:cNvSpPr>
          <p:nvPr>
            <p:ph type="body" sz="half" idx="2"/>
          </p:nvPr>
        </p:nvSpPr>
        <p:spPr>
          <a:xfrm>
            <a:off x="4724400" y="1612900"/>
            <a:ext cx="4267200" cy="4699000"/>
          </a:xfrm>
          <a:solidFill>
            <a:schemeClr val="accent1"/>
          </a:solidFill>
        </p:spPr>
        <p:txBody>
          <a:bodyPr lIns="90488" tIns="44450" rIns="90488" bIns="44450"/>
          <a:lstStyle/>
          <a:p>
            <a:pPr eaLnBrk="1" hangingPunct="1">
              <a:lnSpc>
                <a:spcPct val="90000"/>
              </a:lnSpc>
              <a:spcBef>
                <a:spcPct val="40000"/>
              </a:spcBef>
              <a:buFont typeface="Times" pitchFamily="34" charset="0"/>
              <a:buNone/>
            </a:pPr>
            <a:r>
              <a:rPr lang="en-US" sz="2000" smtClean="0">
                <a:solidFill>
                  <a:srgbClr val="FFFFFF"/>
                </a:solidFill>
              </a:rPr>
              <a:t>   Staff positions support and assist line positions.</a:t>
            </a:r>
          </a:p>
          <a:p>
            <a:pPr lvl="1" eaLnBrk="1" hangingPunct="1">
              <a:lnSpc>
                <a:spcPct val="90000"/>
              </a:lnSpc>
              <a:spcBef>
                <a:spcPct val="40000"/>
              </a:spcBef>
            </a:pPr>
            <a:r>
              <a:rPr lang="en-US" sz="2000" smtClean="0">
                <a:solidFill>
                  <a:srgbClr val="FFFFFF"/>
                </a:solidFill>
              </a:rPr>
              <a:t>Example: Cost accountants in the manufacturing plant.</a:t>
            </a:r>
          </a:p>
        </p:txBody>
      </p:sp>
      <p:graphicFrame>
        <p:nvGraphicFramePr>
          <p:cNvPr id="5122" name="Object 5"/>
          <p:cNvGraphicFramePr>
            <a:graphicFrameLocks/>
          </p:cNvGraphicFramePr>
          <p:nvPr/>
        </p:nvGraphicFramePr>
        <p:xfrm>
          <a:off x="5816600" y="4343400"/>
          <a:ext cx="2590800" cy="1846263"/>
        </p:xfrm>
        <a:graphic>
          <a:graphicData uri="http://schemas.openxmlformats.org/presentationml/2006/ole">
            <mc:AlternateContent xmlns:mc="http://schemas.openxmlformats.org/markup-compatibility/2006">
              <mc:Choice xmlns:v="urn:schemas-microsoft-com:vml" Requires="v">
                <p:oleObj spid="_x0000_s4102" name="Clip" r:id="rId4" imgW="8121600" imgH="5287680" progId="">
                  <p:embed/>
                </p:oleObj>
              </mc:Choice>
              <mc:Fallback>
                <p:oleObj name="Clip" r:id="rId4" imgW="8121600" imgH="5287680" progId="">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6600" y="4343400"/>
                        <a:ext cx="2590800" cy="184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6"/>
          <p:cNvGraphicFramePr>
            <a:graphicFrameLocks/>
          </p:cNvGraphicFramePr>
          <p:nvPr/>
        </p:nvGraphicFramePr>
        <p:xfrm>
          <a:off x="1574800" y="4191000"/>
          <a:ext cx="2562225" cy="1998663"/>
        </p:xfrm>
        <a:graphic>
          <a:graphicData uri="http://schemas.openxmlformats.org/presentationml/2006/ole">
            <mc:AlternateContent xmlns:mc="http://schemas.openxmlformats.org/markup-compatibility/2006">
              <mc:Choice xmlns:v="urn:schemas-microsoft-com:vml" Requires="v">
                <p:oleObj spid="_x0000_s4103" name="Clip" r:id="rId6" imgW="6259320" imgH="6010200" progId="">
                  <p:embed/>
                </p:oleObj>
              </mc:Choice>
              <mc:Fallback>
                <p:oleObj name="Clip" r:id="rId6" imgW="6259320" imgH="6010200" progId="">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b="24095"/>
                      <a:stretch>
                        <a:fillRect/>
                      </a:stretch>
                    </p:blipFill>
                    <p:spPr bwMode="auto">
                      <a:xfrm>
                        <a:off x="1574800" y="4191000"/>
                        <a:ext cx="2562225" cy="1998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Evolution of Management Accounting</a:t>
            </a:r>
            <a:endParaRPr lang="en-US" b="1" dirty="0"/>
          </a:p>
        </p:txBody>
      </p:sp>
      <p:sp>
        <p:nvSpPr>
          <p:cNvPr id="3" name="Content Placeholder 2"/>
          <p:cNvSpPr>
            <a:spLocks noGrp="1"/>
          </p:cNvSpPr>
          <p:nvPr>
            <p:ph idx="1"/>
          </p:nvPr>
        </p:nvSpPr>
        <p:spPr/>
        <p:txBody>
          <a:bodyPr>
            <a:normAutofit fontScale="92500"/>
          </a:bodyPr>
          <a:lstStyle/>
          <a:p>
            <a:r>
              <a:rPr lang="en-US" dirty="0" smtClean="0"/>
              <a:t>Size and Complexity of Business operation</a:t>
            </a:r>
          </a:p>
          <a:p>
            <a:r>
              <a:rPr lang="en-US" dirty="0" smtClean="0"/>
              <a:t>Application of Modern Technology</a:t>
            </a:r>
          </a:p>
          <a:p>
            <a:r>
              <a:rPr lang="en-US" dirty="0" smtClean="0"/>
              <a:t>Introduction of Joint stock company</a:t>
            </a:r>
          </a:p>
          <a:p>
            <a:r>
              <a:rPr lang="en-US" dirty="0" smtClean="0"/>
              <a:t>Separation of ownership and management </a:t>
            </a:r>
          </a:p>
          <a:p>
            <a:r>
              <a:rPr lang="en-US" dirty="0" smtClean="0"/>
              <a:t>Threats of competitors</a:t>
            </a:r>
          </a:p>
          <a:p>
            <a:r>
              <a:rPr lang="en-US" dirty="0" smtClean="0"/>
              <a:t>Need for meaningful and timely data (weekly/ monthly) for decision making</a:t>
            </a:r>
          </a:p>
          <a:p>
            <a:r>
              <a:rPr lang="en-US" dirty="0" smtClean="0"/>
              <a:t>Growing need has changed the accounting form</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b="1" dirty="0" smtClean="0"/>
              <a:t>Process Management</a:t>
            </a:r>
          </a:p>
        </p:txBody>
      </p:sp>
      <p:sp>
        <p:nvSpPr>
          <p:cNvPr id="36867" name="Oval 27"/>
          <p:cNvSpPr>
            <a:spLocks noChangeArrowheads="1"/>
          </p:cNvSpPr>
          <p:nvPr/>
        </p:nvSpPr>
        <p:spPr bwMode="auto">
          <a:xfrm>
            <a:off x="1104900" y="1295400"/>
            <a:ext cx="6934200" cy="2514600"/>
          </a:xfrm>
          <a:prstGeom prst="ellipse">
            <a:avLst/>
          </a:prstGeom>
          <a:noFill/>
          <a:ln w="28575">
            <a:solidFill>
              <a:srgbClr val="808080"/>
            </a:solidFill>
            <a:round/>
            <a:headEnd/>
            <a:tailEnd/>
          </a:ln>
        </p:spPr>
        <p:txBody>
          <a:bodyPr wrap="none" anchor="ctr"/>
          <a:lstStyle/>
          <a:p>
            <a:pPr algn="ctr"/>
            <a:r>
              <a:rPr lang="en-US" sz="2500">
                <a:latin typeface="Verdana" pitchFamily="34" charset="0"/>
              </a:rPr>
              <a:t>A business</a:t>
            </a:r>
            <a:br>
              <a:rPr lang="en-US" sz="2500">
                <a:latin typeface="Verdana" pitchFamily="34" charset="0"/>
              </a:rPr>
            </a:br>
            <a:r>
              <a:rPr lang="en-US" sz="2500">
                <a:latin typeface="Verdana" pitchFamily="34" charset="0"/>
              </a:rPr>
              <a:t>process is a series of</a:t>
            </a:r>
            <a:br>
              <a:rPr lang="en-US" sz="2500">
                <a:latin typeface="Verdana" pitchFamily="34" charset="0"/>
              </a:rPr>
            </a:br>
            <a:r>
              <a:rPr lang="en-US" sz="2500">
                <a:latin typeface="Verdana" pitchFamily="34" charset="0"/>
              </a:rPr>
              <a:t>steps that are followed in order to</a:t>
            </a:r>
            <a:br>
              <a:rPr lang="en-US" sz="2500">
                <a:latin typeface="Verdana" pitchFamily="34" charset="0"/>
              </a:rPr>
            </a:br>
            <a:r>
              <a:rPr lang="en-US" sz="2500">
                <a:latin typeface="Verdana" pitchFamily="34" charset="0"/>
              </a:rPr>
              <a:t>carry out some task in</a:t>
            </a:r>
            <a:br>
              <a:rPr lang="en-US" sz="2500">
                <a:latin typeface="Verdana" pitchFamily="34" charset="0"/>
              </a:rPr>
            </a:br>
            <a:r>
              <a:rPr lang="en-US" sz="2500">
                <a:latin typeface="Verdana" pitchFamily="34" charset="0"/>
              </a:rPr>
              <a:t>a business.</a:t>
            </a:r>
          </a:p>
        </p:txBody>
      </p:sp>
      <p:grpSp>
        <p:nvGrpSpPr>
          <p:cNvPr id="2" name="Group 28"/>
          <p:cNvGrpSpPr>
            <a:grpSpLocks/>
          </p:cNvGrpSpPr>
          <p:nvPr/>
        </p:nvGrpSpPr>
        <p:grpSpPr bwMode="auto">
          <a:xfrm>
            <a:off x="381000" y="4114800"/>
            <a:ext cx="8382000" cy="2362200"/>
            <a:chOff x="240" y="2592"/>
            <a:chExt cx="5280" cy="1488"/>
          </a:xfrm>
        </p:grpSpPr>
        <p:sp>
          <p:nvSpPr>
            <p:cNvPr id="389146" name="Rectangle 26"/>
            <p:cNvSpPr>
              <a:spLocks noChangeArrowheads="1"/>
            </p:cNvSpPr>
            <p:nvPr/>
          </p:nvSpPr>
          <p:spPr bwMode="auto">
            <a:xfrm>
              <a:off x="240" y="2592"/>
              <a:ext cx="5280" cy="1488"/>
            </a:xfrm>
            <a:prstGeom prst="rect">
              <a:avLst/>
            </a:prstGeom>
            <a:solidFill>
              <a:schemeClr val="accent1"/>
            </a:solidFill>
            <a:ln w="28575">
              <a:solidFill>
                <a:schemeClr val="tx1"/>
              </a:solidFill>
              <a:miter lim="800000"/>
              <a:headEnd/>
              <a:tailEnd/>
            </a:ln>
            <a:effectLst>
              <a:outerShdw dist="71842" dir="2700000" algn="ctr" rotWithShape="0">
                <a:schemeClr val="bg2"/>
              </a:outerShdw>
            </a:effectLst>
          </p:spPr>
          <p:txBody>
            <a:bodyPr wrap="none" anchor="ctr"/>
            <a:lstStyle/>
            <a:p>
              <a:pPr algn="ctr">
                <a:defRPr/>
              </a:pPr>
              <a:endParaRPr lang="en-US">
                <a:solidFill>
                  <a:srgbClr val="FFFF00"/>
                </a:solidFill>
              </a:endParaRPr>
            </a:p>
          </p:txBody>
        </p:sp>
        <p:sp>
          <p:nvSpPr>
            <p:cNvPr id="36870" name="Rectangle 19"/>
            <p:cNvSpPr>
              <a:spLocks noChangeArrowheads="1"/>
            </p:cNvSpPr>
            <p:nvPr/>
          </p:nvSpPr>
          <p:spPr bwMode="auto">
            <a:xfrm>
              <a:off x="648" y="3650"/>
              <a:ext cx="4464" cy="286"/>
            </a:xfrm>
            <a:prstGeom prst="rect">
              <a:avLst/>
            </a:prstGeom>
            <a:noFill/>
            <a:ln w="12700">
              <a:noFill/>
              <a:miter lim="800000"/>
              <a:headEnd/>
              <a:tailEnd/>
            </a:ln>
          </p:spPr>
          <p:txBody>
            <a:bodyPr lIns="90488" tIns="44450" rIns="90488" bIns="44450">
              <a:spAutoFit/>
            </a:bodyPr>
            <a:lstStyle/>
            <a:p>
              <a:pPr algn="ctr"/>
              <a:r>
                <a:rPr lang="en-US" sz="2400" b="1">
                  <a:solidFill>
                    <a:srgbClr val="FFFFFF"/>
                  </a:solidFill>
                </a:rPr>
                <a:t>Business functions making up the value chain</a:t>
              </a:r>
            </a:p>
          </p:txBody>
        </p:sp>
        <p:grpSp>
          <p:nvGrpSpPr>
            <p:cNvPr id="3" name="Group 25"/>
            <p:cNvGrpSpPr>
              <a:grpSpLocks/>
            </p:cNvGrpSpPr>
            <p:nvPr/>
          </p:nvGrpSpPr>
          <p:grpSpPr bwMode="auto">
            <a:xfrm>
              <a:off x="340" y="3024"/>
              <a:ext cx="5101" cy="456"/>
              <a:chOff x="380" y="3720"/>
              <a:chExt cx="5101" cy="456"/>
            </a:xfrm>
          </p:grpSpPr>
          <p:grpSp>
            <p:nvGrpSpPr>
              <p:cNvPr id="4" name="Group 24"/>
              <p:cNvGrpSpPr>
                <a:grpSpLocks/>
              </p:cNvGrpSpPr>
              <p:nvPr/>
            </p:nvGrpSpPr>
            <p:grpSpPr bwMode="auto">
              <a:xfrm>
                <a:off x="380" y="3720"/>
                <a:ext cx="5101" cy="456"/>
                <a:chOff x="380" y="3720"/>
                <a:chExt cx="5101" cy="456"/>
              </a:xfrm>
            </p:grpSpPr>
            <p:sp>
              <p:nvSpPr>
                <p:cNvPr id="36877" name="Rectangle 13"/>
                <p:cNvSpPr>
                  <a:spLocks noChangeArrowheads="1"/>
                </p:cNvSpPr>
                <p:nvPr/>
              </p:nvSpPr>
              <p:spPr bwMode="auto">
                <a:xfrm>
                  <a:off x="380" y="3720"/>
                  <a:ext cx="5101" cy="420"/>
                </a:xfrm>
                <a:prstGeom prst="rect">
                  <a:avLst/>
                </a:prstGeom>
                <a:solidFill>
                  <a:srgbClr val="FFFFD5"/>
                </a:solidFill>
                <a:ln w="28575">
                  <a:solidFill>
                    <a:schemeClr val="tx1"/>
                  </a:solidFill>
                  <a:miter lim="800000"/>
                  <a:headEnd/>
                  <a:tailEnd/>
                </a:ln>
              </p:spPr>
              <p:txBody>
                <a:bodyPr wrap="none" lIns="90488" tIns="44450" rIns="90488" bIns="44450">
                  <a:spAutoFit/>
                </a:bodyPr>
                <a:lstStyle/>
                <a:p>
                  <a:r>
                    <a:rPr lang="en-US" sz="1800">
                      <a:latin typeface="Verdana" pitchFamily="34" charset="0"/>
                    </a:rPr>
                    <a:t>           Product                                                             Customer </a:t>
                  </a:r>
                </a:p>
                <a:p>
                  <a:r>
                    <a:rPr lang="en-US" sz="1800">
                      <a:latin typeface="Verdana" pitchFamily="34" charset="0"/>
                    </a:rPr>
                    <a:t> R&amp;D    Design    Manufacturing   Marketing   Distribution  Service</a:t>
                  </a:r>
                </a:p>
              </p:txBody>
            </p:sp>
            <p:sp>
              <p:nvSpPr>
                <p:cNvPr id="36878" name="Line 16"/>
                <p:cNvSpPr>
                  <a:spLocks noChangeShapeType="1"/>
                </p:cNvSpPr>
                <p:nvPr/>
              </p:nvSpPr>
              <p:spPr bwMode="auto">
                <a:xfrm>
                  <a:off x="2837" y="3720"/>
                  <a:ext cx="0" cy="456"/>
                </a:xfrm>
                <a:prstGeom prst="line">
                  <a:avLst/>
                </a:prstGeom>
                <a:noFill/>
                <a:ln w="28575">
                  <a:solidFill>
                    <a:schemeClr val="tx1"/>
                  </a:solidFill>
                  <a:round/>
                  <a:headEnd/>
                  <a:tailEnd/>
                </a:ln>
              </p:spPr>
              <p:txBody>
                <a:bodyPr wrap="none" anchor="ctr"/>
                <a:lstStyle/>
                <a:p>
                  <a:endParaRPr lang="en-US"/>
                </a:p>
              </p:txBody>
            </p:sp>
          </p:grpSp>
          <p:sp>
            <p:nvSpPr>
              <p:cNvPr id="36873" name="Line 20"/>
              <p:cNvSpPr>
                <a:spLocks noChangeShapeType="1"/>
              </p:cNvSpPr>
              <p:nvPr/>
            </p:nvSpPr>
            <p:spPr bwMode="auto">
              <a:xfrm>
                <a:off x="920" y="3720"/>
                <a:ext cx="0" cy="456"/>
              </a:xfrm>
              <a:prstGeom prst="line">
                <a:avLst/>
              </a:prstGeom>
              <a:noFill/>
              <a:ln w="28575">
                <a:solidFill>
                  <a:schemeClr val="tx1"/>
                </a:solidFill>
                <a:round/>
                <a:headEnd/>
                <a:tailEnd/>
              </a:ln>
            </p:spPr>
            <p:txBody>
              <a:bodyPr wrap="none" anchor="ctr"/>
              <a:lstStyle/>
              <a:p>
                <a:endParaRPr lang="en-US"/>
              </a:p>
            </p:txBody>
          </p:sp>
          <p:sp>
            <p:nvSpPr>
              <p:cNvPr id="36874" name="Line 21"/>
              <p:cNvSpPr>
                <a:spLocks noChangeShapeType="1"/>
              </p:cNvSpPr>
              <p:nvPr/>
            </p:nvSpPr>
            <p:spPr bwMode="auto">
              <a:xfrm>
                <a:off x="1680" y="3720"/>
                <a:ext cx="0" cy="456"/>
              </a:xfrm>
              <a:prstGeom prst="line">
                <a:avLst/>
              </a:prstGeom>
              <a:noFill/>
              <a:ln w="28575">
                <a:solidFill>
                  <a:schemeClr val="tx1"/>
                </a:solidFill>
                <a:round/>
                <a:headEnd/>
                <a:tailEnd/>
              </a:ln>
            </p:spPr>
            <p:txBody>
              <a:bodyPr wrap="none" anchor="ctr"/>
              <a:lstStyle/>
              <a:p>
                <a:endParaRPr lang="en-US"/>
              </a:p>
            </p:txBody>
          </p:sp>
          <p:sp>
            <p:nvSpPr>
              <p:cNvPr id="36875" name="Line 22"/>
              <p:cNvSpPr>
                <a:spLocks noChangeShapeType="1"/>
              </p:cNvSpPr>
              <p:nvPr/>
            </p:nvSpPr>
            <p:spPr bwMode="auto">
              <a:xfrm>
                <a:off x="3696" y="3720"/>
                <a:ext cx="0" cy="456"/>
              </a:xfrm>
              <a:prstGeom prst="line">
                <a:avLst/>
              </a:prstGeom>
              <a:noFill/>
              <a:ln w="28575">
                <a:solidFill>
                  <a:schemeClr val="tx1"/>
                </a:solidFill>
                <a:round/>
                <a:headEnd/>
                <a:tailEnd/>
              </a:ln>
            </p:spPr>
            <p:txBody>
              <a:bodyPr wrap="none" anchor="ctr"/>
              <a:lstStyle/>
              <a:p>
                <a:endParaRPr lang="en-US"/>
              </a:p>
            </p:txBody>
          </p:sp>
          <p:sp>
            <p:nvSpPr>
              <p:cNvPr id="36876" name="Line 23"/>
              <p:cNvSpPr>
                <a:spLocks noChangeShapeType="1"/>
              </p:cNvSpPr>
              <p:nvPr/>
            </p:nvSpPr>
            <p:spPr bwMode="auto">
              <a:xfrm>
                <a:off x="4608" y="3720"/>
                <a:ext cx="0" cy="456"/>
              </a:xfrm>
              <a:prstGeom prst="line">
                <a:avLst/>
              </a:prstGeom>
              <a:noFill/>
              <a:ln w="28575">
                <a:solidFill>
                  <a:schemeClr val="tx1"/>
                </a:solidFill>
                <a:round/>
                <a:headEnd/>
                <a:tailEnd/>
              </a:ln>
            </p:spPr>
            <p:txBody>
              <a:bodyPr wrap="none" anchor="ctr"/>
              <a:lstStyle/>
              <a:p>
                <a:endParaRPr lang="en-US"/>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b="1" dirty="0" smtClean="0"/>
              <a:t>Tools &amp; Techniques of Management Accounting</a:t>
            </a:r>
            <a:endParaRPr lang="en-US" sz="4000" b="1" dirty="0"/>
          </a:p>
        </p:txBody>
      </p:sp>
      <p:sp>
        <p:nvSpPr>
          <p:cNvPr id="4" name="Content Placeholder 3"/>
          <p:cNvSpPr>
            <a:spLocks noGrp="1"/>
          </p:cNvSpPr>
          <p:nvPr>
            <p:ph idx="1"/>
          </p:nvPr>
        </p:nvSpPr>
        <p:spPr>
          <a:xfrm>
            <a:off x="457200" y="1524000"/>
            <a:ext cx="8229600" cy="5029200"/>
          </a:xfrm>
        </p:spPr>
        <p:txBody>
          <a:bodyPr>
            <a:noAutofit/>
          </a:bodyPr>
          <a:lstStyle/>
          <a:p>
            <a:pPr>
              <a:buNone/>
            </a:pPr>
            <a:r>
              <a:rPr lang="en-US" sz="2000" b="1" dirty="0" smtClean="0"/>
              <a:t>      Financial Planning</a:t>
            </a:r>
            <a:r>
              <a:rPr lang="en-US" sz="2000" dirty="0" smtClean="0"/>
              <a:t>: Formulating financial policies and developing financial procedures to achieve the organization’s objectives. As for example -  Taking decision about the sources of raising fund – Issue of share capital or raising loans.</a:t>
            </a:r>
          </a:p>
          <a:p>
            <a:endParaRPr lang="en-US" sz="2000" dirty="0" smtClean="0"/>
          </a:p>
          <a:p>
            <a:pPr>
              <a:buNone/>
            </a:pPr>
            <a:r>
              <a:rPr lang="en-US" sz="2000" dirty="0" smtClean="0"/>
              <a:t>     </a:t>
            </a:r>
            <a:r>
              <a:rPr lang="en-US" sz="2000" b="1" dirty="0" smtClean="0"/>
              <a:t>Analysis of Financial Statement</a:t>
            </a:r>
            <a:r>
              <a:rPr lang="en-US" sz="2000" dirty="0" smtClean="0"/>
              <a:t>: Through analysis of financial statements, a forecast may be made about future earning, ability to pay debt, etc. It includes comparative financial statements, ratios, fund flow statement, trend analysis, etc. </a:t>
            </a:r>
          </a:p>
          <a:p>
            <a:pPr>
              <a:buNone/>
            </a:pPr>
            <a:endParaRPr lang="en-US" sz="2000" dirty="0" smtClean="0"/>
          </a:p>
          <a:p>
            <a:pPr>
              <a:buNone/>
            </a:pPr>
            <a:r>
              <a:rPr lang="en-US" sz="2000" dirty="0" smtClean="0"/>
              <a:t>     </a:t>
            </a:r>
            <a:r>
              <a:rPr lang="en-US" sz="2000" b="1" dirty="0" smtClean="0"/>
              <a:t>Historical Cost Accounting</a:t>
            </a:r>
            <a:r>
              <a:rPr lang="en-US" sz="2000" dirty="0" smtClean="0"/>
              <a:t>: The statement of actual cost after they have been incurred is called Historical Accounting. Although these are of limited value, they are essential in order to operate a standard costing system. </a:t>
            </a:r>
          </a:p>
          <a:p>
            <a:pPr>
              <a:buNone/>
            </a:pPr>
            <a:r>
              <a:rPr lang="en-US" sz="2000" dirty="0" smtClean="0"/>
              <a:t>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&amp; Techniques of Management Accounting</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p>
          <a:p>
            <a:pPr>
              <a:buNone/>
            </a:pPr>
            <a:r>
              <a:rPr lang="en-US" sz="8000" b="1" dirty="0" smtClean="0"/>
              <a:t>     Standard Costing: </a:t>
            </a:r>
            <a:r>
              <a:rPr lang="en-US" sz="8000" dirty="0" smtClean="0"/>
              <a:t>Standard Costing is an important tool of cost control, which is one of the main objectives of management accounting. The techniques of preparation of standard cost, their comparison  with actual cost and their analyze of the differences. It is the most effective method available for controlling performances and costs.</a:t>
            </a:r>
          </a:p>
          <a:p>
            <a:pPr>
              <a:buNone/>
            </a:pPr>
            <a:endParaRPr lang="en-US" sz="8000" dirty="0" smtClean="0"/>
          </a:p>
          <a:p>
            <a:pPr>
              <a:buNone/>
            </a:pPr>
            <a:r>
              <a:rPr lang="en-US" sz="8000" dirty="0" smtClean="0"/>
              <a:t>     </a:t>
            </a:r>
            <a:r>
              <a:rPr lang="en-US" sz="8000" b="1" dirty="0" smtClean="0"/>
              <a:t>Budgetary Control</a:t>
            </a:r>
            <a:r>
              <a:rPr lang="en-US" sz="8000" dirty="0" smtClean="0"/>
              <a:t>: The most widely used device for managerial control is budget. It is a quantitative expression of plan of action. Comparing actual performance with pre-determined targets. </a:t>
            </a:r>
          </a:p>
          <a:p>
            <a:pPr>
              <a:buNone/>
            </a:pPr>
            <a:r>
              <a:rPr lang="en-US" sz="8000" dirty="0" smtClean="0"/>
              <a:t>       </a:t>
            </a:r>
          </a:p>
          <a:p>
            <a:pPr>
              <a:buNone/>
            </a:pPr>
            <a:r>
              <a:rPr lang="en-US" sz="8000" dirty="0" smtClean="0"/>
              <a:t>     </a:t>
            </a:r>
            <a:r>
              <a:rPr lang="en-US" sz="8000" b="1" dirty="0" smtClean="0"/>
              <a:t>Marginal Costing</a:t>
            </a:r>
            <a:r>
              <a:rPr lang="en-US" sz="8000" dirty="0" smtClean="0"/>
              <a:t>: This is a method of costing which is concerned with changes in cost resulting from changes in the volume of production. It is helpful for management to know  about profitability of different lines of production.</a:t>
            </a:r>
          </a:p>
          <a:p>
            <a:pPr>
              <a:buNone/>
            </a:pPr>
            <a:endParaRPr lang="en-US" sz="8000" dirty="0" smtClean="0"/>
          </a:p>
          <a:p>
            <a:pPr>
              <a:buNone/>
            </a:pPr>
            <a:endParaRPr lang="en-US" sz="8000" dirty="0" smtClean="0"/>
          </a:p>
          <a:p>
            <a:pPr>
              <a:buNone/>
            </a:pPr>
            <a:endParaRPr lang="en-US" sz="8000" dirty="0" smtClean="0"/>
          </a:p>
          <a:p>
            <a:pPr>
              <a:buNone/>
            </a:pPr>
            <a:r>
              <a:rPr lang="en-US" sz="8000" dirty="0" smtClean="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&amp; Techniques of Management Accounting</a:t>
            </a: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a:buNone/>
            </a:pPr>
            <a:r>
              <a:rPr lang="en-US" sz="2200" b="1" dirty="0" smtClean="0"/>
              <a:t>     </a:t>
            </a:r>
            <a:r>
              <a:rPr lang="en-US" sz="2000" b="1" dirty="0" smtClean="0"/>
              <a:t>Decision Accounting</a:t>
            </a:r>
            <a:r>
              <a:rPr lang="en-US" sz="2000" dirty="0" smtClean="0"/>
              <a:t>: Decisions are taken after studying the alternative data in terms of cost, prices and profit furnished by management accounting and exercising the best choice after considering other non-financial factors.</a:t>
            </a:r>
          </a:p>
          <a:p>
            <a:pPr>
              <a:buNone/>
            </a:pPr>
            <a:r>
              <a:rPr lang="en-US" sz="2000" b="1" dirty="0" smtClean="0"/>
              <a:t>  </a:t>
            </a:r>
          </a:p>
          <a:p>
            <a:pPr>
              <a:buNone/>
            </a:pPr>
            <a:r>
              <a:rPr lang="en-US" sz="2000" b="1" dirty="0" smtClean="0"/>
              <a:t>      Ratio Accounting</a:t>
            </a:r>
            <a:r>
              <a:rPr lang="en-US" sz="2000" dirty="0" smtClean="0"/>
              <a:t>: Ratio  accounting includes trend analysis, comparative financial statements, inter-period comparison, ratio analysis, fund flow statement, etc.</a:t>
            </a:r>
          </a:p>
          <a:p>
            <a:pPr>
              <a:buNone/>
            </a:pPr>
            <a:endParaRPr lang="en-US" sz="2000" dirty="0" smtClean="0"/>
          </a:p>
          <a:p>
            <a:pPr>
              <a:buNone/>
            </a:pPr>
            <a:r>
              <a:rPr lang="en-US" sz="2000" b="1" dirty="0" smtClean="0"/>
              <a:t>      Control Accounting</a:t>
            </a:r>
            <a:r>
              <a:rPr lang="en-US" sz="2000" dirty="0" smtClean="0"/>
              <a:t>: It consists of techniques of standard cost, budgetary control, control reports and statements, internal audit report, etc. </a:t>
            </a:r>
          </a:p>
          <a:p>
            <a:pPr>
              <a:buNone/>
            </a:pPr>
            <a:endParaRPr lang="en-US" sz="2000" dirty="0" smtClean="0"/>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&amp; Techniques of Management Accounting</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     </a:t>
            </a:r>
          </a:p>
          <a:p>
            <a:pPr>
              <a:buNone/>
            </a:pPr>
            <a:r>
              <a:rPr lang="en-US" sz="2000" b="1" dirty="0" smtClean="0"/>
              <a:t>     Statistical Techniques</a:t>
            </a:r>
            <a:r>
              <a:rPr lang="en-US" sz="2000" dirty="0" smtClean="0"/>
              <a:t>: There is a large number of statistical and graphical techniques which are used in management accounting. Some common example are master chart, chart </a:t>
            </a:r>
            <a:r>
              <a:rPr lang="en-US" sz="2000" smtClean="0"/>
              <a:t>of sales </a:t>
            </a:r>
            <a:r>
              <a:rPr lang="en-US" sz="2000" dirty="0" smtClean="0"/>
              <a:t>and earnings, investment chart, etc.</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C06D86A8-41C4-4865-8937-63C47E29C842}" type="slidenum">
              <a:rPr lang="en-US"/>
              <a:pPr/>
              <a:t>25</a:t>
            </a:fld>
            <a:endParaRPr lang="en-US"/>
          </a:p>
        </p:txBody>
      </p:sp>
      <p:sp>
        <p:nvSpPr>
          <p:cNvPr id="346114" name="Rectangle 2"/>
          <p:cNvSpPr>
            <a:spLocks noGrp="1" noChangeArrowheads="1"/>
          </p:cNvSpPr>
          <p:nvPr>
            <p:ph type="title"/>
          </p:nvPr>
        </p:nvSpPr>
        <p:spPr>
          <a:xfrm>
            <a:off x="304800" y="0"/>
            <a:ext cx="8458200" cy="1203325"/>
          </a:xfrm>
          <a:gradFill rotWithShape="1">
            <a:gsLst>
              <a:gs pos="0">
                <a:schemeClr val="bg1"/>
              </a:gs>
              <a:gs pos="50000">
                <a:srgbClr val="800000"/>
              </a:gs>
              <a:gs pos="100000">
                <a:schemeClr val="bg1"/>
              </a:gs>
            </a:gsLst>
            <a:lin ang="5400000" scaled="1"/>
          </a:gradFill>
          <a:ln w="76200">
            <a:solidFill>
              <a:schemeClr val="tx1"/>
            </a:solidFill>
          </a:ln>
        </p:spPr>
        <p:txBody>
          <a:bodyPr/>
          <a:lstStyle/>
          <a:p>
            <a:pPr eaLnBrk="1" hangingPunct="1">
              <a:defRPr/>
            </a:pPr>
            <a:r>
              <a:rPr lang="en-US" sz="4000" smtClean="0"/>
              <a:t>Techniques in management accounting</a:t>
            </a:r>
          </a:p>
        </p:txBody>
      </p:sp>
      <p:sp>
        <p:nvSpPr>
          <p:cNvPr id="24580" name="Rectangle 3"/>
          <p:cNvSpPr>
            <a:spLocks noGrp="1" noChangeArrowheads="1"/>
          </p:cNvSpPr>
          <p:nvPr>
            <p:ph type="body" idx="1"/>
          </p:nvPr>
        </p:nvSpPr>
        <p:spPr>
          <a:xfrm>
            <a:off x="0" y="1066800"/>
            <a:ext cx="8921750" cy="5029200"/>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p:txBody>
      </p:sp>
      <p:sp>
        <p:nvSpPr>
          <p:cNvPr id="346116" name="Oval 4"/>
          <p:cNvSpPr>
            <a:spLocks noChangeArrowheads="1"/>
          </p:cNvSpPr>
          <p:nvPr/>
        </p:nvSpPr>
        <p:spPr bwMode="auto">
          <a:xfrm>
            <a:off x="2438400" y="2514600"/>
            <a:ext cx="4191000" cy="2209800"/>
          </a:xfrm>
          <a:prstGeom prst="ellipse">
            <a:avLst/>
          </a:prstGeom>
          <a:solidFill>
            <a:srgbClr val="FB2603"/>
          </a:solidFill>
          <a:ln w="9525">
            <a:solidFill>
              <a:schemeClr val="tx1"/>
            </a:solidFill>
            <a:round/>
            <a:headEnd/>
            <a:tailEnd/>
          </a:ln>
        </p:spPr>
        <p:txBody>
          <a:bodyPr wrap="none" anchor="ctr"/>
          <a:lstStyle/>
          <a:p>
            <a:pPr algn="ctr"/>
            <a:r>
              <a:rPr lang="en-US" sz="2800"/>
              <a:t>Management Accounting</a:t>
            </a:r>
          </a:p>
        </p:txBody>
      </p:sp>
      <p:sp>
        <p:nvSpPr>
          <p:cNvPr id="346117" name="Oval 5"/>
          <p:cNvSpPr>
            <a:spLocks noChangeArrowheads="1"/>
          </p:cNvSpPr>
          <p:nvPr/>
        </p:nvSpPr>
        <p:spPr bwMode="auto">
          <a:xfrm>
            <a:off x="1143000" y="2133600"/>
            <a:ext cx="2133600" cy="457200"/>
          </a:xfrm>
          <a:prstGeom prst="ellipse">
            <a:avLst/>
          </a:prstGeom>
          <a:solidFill>
            <a:srgbClr val="FF6600"/>
          </a:solidFill>
          <a:ln w="9525">
            <a:solidFill>
              <a:schemeClr val="tx1"/>
            </a:solidFill>
            <a:round/>
            <a:headEnd/>
            <a:tailEnd/>
          </a:ln>
        </p:spPr>
        <p:txBody>
          <a:bodyPr wrap="none" anchor="ctr"/>
          <a:lstStyle/>
          <a:p>
            <a:pPr algn="ctr"/>
            <a:r>
              <a:rPr lang="en-US"/>
              <a:t>Cost accounting</a:t>
            </a:r>
          </a:p>
        </p:txBody>
      </p:sp>
      <p:sp>
        <p:nvSpPr>
          <p:cNvPr id="346118" name="Oval 6"/>
          <p:cNvSpPr>
            <a:spLocks noChangeArrowheads="1"/>
          </p:cNvSpPr>
          <p:nvPr/>
        </p:nvSpPr>
        <p:spPr bwMode="auto">
          <a:xfrm>
            <a:off x="7315200" y="3581400"/>
            <a:ext cx="1600200" cy="457200"/>
          </a:xfrm>
          <a:prstGeom prst="ellipse">
            <a:avLst/>
          </a:prstGeom>
          <a:solidFill>
            <a:srgbClr val="FF6600"/>
          </a:solidFill>
          <a:ln w="9525">
            <a:solidFill>
              <a:schemeClr val="tx1"/>
            </a:solidFill>
            <a:round/>
            <a:headEnd/>
            <a:tailEnd/>
          </a:ln>
        </p:spPr>
        <p:txBody>
          <a:bodyPr wrap="none" anchor="ctr"/>
          <a:lstStyle/>
          <a:p>
            <a:pPr algn="ctr"/>
            <a:r>
              <a:rPr lang="en-US"/>
              <a:t>Mathematics</a:t>
            </a:r>
          </a:p>
        </p:txBody>
      </p:sp>
      <p:sp>
        <p:nvSpPr>
          <p:cNvPr id="346119" name="Oval 7"/>
          <p:cNvSpPr>
            <a:spLocks noChangeArrowheads="1"/>
          </p:cNvSpPr>
          <p:nvPr/>
        </p:nvSpPr>
        <p:spPr bwMode="auto">
          <a:xfrm>
            <a:off x="6553200" y="2438400"/>
            <a:ext cx="2133600" cy="457200"/>
          </a:xfrm>
          <a:prstGeom prst="ellipse">
            <a:avLst/>
          </a:prstGeom>
          <a:solidFill>
            <a:schemeClr val="accent2"/>
          </a:solidFill>
          <a:ln w="9525">
            <a:solidFill>
              <a:schemeClr val="tx1"/>
            </a:solidFill>
            <a:round/>
            <a:headEnd/>
            <a:tailEnd/>
          </a:ln>
        </p:spPr>
        <p:txBody>
          <a:bodyPr wrap="none" anchor="ctr"/>
          <a:lstStyle/>
          <a:p>
            <a:pPr algn="ctr"/>
            <a:r>
              <a:rPr lang="en-US"/>
              <a:t>operation research</a:t>
            </a:r>
          </a:p>
        </p:txBody>
      </p:sp>
      <p:sp>
        <p:nvSpPr>
          <p:cNvPr id="346120" name="Oval 8"/>
          <p:cNvSpPr>
            <a:spLocks noChangeArrowheads="1"/>
          </p:cNvSpPr>
          <p:nvPr/>
        </p:nvSpPr>
        <p:spPr bwMode="auto">
          <a:xfrm>
            <a:off x="6324600" y="1447800"/>
            <a:ext cx="2133600" cy="457200"/>
          </a:xfrm>
          <a:prstGeom prst="ellipse">
            <a:avLst/>
          </a:prstGeom>
          <a:solidFill>
            <a:srgbClr val="33CCFF"/>
          </a:solidFill>
          <a:ln w="9525">
            <a:solidFill>
              <a:schemeClr val="tx1"/>
            </a:solidFill>
            <a:round/>
            <a:headEnd/>
            <a:tailEnd/>
          </a:ln>
        </p:spPr>
        <p:txBody>
          <a:bodyPr wrap="none" anchor="ctr"/>
          <a:lstStyle/>
          <a:p>
            <a:pPr algn="ctr"/>
            <a:r>
              <a:rPr lang="en-US"/>
              <a:t>statistics</a:t>
            </a:r>
          </a:p>
        </p:txBody>
      </p:sp>
      <p:sp>
        <p:nvSpPr>
          <p:cNvPr id="346121" name="Oval 9"/>
          <p:cNvSpPr>
            <a:spLocks noChangeArrowheads="1"/>
          </p:cNvSpPr>
          <p:nvPr/>
        </p:nvSpPr>
        <p:spPr bwMode="auto">
          <a:xfrm>
            <a:off x="3581400" y="1295400"/>
            <a:ext cx="2133600" cy="457200"/>
          </a:xfrm>
          <a:prstGeom prst="ellipse">
            <a:avLst/>
          </a:prstGeom>
          <a:solidFill>
            <a:schemeClr val="accent1"/>
          </a:solidFill>
          <a:ln w="9525">
            <a:solidFill>
              <a:schemeClr val="tx1"/>
            </a:solidFill>
            <a:round/>
            <a:headEnd/>
            <a:tailEnd/>
          </a:ln>
        </p:spPr>
        <p:txBody>
          <a:bodyPr wrap="none" anchor="ctr"/>
          <a:lstStyle/>
          <a:p>
            <a:pPr algn="ctr"/>
            <a:r>
              <a:rPr lang="en-US"/>
              <a:t>Ratios</a:t>
            </a:r>
          </a:p>
        </p:txBody>
      </p:sp>
      <p:sp>
        <p:nvSpPr>
          <p:cNvPr id="346122" name="Oval 10"/>
          <p:cNvSpPr>
            <a:spLocks noChangeArrowheads="1"/>
          </p:cNvSpPr>
          <p:nvPr/>
        </p:nvSpPr>
        <p:spPr bwMode="auto">
          <a:xfrm>
            <a:off x="0" y="2971800"/>
            <a:ext cx="2133600" cy="457200"/>
          </a:xfrm>
          <a:prstGeom prst="ellipse">
            <a:avLst/>
          </a:prstGeom>
          <a:solidFill>
            <a:schemeClr val="accent2"/>
          </a:solidFill>
          <a:ln w="9525">
            <a:solidFill>
              <a:schemeClr val="tx1"/>
            </a:solidFill>
            <a:round/>
            <a:headEnd/>
            <a:tailEnd/>
          </a:ln>
        </p:spPr>
        <p:txBody>
          <a:bodyPr wrap="none" anchor="ctr"/>
          <a:lstStyle/>
          <a:p>
            <a:pPr algn="ctr"/>
            <a:r>
              <a:rPr lang="en-US"/>
              <a:t>Financial accounts</a:t>
            </a:r>
          </a:p>
        </p:txBody>
      </p:sp>
      <p:sp>
        <p:nvSpPr>
          <p:cNvPr id="346123" name="Oval 11"/>
          <p:cNvSpPr>
            <a:spLocks noChangeArrowheads="1"/>
          </p:cNvSpPr>
          <p:nvPr/>
        </p:nvSpPr>
        <p:spPr bwMode="auto">
          <a:xfrm>
            <a:off x="152400" y="4114800"/>
            <a:ext cx="2133600" cy="457200"/>
          </a:xfrm>
          <a:prstGeom prst="ellipse">
            <a:avLst/>
          </a:prstGeom>
          <a:solidFill>
            <a:srgbClr val="00FF00"/>
          </a:solidFill>
          <a:ln w="9525">
            <a:solidFill>
              <a:schemeClr val="tx1"/>
            </a:solidFill>
            <a:round/>
            <a:headEnd/>
            <a:tailEnd/>
          </a:ln>
        </p:spPr>
        <p:txBody>
          <a:bodyPr wrap="none" anchor="ctr"/>
          <a:lstStyle/>
          <a:p>
            <a:pPr algn="ctr"/>
            <a:r>
              <a:rPr lang="en-US"/>
              <a:t>Budgetary control</a:t>
            </a:r>
          </a:p>
        </p:txBody>
      </p:sp>
      <p:sp>
        <p:nvSpPr>
          <p:cNvPr id="346124" name="Oval 12"/>
          <p:cNvSpPr>
            <a:spLocks noChangeArrowheads="1"/>
          </p:cNvSpPr>
          <p:nvPr/>
        </p:nvSpPr>
        <p:spPr bwMode="auto">
          <a:xfrm>
            <a:off x="228600" y="5486400"/>
            <a:ext cx="2590800" cy="381000"/>
          </a:xfrm>
          <a:prstGeom prst="ellipse">
            <a:avLst/>
          </a:prstGeom>
          <a:solidFill>
            <a:srgbClr val="FF9966"/>
          </a:solidFill>
          <a:ln w="9525">
            <a:solidFill>
              <a:schemeClr val="tx1"/>
            </a:solidFill>
            <a:round/>
            <a:headEnd/>
            <a:tailEnd/>
          </a:ln>
        </p:spPr>
        <p:txBody>
          <a:bodyPr wrap="none" anchor="ctr"/>
          <a:lstStyle/>
          <a:p>
            <a:pPr algn="ctr"/>
            <a:r>
              <a:rPr lang="en-US"/>
              <a:t>Cash flow statement</a:t>
            </a:r>
          </a:p>
        </p:txBody>
      </p:sp>
      <p:sp>
        <p:nvSpPr>
          <p:cNvPr id="346125" name="Oval 13"/>
          <p:cNvSpPr>
            <a:spLocks noChangeArrowheads="1"/>
          </p:cNvSpPr>
          <p:nvPr/>
        </p:nvSpPr>
        <p:spPr bwMode="auto">
          <a:xfrm>
            <a:off x="2819400" y="5638800"/>
            <a:ext cx="1828800" cy="381000"/>
          </a:xfrm>
          <a:prstGeom prst="ellipse">
            <a:avLst/>
          </a:prstGeom>
          <a:solidFill>
            <a:srgbClr val="FF9966"/>
          </a:solidFill>
          <a:ln w="9525">
            <a:solidFill>
              <a:schemeClr val="tx1"/>
            </a:solidFill>
            <a:round/>
            <a:headEnd/>
            <a:tailEnd/>
          </a:ln>
        </p:spPr>
        <p:txBody>
          <a:bodyPr wrap="none" anchor="ctr"/>
          <a:lstStyle/>
          <a:p>
            <a:pPr algn="ctr"/>
            <a:r>
              <a:rPr lang="en-US"/>
              <a:t>FFS</a:t>
            </a:r>
          </a:p>
        </p:txBody>
      </p:sp>
      <p:sp>
        <p:nvSpPr>
          <p:cNvPr id="346126" name="Oval 14"/>
          <p:cNvSpPr>
            <a:spLocks noChangeArrowheads="1"/>
          </p:cNvSpPr>
          <p:nvPr/>
        </p:nvSpPr>
        <p:spPr bwMode="auto">
          <a:xfrm>
            <a:off x="4800600" y="5562600"/>
            <a:ext cx="2133600" cy="457200"/>
          </a:xfrm>
          <a:prstGeom prst="ellipse">
            <a:avLst/>
          </a:prstGeom>
          <a:solidFill>
            <a:srgbClr val="33CCFF"/>
          </a:solidFill>
          <a:ln w="9525">
            <a:solidFill>
              <a:schemeClr val="tx1"/>
            </a:solidFill>
            <a:round/>
            <a:headEnd/>
            <a:tailEnd/>
          </a:ln>
        </p:spPr>
        <p:txBody>
          <a:bodyPr wrap="none" anchor="ctr"/>
          <a:lstStyle/>
          <a:p>
            <a:pPr algn="ctr"/>
            <a:r>
              <a:rPr lang="en-US"/>
              <a:t>Trend percentages</a:t>
            </a:r>
          </a:p>
        </p:txBody>
      </p:sp>
      <p:sp>
        <p:nvSpPr>
          <p:cNvPr id="346127" name="Oval 15"/>
          <p:cNvSpPr>
            <a:spLocks noChangeArrowheads="1"/>
          </p:cNvSpPr>
          <p:nvPr/>
        </p:nvSpPr>
        <p:spPr bwMode="auto">
          <a:xfrm>
            <a:off x="6629400" y="4572000"/>
            <a:ext cx="2133600" cy="762000"/>
          </a:xfrm>
          <a:prstGeom prst="ellipse">
            <a:avLst/>
          </a:prstGeom>
          <a:solidFill>
            <a:srgbClr val="FB2603"/>
          </a:solidFill>
          <a:ln w="9525">
            <a:solidFill>
              <a:schemeClr val="tx1"/>
            </a:solidFill>
            <a:round/>
            <a:headEnd/>
            <a:tailEnd/>
          </a:ln>
        </p:spPr>
        <p:txBody>
          <a:bodyPr wrap="none" anchor="ctr"/>
          <a:lstStyle/>
          <a:p>
            <a:pPr algn="ctr"/>
            <a:r>
              <a:rPr lang="en-US"/>
              <a:t>Marginal costing </a:t>
            </a:r>
          </a:p>
        </p:txBody>
      </p:sp>
      <p:sp>
        <p:nvSpPr>
          <p:cNvPr id="346128" name="Line 16"/>
          <p:cNvSpPr>
            <a:spLocks noChangeShapeType="1"/>
          </p:cNvSpPr>
          <p:nvPr/>
        </p:nvSpPr>
        <p:spPr bwMode="auto">
          <a:xfrm flipV="1">
            <a:off x="2286000" y="4114800"/>
            <a:ext cx="304800" cy="228600"/>
          </a:xfrm>
          <a:prstGeom prst="line">
            <a:avLst/>
          </a:prstGeom>
          <a:noFill/>
          <a:ln w="38100">
            <a:solidFill>
              <a:schemeClr val="tx1"/>
            </a:solidFill>
            <a:round/>
            <a:headEnd/>
            <a:tailEnd type="triangle" w="med" len="med"/>
          </a:ln>
        </p:spPr>
        <p:txBody>
          <a:bodyPr/>
          <a:lstStyle/>
          <a:p>
            <a:endParaRPr lang="en-US"/>
          </a:p>
        </p:txBody>
      </p:sp>
      <p:sp>
        <p:nvSpPr>
          <p:cNvPr id="346129" name="Line 17"/>
          <p:cNvSpPr>
            <a:spLocks noChangeShapeType="1"/>
          </p:cNvSpPr>
          <p:nvPr/>
        </p:nvSpPr>
        <p:spPr bwMode="auto">
          <a:xfrm flipV="1">
            <a:off x="2133600" y="3200400"/>
            <a:ext cx="457200" cy="76200"/>
          </a:xfrm>
          <a:prstGeom prst="line">
            <a:avLst/>
          </a:prstGeom>
          <a:noFill/>
          <a:ln w="38100">
            <a:solidFill>
              <a:schemeClr val="tx1"/>
            </a:solidFill>
            <a:round/>
            <a:headEnd/>
            <a:tailEnd type="triangle" w="med" len="med"/>
          </a:ln>
        </p:spPr>
        <p:txBody>
          <a:bodyPr/>
          <a:lstStyle/>
          <a:p>
            <a:endParaRPr lang="en-US"/>
          </a:p>
        </p:txBody>
      </p:sp>
      <p:sp>
        <p:nvSpPr>
          <p:cNvPr id="346130" name="Line 18"/>
          <p:cNvSpPr>
            <a:spLocks noChangeShapeType="1"/>
          </p:cNvSpPr>
          <p:nvPr/>
        </p:nvSpPr>
        <p:spPr bwMode="auto">
          <a:xfrm>
            <a:off x="3124200" y="2514600"/>
            <a:ext cx="457200" cy="152400"/>
          </a:xfrm>
          <a:prstGeom prst="line">
            <a:avLst/>
          </a:prstGeom>
          <a:noFill/>
          <a:ln w="28575">
            <a:solidFill>
              <a:schemeClr val="tx1"/>
            </a:solidFill>
            <a:round/>
            <a:headEnd/>
            <a:tailEnd type="triangle" w="med" len="med"/>
          </a:ln>
        </p:spPr>
        <p:txBody>
          <a:bodyPr/>
          <a:lstStyle/>
          <a:p>
            <a:endParaRPr lang="en-US"/>
          </a:p>
        </p:txBody>
      </p:sp>
      <p:sp>
        <p:nvSpPr>
          <p:cNvPr id="346131" name="Line 19"/>
          <p:cNvSpPr>
            <a:spLocks noChangeShapeType="1"/>
          </p:cNvSpPr>
          <p:nvPr/>
        </p:nvSpPr>
        <p:spPr bwMode="auto">
          <a:xfrm>
            <a:off x="4724400" y="1752600"/>
            <a:ext cx="0" cy="762000"/>
          </a:xfrm>
          <a:prstGeom prst="line">
            <a:avLst/>
          </a:prstGeom>
          <a:noFill/>
          <a:ln w="38100">
            <a:solidFill>
              <a:schemeClr val="tx1"/>
            </a:solidFill>
            <a:round/>
            <a:headEnd/>
            <a:tailEnd type="triangle" w="med" len="med"/>
          </a:ln>
        </p:spPr>
        <p:txBody>
          <a:bodyPr/>
          <a:lstStyle/>
          <a:p>
            <a:endParaRPr lang="en-US"/>
          </a:p>
        </p:txBody>
      </p:sp>
      <p:sp>
        <p:nvSpPr>
          <p:cNvPr id="346132" name="Line 20"/>
          <p:cNvSpPr>
            <a:spLocks noChangeShapeType="1"/>
          </p:cNvSpPr>
          <p:nvPr/>
        </p:nvSpPr>
        <p:spPr bwMode="auto">
          <a:xfrm flipH="1">
            <a:off x="5867400" y="1905000"/>
            <a:ext cx="762000" cy="838200"/>
          </a:xfrm>
          <a:prstGeom prst="line">
            <a:avLst/>
          </a:prstGeom>
          <a:noFill/>
          <a:ln w="38100">
            <a:solidFill>
              <a:schemeClr val="tx1"/>
            </a:solidFill>
            <a:round/>
            <a:headEnd/>
            <a:tailEnd type="triangle" w="med" len="med"/>
          </a:ln>
        </p:spPr>
        <p:txBody>
          <a:bodyPr/>
          <a:lstStyle/>
          <a:p>
            <a:endParaRPr lang="en-US"/>
          </a:p>
        </p:txBody>
      </p:sp>
      <p:sp>
        <p:nvSpPr>
          <p:cNvPr id="346133" name="Line 21"/>
          <p:cNvSpPr>
            <a:spLocks noChangeShapeType="1"/>
          </p:cNvSpPr>
          <p:nvPr/>
        </p:nvSpPr>
        <p:spPr bwMode="auto">
          <a:xfrm flipH="1" flipV="1">
            <a:off x="5105400" y="4648200"/>
            <a:ext cx="304800" cy="990600"/>
          </a:xfrm>
          <a:prstGeom prst="line">
            <a:avLst/>
          </a:prstGeom>
          <a:noFill/>
          <a:ln w="38100">
            <a:solidFill>
              <a:schemeClr val="tx1"/>
            </a:solidFill>
            <a:round/>
            <a:headEnd/>
            <a:tailEnd type="triangle" w="med" len="med"/>
          </a:ln>
        </p:spPr>
        <p:txBody>
          <a:bodyPr/>
          <a:lstStyle/>
          <a:p>
            <a:endParaRPr lang="en-US"/>
          </a:p>
        </p:txBody>
      </p:sp>
      <p:sp>
        <p:nvSpPr>
          <p:cNvPr id="346134" name="Line 22"/>
          <p:cNvSpPr>
            <a:spLocks noChangeShapeType="1"/>
          </p:cNvSpPr>
          <p:nvPr/>
        </p:nvSpPr>
        <p:spPr bwMode="auto">
          <a:xfrm flipH="1" flipV="1">
            <a:off x="5943600" y="4343400"/>
            <a:ext cx="762000" cy="457200"/>
          </a:xfrm>
          <a:prstGeom prst="line">
            <a:avLst/>
          </a:prstGeom>
          <a:noFill/>
          <a:ln w="38100">
            <a:solidFill>
              <a:schemeClr val="tx1"/>
            </a:solidFill>
            <a:round/>
            <a:headEnd/>
            <a:tailEnd type="triangle" w="med" len="med"/>
          </a:ln>
        </p:spPr>
        <p:txBody>
          <a:bodyPr/>
          <a:lstStyle/>
          <a:p>
            <a:endParaRPr lang="en-US"/>
          </a:p>
        </p:txBody>
      </p:sp>
      <p:sp>
        <p:nvSpPr>
          <p:cNvPr id="346135" name="Line 23"/>
          <p:cNvSpPr>
            <a:spLocks noChangeShapeType="1"/>
          </p:cNvSpPr>
          <p:nvPr/>
        </p:nvSpPr>
        <p:spPr bwMode="auto">
          <a:xfrm flipH="1">
            <a:off x="6629400" y="3810000"/>
            <a:ext cx="609600" cy="0"/>
          </a:xfrm>
          <a:prstGeom prst="line">
            <a:avLst/>
          </a:prstGeom>
          <a:noFill/>
          <a:ln w="38100">
            <a:solidFill>
              <a:schemeClr val="tx1"/>
            </a:solidFill>
            <a:round/>
            <a:headEnd/>
            <a:tailEnd type="triangle" w="med" len="med"/>
          </a:ln>
        </p:spPr>
        <p:txBody>
          <a:bodyPr/>
          <a:lstStyle/>
          <a:p>
            <a:endParaRPr lang="en-US"/>
          </a:p>
        </p:txBody>
      </p:sp>
      <p:sp>
        <p:nvSpPr>
          <p:cNvPr id="346136" name="Line 24"/>
          <p:cNvSpPr>
            <a:spLocks noChangeShapeType="1"/>
          </p:cNvSpPr>
          <p:nvPr/>
        </p:nvSpPr>
        <p:spPr bwMode="auto">
          <a:xfrm flipH="1">
            <a:off x="6400800" y="2819400"/>
            <a:ext cx="304800" cy="228600"/>
          </a:xfrm>
          <a:prstGeom prst="line">
            <a:avLst/>
          </a:prstGeom>
          <a:noFill/>
          <a:ln w="38100">
            <a:solidFill>
              <a:schemeClr val="tx1"/>
            </a:solidFill>
            <a:round/>
            <a:headEnd/>
            <a:tailEnd type="triangle" w="med" len="med"/>
          </a:ln>
        </p:spPr>
        <p:txBody>
          <a:bodyPr/>
          <a:lstStyle/>
          <a:p>
            <a:endParaRPr lang="en-US"/>
          </a:p>
        </p:txBody>
      </p:sp>
      <p:sp>
        <p:nvSpPr>
          <p:cNvPr id="346137" name="Line 25"/>
          <p:cNvSpPr>
            <a:spLocks noChangeShapeType="1"/>
          </p:cNvSpPr>
          <p:nvPr/>
        </p:nvSpPr>
        <p:spPr bwMode="auto">
          <a:xfrm flipV="1">
            <a:off x="2438400" y="4572000"/>
            <a:ext cx="990600" cy="914400"/>
          </a:xfrm>
          <a:prstGeom prst="line">
            <a:avLst/>
          </a:prstGeom>
          <a:noFill/>
          <a:ln w="38100">
            <a:solidFill>
              <a:schemeClr val="tx1"/>
            </a:solidFill>
            <a:round/>
            <a:headEnd/>
            <a:tailEnd type="triangle" w="med" len="med"/>
          </a:ln>
        </p:spPr>
        <p:txBody>
          <a:bodyPr/>
          <a:lstStyle/>
          <a:p>
            <a:endParaRPr lang="en-US"/>
          </a:p>
        </p:txBody>
      </p:sp>
      <p:sp>
        <p:nvSpPr>
          <p:cNvPr id="346138" name="Line 26"/>
          <p:cNvSpPr>
            <a:spLocks noChangeShapeType="1"/>
          </p:cNvSpPr>
          <p:nvPr/>
        </p:nvSpPr>
        <p:spPr bwMode="auto">
          <a:xfrm flipV="1">
            <a:off x="3962400" y="4800600"/>
            <a:ext cx="76200" cy="762000"/>
          </a:xfrm>
          <a:prstGeom prst="line">
            <a:avLst/>
          </a:prstGeom>
          <a:noFill/>
          <a:ln w="38100">
            <a:solidFill>
              <a:schemeClr val="tx1"/>
            </a:solidFill>
            <a:round/>
            <a:headEnd/>
            <a:tailEnd type="triangle" w="med" len="med"/>
          </a:ln>
        </p:spPr>
        <p:txBody>
          <a:bodyPr/>
          <a:lstStyle/>
          <a:p>
            <a:endParaRPr lang="en-US"/>
          </a:p>
        </p:txBody>
      </p:sp>
      <p:sp>
        <p:nvSpPr>
          <p:cNvPr id="346139" name="Oval 27"/>
          <p:cNvSpPr>
            <a:spLocks noChangeArrowheads="1"/>
          </p:cNvSpPr>
          <p:nvPr/>
        </p:nvSpPr>
        <p:spPr bwMode="auto">
          <a:xfrm>
            <a:off x="990600" y="1371600"/>
            <a:ext cx="2514600" cy="533400"/>
          </a:xfrm>
          <a:prstGeom prst="ellipse">
            <a:avLst/>
          </a:prstGeom>
          <a:solidFill>
            <a:srgbClr val="33CCFF"/>
          </a:solidFill>
          <a:ln w="9525">
            <a:solidFill>
              <a:schemeClr val="tx1"/>
            </a:solidFill>
            <a:round/>
            <a:headEnd/>
            <a:tailEnd/>
          </a:ln>
        </p:spPr>
        <p:txBody>
          <a:bodyPr wrap="none" anchor="ctr"/>
          <a:lstStyle/>
          <a:p>
            <a:pPr algn="ctr"/>
            <a:r>
              <a:rPr lang="en-US"/>
              <a:t>Variance analysis</a:t>
            </a:r>
          </a:p>
        </p:txBody>
      </p:sp>
      <p:sp>
        <p:nvSpPr>
          <p:cNvPr id="346140" name="Line 28"/>
          <p:cNvSpPr>
            <a:spLocks noChangeShapeType="1"/>
          </p:cNvSpPr>
          <p:nvPr/>
        </p:nvSpPr>
        <p:spPr bwMode="auto">
          <a:xfrm>
            <a:off x="3276600" y="1752600"/>
            <a:ext cx="533400" cy="838200"/>
          </a:xfrm>
          <a:prstGeom prst="line">
            <a:avLst/>
          </a:prstGeom>
          <a:noFill/>
          <a:ln w="38100">
            <a:solidFill>
              <a:schemeClr val="tx1"/>
            </a:solidFill>
            <a:round/>
            <a:headEnd/>
            <a:tailEnd type="triangle" w="med" len="med"/>
          </a:ln>
        </p:spPr>
        <p:txBody>
          <a:bodyPr/>
          <a:lstStyle/>
          <a:p>
            <a:endParaRPr lang="en-US"/>
          </a:p>
        </p:txBody>
      </p:sp>
      <p:sp>
        <p:nvSpPr>
          <p:cNvPr id="346141" name="Oval 29"/>
          <p:cNvSpPr>
            <a:spLocks noChangeArrowheads="1"/>
          </p:cNvSpPr>
          <p:nvPr/>
        </p:nvSpPr>
        <p:spPr bwMode="auto">
          <a:xfrm>
            <a:off x="6781800" y="5867400"/>
            <a:ext cx="2362200" cy="609600"/>
          </a:xfrm>
          <a:prstGeom prst="ellipse">
            <a:avLst/>
          </a:prstGeom>
          <a:solidFill>
            <a:schemeClr val="accent1"/>
          </a:solidFill>
          <a:ln w="9525">
            <a:solidFill>
              <a:schemeClr val="tx1"/>
            </a:solidFill>
            <a:round/>
            <a:headEnd/>
            <a:tailEnd/>
          </a:ln>
        </p:spPr>
        <p:txBody>
          <a:bodyPr wrap="none" anchor="ctr"/>
          <a:lstStyle/>
          <a:p>
            <a:pPr algn="ctr"/>
            <a:r>
              <a:rPr lang="en-US"/>
              <a:t>Comparitive statement </a:t>
            </a:r>
          </a:p>
        </p:txBody>
      </p:sp>
      <p:sp>
        <p:nvSpPr>
          <p:cNvPr id="346142" name="Line 30"/>
          <p:cNvSpPr>
            <a:spLocks noChangeShapeType="1"/>
          </p:cNvSpPr>
          <p:nvPr/>
        </p:nvSpPr>
        <p:spPr bwMode="auto">
          <a:xfrm flipH="1" flipV="1">
            <a:off x="5791200" y="4495800"/>
            <a:ext cx="1524000" cy="1371600"/>
          </a:xfrm>
          <a:prstGeom prst="line">
            <a:avLst/>
          </a:prstGeom>
          <a:noFill/>
          <a:ln w="57150">
            <a:solidFill>
              <a:schemeClr val="tx1"/>
            </a:solidFill>
            <a:round/>
            <a:headEnd/>
            <a:tailEnd type="triangle" w="med" len="med"/>
          </a:ln>
        </p:spPr>
        <p:txBody>
          <a:bodyPr/>
          <a:lstStyle/>
          <a:p>
            <a:endParaRPr lang="en-US"/>
          </a:p>
        </p:txBody>
      </p:sp>
      <p:sp>
        <p:nvSpPr>
          <p:cNvPr id="346143" name="Oval 31"/>
          <p:cNvSpPr>
            <a:spLocks noChangeArrowheads="1"/>
          </p:cNvSpPr>
          <p:nvPr/>
        </p:nvSpPr>
        <p:spPr bwMode="auto">
          <a:xfrm>
            <a:off x="3505200" y="6172200"/>
            <a:ext cx="3124200" cy="381000"/>
          </a:xfrm>
          <a:prstGeom prst="ellipse">
            <a:avLst/>
          </a:prstGeom>
          <a:solidFill>
            <a:schemeClr val="accent1"/>
          </a:solidFill>
          <a:ln w="9525">
            <a:solidFill>
              <a:schemeClr val="tx1"/>
            </a:solidFill>
            <a:round/>
            <a:headEnd/>
            <a:tailEnd/>
          </a:ln>
        </p:spPr>
        <p:txBody>
          <a:bodyPr wrap="none" anchor="ctr"/>
          <a:lstStyle/>
          <a:p>
            <a:pPr algn="ctr"/>
            <a:r>
              <a:rPr lang="en-US"/>
              <a:t>Common size statements</a:t>
            </a:r>
          </a:p>
        </p:txBody>
      </p:sp>
      <p:sp>
        <p:nvSpPr>
          <p:cNvPr id="346144" name="Line 32"/>
          <p:cNvSpPr>
            <a:spLocks noChangeShapeType="1"/>
          </p:cNvSpPr>
          <p:nvPr/>
        </p:nvSpPr>
        <p:spPr bwMode="auto">
          <a:xfrm flipH="1" flipV="1">
            <a:off x="4572000" y="4648200"/>
            <a:ext cx="228600" cy="152400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346122"/>
                                        </p:tgtEl>
                                        <p:attrNameLst>
                                          <p:attrName>ppt_x</p:attrName>
                                        </p:attrNameLst>
                                      </p:cBhvr>
                                      <p:tavLst>
                                        <p:tav tm="0">
                                          <p:val>
                                            <p:strVal val="ppt_x"/>
                                          </p:val>
                                        </p:tav>
                                        <p:tav tm="100000">
                                          <p:val>
                                            <p:strVal val="ppt_x"/>
                                          </p:val>
                                        </p:tav>
                                      </p:tavLst>
                                    </p:anim>
                                    <p:anim calcmode="lin" valueType="num">
                                      <p:cBhvr additive="base">
                                        <p:cTn id="7" dur="5000"/>
                                        <p:tgtEl>
                                          <p:spTgt spid="346122"/>
                                        </p:tgtEl>
                                        <p:attrNameLst>
                                          <p:attrName>ppt_y</p:attrName>
                                        </p:attrNameLst>
                                      </p:cBhvr>
                                      <p:tavLst>
                                        <p:tav tm="0">
                                          <p:val>
                                            <p:strVal val="ppt_y"/>
                                          </p:val>
                                        </p:tav>
                                        <p:tav tm="100000">
                                          <p:val>
                                            <p:strVal val="1+ppt_h/2"/>
                                          </p:val>
                                        </p:tav>
                                      </p:tavLst>
                                    </p:anim>
                                    <p:set>
                                      <p:cBhvr>
                                        <p:cTn id="8" dur="1" fill="hold">
                                          <p:stCondLst>
                                            <p:cond delay="4999"/>
                                          </p:stCondLst>
                                        </p:cTn>
                                        <p:tgtEl>
                                          <p:spTgt spid="34612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5" presetClass="exit" presetSubtype="0" fill="hold" grpId="0" nodeType="clickEffect">
                                  <p:stCondLst>
                                    <p:cond delay="0"/>
                                  </p:stCondLst>
                                  <p:childTnLst>
                                    <p:anim calcmode="lin" valueType="num">
                                      <p:cBhvr>
                                        <p:cTn id="12" dur="1000"/>
                                        <p:tgtEl>
                                          <p:spTgt spid="346117"/>
                                        </p:tgtEl>
                                        <p:attrNameLst>
                                          <p:attrName>ppt_w</p:attrName>
                                        </p:attrNameLst>
                                      </p:cBhvr>
                                      <p:tavLst>
                                        <p:tav tm="0">
                                          <p:val>
                                            <p:strVal val="ppt_w"/>
                                          </p:val>
                                        </p:tav>
                                        <p:tav tm="100000">
                                          <p:val>
                                            <p:strVal val="ppt_w*0.70"/>
                                          </p:val>
                                        </p:tav>
                                      </p:tavLst>
                                    </p:anim>
                                    <p:anim calcmode="lin" valueType="num">
                                      <p:cBhvr>
                                        <p:cTn id="13" dur="1000"/>
                                        <p:tgtEl>
                                          <p:spTgt spid="346117"/>
                                        </p:tgtEl>
                                        <p:attrNameLst>
                                          <p:attrName>ppt_h</p:attrName>
                                        </p:attrNameLst>
                                      </p:cBhvr>
                                      <p:tavLst>
                                        <p:tav tm="0">
                                          <p:val>
                                            <p:strVal val="ppt_h"/>
                                          </p:val>
                                        </p:tav>
                                        <p:tav tm="100000">
                                          <p:val>
                                            <p:strVal val="ppt_h"/>
                                          </p:val>
                                        </p:tav>
                                      </p:tavLst>
                                    </p:anim>
                                    <p:animEffect transition="out" filter="fade">
                                      <p:cBhvr>
                                        <p:cTn id="14" dur="1000"/>
                                        <p:tgtEl>
                                          <p:spTgt spid="346117"/>
                                        </p:tgtEl>
                                      </p:cBhvr>
                                    </p:animEffect>
                                    <p:set>
                                      <p:cBhvr>
                                        <p:cTn id="15" dur="1" fill="hold">
                                          <p:stCondLst>
                                            <p:cond delay="999"/>
                                          </p:stCondLst>
                                        </p:cTn>
                                        <p:tgtEl>
                                          <p:spTgt spid="346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mph" presetSubtype="0" fill="hold" grpId="0" nodeType="clickEffect">
                                  <p:stCondLst>
                                    <p:cond delay="0"/>
                                  </p:stCondLst>
                                  <p:childTnLst>
                                    <p:animClr clrSpc="rgb" dir="cw">
                                      <p:cBhvr override="childStyle">
                                        <p:cTn id="19" dur="1900" fill="hold">
                                          <p:stCondLst>
                                            <p:cond delay="100"/>
                                          </p:stCondLst>
                                        </p:cTn>
                                        <p:tgtEl>
                                          <p:spTgt spid="346120"/>
                                        </p:tgtEl>
                                        <p:attrNameLst>
                                          <p:attrName>style.color</p:attrName>
                                        </p:attrNameLst>
                                      </p:cBhvr>
                                      <p:to>
                                        <a:schemeClr val="accent2"/>
                                      </p:to>
                                    </p:animClr>
                                    <p:animClr clrSpc="rgb" dir="cw">
                                      <p:cBhvr>
                                        <p:cTn id="20" dur="1900" fill="hold">
                                          <p:stCondLst>
                                            <p:cond delay="100"/>
                                          </p:stCondLst>
                                        </p:cTn>
                                        <p:tgtEl>
                                          <p:spTgt spid="346120"/>
                                        </p:tgtEl>
                                        <p:attrNameLst>
                                          <p:attrName>fillColor</p:attrName>
                                        </p:attrNameLst>
                                      </p:cBhvr>
                                      <p:to>
                                        <a:schemeClr val="accent2"/>
                                      </p:to>
                                    </p:animClr>
                                    <p:set>
                                      <p:cBhvr>
                                        <p:cTn id="21" dur="1900" fill="hold">
                                          <p:stCondLst>
                                            <p:cond delay="100"/>
                                          </p:stCondLst>
                                        </p:cTn>
                                        <p:tgtEl>
                                          <p:spTgt spid="346120"/>
                                        </p:tgtEl>
                                        <p:attrNameLst>
                                          <p:attrName>fill.type</p:attrName>
                                        </p:attrNameLst>
                                      </p:cBhvr>
                                      <p:to>
                                        <p:strVal val="solid"/>
                                      </p:to>
                                    </p:set>
                                    <p:set>
                                      <p:cBhvr>
                                        <p:cTn id="22" dur="1900" fill="hold">
                                          <p:stCondLst>
                                            <p:cond delay="100"/>
                                          </p:stCondLst>
                                        </p:cTn>
                                        <p:tgtEl>
                                          <p:spTgt spid="346120"/>
                                        </p:tgtEl>
                                        <p:attrNameLst>
                                          <p:attrName>fill.on</p:attrName>
                                        </p:attrNameLst>
                                      </p:cBhvr>
                                      <p:to>
                                        <p:strVal val="true"/>
                                      </p:to>
                                    </p:set>
                                    <p:animScale>
                                      <p:cBhvr>
                                        <p:cTn id="23" dur="200" fill="hold">
                                          <p:stCondLst>
                                            <p:cond delay="0"/>
                                          </p:stCondLst>
                                        </p:cTn>
                                        <p:tgtEl>
                                          <p:spTgt spid="346120"/>
                                        </p:tgtEl>
                                      </p:cBhvr>
                                      <p:from x="100000" y="100000"/>
                                      <p:to x="100000" y="5000"/>
                                    </p:animScale>
                                    <p:animScale>
                                      <p:cBhvr>
                                        <p:cTn id="24" dur="200" fill="hold">
                                          <p:stCondLst>
                                            <p:cond delay="200"/>
                                          </p:stCondLst>
                                        </p:cTn>
                                        <p:tgtEl>
                                          <p:spTgt spid="346120"/>
                                        </p:tgtEl>
                                      </p:cBhvr>
                                      <p:from x="100000" y="5000"/>
                                      <p:to x="120000" y="150000"/>
                                    </p:animScale>
                                    <p:animScale>
                                      <p:cBhvr>
                                        <p:cTn id="25" dur="600" fill="hold">
                                          <p:stCondLst>
                                            <p:cond delay="1400"/>
                                          </p:stCondLst>
                                        </p:cTn>
                                        <p:tgtEl>
                                          <p:spTgt spid="346120"/>
                                        </p:tgtEl>
                                      </p:cBhvr>
                                      <p:to x="120000" y="150000"/>
                                    </p:animScale>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0" nodeType="clickEffect">
                                  <p:stCondLst>
                                    <p:cond delay="0"/>
                                  </p:stCondLst>
                                  <p:childTnLst>
                                    <p:anim calcmode="lin" valueType="num">
                                      <p:cBhvr additive="base">
                                        <p:cTn id="29" dur="500"/>
                                        <p:tgtEl>
                                          <p:spTgt spid="346119"/>
                                        </p:tgtEl>
                                        <p:attrNameLst>
                                          <p:attrName>ppt_x</p:attrName>
                                        </p:attrNameLst>
                                      </p:cBhvr>
                                      <p:tavLst>
                                        <p:tav tm="0">
                                          <p:val>
                                            <p:strVal val="ppt_x"/>
                                          </p:val>
                                        </p:tav>
                                        <p:tav tm="100000">
                                          <p:val>
                                            <p:strVal val="ppt_x"/>
                                          </p:val>
                                        </p:tav>
                                      </p:tavLst>
                                    </p:anim>
                                    <p:anim calcmode="lin" valueType="num">
                                      <p:cBhvr additive="base">
                                        <p:cTn id="30" dur="500"/>
                                        <p:tgtEl>
                                          <p:spTgt spid="346119"/>
                                        </p:tgtEl>
                                        <p:attrNameLst>
                                          <p:attrName>ppt_y</p:attrName>
                                        </p:attrNameLst>
                                      </p:cBhvr>
                                      <p:tavLst>
                                        <p:tav tm="0">
                                          <p:val>
                                            <p:strVal val="ppt_y"/>
                                          </p:val>
                                        </p:tav>
                                        <p:tav tm="100000">
                                          <p:val>
                                            <p:strVal val="1+ppt_h/2"/>
                                          </p:val>
                                        </p:tav>
                                      </p:tavLst>
                                    </p:anim>
                                    <p:set>
                                      <p:cBhvr>
                                        <p:cTn id="31" dur="1" fill="hold">
                                          <p:stCondLst>
                                            <p:cond delay="499"/>
                                          </p:stCondLst>
                                        </p:cTn>
                                        <p:tgtEl>
                                          <p:spTgt spid="3461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2" presetClass="exit" presetSubtype="4" fill="hold" grpId="0" nodeType="clickEffect">
                                  <p:stCondLst>
                                    <p:cond delay="0"/>
                                  </p:stCondLst>
                                  <p:childTnLst>
                                    <p:animEffect transition="out" filter="slide(fromBottom)">
                                      <p:cBhvr>
                                        <p:cTn id="35" dur="500"/>
                                        <p:tgtEl>
                                          <p:spTgt spid="346118"/>
                                        </p:tgtEl>
                                      </p:cBhvr>
                                    </p:animEffect>
                                    <p:set>
                                      <p:cBhvr>
                                        <p:cTn id="36" dur="1" fill="hold">
                                          <p:stCondLst>
                                            <p:cond delay="499"/>
                                          </p:stCondLst>
                                        </p:cTn>
                                        <p:tgtEl>
                                          <p:spTgt spid="34611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4" presetClass="exit" presetSubtype="10" fill="hold" grpId="0" nodeType="clickEffect">
                                  <p:stCondLst>
                                    <p:cond delay="0"/>
                                  </p:stCondLst>
                                  <p:childTnLst>
                                    <p:animEffect transition="out" filter="randombar(horizontal)">
                                      <p:cBhvr>
                                        <p:cTn id="40" dur="500"/>
                                        <p:tgtEl>
                                          <p:spTgt spid="346127"/>
                                        </p:tgtEl>
                                      </p:cBhvr>
                                    </p:animEffect>
                                    <p:set>
                                      <p:cBhvr>
                                        <p:cTn id="41" dur="1" fill="hold">
                                          <p:stCondLst>
                                            <p:cond delay="499"/>
                                          </p:stCondLst>
                                        </p:cTn>
                                        <p:tgtEl>
                                          <p:spTgt spid="34612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6" presetClass="exit" presetSubtype="26" fill="hold" grpId="0" nodeType="clickEffect">
                                  <p:stCondLst>
                                    <p:cond delay="0"/>
                                  </p:stCondLst>
                                  <p:childTnLst>
                                    <p:animEffect transition="out" filter="barn(inHorizontal)">
                                      <p:cBhvr>
                                        <p:cTn id="45" dur="500"/>
                                        <p:tgtEl>
                                          <p:spTgt spid="346124"/>
                                        </p:tgtEl>
                                      </p:cBhvr>
                                    </p:animEffect>
                                    <p:set>
                                      <p:cBhvr>
                                        <p:cTn id="46" dur="1" fill="hold">
                                          <p:stCondLst>
                                            <p:cond delay="499"/>
                                          </p:stCondLst>
                                        </p:cTn>
                                        <p:tgtEl>
                                          <p:spTgt spid="3461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xit" presetSubtype="10" fill="hold" grpId="0" nodeType="clickEffect">
                                  <p:stCondLst>
                                    <p:cond delay="0"/>
                                  </p:stCondLst>
                                  <p:childTnLst>
                                    <p:animEffect transition="out" filter="randombar(horizontal)">
                                      <p:cBhvr>
                                        <p:cTn id="50" dur="500"/>
                                        <p:tgtEl>
                                          <p:spTgt spid="346125"/>
                                        </p:tgtEl>
                                      </p:cBhvr>
                                    </p:animEffect>
                                    <p:set>
                                      <p:cBhvr>
                                        <p:cTn id="51" dur="1" fill="hold">
                                          <p:stCondLst>
                                            <p:cond delay="499"/>
                                          </p:stCondLst>
                                        </p:cTn>
                                        <p:tgtEl>
                                          <p:spTgt spid="34612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8" presetClass="exit" presetSubtype="12" fill="hold" nodeType="clickEffect">
                                  <p:stCondLst>
                                    <p:cond delay="0"/>
                                  </p:stCondLst>
                                  <p:iterate type="lt">
                                    <p:tmPct val="0"/>
                                  </p:iterate>
                                  <p:childTnLst>
                                    <p:animEffect transition="out" filter="strips(downLeft)">
                                      <p:cBhvr>
                                        <p:cTn id="55" dur="500"/>
                                        <p:tgtEl>
                                          <p:spTgt spid="346126">
                                            <p:txEl>
                                              <p:pRg st="0" end="0"/>
                                            </p:txEl>
                                          </p:spTgt>
                                        </p:tgtEl>
                                      </p:cBhvr>
                                    </p:animEffect>
                                    <p:set>
                                      <p:cBhvr>
                                        <p:cTn id="56" dur="1" fill="hold">
                                          <p:stCondLst>
                                            <p:cond delay="499"/>
                                          </p:stCondLst>
                                        </p:cTn>
                                        <p:tgtEl>
                                          <p:spTgt spid="346126">
                                            <p:txEl>
                                              <p:pRg st="0" end="0"/>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1" presetClass="exit" presetSubtype="0" fill="hold" grpId="0" nodeType="clickEffect">
                                  <p:stCondLst>
                                    <p:cond delay="0"/>
                                  </p:stCondLst>
                                  <p:childTnLst>
                                    <p:anim calcmode="discrete" valueType="str">
                                      <p:cBhvr>
                                        <p:cTn id="60" dur="1000"/>
                                        <p:tgtEl>
                                          <p:spTgt spid="346143"/>
                                        </p:tgtEl>
                                        <p:attrNameLst>
                                          <p:attrName>style.visibility</p:attrName>
                                        </p:attrNameLst>
                                      </p:cBhvr>
                                      <p:tavLst>
                                        <p:tav tm="0">
                                          <p:val>
                                            <p:strVal val="hidden"/>
                                          </p:val>
                                        </p:tav>
                                        <p:tav tm="50000">
                                          <p:val>
                                            <p:strVal val="visible"/>
                                          </p:val>
                                        </p:tav>
                                      </p:tavLst>
                                    </p:anim>
                                    <p:set>
                                      <p:cBhvr>
                                        <p:cTn id="61" dur="1" fill="hold">
                                          <p:stCondLst>
                                            <p:cond delay="999"/>
                                          </p:stCondLst>
                                        </p:cTn>
                                        <p:tgtEl>
                                          <p:spTgt spid="34614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5" presetClass="exit" presetSubtype="0" fill="hold" grpId="0" nodeType="clickEffect">
                                  <p:stCondLst>
                                    <p:cond delay="0"/>
                                  </p:stCondLst>
                                  <p:iterate type="lt">
                                    <p:tmPct val="10000"/>
                                  </p:iterate>
                                  <p:childTnLst>
                                    <p:animEffect transition="out" filter="fade">
                                      <p:cBhvr>
                                        <p:cTn id="65" dur="2000"/>
                                        <p:tgtEl>
                                          <p:spTgt spid="346126">
                                            <p:txEl>
                                              <p:pRg st="0" end="0"/>
                                            </p:txEl>
                                          </p:spTgt>
                                        </p:tgtEl>
                                      </p:cBhvr>
                                    </p:animEffect>
                                    <p:anim calcmode="lin" valueType="num">
                                      <p:cBhvr>
                                        <p:cTn id="66" dur="2000"/>
                                        <p:tgtEl>
                                          <p:spTgt spid="346126">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7" dur="2000"/>
                                        <p:tgtEl>
                                          <p:spTgt spid="346126">
                                            <p:txEl>
                                              <p:pRg st="0" end="0"/>
                                            </p:txEl>
                                          </p:spTgt>
                                        </p:tgtEl>
                                        <p:attrNameLst>
                                          <p:attrName>ppt_h</p:attrName>
                                        </p:attrNameLst>
                                      </p:cBhvr>
                                      <p:tavLst>
                                        <p:tav tm="0">
                                          <p:val>
                                            <p:strVal val="ppt_h"/>
                                          </p:val>
                                        </p:tav>
                                        <p:tav tm="100000">
                                          <p:val>
                                            <p:strVal val="ppt_h"/>
                                          </p:val>
                                        </p:tav>
                                      </p:tavLst>
                                    </p:anim>
                                    <p:set>
                                      <p:cBhvr>
                                        <p:cTn id="68" dur="1" fill="hold">
                                          <p:stCondLst>
                                            <p:cond delay="1999"/>
                                          </p:stCondLst>
                                        </p:cTn>
                                        <p:tgtEl>
                                          <p:spTgt spid="346126">
                                            <p:txEl>
                                              <p:pRg st="0" end="0"/>
                                            </p:txEl>
                                          </p:spTgt>
                                        </p:tgtEl>
                                        <p:attrNameLst>
                                          <p:attrName>style.visibility</p:attrName>
                                        </p:attrNameLst>
                                      </p:cBhvr>
                                      <p:to>
                                        <p:strVal val="hidden"/>
                                      </p:to>
                                    </p:set>
                                  </p:childTnLst>
                                </p:cTn>
                              </p:par>
                              <p:par>
                                <p:cTn id="69" presetID="45" presetClass="exit" presetSubtype="0" fill="hold" grpId="0" nodeType="withEffect">
                                  <p:stCondLst>
                                    <p:cond delay="0"/>
                                  </p:stCondLst>
                                  <p:iterate type="lt">
                                    <p:tmPct val="10000"/>
                                  </p:iterate>
                                  <p:childTnLst>
                                    <p:animEffect transition="out" filter="fade">
                                      <p:cBhvr>
                                        <p:cTn id="70" dur="2000"/>
                                        <p:tgtEl>
                                          <p:spTgt spid="346126">
                                            <p:bg/>
                                          </p:spTgt>
                                        </p:tgtEl>
                                      </p:cBhvr>
                                    </p:animEffect>
                                    <p:anim calcmode="lin" valueType="num">
                                      <p:cBhvr>
                                        <p:cTn id="71" dur="2000"/>
                                        <p:tgtEl>
                                          <p:spTgt spid="346126">
                                            <p:bg/>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72" dur="2000"/>
                                        <p:tgtEl>
                                          <p:spTgt spid="346126">
                                            <p:bg/>
                                          </p:spTgt>
                                        </p:tgtEl>
                                        <p:attrNameLst>
                                          <p:attrName>ppt_h</p:attrName>
                                        </p:attrNameLst>
                                      </p:cBhvr>
                                      <p:tavLst>
                                        <p:tav tm="0">
                                          <p:val>
                                            <p:strVal val="ppt_h"/>
                                          </p:val>
                                        </p:tav>
                                        <p:tav tm="100000">
                                          <p:val>
                                            <p:strVal val="ppt_h"/>
                                          </p:val>
                                        </p:tav>
                                      </p:tavLst>
                                    </p:anim>
                                    <p:set>
                                      <p:cBhvr>
                                        <p:cTn id="73" dur="1" fill="hold">
                                          <p:stCondLst>
                                            <p:cond delay="1999"/>
                                          </p:stCondLst>
                                        </p:cTn>
                                        <p:tgtEl>
                                          <p:spTgt spid="346126">
                                            <p:bg/>
                                          </p:spTgt>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346141"/>
                                        </p:tgtEl>
                                        <p:attrNameLst>
                                          <p:attrName>style.visibility</p:attrName>
                                        </p:attrNameLst>
                                      </p:cBhvr>
                                      <p:to>
                                        <p:strVal val="visible"/>
                                      </p:to>
                                    </p:set>
                                    <p:animEffect transition="in" filter="checkerboard(across)">
                                      <p:cBhvr>
                                        <p:cTn id="78" dur="500"/>
                                        <p:tgtEl>
                                          <p:spTgt spid="34614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xit" presetSubtype="0" fill="hold" grpId="1" nodeType="clickEffect">
                                  <p:stCondLst>
                                    <p:cond delay="0"/>
                                  </p:stCondLst>
                                  <p:childTnLst>
                                    <p:anim calcmode="lin" valueType="num">
                                      <p:cBhvr>
                                        <p:cTn id="82" dur="500"/>
                                        <p:tgtEl>
                                          <p:spTgt spid="346141"/>
                                        </p:tgtEl>
                                        <p:attrNameLst>
                                          <p:attrName>ppt_w</p:attrName>
                                        </p:attrNameLst>
                                      </p:cBhvr>
                                      <p:tavLst>
                                        <p:tav tm="0">
                                          <p:val>
                                            <p:strVal val="ppt_w"/>
                                          </p:val>
                                        </p:tav>
                                        <p:tav tm="100000">
                                          <p:val>
                                            <p:fltVal val="0"/>
                                          </p:val>
                                        </p:tav>
                                      </p:tavLst>
                                    </p:anim>
                                    <p:anim calcmode="lin" valueType="num">
                                      <p:cBhvr>
                                        <p:cTn id="83" dur="500"/>
                                        <p:tgtEl>
                                          <p:spTgt spid="346141"/>
                                        </p:tgtEl>
                                        <p:attrNameLst>
                                          <p:attrName>ppt_h</p:attrName>
                                        </p:attrNameLst>
                                      </p:cBhvr>
                                      <p:tavLst>
                                        <p:tav tm="0">
                                          <p:val>
                                            <p:strVal val="ppt_h"/>
                                          </p:val>
                                        </p:tav>
                                        <p:tav tm="100000">
                                          <p:val>
                                            <p:fltVal val="0"/>
                                          </p:val>
                                        </p:tav>
                                      </p:tavLst>
                                    </p:anim>
                                    <p:animEffect transition="out" filter="fade">
                                      <p:cBhvr>
                                        <p:cTn id="84" dur="500"/>
                                        <p:tgtEl>
                                          <p:spTgt spid="346141"/>
                                        </p:tgtEl>
                                      </p:cBhvr>
                                    </p:animEffect>
                                    <p:set>
                                      <p:cBhvr>
                                        <p:cTn id="85" dur="1" fill="hold">
                                          <p:stCondLst>
                                            <p:cond delay="499"/>
                                          </p:stCondLst>
                                        </p:cTn>
                                        <p:tgtEl>
                                          <p:spTgt spid="34614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3" presetClass="exit" presetSubtype="16" fill="hold" grpId="0" nodeType="clickEffect">
                                  <p:stCondLst>
                                    <p:cond delay="0"/>
                                  </p:stCondLst>
                                  <p:childTnLst>
                                    <p:animEffect transition="out" filter="plus(in)">
                                      <p:cBhvr>
                                        <p:cTn id="89" dur="2000"/>
                                        <p:tgtEl>
                                          <p:spTgt spid="346123"/>
                                        </p:tgtEl>
                                      </p:cBhvr>
                                    </p:animEffect>
                                    <p:set>
                                      <p:cBhvr>
                                        <p:cTn id="90" dur="1" fill="hold">
                                          <p:stCondLst>
                                            <p:cond delay="1999"/>
                                          </p:stCondLst>
                                        </p:cTn>
                                        <p:tgtEl>
                                          <p:spTgt spid="3461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3" presetClass="exit" presetSubtype="16" fill="hold" grpId="0" nodeType="clickEffect">
                                  <p:stCondLst>
                                    <p:cond delay="0"/>
                                  </p:stCondLst>
                                  <p:childTnLst>
                                    <p:animEffect transition="out" filter="plus(in)">
                                      <p:cBhvr>
                                        <p:cTn id="94" dur="2000"/>
                                        <p:tgtEl>
                                          <p:spTgt spid="346121"/>
                                        </p:tgtEl>
                                      </p:cBhvr>
                                    </p:animEffect>
                                    <p:set>
                                      <p:cBhvr>
                                        <p:cTn id="95" dur="1" fill="hold">
                                          <p:stCondLst>
                                            <p:cond delay="1999"/>
                                          </p:stCondLst>
                                        </p:cTn>
                                        <p:tgtEl>
                                          <p:spTgt spid="34612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54" presetClass="exit" presetSubtype="0" decel="100000" fill="hold" grpId="0" nodeType="clickEffect">
                                  <p:stCondLst>
                                    <p:cond delay="0"/>
                                  </p:stCondLst>
                                  <p:childTnLst>
                                    <p:anim calcmode="lin" valueType="num">
                                      <p:cBhvr>
                                        <p:cTn id="99" dur="500"/>
                                        <p:tgtEl>
                                          <p:spTgt spid="346139"/>
                                        </p:tgtEl>
                                        <p:attrNameLst>
                                          <p:attrName>ppt_w</p:attrName>
                                        </p:attrNameLst>
                                      </p:cBhvr>
                                      <p:tavLst>
                                        <p:tav tm="0">
                                          <p:val>
                                            <p:strVal val="ppt_w"/>
                                          </p:val>
                                        </p:tav>
                                        <p:tav tm="100000">
                                          <p:val>
                                            <p:strVal val="ppt_w*0.05"/>
                                          </p:val>
                                        </p:tav>
                                      </p:tavLst>
                                    </p:anim>
                                    <p:anim calcmode="lin" valueType="num">
                                      <p:cBhvr>
                                        <p:cTn id="100" dur="500"/>
                                        <p:tgtEl>
                                          <p:spTgt spid="346139"/>
                                        </p:tgtEl>
                                        <p:attrNameLst>
                                          <p:attrName>ppt_h</p:attrName>
                                        </p:attrNameLst>
                                      </p:cBhvr>
                                      <p:tavLst>
                                        <p:tav tm="0">
                                          <p:val>
                                            <p:strVal val="ppt_h"/>
                                          </p:val>
                                        </p:tav>
                                        <p:tav tm="100000">
                                          <p:val>
                                            <p:strVal val="ppt_h"/>
                                          </p:val>
                                        </p:tav>
                                      </p:tavLst>
                                    </p:anim>
                                    <p:anim calcmode="lin" valueType="num">
                                      <p:cBhvr>
                                        <p:cTn id="101" dur="500"/>
                                        <p:tgtEl>
                                          <p:spTgt spid="346139"/>
                                        </p:tgtEl>
                                        <p:attrNameLst>
                                          <p:attrName>ppt_x</p:attrName>
                                        </p:attrNameLst>
                                      </p:cBhvr>
                                      <p:tavLst>
                                        <p:tav tm="0">
                                          <p:val>
                                            <p:strVal val="ppt_x"/>
                                          </p:val>
                                        </p:tav>
                                        <p:tav tm="100000">
                                          <p:val>
                                            <p:strVal val="ppt_x-.2"/>
                                          </p:val>
                                        </p:tav>
                                      </p:tavLst>
                                    </p:anim>
                                    <p:anim calcmode="lin" valueType="num">
                                      <p:cBhvr>
                                        <p:cTn id="102" dur="500"/>
                                        <p:tgtEl>
                                          <p:spTgt spid="346139"/>
                                        </p:tgtEl>
                                        <p:attrNameLst>
                                          <p:attrName>ppt_y</p:attrName>
                                        </p:attrNameLst>
                                      </p:cBhvr>
                                      <p:tavLst>
                                        <p:tav tm="0">
                                          <p:val>
                                            <p:strVal val="ppt_y"/>
                                          </p:val>
                                        </p:tav>
                                        <p:tav tm="100000">
                                          <p:val>
                                            <p:strVal val="ppt_y"/>
                                          </p:val>
                                        </p:tav>
                                      </p:tavLst>
                                    </p:anim>
                                    <p:animEffect transition="out" filter="fade">
                                      <p:cBhvr>
                                        <p:cTn id="103" dur="500"/>
                                        <p:tgtEl>
                                          <p:spTgt spid="346139"/>
                                        </p:tgtEl>
                                      </p:cBhvr>
                                    </p:animEffect>
                                    <p:set>
                                      <p:cBhvr>
                                        <p:cTn id="104" dur="1" fill="hold">
                                          <p:stCondLst>
                                            <p:cond delay="499"/>
                                          </p:stCondLst>
                                        </p:cTn>
                                        <p:tgtEl>
                                          <p:spTgt spid="346139"/>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51" presetClass="exit" presetSubtype="0" fill="hold" grpId="0" nodeType="clickEffect">
                                  <p:stCondLst>
                                    <p:cond delay="0"/>
                                  </p:stCondLst>
                                  <p:childTnLst>
                                    <p:animEffect transition="out" filter="fade">
                                      <p:cBhvr>
                                        <p:cTn id="108" dur="1925" accel="100000">
                                          <p:stCondLst>
                                            <p:cond delay="3075"/>
                                          </p:stCondLst>
                                        </p:cTn>
                                        <p:tgtEl>
                                          <p:spTgt spid="346116"/>
                                        </p:tgtEl>
                                      </p:cBhvr>
                                    </p:animEffect>
                                    <p:animScale>
                                      <p:cBhvr>
                                        <p:cTn id="109" dur="1925" accel="100000">
                                          <p:stCondLst>
                                            <p:cond delay="3075"/>
                                          </p:stCondLst>
                                        </p:cTn>
                                        <p:tgtEl>
                                          <p:spTgt spid="346116"/>
                                        </p:tgtEl>
                                      </p:cBhvr>
                                      <p:from x="200000" y="450000"/>
                                      <p:to x="10000" y="10000"/>
                                    </p:animScale>
                                    <p:animScale>
                                      <p:cBhvr>
                                        <p:cTn id="110" dur="3075" decel="100000"/>
                                        <p:tgtEl>
                                          <p:spTgt spid="346116"/>
                                        </p:tgtEl>
                                      </p:cBhvr>
                                      <p:from x="100000" y="100000"/>
                                      <p:to x="200000" y="450000"/>
                                    </p:animScale>
                                    <p:anim from="(ppt_x)" to="(0.5)" calcmode="lin" valueType="num">
                                      <p:cBhvr>
                                        <p:cTn id="111" dur="3075" decel="100000"/>
                                        <p:tgtEl>
                                          <p:spTgt spid="346116"/>
                                        </p:tgtEl>
                                        <p:attrNameLst>
                                          <p:attrName>ppt_x</p:attrName>
                                        </p:attrNameLst>
                                      </p:cBhvr>
                                    </p:anim>
                                    <p:anim from="(0.5)" to="(0.5)" calcmode="lin" valueType="num">
                                      <p:cBhvr>
                                        <p:cTn id="112" dur="1925">
                                          <p:stCondLst>
                                            <p:cond delay="3075"/>
                                          </p:stCondLst>
                                        </p:cTn>
                                        <p:tgtEl>
                                          <p:spTgt spid="346116"/>
                                        </p:tgtEl>
                                        <p:attrNameLst>
                                          <p:attrName>ppt_x</p:attrName>
                                        </p:attrNameLst>
                                      </p:cBhvr>
                                    </p:anim>
                                    <p:anim from="(ppt_y)" to="(ppt_y+0.4)" calcmode="lin" valueType="num">
                                      <p:cBhvr>
                                        <p:cTn id="113" dur="3075" decel="100000"/>
                                        <p:tgtEl>
                                          <p:spTgt spid="346116"/>
                                        </p:tgtEl>
                                        <p:attrNameLst>
                                          <p:attrName>ppt_y</p:attrName>
                                        </p:attrNameLst>
                                      </p:cBhvr>
                                    </p:anim>
                                    <p:anim from="(ppt_y)" to="(ppt_y)" calcmode="lin" valueType="num">
                                      <p:cBhvr>
                                        <p:cTn id="114" dur="1925">
                                          <p:stCondLst>
                                            <p:cond delay="3075"/>
                                          </p:stCondLst>
                                        </p:cTn>
                                        <p:tgtEl>
                                          <p:spTgt spid="346116"/>
                                        </p:tgtEl>
                                        <p:attrNameLst>
                                          <p:attrName>ppt_y</p:attrName>
                                        </p:attrNameLst>
                                      </p:cBhvr>
                                    </p:anim>
                                    <p:set>
                                      <p:cBhvr>
                                        <p:cTn id="115" dur="1" fill="hold">
                                          <p:stCondLst>
                                            <p:cond delay="4999"/>
                                          </p:stCondLst>
                                        </p:cTn>
                                        <p:tgtEl>
                                          <p:spTgt spid="34611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7" presetClass="entr" presetSubtype="4" fill="hold" grpId="0" nodeType="clickEffect">
                                  <p:stCondLst>
                                    <p:cond delay="0"/>
                                  </p:stCondLst>
                                  <p:childTnLst>
                                    <p:set>
                                      <p:cBhvr>
                                        <p:cTn id="119" dur="1" fill="hold">
                                          <p:stCondLst>
                                            <p:cond delay="0"/>
                                          </p:stCondLst>
                                        </p:cTn>
                                        <p:tgtEl>
                                          <p:spTgt spid="346137"/>
                                        </p:tgtEl>
                                        <p:attrNameLst>
                                          <p:attrName>style.visibility</p:attrName>
                                        </p:attrNameLst>
                                      </p:cBhvr>
                                      <p:to>
                                        <p:strVal val="visible"/>
                                      </p:to>
                                    </p:set>
                                    <p:anim calcmode="lin" valueType="num">
                                      <p:cBhvr additive="base">
                                        <p:cTn id="120" dur="5000" fill="hold"/>
                                        <p:tgtEl>
                                          <p:spTgt spid="346137"/>
                                        </p:tgtEl>
                                        <p:attrNameLst>
                                          <p:attrName>ppt_x</p:attrName>
                                        </p:attrNameLst>
                                      </p:cBhvr>
                                      <p:tavLst>
                                        <p:tav tm="0">
                                          <p:val>
                                            <p:strVal val="#ppt_x"/>
                                          </p:val>
                                        </p:tav>
                                        <p:tav tm="100000">
                                          <p:val>
                                            <p:strVal val="#ppt_x"/>
                                          </p:val>
                                        </p:tav>
                                      </p:tavLst>
                                    </p:anim>
                                    <p:anim calcmode="lin" valueType="num">
                                      <p:cBhvr additive="base">
                                        <p:cTn id="121" dur="5000" fill="hold"/>
                                        <p:tgtEl>
                                          <p:spTgt spid="346137"/>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7" presetClass="entr" presetSubtype="4" fill="hold" grpId="0" nodeType="clickEffect">
                                  <p:stCondLst>
                                    <p:cond delay="0"/>
                                  </p:stCondLst>
                                  <p:childTnLst>
                                    <p:set>
                                      <p:cBhvr>
                                        <p:cTn id="125" dur="1" fill="hold">
                                          <p:stCondLst>
                                            <p:cond delay="0"/>
                                          </p:stCondLst>
                                        </p:cTn>
                                        <p:tgtEl>
                                          <p:spTgt spid="346128"/>
                                        </p:tgtEl>
                                        <p:attrNameLst>
                                          <p:attrName>style.visibility</p:attrName>
                                        </p:attrNameLst>
                                      </p:cBhvr>
                                      <p:to>
                                        <p:strVal val="visible"/>
                                      </p:to>
                                    </p:set>
                                    <p:anim calcmode="lin" valueType="num">
                                      <p:cBhvr additive="base">
                                        <p:cTn id="126" dur="5000" fill="hold"/>
                                        <p:tgtEl>
                                          <p:spTgt spid="346128"/>
                                        </p:tgtEl>
                                        <p:attrNameLst>
                                          <p:attrName>ppt_x</p:attrName>
                                        </p:attrNameLst>
                                      </p:cBhvr>
                                      <p:tavLst>
                                        <p:tav tm="0">
                                          <p:val>
                                            <p:strVal val="#ppt_x"/>
                                          </p:val>
                                        </p:tav>
                                        <p:tav tm="100000">
                                          <p:val>
                                            <p:strVal val="#ppt_x"/>
                                          </p:val>
                                        </p:tav>
                                      </p:tavLst>
                                    </p:anim>
                                    <p:anim calcmode="lin" valueType="num">
                                      <p:cBhvr additive="base">
                                        <p:cTn id="127" dur="5000" fill="hold"/>
                                        <p:tgtEl>
                                          <p:spTgt spid="346128"/>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7" presetClass="entr" presetSubtype="4" fill="hold" grpId="0" nodeType="clickEffect">
                                  <p:stCondLst>
                                    <p:cond delay="0"/>
                                  </p:stCondLst>
                                  <p:childTnLst>
                                    <p:set>
                                      <p:cBhvr>
                                        <p:cTn id="131" dur="1" fill="hold">
                                          <p:stCondLst>
                                            <p:cond delay="0"/>
                                          </p:stCondLst>
                                        </p:cTn>
                                        <p:tgtEl>
                                          <p:spTgt spid="346129"/>
                                        </p:tgtEl>
                                        <p:attrNameLst>
                                          <p:attrName>style.visibility</p:attrName>
                                        </p:attrNameLst>
                                      </p:cBhvr>
                                      <p:to>
                                        <p:strVal val="visible"/>
                                      </p:to>
                                    </p:set>
                                    <p:anim calcmode="lin" valueType="num">
                                      <p:cBhvr additive="base">
                                        <p:cTn id="132" dur="5000" fill="hold"/>
                                        <p:tgtEl>
                                          <p:spTgt spid="346129"/>
                                        </p:tgtEl>
                                        <p:attrNameLst>
                                          <p:attrName>ppt_x</p:attrName>
                                        </p:attrNameLst>
                                      </p:cBhvr>
                                      <p:tavLst>
                                        <p:tav tm="0">
                                          <p:val>
                                            <p:strVal val="#ppt_x"/>
                                          </p:val>
                                        </p:tav>
                                        <p:tav tm="100000">
                                          <p:val>
                                            <p:strVal val="#ppt_x"/>
                                          </p:val>
                                        </p:tav>
                                      </p:tavLst>
                                    </p:anim>
                                    <p:anim calcmode="lin" valueType="num">
                                      <p:cBhvr additive="base">
                                        <p:cTn id="133" dur="5000" fill="hold"/>
                                        <p:tgtEl>
                                          <p:spTgt spid="346129"/>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7" presetClass="entr" presetSubtype="4" fill="hold" grpId="0" nodeType="clickEffect">
                                  <p:stCondLst>
                                    <p:cond delay="0"/>
                                  </p:stCondLst>
                                  <p:childTnLst>
                                    <p:set>
                                      <p:cBhvr>
                                        <p:cTn id="137" dur="1" fill="hold">
                                          <p:stCondLst>
                                            <p:cond delay="0"/>
                                          </p:stCondLst>
                                        </p:cTn>
                                        <p:tgtEl>
                                          <p:spTgt spid="346130"/>
                                        </p:tgtEl>
                                        <p:attrNameLst>
                                          <p:attrName>style.visibility</p:attrName>
                                        </p:attrNameLst>
                                      </p:cBhvr>
                                      <p:to>
                                        <p:strVal val="visible"/>
                                      </p:to>
                                    </p:set>
                                    <p:anim calcmode="lin" valueType="num">
                                      <p:cBhvr additive="base">
                                        <p:cTn id="138" dur="5000" fill="hold"/>
                                        <p:tgtEl>
                                          <p:spTgt spid="346130"/>
                                        </p:tgtEl>
                                        <p:attrNameLst>
                                          <p:attrName>ppt_x</p:attrName>
                                        </p:attrNameLst>
                                      </p:cBhvr>
                                      <p:tavLst>
                                        <p:tav tm="0">
                                          <p:val>
                                            <p:strVal val="#ppt_x"/>
                                          </p:val>
                                        </p:tav>
                                        <p:tav tm="100000">
                                          <p:val>
                                            <p:strVal val="#ppt_x"/>
                                          </p:val>
                                        </p:tav>
                                      </p:tavLst>
                                    </p:anim>
                                    <p:anim calcmode="lin" valueType="num">
                                      <p:cBhvr additive="base">
                                        <p:cTn id="139" dur="5000" fill="hold"/>
                                        <p:tgtEl>
                                          <p:spTgt spid="346130"/>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7" presetClass="entr" presetSubtype="4" fill="hold" grpId="0" nodeType="clickEffect">
                                  <p:stCondLst>
                                    <p:cond delay="0"/>
                                  </p:stCondLst>
                                  <p:childTnLst>
                                    <p:set>
                                      <p:cBhvr>
                                        <p:cTn id="143" dur="1" fill="hold">
                                          <p:stCondLst>
                                            <p:cond delay="0"/>
                                          </p:stCondLst>
                                        </p:cTn>
                                        <p:tgtEl>
                                          <p:spTgt spid="346140"/>
                                        </p:tgtEl>
                                        <p:attrNameLst>
                                          <p:attrName>style.visibility</p:attrName>
                                        </p:attrNameLst>
                                      </p:cBhvr>
                                      <p:to>
                                        <p:strVal val="visible"/>
                                      </p:to>
                                    </p:set>
                                    <p:anim calcmode="lin" valueType="num">
                                      <p:cBhvr additive="base">
                                        <p:cTn id="144" dur="5000" fill="hold"/>
                                        <p:tgtEl>
                                          <p:spTgt spid="346140"/>
                                        </p:tgtEl>
                                        <p:attrNameLst>
                                          <p:attrName>ppt_x</p:attrName>
                                        </p:attrNameLst>
                                      </p:cBhvr>
                                      <p:tavLst>
                                        <p:tav tm="0">
                                          <p:val>
                                            <p:strVal val="#ppt_x"/>
                                          </p:val>
                                        </p:tav>
                                        <p:tav tm="100000">
                                          <p:val>
                                            <p:strVal val="#ppt_x"/>
                                          </p:val>
                                        </p:tav>
                                      </p:tavLst>
                                    </p:anim>
                                    <p:anim calcmode="lin" valueType="num">
                                      <p:cBhvr additive="base">
                                        <p:cTn id="145" dur="5000" fill="hold"/>
                                        <p:tgtEl>
                                          <p:spTgt spid="346140"/>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7" presetClass="entr" presetSubtype="4" fill="hold" grpId="0" nodeType="clickEffect">
                                  <p:stCondLst>
                                    <p:cond delay="0"/>
                                  </p:stCondLst>
                                  <p:childTnLst>
                                    <p:set>
                                      <p:cBhvr>
                                        <p:cTn id="149" dur="1" fill="hold">
                                          <p:stCondLst>
                                            <p:cond delay="0"/>
                                          </p:stCondLst>
                                        </p:cTn>
                                        <p:tgtEl>
                                          <p:spTgt spid="346131"/>
                                        </p:tgtEl>
                                        <p:attrNameLst>
                                          <p:attrName>style.visibility</p:attrName>
                                        </p:attrNameLst>
                                      </p:cBhvr>
                                      <p:to>
                                        <p:strVal val="visible"/>
                                      </p:to>
                                    </p:set>
                                    <p:anim calcmode="lin" valueType="num">
                                      <p:cBhvr additive="base">
                                        <p:cTn id="150" dur="5000" fill="hold"/>
                                        <p:tgtEl>
                                          <p:spTgt spid="346131"/>
                                        </p:tgtEl>
                                        <p:attrNameLst>
                                          <p:attrName>ppt_x</p:attrName>
                                        </p:attrNameLst>
                                      </p:cBhvr>
                                      <p:tavLst>
                                        <p:tav tm="0">
                                          <p:val>
                                            <p:strVal val="#ppt_x"/>
                                          </p:val>
                                        </p:tav>
                                        <p:tav tm="100000">
                                          <p:val>
                                            <p:strVal val="#ppt_x"/>
                                          </p:val>
                                        </p:tav>
                                      </p:tavLst>
                                    </p:anim>
                                    <p:anim calcmode="lin" valueType="num">
                                      <p:cBhvr additive="base">
                                        <p:cTn id="151" dur="5000" fill="hold"/>
                                        <p:tgtEl>
                                          <p:spTgt spid="346131"/>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7" presetClass="entr" presetSubtype="4" fill="hold" grpId="0" nodeType="clickEffect">
                                  <p:stCondLst>
                                    <p:cond delay="0"/>
                                  </p:stCondLst>
                                  <p:childTnLst>
                                    <p:set>
                                      <p:cBhvr>
                                        <p:cTn id="155" dur="1" fill="hold">
                                          <p:stCondLst>
                                            <p:cond delay="0"/>
                                          </p:stCondLst>
                                        </p:cTn>
                                        <p:tgtEl>
                                          <p:spTgt spid="346132"/>
                                        </p:tgtEl>
                                        <p:attrNameLst>
                                          <p:attrName>style.visibility</p:attrName>
                                        </p:attrNameLst>
                                      </p:cBhvr>
                                      <p:to>
                                        <p:strVal val="visible"/>
                                      </p:to>
                                    </p:set>
                                    <p:anim calcmode="lin" valueType="num">
                                      <p:cBhvr additive="base">
                                        <p:cTn id="156" dur="5000" fill="hold"/>
                                        <p:tgtEl>
                                          <p:spTgt spid="346132"/>
                                        </p:tgtEl>
                                        <p:attrNameLst>
                                          <p:attrName>ppt_x</p:attrName>
                                        </p:attrNameLst>
                                      </p:cBhvr>
                                      <p:tavLst>
                                        <p:tav tm="0">
                                          <p:val>
                                            <p:strVal val="#ppt_x"/>
                                          </p:val>
                                        </p:tav>
                                        <p:tav tm="100000">
                                          <p:val>
                                            <p:strVal val="#ppt_x"/>
                                          </p:val>
                                        </p:tav>
                                      </p:tavLst>
                                    </p:anim>
                                    <p:anim calcmode="lin" valueType="num">
                                      <p:cBhvr additive="base">
                                        <p:cTn id="157" dur="5000" fill="hold"/>
                                        <p:tgtEl>
                                          <p:spTgt spid="346132"/>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52" presetClass="entr" presetSubtype="0" fill="hold" grpId="0" nodeType="clickEffect">
                                  <p:stCondLst>
                                    <p:cond delay="0"/>
                                  </p:stCondLst>
                                  <p:childTnLst>
                                    <p:set>
                                      <p:cBhvr>
                                        <p:cTn id="161" dur="1" fill="hold">
                                          <p:stCondLst>
                                            <p:cond delay="0"/>
                                          </p:stCondLst>
                                        </p:cTn>
                                        <p:tgtEl>
                                          <p:spTgt spid="346136"/>
                                        </p:tgtEl>
                                        <p:attrNameLst>
                                          <p:attrName>style.visibility</p:attrName>
                                        </p:attrNameLst>
                                      </p:cBhvr>
                                      <p:to>
                                        <p:strVal val="visible"/>
                                      </p:to>
                                    </p:set>
                                    <p:animScale>
                                      <p:cBhvr>
                                        <p:cTn id="162" dur="5000" decel="50000" fill="hold">
                                          <p:stCondLst>
                                            <p:cond delay="0"/>
                                          </p:stCondLst>
                                        </p:cTn>
                                        <p:tgtEl>
                                          <p:spTgt spid="3461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3" dur="5000" decel="50000" fill="hold">
                                          <p:stCondLst>
                                            <p:cond delay="0"/>
                                          </p:stCondLst>
                                        </p:cTn>
                                        <p:tgtEl>
                                          <p:spTgt spid="346136"/>
                                        </p:tgtEl>
                                        <p:attrNameLst>
                                          <p:attrName>ppt_x</p:attrName>
                                          <p:attrName>ppt_y</p:attrName>
                                        </p:attrNameLst>
                                      </p:cBhvr>
                                    </p:animMotion>
                                    <p:animEffect transition="in" filter="fade">
                                      <p:cBhvr>
                                        <p:cTn id="164" dur="5000"/>
                                        <p:tgtEl>
                                          <p:spTgt spid="346136"/>
                                        </p:tgtEl>
                                      </p:cBhvr>
                                    </p:animEffect>
                                  </p:childTnLst>
                                </p:cTn>
                              </p:par>
                            </p:childTnLst>
                          </p:cTn>
                        </p:par>
                      </p:childTnLst>
                    </p:cTn>
                  </p:par>
                  <p:par>
                    <p:cTn id="165" fill="hold">
                      <p:stCondLst>
                        <p:cond delay="indefinite"/>
                      </p:stCondLst>
                      <p:childTnLst>
                        <p:par>
                          <p:cTn id="166" fill="hold">
                            <p:stCondLst>
                              <p:cond delay="0"/>
                            </p:stCondLst>
                            <p:childTnLst>
                              <p:par>
                                <p:cTn id="167" presetID="51" presetClass="entr" presetSubtype="0" fill="hold" grpId="0" nodeType="clickEffect">
                                  <p:stCondLst>
                                    <p:cond delay="0"/>
                                  </p:stCondLst>
                                  <p:childTnLst>
                                    <p:set>
                                      <p:cBhvr>
                                        <p:cTn id="168" dur="1" fill="hold">
                                          <p:stCondLst>
                                            <p:cond delay="0"/>
                                          </p:stCondLst>
                                        </p:cTn>
                                        <p:tgtEl>
                                          <p:spTgt spid="346135"/>
                                        </p:tgtEl>
                                        <p:attrNameLst>
                                          <p:attrName>style.visibility</p:attrName>
                                        </p:attrNameLst>
                                      </p:cBhvr>
                                      <p:to>
                                        <p:strVal val="visible"/>
                                      </p:to>
                                    </p:set>
                                    <p:animEffect transition="in" filter="fade">
                                      <p:cBhvr>
                                        <p:cTn id="169" dur="770" decel="100000"/>
                                        <p:tgtEl>
                                          <p:spTgt spid="346135"/>
                                        </p:tgtEl>
                                      </p:cBhvr>
                                    </p:animEffect>
                                    <p:animScale>
                                      <p:cBhvr>
                                        <p:cTn id="170" dur="770" decel="100000"/>
                                        <p:tgtEl>
                                          <p:spTgt spid="346135"/>
                                        </p:tgtEl>
                                      </p:cBhvr>
                                      <p:from x="10000" y="10000"/>
                                      <p:to x="200000" y="450000"/>
                                    </p:animScale>
                                    <p:animScale>
                                      <p:cBhvr>
                                        <p:cTn id="171" dur="1230" accel="100000" fill="hold">
                                          <p:stCondLst>
                                            <p:cond delay="770"/>
                                          </p:stCondLst>
                                        </p:cTn>
                                        <p:tgtEl>
                                          <p:spTgt spid="346135"/>
                                        </p:tgtEl>
                                      </p:cBhvr>
                                      <p:from x="200000" y="450000"/>
                                      <p:to x="100000" y="100000"/>
                                    </p:animScale>
                                    <p:set>
                                      <p:cBhvr>
                                        <p:cTn id="172" dur="770" fill="hold"/>
                                        <p:tgtEl>
                                          <p:spTgt spid="346135"/>
                                        </p:tgtEl>
                                        <p:attrNameLst>
                                          <p:attrName>ppt_x</p:attrName>
                                        </p:attrNameLst>
                                      </p:cBhvr>
                                      <p:to>
                                        <p:strVal val="(0.5)"/>
                                      </p:to>
                                    </p:set>
                                    <p:anim from="(0.5)" to="(#ppt_x)" calcmode="lin" valueType="num">
                                      <p:cBhvr>
                                        <p:cTn id="173" dur="1230" accel="100000" fill="hold">
                                          <p:stCondLst>
                                            <p:cond delay="770"/>
                                          </p:stCondLst>
                                        </p:cTn>
                                        <p:tgtEl>
                                          <p:spTgt spid="346135"/>
                                        </p:tgtEl>
                                        <p:attrNameLst>
                                          <p:attrName>ppt_x</p:attrName>
                                        </p:attrNameLst>
                                      </p:cBhvr>
                                    </p:anim>
                                    <p:set>
                                      <p:cBhvr>
                                        <p:cTn id="174" dur="770" fill="hold"/>
                                        <p:tgtEl>
                                          <p:spTgt spid="346135"/>
                                        </p:tgtEl>
                                        <p:attrNameLst>
                                          <p:attrName>ppt_y</p:attrName>
                                        </p:attrNameLst>
                                      </p:cBhvr>
                                      <p:to>
                                        <p:strVal val="(#ppt_y+0.4)"/>
                                      </p:to>
                                    </p:set>
                                    <p:anim from="(#ppt_y+0.4)" to="(#ppt_y)" calcmode="lin" valueType="num">
                                      <p:cBhvr>
                                        <p:cTn id="175" dur="1230" accel="100000" fill="hold">
                                          <p:stCondLst>
                                            <p:cond delay="770"/>
                                          </p:stCondLst>
                                        </p:cTn>
                                        <p:tgtEl>
                                          <p:spTgt spid="346135"/>
                                        </p:tgtEl>
                                        <p:attrNameLst>
                                          <p:attrName>ppt_y</p:attrName>
                                        </p:attrNameLst>
                                      </p:cBhvr>
                                    </p:anim>
                                  </p:childTnLst>
                                </p:cTn>
                              </p:par>
                            </p:childTnLst>
                          </p:cTn>
                        </p:par>
                      </p:childTnLst>
                    </p:cTn>
                  </p:par>
                  <p:par>
                    <p:cTn id="176" fill="hold">
                      <p:stCondLst>
                        <p:cond delay="indefinite"/>
                      </p:stCondLst>
                      <p:childTnLst>
                        <p:par>
                          <p:cTn id="177" fill="hold">
                            <p:stCondLst>
                              <p:cond delay="0"/>
                            </p:stCondLst>
                            <p:childTnLst>
                              <p:par>
                                <p:cTn id="178" presetID="35" presetClass="entr" presetSubtype="0" fill="hold" grpId="0" nodeType="clickEffect">
                                  <p:stCondLst>
                                    <p:cond delay="0"/>
                                  </p:stCondLst>
                                  <p:childTnLst>
                                    <p:set>
                                      <p:cBhvr>
                                        <p:cTn id="179" dur="1" fill="hold">
                                          <p:stCondLst>
                                            <p:cond delay="0"/>
                                          </p:stCondLst>
                                        </p:cTn>
                                        <p:tgtEl>
                                          <p:spTgt spid="346134"/>
                                        </p:tgtEl>
                                        <p:attrNameLst>
                                          <p:attrName>style.visibility</p:attrName>
                                        </p:attrNameLst>
                                      </p:cBhvr>
                                      <p:to>
                                        <p:strVal val="visible"/>
                                      </p:to>
                                    </p:set>
                                    <p:animEffect transition="in" filter="fade">
                                      <p:cBhvr>
                                        <p:cTn id="180" dur="5000"/>
                                        <p:tgtEl>
                                          <p:spTgt spid="346134"/>
                                        </p:tgtEl>
                                      </p:cBhvr>
                                    </p:animEffect>
                                    <p:anim calcmode="lin" valueType="num">
                                      <p:cBhvr>
                                        <p:cTn id="181" dur="5000" fill="hold"/>
                                        <p:tgtEl>
                                          <p:spTgt spid="346134"/>
                                        </p:tgtEl>
                                        <p:attrNameLst>
                                          <p:attrName>style.rotation</p:attrName>
                                        </p:attrNameLst>
                                      </p:cBhvr>
                                      <p:tavLst>
                                        <p:tav tm="0">
                                          <p:val>
                                            <p:fltVal val="720"/>
                                          </p:val>
                                        </p:tav>
                                        <p:tav tm="100000">
                                          <p:val>
                                            <p:fltVal val="0"/>
                                          </p:val>
                                        </p:tav>
                                      </p:tavLst>
                                    </p:anim>
                                    <p:anim calcmode="lin" valueType="num">
                                      <p:cBhvr>
                                        <p:cTn id="182" dur="5000" fill="hold"/>
                                        <p:tgtEl>
                                          <p:spTgt spid="346134"/>
                                        </p:tgtEl>
                                        <p:attrNameLst>
                                          <p:attrName>ppt_h</p:attrName>
                                        </p:attrNameLst>
                                      </p:cBhvr>
                                      <p:tavLst>
                                        <p:tav tm="0">
                                          <p:val>
                                            <p:fltVal val="0"/>
                                          </p:val>
                                        </p:tav>
                                        <p:tav tm="100000">
                                          <p:val>
                                            <p:strVal val="#ppt_h"/>
                                          </p:val>
                                        </p:tav>
                                      </p:tavLst>
                                    </p:anim>
                                    <p:anim calcmode="lin" valueType="num">
                                      <p:cBhvr>
                                        <p:cTn id="183" dur="5000" fill="hold"/>
                                        <p:tgtEl>
                                          <p:spTgt spid="346134"/>
                                        </p:tgtEl>
                                        <p:attrNameLst>
                                          <p:attrName>ppt_w</p:attrName>
                                        </p:attrNameLst>
                                      </p:cBhvr>
                                      <p:tavLst>
                                        <p:tav tm="0">
                                          <p:val>
                                            <p:fltVal val="0"/>
                                          </p:val>
                                        </p:tav>
                                        <p:tav tm="100000">
                                          <p:val>
                                            <p:strVal val="#ppt_w"/>
                                          </p:val>
                                        </p:tav>
                                      </p:tavLst>
                                    </p:anim>
                                  </p:childTnLst>
                                </p:cTn>
                              </p:par>
                            </p:childTnLst>
                          </p:cTn>
                        </p:par>
                      </p:childTnLst>
                    </p:cTn>
                  </p:par>
                  <p:par>
                    <p:cTn id="184" fill="hold">
                      <p:stCondLst>
                        <p:cond delay="indefinite"/>
                      </p:stCondLst>
                      <p:childTnLst>
                        <p:par>
                          <p:cTn id="185" fill="hold">
                            <p:stCondLst>
                              <p:cond delay="0"/>
                            </p:stCondLst>
                            <p:childTnLst>
                              <p:par>
                                <p:cTn id="186" presetID="51" presetClass="entr" presetSubtype="0" fill="hold" grpId="0" nodeType="clickEffect">
                                  <p:stCondLst>
                                    <p:cond delay="0"/>
                                  </p:stCondLst>
                                  <p:childTnLst>
                                    <p:set>
                                      <p:cBhvr>
                                        <p:cTn id="187" dur="1" fill="hold">
                                          <p:stCondLst>
                                            <p:cond delay="0"/>
                                          </p:stCondLst>
                                        </p:cTn>
                                        <p:tgtEl>
                                          <p:spTgt spid="346142"/>
                                        </p:tgtEl>
                                        <p:attrNameLst>
                                          <p:attrName>style.visibility</p:attrName>
                                        </p:attrNameLst>
                                      </p:cBhvr>
                                      <p:to>
                                        <p:strVal val="visible"/>
                                      </p:to>
                                    </p:set>
                                    <p:animEffect transition="in" filter="fade">
                                      <p:cBhvr>
                                        <p:cTn id="188" dur="1925" decel="100000"/>
                                        <p:tgtEl>
                                          <p:spTgt spid="346142"/>
                                        </p:tgtEl>
                                      </p:cBhvr>
                                    </p:animEffect>
                                    <p:animScale>
                                      <p:cBhvr>
                                        <p:cTn id="189" dur="1925" decel="100000"/>
                                        <p:tgtEl>
                                          <p:spTgt spid="346142"/>
                                        </p:tgtEl>
                                      </p:cBhvr>
                                      <p:from x="10000" y="10000"/>
                                      <p:to x="200000" y="450000"/>
                                    </p:animScale>
                                    <p:animScale>
                                      <p:cBhvr>
                                        <p:cTn id="190" dur="3075" accel="100000" fill="hold">
                                          <p:stCondLst>
                                            <p:cond delay="1925"/>
                                          </p:stCondLst>
                                        </p:cTn>
                                        <p:tgtEl>
                                          <p:spTgt spid="346142"/>
                                        </p:tgtEl>
                                      </p:cBhvr>
                                      <p:from x="200000" y="450000"/>
                                      <p:to x="100000" y="100000"/>
                                    </p:animScale>
                                    <p:set>
                                      <p:cBhvr>
                                        <p:cTn id="191" dur="1925" fill="hold"/>
                                        <p:tgtEl>
                                          <p:spTgt spid="346142"/>
                                        </p:tgtEl>
                                        <p:attrNameLst>
                                          <p:attrName>ppt_x</p:attrName>
                                        </p:attrNameLst>
                                      </p:cBhvr>
                                      <p:to>
                                        <p:strVal val="(0.5)"/>
                                      </p:to>
                                    </p:set>
                                    <p:anim from="(0.5)" to="(#ppt_x)" calcmode="lin" valueType="num">
                                      <p:cBhvr>
                                        <p:cTn id="192" dur="3075" accel="100000" fill="hold">
                                          <p:stCondLst>
                                            <p:cond delay="1925"/>
                                          </p:stCondLst>
                                        </p:cTn>
                                        <p:tgtEl>
                                          <p:spTgt spid="346142"/>
                                        </p:tgtEl>
                                        <p:attrNameLst>
                                          <p:attrName>ppt_x</p:attrName>
                                        </p:attrNameLst>
                                      </p:cBhvr>
                                    </p:anim>
                                    <p:set>
                                      <p:cBhvr>
                                        <p:cTn id="193" dur="1925" fill="hold"/>
                                        <p:tgtEl>
                                          <p:spTgt spid="346142"/>
                                        </p:tgtEl>
                                        <p:attrNameLst>
                                          <p:attrName>ppt_y</p:attrName>
                                        </p:attrNameLst>
                                      </p:cBhvr>
                                      <p:to>
                                        <p:strVal val="(#ppt_y+0.4)"/>
                                      </p:to>
                                    </p:set>
                                    <p:anim from="(#ppt_y+0.4)" to="(#ppt_y)" calcmode="lin" valueType="num">
                                      <p:cBhvr>
                                        <p:cTn id="194" dur="3075" accel="100000" fill="hold">
                                          <p:stCondLst>
                                            <p:cond delay="1925"/>
                                          </p:stCondLst>
                                        </p:cTn>
                                        <p:tgtEl>
                                          <p:spTgt spid="346142"/>
                                        </p:tgtEl>
                                        <p:attrNameLst>
                                          <p:attrName>ppt_y</p:attrName>
                                        </p:attrNameLst>
                                      </p:cBhvr>
                                    </p:anim>
                                  </p:childTnLst>
                                </p:cTn>
                              </p:par>
                            </p:childTnLst>
                          </p:cTn>
                        </p:par>
                      </p:childTnLst>
                    </p:cTn>
                  </p:par>
                  <p:par>
                    <p:cTn id="195" fill="hold">
                      <p:stCondLst>
                        <p:cond delay="indefinite"/>
                      </p:stCondLst>
                      <p:childTnLst>
                        <p:par>
                          <p:cTn id="196" fill="hold">
                            <p:stCondLst>
                              <p:cond delay="0"/>
                            </p:stCondLst>
                            <p:childTnLst>
                              <p:par>
                                <p:cTn id="197" presetID="16" presetClass="entr" presetSubtype="26" fill="hold" grpId="0" nodeType="clickEffect">
                                  <p:stCondLst>
                                    <p:cond delay="0"/>
                                  </p:stCondLst>
                                  <p:childTnLst>
                                    <p:set>
                                      <p:cBhvr>
                                        <p:cTn id="198" dur="1" fill="hold">
                                          <p:stCondLst>
                                            <p:cond delay="0"/>
                                          </p:stCondLst>
                                        </p:cTn>
                                        <p:tgtEl>
                                          <p:spTgt spid="346133"/>
                                        </p:tgtEl>
                                        <p:attrNameLst>
                                          <p:attrName>style.visibility</p:attrName>
                                        </p:attrNameLst>
                                      </p:cBhvr>
                                      <p:to>
                                        <p:strVal val="visible"/>
                                      </p:to>
                                    </p:set>
                                    <p:animEffect transition="in" filter="barn(inHorizontal)">
                                      <p:cBhvr>
                                        <p:cTn id="199" dur="500"/>
                                        <p:tgtEl>
                                          <p:spTgt spid="346133"/>
                                        </p:tgtEl>
                                      </p:cBhvr>
                                    </p:animEffect>
                                  </p:childTnLst>
                                </p:cTn>
                              </p:par>
                            </p:childTnLst>
                          </p:cTn>
                        </p:par>
                      </p:childTnLst>
                    </p:cTn>
                  </p:par>
                  <p:par>
                    <p:cTn id="200" fill="hold">
                      <p:stCondLst>
                        <p:cond delay="indefinite"/>
                      </p:stCondLst>
                      <p:childTnLst>
                        <p:par>
                          <p:cTn id="201" fill="hold">
                            <p:stCondLst>
                              <p:cond delay="0"/>
                            </p:stCondLst>
                            <p:childTnLst>
                              <p:par>
                                <p:cTn id="202" presetID="16" presetClass="entr" presetSubtype="26" fill="hold" grpId="0" nodeType="clickEffect">
                                  <p:stCondLst>
                                    <p:cond delay="0"/>
                                  </p:stCondLst>
                                  <p:childTnLst>
                                    <p:set>
                                      <p:cBhvr>
                                        <p:cTn id="203" dur="1" fill="hold">
                                          <p:stCondLst>
                                            <p:cond delay="0"/>
                                          </p:stCondLst>
                                        </p:cTn>
                                        <p:tgtEl>
                                          <p:spTgt spid="346144"/>
                                        </p:tgtEl>
                                        <p:attrNameLst>
                                          <p:attrName>style.visibility</p:attrName>
                                        </p:attrNameLst>
                                      </p:cBhvr>
                                      <p:to>
                                        <p:strVal val="visible"/>
                                      </p:to>
                                    </p:set>
                                    <p:animEffect transition="in" filter="barn(inHorizontal)">
                                      <p:cBhvr>
                                        <p:cTn id="204" dur="500"/>
                                        <p:tgtEl>
                                          <p:spTgt spid="346144"/>
                                        </p:tgtEl>
                                      </p:cBhvr>
                                    </p:animEffect>
                                  </p:childTnLst>
                                </p:cTn>
                              </p:par>
                            </p:childTnLst>
                          </p:cTn>
                        </p:par>
                      </p:childTnLst>
                    </p:cTn>
                  </p:par>
                  <p:par>
                    <p:cTn id="205" fill="hold">
                      <p:stCondLst>
                        <p:cond delay="indefinite"/>
                      </p:stCondLst>
                      <p:childTnLst>
                        <p:par>
                          <p:cTn id="206" fill="hold">
                            <p:stCondLst>
                              <p:cond delay="0"/>
                            </p:stCondLst>
                            <p:childTnLst>
                              <p:par>
                                <p:cTn id="207" presetID="23" presetClass="entr" presetSubtype="16" fill="hold" grpId="0" nodeType="clickEffect">
                                  <p:stCondLst>
                                    <p:cond delay="0"/>
                                  </p:stCondLst>
                                  <p:childTnLst>
                                    <p:set>
                                      <p:cBhvr>
                                        <p:cTn id="208" dur="1" fill="hold">
                                          <p:stCondLst>
                                            <p:cond delay="0"/>
                                          </p:stCondLst>
                                        </p:cTn>
                                        <p:tgtEl>
                                          <p:spTgt spid="346138"/>
                                        </p:tgtEl>
                                        <p:attrNameLst>
                                          <p:attrName>style.visibility</p:attrName>
                                        </p:attrNameLst>
                                      </p:cBhvr>
                                      <p:to>
                                        <p:strVal val="visible"/>
                                      </p:to>
                                    </p:set>
                                    <p:anim calcmode="lin" valueType="num">
                                      <p:cBhvr>
                                        <p:cTn id="209" dur="500" fill="hold"/>
                                        <p:tgtEl>
                                          <p:spTgt spid="346138"/>
                                        </p:tgtEl>
                                        <p:attrNameLst>
                                          <p:attrName>ppt_w</p:attrName>
                                        </p:attrNameLst>
                                      </p:cBhvr>
                                      <p:tavLst>
                                        <p:tav tm="0">
                                          <p:val>
                                            <p:fltVal val="0"/>
                                          </p:val>
                                        </p:tav>
                                        <p:tav tm="100000">
                                          <p:val>
                                            <p:strVal val="#ppt_w"/>
                                          </p:val>
                                        </p:tav>
                                      </p:tavLst>
                                    </p:anim>
                                    <p:anim calcmode="lin" valueType="num">
                                      <p:cBhvr>
                                        <p:cTn id="210" dur="500" fill="hold"/>
                                        <p:tgtEl>
                                          <p:spTgt spid="346138"/>
                                        </p:tgtEl>
                                        <p:attrNameLst>
                                          <p:attrName>ppt_h</p:attrName>
                                        </p:attrNameLst>
                                      </p:cBhvr>
                                      <p:tavLst>
                                        <p:tav tm="0">
                                          <p:val>
                                            <p:fltVal val="0"/>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51" presetClass="entr" presetSubtype="0" fill="hold" grpId="1" nodeType="clickEffect">
                                  <p:stCondLst>
                                    <p:cond delay="0"/>
                                  </p:stCondLst>
                                  <p:childTnLst>
                                    <p:set>
                                      <p:cBhvr>
                                        <p:cTn id="214" dur="1" fill="hold">
                                          <p:stCondLst>
                                            <p:cond delay="0"/>
                                          </p:stCondLst>
                                        </p:cTn>
                                        <p:tgtEl>
                                          <p:spTgt spid="346116"/>
                                        </p:tgtEl>
                                        <p:attrNameLst>
                                          <p:attrName>style.visibility</p:attrName>
                                        </p:attrNameLst>
                                      </p:cBhvr>
                                      <p:to>
                                        <p:strVal val="visible"/>
                                      </p:to>
                                    </p:set>
                                    <p:animEffect transition="in" filter="fade">
                                      <p:cBhvr>
                                        <p:cTn id="215" dur="770" decel="100000"/>
                                        <p:tgtEl>
                                          <p:spTgt spid="346116"/>
                                        </p:tgtEl>
                                      </p:cBhvr>
                                    </p:animEffect>
                                    <p:animScale>
                                      <p:cBhvr>
                                        <p:cTn id="216" dur="770" decel="100000"/>
                                        <p:tgtEl>
                                          <p:spTgt spid="346116"/>
                                        </p:tgtEl>
                                      </p:cBhvr>
                                      <p:from x="10000" y="10000"/>
                                      <p:to x="200000" y="450000"/>
                                    </p:animScale>
                                    <p:animScale>
                                      <p:cBhvr>
                                        <p:cTn id="217" dur="1230" accel="100000" fill="hold">
                                          <p:stCondLst>
                                            <p:cond delay="770"/>
                                          </p:stCondLst>
                                        </p:cTn>
                                        <p:tgtEl>
                                          <p:spTgt spid="346116"/>
                                        </p:tgtEl>
                                      </p:cBhvr>
                                      <p:from x="200000" y="450000"/>
                                      <p:to x="100000" y="100000"/>
                                    </p:animScale>
                                    <p:set>
                                      <p:cBhvr>
                                        <p:cTn id="218" dur="770" fill="hold"/>
                                        <p:tgtEl>
                                          <p:spTgt spid="346116"/>
                                        </p:tgtEl>
                                        <p:attrNameLst>
                                          <p:attrName>ppt_x</p:attrName>
                                        </p:attrNameLst>
                                      </p:cBhvr>
                                      <p:to>
                                        <p:strVal val="(0.5)"/>
                                      </p:to>
                                    </p:set>
                                    <p:anim from="(0.5)" to="(#ppt_x)" calcmode="lin" valueType="num">
                                      <p:cBhvr>
                                        <p:cTn id="219" dur="1230" accel="100000" fill="hold">
                                          <p:stCondLst>
                                            <p:cond delay="770"/>
                                          </p:stCondLst>
                                        </p:cTn>
                                        <p:tgtEl>
                                          <p:spTgt spid="346116"/>
                                        </p:tgtEl>
                                        <p:attrNameLst>
                                          <p:attrName>ppt_x</p:attrName>
                                        </p:attrNameLst>
                                      </p:cBhvr>
                                    </p:anim>
                                    <p:set>
                                      <p:cBhvr>
                                        <p:cTn id="220" dur="770" fill="hold"/>
                                        <p:tgtEl>
                                          <p:spTgt spid="346116"/>
                                        </p:tgtEl>
                                        <p:attrNameLst>
                                          <p:attrName>ppt_y</p:attrName>
                                        </p:attrNameLst>
                                      </p:cBhvr>
                                      <p:to>
                                        <p:strVal val="(#ppt_y+0.4)"/>
                                      </p:to>
                                    </p:set>
                                    <p:anim from="(#ppt_y+0.4)" to="(#ppt_y)" calcmode="lin" valueType="num">
                                      <p:cBhvr>
                                        <p:cTn id="221" dur="1230" accel="100000" fill="hold">
                                          <p:stCondLst>
                                            <p:cond delay="770"/>
                                          </p:stCondLst>
                                        </p:cTn>
                                        <p:tgtEl>
                                          <p:spTgt spid="346116"/>
                                        </p:tgtEl>
                                        <p:attrNameLst>
                                          <p:attrName>ppt_y</p:attrName>
                                        </p:attrNameLst>
                                      </p:cBhvr>
                                    </p:anim>
                                  </p:childTnLst>
                                </p:cTn>
                              </p:par>
                            </p:childTnLst>
                          </p:cTn>
                        </p:par>
                      </p:childTnLst>
                    </p:cTn>
                  </p:par>
                  <p:par>
                    <p:cTn id="222" fill="hold">
                      <p:stCondLst>
                        <p:cond delay="indefinite"/>
                      </p:stCondLst>
                      <p:childTnLst>
                        <p:par>
                          <p:cTn id="223" fill="hold">
                            <p:stCondLst>
                              <p:cond delay="0"/>
                            </p:stCondLst>
                            <p:childTnLst>
                              <p:par>
                                <p:cTn id="224" presetID="51" presetClass="entr" presetSubtype="0" fill="hold" grpId="1" nodeType="clickEffect">
                                  <p:stCondLst>
                                    <p:cond delay="0"/>
                                  </p:stCondLst>
                                  <p:childTnLst>
                                    <p:set>
                                      <p:cBhvr>
                                        <p:cTn id="225" dur="1" fill="hold">
                                          <p:stCondLst>
                                            <p:cond delay="0"/>
                                          </p:stCondLst>
                                        </p:cTn>
                                        <p:tgtEl>
                                          <p:spTgt spid="346122"/>
                                        </p:tgtEl>
                                        <p:attrNameLst>
                                          <p:attrName>style.visibility</p:attrName>
                                        </p:attrNameLst>
                                      </p:cBhvr>
                                      <p:to>
                                        <p:strVal val="visible"/>
                                      </p:to>
                                    </p:set>
                                    <p:animEffect transition="in" filter="fade">
                                      <p:cBhvr>
                                        <p:cTn id="226" dur="770" decel="100000"/>
                                        <p:tgtEl>
                                          <p:spTgt spid="346122"/>
                                        </p:tgtEl>
                                      </p:cBhvr>
                                    </p:animEffect>
                                    <p:animScale>
                                      <p:cBhvr>
                                        <p:cTn id="227" dur="770" decel="100000"/>
                                        <p:tgtEl>
                                          <p:spTgt spid="346122"/>
                                        </p:tgtEl>
                                      </p:cBhvr>
                                      <p:from x="10000" y="10000"/>
                                      <p:to x="200000" y="450000"/>
                                    </p:animScale>
                                    <p:animScale>
                                      <p:cBhvr>
                                        <p:cTn id="228" dur="1230" accel="100000" fill="hold">
                                          <p:stCondLst>
                                            <p:cond delay="770"/>
                                          </p:stCondLst>
                                        </p:cTn>
                                        <p:tgtEl>
                                          <p:spTgt spid="346122"/>
                                        </p:tgtEl>
                                      </p:cBhvr>
                                      <p:from x="200000" y="450000"/>
                                      <p:to x="100000" y="100000"/>
                                    </p:animScale>
                                    <p:set>
                                      <p:cBhvr>
                                        <p:cTn id="229" dur="770" fill="hold"/>
                                        <p:tgtEl>
                                          <p:spTgt spid="346122"/>
                                        </p:tgtEl>
                                        <p:attrNameLst>
                                          <p:attrName>ppt_x</p:attrName>
                                        </p:attrNameLst>
                                      </p:cBhvr>
                                      <p:to>
                                        <p:strVal val="(0.5)"/>
                                      </p:to>
                                    </p:set>
                                    <p:anim from="(0.5)" to="(#ppt_x)" calcmode="lin" valueType="num">
                                      <p:cBhvr>
                                        <p:cTn id="230" dur="1230" accel="100000" fill="hold">
                                          <p:stCondLst>
                                            <p:cond delay="770"/>
                                          </p:stCondLst>
                                        </p:cTn>
                                        <p:tgtEl>
                                          <p:spTgt spid="346122"/>
                                        </p:tgtEl>
                                        <p:attrNameLst>
                                          <p:attrName>ppt_x</p:attrName>
                                        </p:attrNameLst>
                                      </p:cBhvr>
                                    </p:anim>
                                    <p:set>
                                      <p:cBhvr>
                                        <p:cTn id="231" dur="770" fill="hold"/>
                                        <p:tgtEl>
                                          <p:spTgt spid="346122"/>
                                        </p:tgtEl>
                                        <p:attrNameLst>
                                          <p:attrName>ppt_y</p:attrName>
                                        </p:attrNameLst>
                                      </p:cBhvr>
                                      <p:to>
                                        <p:strVal val="(#ppt_y+0.4)"/>
                                      </p:to>
                                    </p:set>
                                    <p:anim from="(#ppt_y+0.4)" to="(#ppt_y)" calcmode="lin" valueType="num">
                                      <p:cBhvr>
                                        <p:cTn id="232" dur="1230" accel="100000" fill="hold">
                                          <p:stCondLst>
                                            <p:cond delay="770"/>
                                          </p:stCondLst>
                                        </p:cTn>
                                        <p:tgtEl>
                                          <p:spTgt spid="346122"/>
                                        </p:tgtEl>
                                        <p:attrNameLst>
                                          <p:attrName>ppt_y</p:attrName>
                                        </p:attrNameLst>
                                      </p:cBhvr>
                                    </p:anim>
                                  </p:childTnLst>
                                </p:cTn>
                              </p:par>
                            </p:childTnLst>
                          </p:cTn>
                        </p:par>
                      </p:childTnLst>
                    </p:cTn>
                  </p:par>
                  <p:par>
                    <p:cTn id="233" fill="hold">
                      <p:stCondLst>
                        <p:cond delay="indefinite"/>
                      </p:stCondLst>
                      <p:childTnLst>
                        <p:par>
                          <p:cTn id="234" fill="hold">
                            <p:stCondLst>
                              <p:cond delay="0"/>
                            </p:stCondLst>
                            <p:childTnLst>
                              <p:par>
                                <p:cTn id="235" presetID="51" presetClass="entr" presetSubtype="0" fill="hold" grpId="1" nodeType="clickEffect">
                                  <p:stCondLst>
                                    <p:cond delay="0"/>
                                  </p:stCondLst>
                                  <p:childTnLst>
                                    <p:set>
                                      <p:cBhvr>
                                        <p:cTn id="236" dur="1" fill="hold">
                                          <p:stCondLst>
                                            <p:cond delay="0"/>
                                          </p:stCondLst>
                                        </p:cTn>
                                        <p:tgtEl>
                                          <p:spTgt spid="346123"/>
                                        </p:tgtEl>
                                        <p:attrNameLst>
                                          <p:attrName>style.visibility</p:attrName>
                                        </p:attrNameLst>
                                      </p:cBhvr>
                                      <p:to>
                                        <p:strVal val="visible"/>
                                      </p:to>
                                    </p:set>
                                    <p:animEffect transition="in" filter="fade">
                                      <p:cBhvr>
                                        <p:cTn id="237" dur="770" decel="100000"/>
                                        <p:tgtEl>
                                          <p:spTgt spid="346123"/>
                                        </p:tgtEl>
                                      </p:cBhvr>
                                    </p:animEffect>
                                    <p:animScale>
                                      <p:cBhvr>
                                        <p:cTn id="238" dur="770" decel="100000"/>
                                        <p:tgtEl>
                                          <p:spTgt spid="346123"/>
                                        </p:tgtEl>
                                      </p:cBhvr>
                                      <p:from x="10000" y="10000"/>
                                      <p:to x="200000" y="450000"/>
                                    </p:animScale>
                                    <p:animScale>
                                      <p:cBhvr>
                                        <p:cTn id="239" dur="1230" accel="100000" fill="hold">
                                          <p:stCondLst>
                                            <p:cond delay="770"/>
                                          </p:stCondLst>
                                        </p:cTn>
                                        <p:tgtEl>
                                          <p:spTgt spid="346123"/>
                                        </p:tgtEl>
                                      </p:cBhvr>
                                      <p:from x="200000" y="450000"/>
                                      <p:to x="100000" y="100000"/>
                                    </p:animScale>
                                    <p:set>
                                      <p:cBhvr>
                                        <p:cTn id="240" dur="770" fill="hold"/>
                                        <p:tgtEl>
                                          <p:spTgt spid="346123"/>
                                        </p:tgtEl>
                                        <p:attrNameLst>
                                          <p:attrName>ppt_x</p:attrName>
                                        </p:attrNameLst>
                                      </p:cBhvr>
                                      <p:to>
                                        <p:strVal val="(0.5)"/>
                                      </p:to>
                                    </p:set>
                                    <p:anim from="(0.5)" to="(#ppt_x)" calcmode="lin" valueType="num">
                                      <p:cBhvr>
                                        <p:cTn id="241" dur="1230" accel="100000" fill="hold">
                                          <p:stCondLst>
                                            <p:cond delay="770"/>
                                          </p:stCondLst>
                                        </p:cTn>
                                        <p:tgtEl>
                                          <p:spTgt spid="346123"/>
                                        </p:tgtEl>
                                        <p:attrNameLst>
                                          <p:attrName>ppt_x</p:attrName>
                                        </p:attrNameLst>
                                      </p:cBhvr>
                                    </p:anim>
                                    <p:set>
                                      <p:cBhvr>
                                        <p:cTn id="242" dur="770" fill="hold"/>
                                        <p:tgtEl>
                                          <p:spTgt spid="346123"/>
                                        </p:tgtEl>
                                        <p:attrNameLst>
                                          <p:attrName>ppt_y</p:attrName>
                                        </p:attrNameLst>
                                      </p:cBhvr>
                                      <p:to>
                                        <p:strVal val="(#ppt_y+0.4)"/>
                                      </p:to>
                                    </p:set>
                                    <p:anim from="(#ppt_y+0.4)" to="(#ppt_y)" calcmode="lin" valueType="num">
                                      <p:cBhvr>
                                        <p:cTn id="243" dur="1230" accel="100000" fill="hold">
                                          <p:stCondLst>
                                            <p:cond delay="770"/>
                                          </p:stCondLst>
                                        </p:cTn>
                                        <p:tgtEl>
                                          <p:spTgt spid="346123"/>
                                        </p:tgtEl>
                                        <p:attrNameLst>
                                          <p:attrName>ppt_y</p:attrName>
                                        </p:attrNameLst>
                                      </p:cBhvr>
                                    </p:anim>
                                  </p:childTnLst>
                                </p:cTn>
                              </p:par>
                            </p:childTnLst>
                          </p:cTn>
                        </p:par>
                      </p:childTnLst>
                    </p:cTn>
                  </p:par>
                  <p:par>
                    <p:cTn id="244" fill="hold">
                      <p:stCondLst>
                        <p:cond delay="indefinite"/>
                      </p:stCondLst>
                      <p:childTnLst>
                        <p:par>
                          <p:cTn id="245" fill="hold">
                            <p:stCondLst>
                              <p:cond delay="0"/>
                            </p:stCondLst>
                            <p:childTnLst>
                              <p:par>
                                <p:cTn id="246" presetID="7" presetClass="entr" presetSubtype="4" fill="hold" grpId="1" nodeType="clickEffect">
                                  <p:stCondLst>
                                    <p:cond delay="0"/>
                                  </p:stCondLst>
                                  <p:childTnLst>
                                    <p:set>
                                      <p:cBhvr>
                                        <p:cTn id="247" dur="1" fill="hold">
                                          <p:stCondLst>
                                            <p:cond delay="0"/>
                                          </p:stCondLst>
                                        </p:cTn>
                                        <p:tgtEl>
                                          <p:spTgt spid="346124"/>
                                        </p:tgtEl>
                                        <p:attrNameLst>
                                          <p:attrName>style.visibility</p:attrName>
                                        </p:attrNameLst>
                                      </p:cBhvr>
                                      <p:to>
                                        <p:strVal val="visible"/>
                                      </p:to>
                                    </p:set>
                                    <p:anim calcmode="lin" valueType="num">
                                      <p:cBhvr additive="base">
                                        <p:cTn id="248" dur="5000" fill="hold"/>
                                        <p:tgtEl>
                                          <p:spTgt spid="346124"/>
                                        </p:tgtEl>
                                        <p:attrNameLst>
                                          <p:attrName>ppt_x</p:attrName>
                                        </p:attrNameLst>
                                      </p:cBhvr>
                                      <p:tavLst>
                                        <p:tav tm="0">
                                          <p:val>
                                            <p:strVal val="#ppt_x"/>
                                          </p:val>
                                        </p:tav>
                                        <p:tav tm="100000">
                                          <p:val>
                                            <p:strVal val="#ppt_x"/>
                                          </p:val>
                                        </p:tav>
                                      </p:tavLst>
                                    </p:anim>
                                    <p:anim calcmode="lin" valueType="num">
                                      <p:cBhvr additive="base">
                                        <p:cTn id="249" dur="5000" fill="hold"/>
                                        <p:tgtEl>
                                          <p:spTgt spid="346124"/>
                                        </p:tgtEl>
                                        <p:attrNameLst>
                                          <p:attrName>ppt_y</p:attrName>
                                        </p:attrNameLst>
                                      </p:cBhvr>
                                      <p:tavLst>
                                        <p:tav tm="0">
                                          <p:val>
                                            <p:strVal val="1+#ppt_h/2"/>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51" presetClass="entr" presetSubtype="0" fill="hold" grpId="1" nodeType="clickEffect">
                                  <p:stCondLst>
                                    <p:cond delay="0"/>
                                  </p:stCondLst>
                                  <p:childTnLst>
                                    <p:set>
                                      <p:cBhvr>
                                        <p:cTn id="253" dur="1" fill="hold">
                                          <p:stCondLst>
                                            <p:cond delay="0"/>
                                          </p:stCondLst>
                                        </p:cTn>
                                        <p:tgtEl>
                                          <p:spTgt spid="346117"/>
                                        </p:tgtEl>
                                        <p:attrNameLst>
                                          <p:attrName>style.visibility</p:attrName>
                                        </p:attrNameLst>
                                      </p:cBhvr>
                                      <p:to>
                                        <p:strVal val="visible"/>
                                      </p:to>
                                    </p:set>
                                    <p:animEffect transition="in" filter="fade">
                                      <p:cBhvr>
                                        <p:cTn id="254" dur="770" decel="100000"/>
                                        <p:tgtEl>
                                          <p:spTgt spid="346117"/>
                                        </p:tgtEl>
                                      </p:cBhvr>
                                    </p:animEffect>
                                    <p:animScale>
                                      <p:cBhvr>
                                        <p:cTn id="255" dur="770" decel="100000"/>
                                        <p:tgtEl>
                                          <p:spTgt spid="346117"/>
                                        </p:tgtEl>
                                      </p:cBhvr>
                                      <p:from x="10000" y="10000"/>
                                      <p:to x="200000" y="450000"/>
                                    </p:animScale>
                                    <p:animScale>
                                      <p:cBhvr>
                                        <p:cTn id="256" dur="1230" accel="100000" fill="hold">
                                          <p:stCondLst>
                                            <p:cond delay="770"/>
                                          </p:stCondLst>
                                        </p:cTn>
                                        <p:tgtEl>
                                          <p:spTgt spid="346117"/>
                                        </p:tgtEl>
                                      </p:cBhvr>
                                      <p:from x="200000" y="450000"/>
                                      <p:to x="100000" y="100000"/>
                                    </p:animScale>
                                    <p:set>
                                      <p:cBhvr>
                                        <p:cTn id="257" dur="770" fill="hold"/>
                                        <p:tgtEl>
                                          <p:spTgt spid="346117"/>
                                        </p:tgtEl>
                                        <p:attrNameLst>
                                          <p:attrName>ppt_x</p:attrName>
                                        </p:attrNameLst>
                                      </p:cBhvr>
                                      <p:to>
                                        <p:strVal val="(0.5)"/>
                                      </p:to>
                                    </p:set>
                                    <p:anim from="(0.5)" to="(#ppt_x)" calcmode="lin" valueType="num">
                                      <p:cBhvr>
                                        <p:cTn id="258" dur="1230" accel="100000" fill="hold">
                                          <p:stCondLst>
                                            <p:cond delay="770"/>
                                          </p:stCondLst>
                                        </p:cTn>
                                        <p:tgtEl>
                                          <p:spTgt spid="346117"/>
                                        </p:tgtEl>
                                        <p:attrNameLst>
                                          <p:attrName>ppt_x</p:attrName>
                                        </p:attrNameLst>
                                      </p:cBhvr>
                                    </p:anim>
                                    <p:set>
                                      <p:cBhvr>
                                        <p:cTn id="259" dur="770" fill="hold"/>
                                        <p:tgtEl>
                                          <p:spTgt spid="346117"/>
                                        </p:tgtEl>
                                        <p:attrNameLst>
                                          <p:attrName>ppt_y</p:attrName>
                                        </p:attrNameLst>
                                      </p:cBhvr>
                                      <p:to>
                                        <p:strVal val="(#ppt_y+0.4)"/>
                                      </p:to>
                                    </p:set>
                                    <p:anim from="(#ppt_y+0.4)" to="(#ppt_y)" calcmode="lin" valueType="num">
                                      <p:cBhvr>
                                        <p:cTn id="260" dur="1230" accel="100000" fill="hold">
                                          <p:stCondLst>
                                            <p:cond delay="770"/>
                                          </p:stCondLst>
                                        </p:cTn>
                                        <p:tgtEl>
                                          <p:spTgt spid="346117"/>
                                        </p:tgtEl>
                                        <p:attrNameLst>
                                          <p:attrName>ppt_y</p:attrName>
                                        </p:attrNameLst>
                                      </p:cBhvr>
                                    </p:anim>
                                  </p:childTnLst>
                                </p:cTn>
                              </p:par>
                            </p:childTnLst>
                          </p:cTn>
                        </p:par>
                      </p:childTnLst>
                    </p:cTn>
                  </p:par>
                  <p:par>
                    <p:cTn id="261" fill="hold">
                      <p:stCondLst>
                        <p:cond delay="indefinite"/>
                      </p:stCondLst>
                      <p:childTnLst>
                        <p:par>
                          <p:cTn id="262" fill="hold">
                            <p:stCondLst>
                              <p:cond delay="0"/>
                            </p:stCondLst>
                            <p:childTnLst>
                              <p:par>
                                <p:cTn id="263" presetID="51" presetClass="entr" presetSubtype="0" fill="hold" grpId="1" nodeType="clickEffect">
                                  <p:stCondLst>
                                    <p:cond delay="0"/>
                                  </p:stCondLst>
                                  <p:childTnLst>
                                    <p:set>
                                      <p:cBhvr>
                                        <p:cTn id="264" dur="1" fill="hold">
                                          <p:stCondLst>
                                            <p:cond delay="0"/>
                                          </p:stCondLst>
                                        </p:cTn>
                                        <p:tgtEl>
                                          <p:spTgt spid="346139"/>
                                        </p:tgtEl>
                                        <p:attrNameLst>
                                          <p:attrName>style.visibility</p:attrName>
                                        </p:attrNameLst>
                                      </p:cBhvr>
                                      <p:to>
                                        <p:strVal val="visible"/>
                                      </p:to>
                                    </p:set>
                                    <p:animEffect transition="in" filter="fade">
                                      <p:cBhvr>
                                        <p:cTn id="265" dur="770" decel="100000"/>
                                        <p:tgtEl>
                                          <p:spTgt spid="346139"/>
                                        </p:tgtEl>
                                      </p:cBhvr>
                                    </p:animEffect>
                                    <p:animScale>
                                      <p:cBhvr>
                                        <p:cTn id="266" dur="770" decel="100000"/>
                                        <p:tgtEl>
                                          <p:spTgt spid="346139"/>
                                        </p:tgtEl>
                                      </p:cBhvr>
                                      <p:from x="10000" y="10000"/>
                                      <p:to x="200000" y="450000"/>
                                    </p:animScale>
                                    <p:animScale>
                                      <p:cBhvr>
                                        <p:cTn id="267" dur="1230" accel="100000" fill="hold">
                                          <p:stCondLst>
                                            <p:cond delay="770"/>
                                          </p:stCondLst>
                                        </p:cTn>
                                        <p:tgtEl>
                                          <p:spTgt spid="346139"/>
                                        </p:tgtEl>
                                      </p:cBhvr>
                                      <p:from x="200000" y="450000"/>
                                      <p:to x="100000" y="100000"/>
                                    </p:animScale>
                                    <p:set>
                                      <p:cBhvr>
                                        <p:cTn id="268" dur="770" fill="hold"/>
                                        <p:tgtEl>
                                          <p:spTgt spid="346139"/>
                                        </p:tgtEl>
                                        <p:attrNameLst>
                                          <p:attrName>ppt_x</p:attrName>
                                        </p:attrNameLst>
                                      </p:cBhvr>
                                      <p:to>
                                        <p:strVal val="(0.5)"/>
                                      </p:to>
                                    </p:set>
                                    <p:anim from="(0.5)" to="(#ppt_x)" calcmode="lin" valueType="num">
                                      <p:cBhvr>
                                        <p:cTn id="269" dur="1230" accel="100000" fill="hold">
                                          <p:stCondLst>
                                            <p:cond delay="770"/>
                                          </p:stCondLst>
                                        </p:cTn>
                                        <p:tgtEl>
                                          <p:spTgt spid="346139"/>
                                        </p:tgtEl>
                                        <p:attrNameLst>
                                          <p:attrName>ppt_x</p:attrName>
                                        </p:attrNameLst>
                                      </p:cBhvr>
                                    </p:anim>
                                    <p:set>
                                      <p:cBhvr>
                                        <p:cTn id="270" dur="770" fill="hold"/>
                                        <p:tgtEl>
                                          <p:spTgt spid="346139"/>
                                        </p:tgtEl>
                                        <p:attrNameLst>
                                          <p:attrName>ppt_y</p:attrName>
                                        </p:attrNameLst>
                                      </p:cBhvr>
                                      <p:to>
                                        <p:strVal val="(#ppt_y+0.4)"/>
                                      </p:to>
                                    </p:set>
                                    <p:anim from="(#ppt_y+0.4)" to="(#ppt_y)" calcmode="lin" valueType="num">
                                      <p:cBhvr>
                                        <p:cTn id="271" dur="1230" accel="100000" fill="hold">
                                          <p:stCondLst>
                                            <p:cond delay="770"/>
                                          </p:stCondLst>
                                        </p:cTn>
                                        <p:tgtEl>
                                          <p:spTgt spid="346139"/>
                                        </p:tgtEl>
                                        <p:attrNameLst>
                                          <p:attrName>ppt_y</p:attrName>
                                        </p:attrNameLst>
                                      </p:cBhvr>
                                    </p:anim>
                                  </p:childTnLst>
                                </p:cTn>
                              </p:par>
                            </p:childTnLst>
                          </p:cTn>
                        </p:par>
                      </p:childTnLst>
                    </p:cTn>
                  </p:par>
                  <p:par>
                    <p:cTn id="272" fill="hold">
                      <p:stCondLst>
                        <p:cond delay="indefinite"/>
                      </p:stCondLst>
                      <p:childTnLst>
                        <p:par>
                          <p:cTn id="273" fill="hold">
                            <p:stCondLst>
                              <p:cond delay="0"/>
                            </p:stCondLst>
                            <p:childTnLst>
                              <p:par>
                                <p:cTn id="274" presetID="51" presetClass="entr" presetSubtype="0" fill="hold" grpId="1" nodeType="clickEffect">
                                  <p:stCondLst>
                                    <p:cond delay="0"/>
                                  </p:stCondLst>
                                  <p:childTnLst>
                                    <p:set>
                                      <p:cBhvr>
                                        <p:cTn id="275" dur="1" fill="hold">
                                          <p:stCondLst>
                                            <p:cond delay="0"/>
                                          </p:stCondLst>
                                        </p:cTn>
                                        <p:tgtEl>
                                          <p:spTgt spid="346121"/>
                                        </p:tgtEl>
                                        <p:attrNameLst>
                                          <p:attrName>style.visibility</p:attrName>
                                        </p:attrNameLst>
                                      </p:cBhvr>
                                      <p:to>
                                        <p:strVal val="visible"/>
                                      </p:to>
                                    </p:set>
                                    <p:animEffect transition="in" filter="fade">
                                      <p:cBhvr>
                                        <p:cTn id="276" dur="770" decel="100000"/>
                                        <p:tgtEl>
                                          <p:spTgt spid="346121"/>
                                        </p:tgtEl>
                                      </p:cBhvr>
                                    </p:animEffect>
                                    <p:animScale>
                                      <p:cBhvr>
                                        <p:cTn id="277" dur="770" decel="100000"/>
                                        <p:tgtEl>
                                          <p:spTgt spid="346121"/>
                                        </p:tgtEl>
                                      </p:cBhvr>
                                      <p:from x="10000" y="10000"/>
                                      <p:to x="200000" y="450000"/>
                                    </p:animScale>
                                    <p:animScale>
                                      <p:cBhvr>
                                        <p:cTn id="278" dur="1230" accel="100000" fill="hold">
                                          <p:stCondLst>
                                            <p:cond delay="770"/>
                                          </p:stCondLst>
                                        </p:cTn>
                                        <p:tgtEl>
                                          <p:spTgt spid="346121"/>
                                        </p:tgtEl>
                                      </p:cBhvr>
                                      <p:from x="200000" y="450000"/>
                                      <p:to x="100000" y="100000"/>
                                    </p:animScale>
                                    <p:set>
                                      <p:cBhvr>
                                        <p:cTn id="279" dur="770" fill="hold"/>
                                        <p:tgtEl>
                                          <p:spTgt spid="346121"/>
                                        </p:tgtEl>
                                        <p:attrNameLst>
                                          <p:attrName>ppt_x</p:attrName>
                                        </p:attrNameLst>
                                      </p:cBhvr>
                                      <p:to>
                                        <p:strVal val="(0.5)"/>
                                      </p:to>
                                    </p:set>
                                    <p:anim from="(0.5)" to="(#ppt_x)" calcmode="lin" valueType="num">
                                      <p:cBhvr>
                                        <p:cTn id="280" dur="1230" accel="100000" fill="hold">
                                          <p:stCondLst>
                                            <p:cond delay="770"/>
                                          </p:stCondLst>
                                        </p:cTn>
                                        <p:tgtEl>
                                          <p:spTgt spid="346121"/>
                                        </p:tgtEl>
                                        <p:attrNameLst>
                                          <p:attrName>ppt_x</p:attrName>
                                        </p:attrNameLst>
                                      </p:cBhvr>
                                    </p:anim>
                                    <p:set>
                                      <p:cBhvr>
                                        <p:cTn id="281" dur="770" fill="hold"/>
                                        <p:tgtEl>
                                          <p:spTgt spid="346121"/>
                                        </p:tgtEl>
                                        <p:attrNameLst>
                                          <p:attrName>ppt_y</p:attrName>
                                        </p:attrNameLst>
                                      </p:cBhvr>
                                      <p:to>
                                        <p:strVal val="(#ppt_y+0.4)"/>
                                      </p:to>
                                    </p:set>
                                    <p:anim from="(#ppt_y+0.4)" to="(#ppt_y)" calcmode="lin" valueType="num">
                                      <p:cBhvr>
                                        <p:cTn id="282" dur="1230" accel="100000" fill="hold">
                                          <p:stCondLst>
                                            <p:cond delay="770"/>
                                          </p:stCondLst>
                                        </p:cTn>
                                        <p:tgtEl>
                                          <p:spTgt spid="346121"/>
                                        </p:tgtEl>
                                        <p:attrNameLst>
                                          <p:attrName>ppt_y</p:attrName>
                                        </p:attrNameLst>
                                      </p:cBhvr>
                                    </p:anim>
                                  </p:childTnLst>
                                </p:cTn>
                              </p:par>
                            </p:childTnLst>
                          </p:cTn>
                        </p:par>
                      </p:childTnLst>
                    </p:cTn>
                  </p:par>
                  <p:par>
                    <p:cTn id="283" fill="hold">
                      <p:stCondLst>
                        <p:cond delay="indefinite"/>
                      </p:stCondLst>
                      <p:childTnLst>
                        <p:par>
                          <p:cTn id="284" fill="hold">
                            <p:stCondLst>
                              <p:cond delay="0"/>
                            </p:stCondLst>
                            <p:childTnLst>
                              <p:par>
                                <p:cTn id="285" presetID="51" presetClass="entr" presetSubtype="0" fill="hold" grpId="1" nodeType="clickEffect">
                                  <p:stCondLst>
                                    <p:cond delay="0"/>
                                  </p:stCondLst>
                                  <p:childTnLst>
                                    <p:set>
                                      <p:cBhvr>
                                        <p:cTn id="286" dur="1" fill="hold">
                                          <p:stCondLst>
                                            <p:cond delay="0"/>
                                          </p:stCondLst>
                                        </p:cTn>
                                        <p:tgtEl>
                                          <p:spTgt spid="346120"/>
                                        </p:tgtEl>
                                        <p:attrNameLst>
                                          <p:attrName>style.visibility</p:attrName>
                                        </p:attrNameLst>
                                      </p:cBhvr>
                                      <p:to>
                                        <p:strVal val="visible"/>
                                      </p:to>
                                    </p:set>
                                    <p:animEffect transition="in" filter="fade">
                                      <p:cBhvr>
                                        <p:cTn id="287" dur="770" decel="100000"/>
                                        <p:tgtEl>
                                          <p:spTgt spid="346120"/>
                                        </p:tgtEl>
                                      </p:cBhvr>
                                    </p:animEffect>
                                    <p:animScale>
                                      <p:cBhvr>
                                        <p:cTn id="288" dur="770" decel="100000"/>
                                        <p:tgtEl>
                                          <p:spTgt spid="346120"/>
                                        </p:tgtEl>
                                      </p:cBhvr>
                                      <p:from x="10000" y="10000"/>
                                      <p:to x="200000" y="450000"/>
                                    </p:animScale>
                                    <p:animScale>
                                      <p:cBhvr>
                                        <p:cTn id="289" dur="1230" accel="100000" fill="hold">
                                          <p:stCondLst>
                                            <p:cond delay="770"/>
                                          </p:stCondLst>
                                        </p:cTn>
                                        <p:tgtEl>
                                          <p:spTgt spid="346120"/>
                                        </p:tgtEl>
                                      </p:cBhvr>
                                      <p:from x="200000" y="450000"/>
                                      <p:to x="100000" y="100000"/>
                                    </p:animScale>
                                    <p:set>
                                      <p:cBhvr>
                                        <p:cTn id="290" dur="770" fill="hold"/>
                                        <p:tgtEl>
                                          <p:spTgt spid="346120"/>
                                        </p:tgtEl>
                                        <p:attrNameLst>
                                          <p:attrName>ppt_x</p:attrName>
                                        </p:attrNameLst>
                                      </p:cBhvr>
                                      <p:to>
                                        <p:strVal val="(0.5)"/>
                                      </p:to>
                                    </p:set>
                                    <p:anim from="(0.5)" to="(#ppt_x)" calcmode="lin" valueType="num">
                                      <p:cBhvr>
                                        <p:cTn id="291" dur="1230" accel="100000" fill="hold">
                                          <p:stCondLst>
                                            <p:cond delay="770"/>
                                          </p:stCondLst>
                                        </p:cTn>
                                        <p:tgtEl>
                                          <p:spTgt spid="346120"/>
                                        </p:tgtEl>
                                        <p:attrNameLst>
                                          <p:attrName>ppt_x</p:attrName>
                                        </p:attrNameLst>
                                      </p:cBhvr>
                                    </p:anim>
                                    <p:set>
                                      <p:cBhvr>
                                        <p:cTn id="292" dur="770" fill="hold"/>
                                        <p:tgtEl>
                                          <p:spTgt spid="346120"/>
                                        </p:tgtEl>
                                        <p:attrNameLst>
                                          <p:attrName>ppt_y</p:attrName>
                                        </p:attrNameLst>
                                      </p:cBhvr>
                                      <p:to>
                                        <p:strVal val="(#ppt_y+0.4)"/>
                                      </p:to>
                                    </p:set>
                                    <p:anim from="(#ppt_y+0.4)" to="(#ppt_y)" calcmode="lin" valueType="num">
                                      <p:cBhvr>
                                        <p:cTn id="293" dur="1230" accel="100000" fill="hold">
                                          <p:stCondLst>
                                            <p:cond delay="770"/>
                                          </p:stCondLst>
                                        </p:cTn>
                                        <p:tgtEl>
                                          <p:spTgt spid="346120"/>
                                        </p:tgtEl>
                                        <p:attrNameLst>
                                          <p:attrName>ppt_y</p:attrName>
                                        </p:attrNameLst>
                                      </p:cBhvr>
                                    </p:anim>
                                  </p:childTnLst>
                                </p:cTn>
                              </p:par>
                            </p:childTnLst>
                          </p:cTn>
                        </p:par>
                      </p:childTnLst>
                    </p:cTn>
                  </p:par>
                  <p:par>
                    <p:cTn id="294" fill="hold">
                      <p:stCondLst>
                        <p:cond delay="indefinite"/>
                      </p:stCondLst>
                      <p:childTnLst>
                        <p:par>
                          <p:cTn id="295" fill="hold">
                            <p:stCondLst>
                              <p:cond delay="0"/>
                            </p:stCondLst>
                            <p:childTnLst>
                              <p:par>
                                <p:cTn id="296" presetID="51" presetClass="entr" presetSubtype="0" fill="hold" grpId="1" nodeType="clickEffect">
                                  <p:stCondLst>
                                    <p:cond delay="0"/>
                                  </p:stCondLst>
                                  <p:childTnLst>
                                    <p:set>
                                      <p:cBhvr>
                                        <p:cTn id="297" dur="1" fill="hold">
                                          <p:stCondLst>
                                            <p:cond delay="0"/>
                                          </p:stCondLst>
                                        </p:cTn>
                                        <p:tgtEl>
                                          <p:spTgt spid="346119"/>
                                        </p:tgtEl>
                                        <p:attrNameLst>
                                          <p:attrName>style.visibility</p:attrName>
                                        </p:attrNameLst>
                                      </p:cBhvr>
                                      <p:to>
                                        <p:strVal val="visible"/>
                                      </p:to>
                                    </p:set>
                                    <p:animEffect transition="in" filter="fade">
                                      <p:cBhvr>
                                        <p:cTn id="298" dur="770" decel="100000"/>
                                        <p:tgtEl>
                                          <p:spTgt spid="346119"/>
                                        </p:tgtEl>
                                      </p:cBhvr>
                                    </p:animEffect>
                                    <p:animScale>
                                      <p:cBhvr>
                                        <p:cTn id="299" dur="770" decel="100000"/>
                                        <p:tgtEl>
                                          <p:spTgt spid="346119"/>
                                        </p:tgtEl>
                                      </p:cBhvr>
                                      <p:from x="10000" y="10000"/>
                                      <p:to x="200000" y="450000"/>
                                    </p:animScale>
                                    <p:animScale>
                                      <p:cBhvr>
                                        <p:cTn id="300" dur="1230" accel="100000" fill="hold">
                                          <p:stCondLst>
                                            <p:cond delay="770"/>
                                          </p:stCondLst>
                                        </p:cTn>
                                        <p:tgtEl>
                                          <p:spTgt spid="346119"/>
                                        </p:tgtEl>
                                      </p:cBhvr>
                                      <p:from x="200000" y="450000"/>
                                      <p:to x="100000" y="100000"/>
                                    </p:animScale>
                                    <p:set>
                                      <p:cBhvr>
                                        <p:cTn id="301" dur="770" fill="hold"/>
                                        <p:tgtEl>
                                          <p:spTgt spid="346119"/>
                                        </p:tgtEl>
                                        <p:attrNameLst>
                                          <p:attrName>ppt_x</p:attrName>
                                        </p:attrNameLst>
                                      </p:cBhvr>
                                      <p:to>
                                        <p:strVal val="(0.5)"/>
                                      </p:to>
                                    </p:set>
                                    <p:anim from="(0.5)" to="(#ppt_x)" calcmode="lin" valueType="num">
                                      <p:cBhvr>
                                        <p:cTn id="302" dur="1230" accel="100000" fill="hold">
                                          <p:stCondLst>
                                            <p:cond delay="770"/>
                                          </p:stCondLst>
                                        </p:cTn>
                                        <p:tgtEl>
                                          <p:spTgt spid="346119"/>
                                        </p:tgtEl>
                                        <p:attrNameLst>
                                          <p:attrName>ppt_x</p:attrName>
                                        </p:attrNameLst>
                                      </p:cBhvr>
                                    </p:anim>
                                    <p:set>
                                      <p:cBhvr>
                                        <p:cTn id="303" dur="770" fill="hold"/>
                                        <p:tgtEl>
                                          <p:spTgt spid="346119"/>
                                        </p:tgtEl>
                                        <p:attrNameLst>
                                          <p:attrName>ppt_y</p:attrName>
                                        </p:attrNameLst>
                                      </p:cBhvr>
                                      <p:to>
                                        <p:strVal val="(#ppt_y+0.4)"/>
                                      </p:to>
                                    </p:set>
                                    <p:anim from="(#ppt_y+0.4)" to="(#ppt_y)" calcmode="lin" valueType="num">
                                      <p:cBhvr>
                                        <p:cTn id="304" dur="1230" accel="100000" fill="hold">
                                          <p:stCondLst>
                                            <p:cond delay="770"/>
                                          </p:stCondLst>
                                        </p:cTn>
                                        <p:tgtEl>
                                          <p:spTgt spid="346119"/>
                                        </p:tgtEl>
                                        <p:attrNameLst>
                                          <p:attrName>ppt_y</p:attrName>
                                        </p:attrNameLst>
                                      </p:cBhvr>
                                    </p:anim>
                                  </p:childTnLst>
                                </p:cTn>
                              </p:par>
                            </p:childTnLst>
                          </p:cTn>
                        </p:par>
                      </p:childTnLst>
                    </p:cTn>
                  </p:par>
                  <p:par>
                    <p:cTn id="305" fill="hold">
                      <p:stCondLst>
                        <p:cond delay="indefinite"/>
                      </p:stCondLst>
                      <p:childTnLst>
                        <p:par>
                          <p:cTn id="306" fill="hold">
                            <p:stCondLst>
                              <p:cond delay="0"/>
                            </p:stCondLst>
                            <p:childTnLst>
                              <p:par>
                                <p:cTn id="307" presetID="51" presetClass="entr" presetSubtype="0" fill="hold" grpId="1" nodeType="clickEffect">
                                  <p:stCondLst>
                                    <p:cond delay="0"/>
                                  </p:stCondLst>
                                  <p:childTnLst>
                                    <p:set>
                                      <p:cBhvr>
                                        <p:cTn id="308" dur="1" fill="hold">
                                          <p:stCondLst>
                                            <p:cond delay="0"/>
                                          </p:stCondLst>
                                        </p:cTn>
                                        <p:tgtEl>
                                          <p:spTgt spid="346118"/>
                                        </p:tgtEl>
                                        <p:attrNameLst>
                                          <p:attrName>style.visibility</p:attrName>
                                        </p:attrNameLst>
                                      </p:cBhvr>
                                      <p:to>
                                        <p:strVal val="visible"/>
                                      </p:to>
                                    </p:set>
                                    <p:animEffect transition="in" filter="fade">
                                      <p:cBhvr>
                                        <p:cTn id="309" dur="770" decel="100000"/>
                                        <p:tgtEl>
                                          <p:spTgt spid="346118"/>
                                        </p:tgtEl>
                                      </p:cBhvr>
                                    </p:animEffect>
                                    <p:animScale>
                                      <p:cBhvr>
                                        <p:cTn id="310" dur="770" decel="100000"/>
                                        <p:tgtEl>
                                          <p:spTgt spid="346118"/>
                                        </p:tgtEl>
                                      </p:cBhvr>
                                      <p:from x="10000" y="10000"/>
                                      <p:to x="200000" y="450000"/>
                                    </p:animScale>
                                    <p:animScale>
                                      <p:cBhvr>
                                        <p:cTn id="311" dur="1230" accel="100000" fill="hold">
                                          <p:stCondLst>
                                            <p:cond delay="770"/>
                                          </p:stCondLst>
                                        </p:cTn>
                                        <p:tgtEl>
                                          <p:spTgt spid="346118"/>
                                        </p:tgtEl>
                                      </p:cBhvr>
                                      <p:from x="200000" y="450000"/>
                                      <p:to x="100000" y="100000"/>
                                    </p:animScale>
                                    <p:set>
                                      <p:cBhvr>
                                        <p:cTn id="312" dur="770" fill="hold"/>
                                        <p:tgtEl>
                                          <p:spTgt spid="346118"/>
                                        </p:tgtEl>
                                        <p:attrNameLst>
                                          <p:attrName>ppt_x</p:attrName>
                                        </p:attrNameLst>
                                      </p:cBhvr>
                                      <p:to>
                                        <p:strVal val="(0.5)"/>
                                      </p:to>
                                    </p:set>
                                    <p:anim from="(0.5)" to="(#ppt_x)" calcmode="lin" valueType="num">
                                      <p:cBhvr>
                                        <p:cTn id="313" dur="1230" accel="100000" fill="hold">
                                          <p:stCondLst>
                                            <p:cond delay="770"/>
                                          </p:stCondLst>
                                        </p:cTn>
                                        <p:tgtEl>
                                          <p:spTgt spid="346118"/>
                                        </p:tgtEl>
                                        <p:attrNameLst>
                                          <p:attrName>ppt_x</p:attrName>
                                        </p:attrNameLst>
                                      </p:cBhvr>
                                    </p:anim>
                                    <p:set>
                                      <p:cBhvr>
                                        <p:cTn id="314" dur="770" fill="hold"/>
                                        <p:tgtEl>
                                          <p:spTgt spid="346118"/>
                                        </p:tgtEl>
                                        <p:attrNameLst>
                                          <p:attrName>ppt_y</p:attrName>
                                        </p:attrNameLst>
                                      </p:cBhvr>
                                      <p:to>
                                        <p:strVal val="(#ppt_y+0.4)"/>
                                      </p:to>
                                    </p:set>
                                    <p:anim from="(#ppt_y+0.4)" to="(#ppt_y)" calcmode="lin" valueType="num">
                                      <p:cBhvr>
                                        <p:cTn id="315" dur="1230" accel="100000" fill="hold">
                                          <p:stCondLst>
                                            <p:cond delay="770"/>
                                          </p:stCondLst>
                                        </p:cTn>
                                        <p:tgtEl>
                                          <p:spTgt spid="346118"/>
                                        </p:tgtEl>
                                        <p:attrNameLst>
                                          <p:attrName>ppt_y</p:attrName>
                                        </p:attrNameLst>
                                      </p:cBhvr>
                                    </p:anim>
                                  </p:childTnLst>
                                </p:cTn>
                              </p:par>
                            </p:childTnLst>
                          </p:cTn>
                        </p:par>
                      </p:childTnLst>
                    </p:cTn>
                  </p:par>
                  <p:par>
                    <p:cTn id="316" fill="hold">
                      <p:stCondLst>
                        <p:cond delay="indefinite"/>
                      </p:stCondLst>
                      <p:childTnLst>
                        <p:par>
                          <p:cTn id="317" fill="hold">
                            <p:stCondLst>
                              <p:cond delay="0"/>
                            </p:stCondLst>
                            <p:childTnLst>
                              <p:par>
                                <p:cTn id="318" presetID="51" presetClass="entr" presetSubtype="0" fill="hold" grpId="1" nodeType="clickEffect">
                                  <p:stCondLst>
                                    <p:cond delay="0"/>
                                  </p:stCondLst>
                                  <p:childTnLst>
                                    <p:set>
                                      <p:cBhvr>
                                        <p:cTn id="319" dur="1" fill="hold">
                                          <p:stCondLst>
                                            <p:cond delay="0"/>
                                          </p:stCondLst>
                                        </p:cTn>
                                        <p:tgtEl>
                                          <p:spTgt spid="346127"/>
                                        </p:tgtEl>
                                        <p:attrNameLst>
                                          <p:attrName>style.visibility</p:attrName>
                                        </p:attrNameLst>
                                      </p:cBhvr>
                                      <p:to>
                                        <p:strVal val="visible"/>
                                      </p:to>
                                    </p:set>
                                    <p:animEffect transition="in" filter="fade">
                                      <p:cBhvr>
                                        <p:cTn id="320" dur="770" decel="100000"/>
                                        <p:tgtEl>
                                          <p:spTgt spid="346127"/>
                                        </p:tgtEl>
                                      </p:cBhvr>
                                    </p:animEffect>
                                    <p:animScale>
                                      <p:cBhvr>
                                        <p:cTn id="321" dur="770" decel="100000"/>
                                        <p:tgtEl>
                                          <p:spTgt spid="346127"/>
                                        </p:tgtEl>
                                      </p:cBhvr>
                                      <p:from x="10000" y="10000"/>
                                      <p:to x="200000" y="450000"/>
                                    </p:animScale>
                                    <p:animScale>
                                      <p:cBhvr>
                                        <p:cTn id="322" dur="1230" accel="100000" fill="hold">
                                          <p:stCondLst>
                                            <p:cond delay="770"/>
                                          </p:stCondLst>
                                        </p:cTn>
                                        <p:tgtEl>
                                          <p:spTgt spid="346127"/>
                                        </p:tgtEl>
                                      </p:cBhvr>
                                      <p:from x="200000" y="450000"/>
                                      <p:to x="100000" y="100000"/>
                                    </p:animScale>
                                    <p:set>
                                      <p:cBhvr>
                                        <p:cTn id="323" dur="770" fill="hold"/>
                                        <p:tgtEl>
                                          <p:spTgt spid="346127"/>
                                        </p:tgtEl>
                                        <p:attrNameLst>
                                          <p:attrName>ppt_x</p:attrName>
                                        </p:attrNameLst>
                                      </p:cBhvr>
                                      <p:to>
                                        <p:strVal val="(0.5)"/>
                                      </p:to>
                                    </p:set>
                                    <p:anim from="(0.5)" to="(#ppt_x)" calcmode="lin" valueType="num">
                                      <p:cBhvr>
                                        <p:cTn id="324" dur="1230" accel="100000" fill="hold">
                                          <p:stCondLst>
                                            <p:cond delay="770"/>
                                          </p:stCondLst>
                                        </p:cTn>
                                        <p:tgtEl>
                                          <p:spTgt spid="346127"/>
                                        </p:tgtEl>
                                        <p:attrNameLst>
                                          <p:attrName>ppt_x</p:attrName>
                                        </p:attrNameLst>
                                      </p:cBhvr>
                                    </p:anim>
                                    <p:set>
                                      <p:cBhvr>
                                        <p:cTn id="325" dur="770" fill="hold"/>
                                        <p:tgtEl>
                                          <p:spTgt spid="346127"/>
                                        </p:tgtEl>
                                        <p:attrNameLst>
                                          <p:attrName>ppt_y</p:attrName>
                                        </p:attrNameLst>
                                      </p:cBhvr>
                                      <p:to>
                                        <p:strVal val="(#ppt_y+0.4)"/>
                                      </p:to>
                                    </p:set>
                                    <p:anim from="(#ppt_y+0.4)" to="(#ppt_y)" calcmode="lin" valueType="num">
                                      <p:cBhvr>
                                        <p:cTn id="326" dur="1230" accel="100000" fill="hold">
                                          <p:stCondLst>
                                            <p:cond delay="770"/>
                                          </p:stCondLst>
                                        </p:cTn>
                                        <p:tgtEl>
                                          <p:spTgt spid="346127"/>
                                        </p:tgtEl>
                                        <p:attrNameLst>
                                          <p:attrName>ppt_y</p:attrName>
                                        </p:attrNameLst>
                                      </p:cBhvr>
                                    </p:anim>
                                  </p:childTnLst>
                                </p:cTn>
                              </p:par>
                            </p:childTnLst>
                          </p:cTn>
                        </p:par>
                      </p:childTnLst>
                    </p:cTn>
                  </p:par>
                  <p:par>
                    <p:cTn id="327" fill="hold">
                      <p:stCondLst>
                        <p:cond delay="indefinite"/>
                      </p:stCondLst>
                      <p:childTnLst>
                        <p:par>
                          <p:cTn id="328" fill="hold">
                            <p:stCondLst>
                              <p:cond delay="0"/>
                            </p:stCondLst>
                            <p:childTnLst>
                              <p:par>
                                <p:cTn id="329" presetID="51" presetClass="entr" presetSubtype="0" fill="hold" grpId="2" nodeType="clickEffect">
                                  <p:stCondLst>
                                    <p:cond delay="0"/>
                                  </p:stCondLst>
                                  <p:childTnLst>
                                    <p:set>
                                      <p:cBhvr>
                                        <p:cTn id="330" dur="1" fill="hold">
                                          <p:stCondLst>
                                            <p:cond delay="0"/>
                                          </p:stCondLst>
                                        </p:cTn>
                                        <p:tgtEl>
                                          <p:spTgt spid="346141"/>
                                        </p:tgtEl>
                                        <p:attrNameLst>
                                          <p:attrName>style.visibility</p:attrName>
                                        </p:attrNameLst>
                                      </p:cBhvr>
                                      <p:to>
                                        <p:strVal val="visible"/>
                                      </p:to>
                                    </p:set>
                                    <p:animEffect transition="in" filter="fade">
                                      <p:cBhvr>
                                        <p:cTn id="331" dur="770" decel="100000"/>
                                        <p:tgtEl>
                                          <p:spTgt spid="346141"/>
                                        </p:tgtEl>
                                      </p:cBhvr>
                                    </p:animEffect>
                                    <p:animScale>
                                      <p:cBhvr>
                                        <p:cTn id="332" dur="770" decel="100000"/>
                                        <p:tgtEl>
                                          <p:spTgt spid="346141"/>
                                        </p:tgtEl>
                                      </p:cBhvr>
                                      <p:from x="10000" y="10000"/>
                                      <p:to x="200000" y="450000"/>
                                    </p:animScale>
                                    <p:animScale>
                                      <p:cBhvr>
                                        <p:cTn id="333" dur="1230" accel="100000" fill="hold">
                                          <p:stCondLst>
                                            <p:cond delay="770"/>
                                          </p:stCondLst>
                                        </p:cTn>
                                        <p:tgtEl>
                                          <p:spTgt spid="346141"/>
                                        </p:tgtEl>
                                      </p:cBhvr>
                                      <p:from x="200000" y="450000"/>
                                      <p:to x="100000" y="100000"/>
                                    </p:animScale>
                                    <p:set>
                                      <p:cBhvr>
                                        <p:cTn id="334" dur="770" fill="hold"/>
                                        <p:tgtEl>
                                          <p:spTgt spid="346141"/>
                                        </p:tgtEl>
                                        <p:attrNameLst>
                                          <p:attrName>ppt_x</p:attrName>
                                        </p:attrNameLst>
                                      </p:cBhvr>
                                      <p:to>
                                        <p:strVal val="(0.5)"/>
                                      </p:to>
                                    </p:set>
                                    <p:anim from="(0.5)" to="(#ppt_x)" calcmode="lin" valueType="num">
                                      <p:cBhvr>
                                        <p:cTn id="335" dur="1230" accel="100000" fill="hold">
                                          <p:stCondLst>
                                            <p:cond delay="770"/>
                                          </p:stCondLst>
                                        </p:cTn>
                                        <p:tgtEl>
                                          <p:spTgt spid="346141"/>
                                        </p:tgtEl>
                                        <p:attrNameLst>
                                          <p:attrName>ppt_x</p:attrName>
                                        </p:attrNameLst>
                                      </p:cBhvr>
                                    </p:anim>
                                    <p:set>
                                      <p:cBhvr>
                                        <p:cTn id="336" dur="770" fill="hold"/>
                                        <p:tgtEl>
                                          <p:spTgt spid="346141"/>
                                        </p:tgtEl>
                                        <p:attrNameLst>
                                          <p:attrName>ppt_y</p:attrName>
                                        </p:attrNameLst>
                                      </p:cBhvr>
                                      <p:to>
                                        <p:strVal val="(#ppt_y+0.4)"/>
                                      </p:to>
                                    </p:set>
                                    <p:anim from="(#ppt_y+0.4)" to="(#ppt_y)" calcmode="lin" valueType="num">
                                      <p:cBhvr>
                                        <p:cTn id="337" dur="1230" accel="100000" fill="hold">
                                          <p:stCondLst>
                                            <p:cond delay="770"/>
                                          </p:stCondLst>
                                        </p:cTn>
                                        <p:tgtEl>
                                          <p:spTgt spid="346141"/>
                                        </p:tgtEl>
                                        <p:attrNameLst>
                                          <p:attrName>ppt_y</p:attrName>
                                        </p:attrNameLst>
                                      </p:cBhvr>
                                    </p:anim>
                                  </p:childTnLst>
                                </p:cTn>
                              </p:par>
                            </p:childTnLst>
                          </p:cTn>
                        </p:par>
                      </p:childTnLst>
                    </p:cTn>
                  </p:par>
                  <p:par>
                    <p:cTn id="338" fill="hold">
                      <p:stCondLst>
                        <p:cond delay="indefinite"/>
                      </p:stCondLst>
                      <p:childTnLst>
                        <p:par>
                          <p:cTn id="339" fill="hold">
                            <p:stCondLst>
                              <p:cond delay="0"/>
                            </p:stCondLst>
                            <p:childTnLst>
                              <p:par>
                                <p:cTn id="340" presetID="51" presetClass="entr" presetSubtype="0" fill="hold" grpId="1" nodeType="clickEffect">
                                  <p:stCondLst>
                                    <p:cond delay="0"/>
                                  </p:stCondLst>
                                  <p:childTnLst>
                                    <p:set>
                                      <p:cBhvr>
                                        <p:cTn id="341" dur="1" fill="hold">
                                          <p:stCondLst>
                                            <p:cond delay="0"/>
                                          </p:stCondLst>
                                        </p:cTn>
                                        <p:tgtEl>
                                          <p:spTgt spid="346126">
                                            <p:bg/>
                                          </p:spTgt>
                                        </p:tgtEl>
                                        <p:attrNameLst>
                                          <p:attrName>style.visibility</p:attrName>
                                        </p:attrNameLst>
                                      </p:cBhvr>
                                      <p:to>
                                        <p:strVal val="visible"/>
                                      </p:to>
                                    </p:set>
                                    <p:animEffect transition="in" filter="fade">
                                      <p:cBhvr>
                                        <p:cTn id="342" dur="770" decel="100000"/>
                                        <p:tgtEl>
                                          <p:spTgt spid="346126">
                                            <p:bg/>
                                          </p:spTgt>
                                        </p:tgtEl>
                                      </p:cBhvr>
                                    </p:animEffect>
                                    <p:animScale>
                                      <p:cBhvr>
                                        <p:cTn id="343" dur="770" decel="100000"/>
                                        <p:tgtEl>
                                          <p:spTgt spid="346126">
                                            <p:bg/>
                                          </p:spTgt>
                                        </p:tgtEl>
                                      </p:cBhvr>
                                      <p:from x="10000" y="10000"/>
                                      <p:to x="200000" y="450000"/>
                                    </p:animScale>
                                    <p:animScale>
                                      <p:cBhvr>
                                        <p:cTn id="344" dur="1230" accel="100000" fill="hold">
                                          <p:stCondLst>
                                            <p:cond delay="770"/>
                                          </p:stCondLst>
                                        </p:cTn>
                                        <p:tgtEl>
                                          <p:spTgt spid="346126">
                                            <p:bg/>
                                          </p:spTgt>
                                        </p:tgtEl>
                                      </p:cBhvr>
                                      <p:from x="200000" y="450000"/>
                                      <p:to x="100000" y="100000"/>
                                    </p:animScale>
                                    <p:set>
                                      <p:cBhvr>
                                        <p:cTn id="345" dur="770" fill="hold"/>
                                        <p:tgtEl>
                                          <p:spTgt spid="346126">
                                            <p:bg/>
                                          </p:spTgt>
                                        </p:tgtEl>
                                        <p:attrNameLst>
                                          <p:attrName>ppt_x</p:attrName>
                                        </p:attrNameLst>
                                      </p:cBhvr>
                                      <p:to>
                                        <p:strVal val="(0.5)"/>
                                      </p:to>
                                    </p:set>
                                    <p:anim from="(0.5)" to="(#ppt_x)" calcmode="lin" valueType="num">
                                      <p:cBhvr>
                                        <p:cTn id="346" dur="1230" accel="100000" fill="hold">
                                          <p:stCondLst>
                                            <p:cond delay="770"/>
                                          </p:stCondLst>
                                        </p:cTn>
                                        <p:tgtEl>
                                          <p:spTgt spid="346126">
                                            <p:bg/>
                                          </p:spTgt>
                                        </p:tgtEl>
                                        <p:attrNameLst>
                                          <p:attrName>ppt_x</p:attrName>
                                        </p:attrNameLst>
                                      </p:cBhvr>
                                    </p:anim>
                                    <p:set>
                                      <p:cBhvr>
                                        <p:cTn id="347" dur="770" fill="hold"/>
                                        <p:tgtEl>
                                          <p:spTgt spid="346126">
                                            <p:bg/>
                                          </p:spTgt>
                                        </p:tgtEl>
                                        <p:attrNameLst>
                                          <p:attrName>ppt_y</p:attrName>
                                        </p:attrNameLst>
                                      </p:cBhvr>
                                      <p:to>
                                        <p:strVal val="(#ppt_y+0.4)"/>
                                      </p:to>
                                    </p:set>
                                    <p:anim from="(#ppt_y+0.4)" to="(#ppt_y)" calcmode="lin" valueType="num">
                                      <p:cBhvr>
                                        <p:cTn id="348" dur="1230" accel="100000" fill="hold">
                                          <p:stCondLst>
                                            <p:cond delay="770"/>
                                          </p:stCondLst>
                                        </p:cTn>
                                        <p:tgtEl>
                                          <p:spTgt spid="346126">
                                            <p:bg/>
                                          </p:spTgt>
                                        </p:tgtEl>
                                        <p:attrNameLst>
                                          <p:attrName>ppt_y</p:attrName>
                                        </p:attrNameLst>
                                      </p:cBhvr>
                                    </p:anim>
                                  </p:childTnLst>
                                </p:cTn>
                              </p:par>
                              <p:par>
                                <p:cTn id="349" presetID="51" presetClass="entr" presetSubtype="0" fill="hold" grpId="1" nodeType="withEffect">
                                  <p:stCondLst>
                                    <p:cond delay="0"/>
                                  </p:stCondLst>
                                  <p:iterate type="lt">
                                    <p:tmPct val="0"/>
                                  </p:iterate>
                                  <p:childTnLst>
                                    <p:set>
                                      <p:cBhvr>
                                        <p:cTn id="350" dur="1" fill="hold">
                                          <p:stCondLst>
                                            <p:cond delay="0"/>
                                          </p:stCondLst>
                                        </p:cTn>
                                        <p:tgtEl>
                                          <p:spTgt spid="346126">
                                            <p:txEl>
                                              <p:pRg st="0" end="0"/>
                                            </p:txEl>
                                          </p:spTgt>
                                        </p:tgtEl>
                                        <p:attrNameLst>
                                          <p:attrName>style.visibility</p:attrName>
                                        </p:attrNameLst>
                                      </p:cBhvr>
                                      <p:to>
                                        <p:strVal val="visible"/>
                                      </p:to>
                                    </p:set>
                                    <p:animEffect transition="in" filter="fade">
                                      <p:cBhvr>
                                        <p:cTn id="351" dur="770" decel="100000"/>
                                        <p:tgtEl>
                                          <p:spTgt spid="346126">
                                            <p:txEl>
                                              <p:pRg st="0" end="0"/>
                                            </p:txEl>
                                          </p:spTgt>
                                        </p:tgtEl>
                                      </p:cBhvr>
                                    </p:animEffect>
                                    <p:animScale>
                                      <p:cBhvr>
                                        <p:cTn id="352" dur="770" decel="100000"/>
                                        <p:tgtEl>
                                          <p:spTgt spid="346126">
                                            <p:txEl>
                                              <p:pRg st="0" end="0"/>
                                            </p:txEl>
                                          </p:spTgt>
                                        </p:tgtEl>
                                      </p:cBhvr>
                                      <p:from x="10000" y="10000"/>
                                      <p:to x="200000" y="450000"/>
                                    </p:animScale>
                                    <p:animScale>
                                      <p:cBhvr>
                                        <p:cTn id="353" dur="1230" accel="100000" fill="hold">
                                          <p:stCondLst>
                                            <p:cond delay="770"/>
                                          </p:stCondLst>
                                        </p:cTn>
                                        <p:tgtEl>
                                          <p:spTgt spid="346126">
                                            <p:txEl>
                                              <p:pRg st="0" end="0"/>
                                            </p:txEl>
                                          </p:spTgt>
                                        </p:tgtEl>
                                      </p:cBhvr>
                                      <p:from x="200000" y="450000"/>
                                      <p:to x="100000" y="100000"/>
                                    </p:animScale>
                                    <p:set>
                                      <p:cBhvr>
                                        <p:cTn id="354" dur="770" fill="hold"/>
                                        <p:tgtEl>
                                          <p:spTgt spid="346126">
                                            <p:txEl>
                                              <p:pRg st="0" end="0"/>
                                            </p:txEl>
                                          </p:spTgt>
                                        </p:tgtEl>
                                        <p:attrNameLst>
                                          <p:attrName>ppt_x</p:attrName>
                                        </p:attrNameLst>
                                      </p:cBhvr>
                                      <p:to>
                                        <p:strVal val="(0.5)"/>
                                      </p:to>
                                    </p:set>
                                    <p:anim from="(0.5)" to="(#ppt_x)" calcmode="lin" valueType="num">
                                      <p:cBhvr>
                                        <p:cTn id="355" dur="1230" accel="100000" fill="hold">
                                          <p:stCondLst>
                                            <p:cond delay="770"/>
                                          </p:stCondLst>
                                        </p:cTn>
                                        <p:tgtEl>
                                          <p:spTgt spid="346126">
                                            <p:txEl>
                                              <p:pRg st="0" end="0"/>
                                            </p:txEl>
                                          </p:spTgt>
                                        </p:tgtEl>
                                        <p:attrNameLst>
                                          <p:attrName>ppt_x</p:attrName>
                                        </p:attrNameLst>
                                      </p:cBhvr>
                                    </p:anim>
                                    <p:set>
                                      <p:cBhvr>
                                        <p:cTn id="356" dur="770" fill="hold"/>
                                        <p:tgtEl>
                                          <p:spTgt spid="346126">
                                            <p:txEl>
                                              <p:pRg st="0" end="0"/>
                                            </p:txEl>
                                          </p:spTgt>
                                        </p:tgtEl>
                                        <p:attrNameLst>
                                          <p:attrName>ppt_y</p:attrName>
                                        </p:attrNameLst>
                                      </p:cBhvr>
                                      <p:to>
                                        <p:strVal val="(#ppt_y+0.4)"/>
                                      </p:to>
                                    </p:set>
                                    <p:anim from="(#ppt_y+0.4)" to="(#ppt_y)" calcmode="lin" valueType="num">
                                      <p:cBhvr>
                                        <p:cTn id="357" dur="1230" accel="100000" fill="hold">
                                          <p:stCondLst>
                                            <p:cond delay="770"/>
                                          </p:stCondLst>
                                        </p:cTn>
                                        <p:tgtEl>
                                          <p:spTgt spid="346126">
                                            <p:txEl>
                                              <p:pRg st="0" end="0"/>
                                            </p:txEl>
                                          </p:spTgt>
                                        </p:tgtEl>
                                        <p:attrNameLst>
                                          <p:attrName>ppt_y</p:attrName>
                                        </p:attrNameLst>
                                      </p:cBhvr>
                                    </p:anim>
                                  </p:childTnLst>
                                </p:cTn>
                              </p:par>
                            </p:childTnLst>
                          </p:cTn>
                        </p:par>
                      </p:childTnLst>
                    </p:cTn>
                  </p:par>
                  <p:par>
                    <p:cTn id="358" fill="hold">
                      <p:stCondLst>
                        <p:cond delay="indefinite"/>
                      </p:stCondLst>
                      <p:childTnLst>
                        <p:par>
                          <p:cTn id="359" fill="hold">
                            <p:stCondLst>
                              <p:cond delay="0"/>
                            </p:stCondLst>
                            <p:childTnLst>
                              <p:par>
                                <p:cTn id="360" presetID="51" presetClass="entr" presetSubtype="0" fill="hold" grpId="2" nodeType="clickEffect">
                                  <p:stCondLst>
                                    <p:cond delay="0"/>
                                  </p:stCondLst>
                                  <p:childTnLst>
                                    <p:set>
                                      <p:cBhvr>
                                        <p:cTn id="361" dur="1" fill="hold">
                                          <p:stCondLst>
                                            <p:cond delay="0"/>
                                          </p:stCondLst>
                                        </p:cTn>
                                        <p:tgtEl>
                                          <p:spTgt spid="346126">
                                            <p:bg/>
                                          </p:spTgt>
                                        </p:tgtEl>
                                        <p:attrNameLst>
                                          <p:attrName>style.visibility</p:attrName>
                                        </p:attrNameLst>
                                      </p:cBhvr>
                                      <p:to>
                                        <p:strVal val="visible"/>
                                      </p:to>
                                    </p:set>
                                    <p:animEffect transition="in" filter="fade">
                                      <p:cBhvr>
                                        <p:cTn id="362" dur="770" decel="100000"/>
                                        <p:tgtEl>
                                          <p:spTgt spid="346126">
                                            <p:bg/>
                                          </p:spTgt>
                                        </p:tgtEl>
                                      </p:cBhvr>
                                    </p:animEffect>
                                    <p:animScale>
                                      <p:cBhvr>
                                        <p:cTn id="363" dur="770" decel="100000"/>
                                        <p:tgtEl>
                                          <p:spTgt spid="346126">
                                            <p:bg/>
                                          </p:spTgt>
                                        </p:tgtEl>
                                      </p:cBhvr>
                                      <p:from x="10000" y="10000"/>
                                      <p:to x="200000" y="450000"/>
                                    </p:animScale>
                                    <p:animScale>
                                      <p:cBhvr>
                                        <p:cTn id="364" dur="1230" accel="100000" fill="hold">
                                          <p:stCondLst>
                                            <p:cond delay="770"/>
                                          </p:stCondLst>
                                        </p:cTn>
                                        <p:tgtEl>
                                          <p:spTgt spid="346126">
                                            <p:bg/>
                                          </p:spTgt>
                                        </p:tgtEl>
                                      </p:cBhvr>
                                      <p:from x="200000" y="450000"/>
                                      <p:to x="100000" y="100000"/>
                                    </p:animScale>
                                    <p:set>
                                      <p:cBhvr>
                                        <p:cTn id="365" dur="770" fill="hold"/>
                                        <p:tgtEl>
                                          <p:spTgt spid="346126">
                                            <p:bg/>
                                          </p:spTgt>
                                        </p:tgtEl>
                                        <p:attrNameLst>
                                          <p:attrName>ppt_x</p:attrName>
                                        </p:attrNameLst>
                                      </p:cBhvr>
                                      <p:to>
                                        <p:strVal val="(0.5)"/>
                                      </p:to>
                                    </p:set>
                                    <p:anim from="(0.5)" to="(#ppt_x)" calcmode="lin" valueType="num">
                                      <p:cBhvr>
                                        <p:cTn id="366" dur="1230" accel="100000" fill="hold">
                                          <p:stCondLst>
                                            <p:cond delay="770"/>
                                          </p:stCondLst>
                                        </p:cTn>
                                        <p:tgtEl>
                                          <p:spTgt spid="346126">
                                            <p:bg/>
                                          </p:spTgt>
                                        </p:tgtEl>
                                        <p:attrNameLst>
                                          <p:attrName>ppt_x</p:attrName>
                                        </p:attrNameLst>
                                      </p:cBhvr>
                                    </p:anim>
                                    <p:set>
                                      <p:cBhvr>
                                        <p:cTn id="367" dur="770" fill="hold"/>
                                        <p:tgtEl>
                                          <p:spTgt spid="346126">
                                            <p:bg/>
                                          </p:spTgt>
                                        </p:tgtEl>
                                        <p:attrNameLst>
                                          <p:attrName>ppt_y</p:attrName>
                                        </p:attrNameLst>
                                      </p:cBhvr>
                                      <p:to>
                                        <p:strVal val="(#ppt_y+0.4)"/>
                                      </p:to>
                                    </p:set>
                                    <p:anim from="(#ppt_y+0.4)" to="(#ppt_y)" calcmode="lin" valueType="num">
                                      <p:cBhvr>
                                        <p:cTn id="368" dur="1230" accel="100000" fill="hold">
                                          <p:stCondLst>
                                            <p:cond delay="770"/>
                                          </p:stCondLst>
                                        </p:cTn>
                                        <p:tgtEl>
                                          <p:spTgt spid="346126">
                                            <p:bg/>
                                          </p:spTgt>
                                        </p:tgtEl>
                                        <p:attrNameLst>
                                          <p:attrName>ppt_y</p:attrName>
                                        </p:attrNameLst>
                                      </p:cBhvr>
                                    </p:anim>
                                  </p:childTnLst>
                                </p:cTn>
                              </p:par>
                              <p:par>
                                <p:cTn id="369" presetID="51" presetClass="entr" presetSubtype="0" fill="hold" grpId="2" nodeType="withEffect">
                                  <p:stCondLst>
                                    <p:cond delay="0"/>
                                  </p:stCondLst>
                                  <p:iterate type="lt">
                                    <p:tmPct val="0"/>
                                  </p:iterate>
                                  <p:childTnLst>
                                    <p:set>
                                      <p:cBhvr>
                                        <p:cTn id="370" dur="1" fill="hold">
                                          <p:stCondLst>
                                            <p:cond delay="0"/>
                                          </p:stCondLst>
                                        </p:cTn>
                                        <p:tgtEl>
                                          <p:spTgt spid="346126">
                                            <p:txEl>
                                              <p:pRg st="0" end="0"/>
                                            </p:txEl>
                                          </p:spTgt>
                                        </p:tgtEl>
                                        <p:attrNameLst>
                                          <p:attrName>style.visibility</p:attrName>
                                        </p:attrNameLst>
                                      </p:cBhvr>
                                      <p:to>
                                        <p:strVal val="visible"/>
                                      </p:to>
                                    </p:set>
                                    <p:animEffect transition="in" filter="fade">
                                      <p:cBhvr>
                                        <p:cTn id="371" dur="770" decel="100000"/>
                                        <p:tgtEl>
                                          <p:spTgt spid="346126">
                                            <p:txEl>
                                              <p:pRg st="0" end="0"/>
                                            </p:txEl>
                                          </p:spTgt>
                                        </p:tgtEl>
                                      </p:cBhvr>
                                    </p:animEffect>
                                    <p:animScale>
                                      <p:cBhvr>
                                        <p:cTn id="372" dur="770" decel="100000"/>
                                        <p:tgtEl>
                                          <p:spTgt spid="346126">
                                            <p:txEl>
                                              <p:pRg st="0" end="0"/>
                                            </p:txEl>
                                          </p:spTgt>
                                        </p:tgtEl>
                                      </p:cBhvr>
                                      <p:from x="10000" y="10000"/>
                                      <p:to x="200000" y="450000"/>
                                    </p:animScale>
                                    <p:animScale>
                                      <p:cBhvr>
                                        <p:cTn id="373" dur="1230" accel="100000" fill="hold">
                                          <p:stCondLst>
                                            <p:cond delay="770"/>
                                          </p:stCondLst>
                                        </p:cTn>
                                        <p:tgtEl>
                                          <p:spTgt spid="346126">
                                            <p:txEl>
                                              <p:pRg st="0" end="0"/>
                                            </p:txEl>
                                          </p:spTgt>
                                        </p:tgtEl>
                                      </p:cBhvr>
                                      <p:from x="200000" y="450000"/>
                                      <p:to x="100000" y="100000"/>
                                    </p:animScale>
                                    <p:set>
                                      <p:cBhvr>
                                        <p:cTn id="374" dur="770" fill="hold"/>
                                        <p:tgtEl>
                                          <p:spTgt spid="346126">
                                            <p:txEl>
                                              <p:pRg st="0" end="0"/>
                                            </p:txEl>
                                          </p:spTgt>
                                        </p:tgtEl>
                                        <p:attrNameLst>
                                          <p:attrName>ppt_x</p:attrName>
                                        </p:attrNameLst>
                                      </p:cBhvr>
                                      <p:to>
                                        <p:strVal val="(0.5)"/>
                                      </p:to>
                                    </p:set>
                                    <p:anim from="(0.5)" to="(#ppt_x)" calcmode="lin" valueType="num">
                                      <p:cBhvr>
                                        <p:cTn id="375" dur="1230" accel="100000" fill="hold">
                                          <p:stCondLst>
                                            <p:cond delay="770"/>
                                          </p:stCondLst>
                                        </p:cTn>
                                        <p:tgtEl>
                                          <p:spTgt spid="346126">
                                            <p:txEl>
                                              <p:pRg st="0" end="0"/>
                                            </p:txEl>
                                          </p:spTgt>
                                        </p:tgtEl>
                                        <p:attrNameLst>
                                          <p:attrName>ppt_x</p:attrName>
                                        </p:attrNameLst>
                                      </p:cBhvr>
                                    </p:anim>
                                    <p:set>
                                      <p:cBhvr>
                                        <p:cTn id="376" dur="770" fill="hold"/>
                                        <p:tgtEl>
                                          <p:spTgt spid="346126">
                                            <p:txEl>
                                              <p:pRg st="0" end="0"/>
                                            </p:txEl>
                                          </p:spTgt>
                                        </p:tgtEl>
                                        <p:attrNameLst>
                                          <p:attrName>ppt_y</p:attrName>
                                        </p:attrNameLst>
                                      </p:cBhvr>
                                      <p:to>
                                        <p:strVal val="(#ppt_y+0.4)"/>
                                      </p:to>
                                    </p:set>
                                    <p:anim from="(#ppt_y+0.4)" to="(#ppt_y)" calcmode="lin" valueType="num">
                                      <p:cBhvr>
                                        <p:cTn id="377" dur="1230" accel="100000" fill="hold">
                                          <p:stCondLst>
                                            <p:cond delay="770"/>
                                          </p:stCondLst>
                                        </p:cTn>
                                        <p:tgtEl>
                                          <p:spTgt spid="346126">
                                            <p:txEl>
                                              <p:pRg st="0" end="0"/>
                                            </p:txEl>
                                          </p:spTgt>
                                        </p:tgtEl>
                                        <p:attrNameLst>
                                          <p:attrName>ppt_y</p:attrName>
                                        </p:attrNameLst>
                                      </p:cBhvr>
                                    </p:anim>
                                  </p:childTnLst>
                                </p:cTn>
                              </p:par>
                            </p:childTnLst>
                          </p:cTn>
                        </p:par>
                      </p:childTnLst>
                    </p:cTn>
                  </p:par>
                  <p:par>
                    <p:cTn id="378" fill="hold">
                      <p:stCondLst>
                        <p:cond delay="indefinite"/>
                      </p:stCondLst>
                      <p:childTnLst>
                        <p:par>
                          <p:cTn id="379" fill="hold">
                            <p:stCondLst>
                              <p:cond delay="0"/>
                            </p:stCondLst>
                            <p:childTnLst>
                              <p:par>
                                <p:cTn id="380" presetID="51" presetClass="entr" presetSubtype="0" fill="hold" grpId="1" nodeType="clickEffect">
                                  <p:stCondLst>
                                    <p:cond delay="0"/>
                                  </p:stCondLst>
                                  <p:childTnLst>
                                    <p:set>
                                      <p:cBhvr>
                                        <p:cTn id="381" dur="1" fill="hold">
                                          <p:stCondLst>
                                            <p:cond delay="0"/>
                                          </p:stCondLst>
                                        </p:cTn>
                                        <p:tgtEl>
                                          <p:spTgt spid="346143"/>
                                        </p:tgtEl>
                                        <p:attrNameLst>
                                          <p:attrName>style.visibility</p:attrName>
                                        </p:attrNameLst>
                                      </p:cBhvr>
                                      <p:to>
                                        <p:strVal val="visible"/>
                                      </p:to>
                                    </p:set>
                                    <p:animEffect transition="in" filter="fade">
                                      <p:cBhvr>
                                        <p:cTn id="382" dur="770" decel="100000"/>
                                        <p:tgtEl>
                                          <p:spTgt spid="346143"/>
                                        </p:tgtEl>
                                      </p:cBhvr>
                                    </p:animEffect>
                                    <p:animScale>
                                      <p:cBhvr>
                                        <p:cTn id="383" dur="770" decel="100000"/>
                                        <p:tgtEl>
                                          <p:spTgt spid="346143"/>
                                        </p:tgtEl>
                                      </p:cBhvr>
                                      <p:from x="10000" y="10000"/>
                                      <p:to x="200000" y="450000"/>
                                    </p:animScale>
                                    <p:animScale>
                                      <p:cBhvr>
                                        <p:cTn id="384" dur="1230" accel="100000" fill="hold">
                                          <p:stCondLst>
                                            <p:cond delay="770"/>
                                          </p:stCondLst>
                                        </p:cTn>
                                        <p:tgtEl>
                                          <p:spTgt spid="346143"/>
                                        </p:tgtEl>
                                      </p:cBhvr>
                                      <p:from x="200000" y="450000"/>
                                      <p:to x="100000" y="100000"/>
                                    </p:animScale>
                                    <p:set>
                                      <p:cBhvr>
                                        <p:cTn id="385" dur="770" fill="hold"/>
                                        <p:tgtEl>
                                          <p:spTgt spid="346143"/>
                                        </p:tgtEl>
                                        <p:attrNameLst>
                                          <p:attrName>ppt_x</p:attrName>
                                        </p:attrNameLst>
                                      </p:cBhvr>
                                      <p:to>
                                        <p:strVal val="(0.5)"/>
                                      </p:to>
                                    </p:set>
                                    <p:anim from="(0.5)" to="(#ppt_x)" calcmode="lin" valueType="num">
                                      <p:cBhvr>
                                        <p:cTn id="386" dur="1230" accel="100000" fill="hold">
                                          <p:stCondLst>
                                            <p:cond delay="770"/>
                                          </p:stCondLst>
                                        </p:cTn>
                                        <p:tgtEl>
                                          <p:spTgt spid="346143"/>
                                        </p:tgtEl>
                                        <p:attrNameLst>
                                          <p:attrName>ppt_x</p:attrName>
                                        </p:attrNameLst>
                                      </p:cBhvr>
                                    </p:anim>
                                    <p:set>
                                      <p:cBhvr>
                                        <p:cTn id="387" dur="770" fill="hold"/>
                                        <p:tgtEl>
                                          <p:spTgt spid="346143"/>
                                        </p:tgtEl>
                                        <p:attrNameLst>
                                          <p:attrName>ppt_y</p:attrName>
                                        </p:attrNameLst>
                                      </p:cBhvr>
                                      <p:to>
                                        <p:strVal val="(#ppt_y+0.4)"/>
                                      </p:to>
                                    </p:set>
                                    <p:anim from="(#ppt_y+0.4)" to="(#ppt_y)" calcmode="lin" valueType="num">
                                      <p:cBhvr>
                                        <p:cTn id="388" dur="1230" accel="100000" fill="hold">
                                          <p:stCondLst>
                                            <p:cond delay="770"/>
                                          </p:stCondLst>
                                        </p:cTn>
                                        <p:tgtEl>
                                          <p:spTgt spid="346143"/>
                                        </p:tgtEl>
                                        <p:attrNameLst>
                                          <p:attrName>ppt_y</p:attrName>
                                        </p:attrNameLst>
                                      </p:cBhvr>
                                    </p:anim>
                                  </p:childTnLst>
                                </p:cTn>
                              </p:par>
                            </p:childTnLst>
                          </p:cTn>
                        </p:par>
                      </p:childTnLst>
                    </p:cTn>
                  </p:par>
                  <p:par>
                    <p:cTn id="389" fill="hold">
                      <p:stCondLst>
                        <p:cond delay="indefinite"/>
                      </p:stCondLst>
                      <p:childTnLst>
                        <p:par>
                          <p:cTn id="390" fill="hold">
                            <p:stCondLst>
                              <p:cond delay="0"/>
                            </p:stCondLst>
                            <p:childTnLst>
                              <p:par>
                                <p:cTn id="391" presetID="51" presetClass="entr" presetSubtype="0" fill="hold" grpId="1" nodeType="clickEffect">
                                  <p:stCondLst>
                                    <p:cond delay="0"/>
                                  </p:stCondLst>
                                  <p:childTnLst>
                                    <p:set>
                                      <p:cBhvr>
                                        <p:cTn id="392" dur="1" fill="hold">
                                          <p:stCondLst>
                                            <p:cond delay="0"/>
                                          </p:stCondLst>
                                        </p:cTn>
                                        <p:tgtEl>
                                          <p:spTgt spid="346125"/>
                                        </p:tgtEl>
                                        <p:attrNameLst>
                                          <p:attrName>style.visibility</p:attrName>
                                        </p:attrNameLst>
                                      </p:cBhvr>
                                      <p:to>
                                        <p:strVal val="visible"/>
                                      </p:to>
                                    </p:set>
                                    <p:animEffect transition="in" filter="fade">
                                      <p:cBhvr>
                                        <p:cTn id="393" dur="770" decel="100000"/>
                                        <p:tgtEl>
                                          <p:spTgt spid="346125"/>
                                        </p:tgtEl>
                                      </p:cBhvr>
                                    </p:animEffect>
                                    <p:animScale>
                                      <p:cBhvr>
                                        <p:cTn id="394" dur="770" decel="100000"/>
                                        <p:tgtEl>
                                          <p:spTgt spid="346125"/>
                                        </p:tgtEl>
                                      </p:cBhvr>
                                      <p:from x="10000" y="10000"/>
                                      <p:to x="200000" y="450000"/>
                                    </p:animScale>
                                    <p:animScale>
                                      <p:cBhvr>
                                        <p:cTn id="395" dur="1230" accel="100000" fill="hold">
                                          <p:stCondLst>
                                            <p:cond delay="770"/>
                                          </p:stCondLst>
                                        </p:cTn>
                                        <p:tgtEl>
                                          <p:spTgt spid="346125"/>
                                        </p:tgtEl>
                                      </p:cBhvr>
                                      <p:from x="200000" y="450000"/>
                                      <p:to x="100000" y="100000"/>
                                    </p:animScale>
                                    <p:set>
                                      <p:cBhvr>
                                        <p:cTn id="396" dur="770" fill="hold"/>
                                        <p:tgtEl>
                                          <p:spTgt spid="346125"/>
                                        </p:tgtEl>
                                        <p:attrNameLst>
                                          <p:attrName>ppt_x</p:attrName>
                                        </p:attrNameLst>
                                      </p:cBhvr>
                                      <p:to>
                                        <p:strVal val="(0.5)"/>
                                      </p:to>
                                    </p:set>
                                    <p:anim from="(0.5)" to="(#ppt_x)" calcmode="lin" valueType="num">
                                      <p:cBhvr>
                                        <p:cTn id="397" dur="1230" accel="100000" fill="hold">
                                          <p:stCondLst>
                                            <p:cond delay="770"/>
                                          </p:stCondLst>
                                        </p:cTn>
                                        <p:tgtEl>
                                          <p:spTgt spid="346125"/>
                                        </p:tgtEl>
                                        <p:attrNameLst>
                                          <p:attrName>ppt_x</p:attrName>
                                        </p:attrNameLst>
                                      </p:cBhvr>
                                    </p:anim>
                                    <p:set>
                                      <p:cBhvr>
                                        <p:cTn id="398" dur="770" fill="hold"/>
                                        <p:tgtEl>
                                          <p:spTgt spid="346125"/>
                                        </p:tgtEl>
                                        <p:attrNameLst>
                                          <p:attrName>ppt_y</p:attrName>
                                        </p:attrNameLst>
                                      </p:cBhvr>
                                      <p:to>
                                        <p:strVal val="(#ppt_y+0.4)"/>
                                      </p:to>
                                    </p:set>
                                    <p:anim from="(#ppt_y+0.4)" to="(#ppt_y)" calcmode="lin" valueType="num">
                                      <p:cBhvr>
                                        <p:cTn id="399" dur="1230" accel="100000" fill="hold">
                                          <p:stCondLst>
                                            <p:cond delay="770"/>
                                          </p:stCondLst>
                                        </p:cTn>
                                        <p:tgtEl>
                                          <p:spTgt spid="34612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nimBg="1"/>
      <p:bldP spid="346116" grpId="1" animBg="1"/>
      <p:bldP spid="346117" grpId="0" animBg="1"/>
      <p:bldP spid="346117" grpId="1" animBg="1"/>
      <p:bldP spid="346118" grpId="0" animBg="1"/>
      <p:bldP spid="346118" grpId="1" animBg="1"/>
      <p:bldP spid="346119" grpId="0" animBg="1"/>
      <p:bldP spid="346119" grpId="1" animBg="1"/>
      <p:bldP spid="346120" grpId="0" animBg="1"/>
      <p:bldP spid="346120" grpId="1" animBg="1"/>
      <p:bldP spid="346121" grpId="0" animBg="1"/>
      <p:bldP spid="346121" grpId="1" animBg="1"/>
      <p:bldP spid="346122" grpId="0" animBg="1"/>
      <p:bldP spid="346122" grpId="1" animBg="1"/>
      <p:bldP spid="346123" grpId="0" animBg="1"/>
      <p:bldP spid="346123" grpId="1" animBg="1"/>
      <p:bldP spid="346124" grpId="0" animBg="1"/>
      <p:bldP spid="346124" grpId="1" animBg="1"/>
      <p:bldP spid="346125" grpId="0" animBg="1"/>
      <p:bldP spid="346125" grpId="1" animBg="1"/>
      <p:bldP spid="346126" grpId="0" build="allAtOnce" animBg="1"/>
      <p:bldP spid="346126" grpId="1" build="allAtOnce" animBg="1"/>
      <p:bldP spid="346126" grpId="2" build="allAtOnce" animBg="1"/>
      <p:bldP spid="346127" grpId="0" animBg="1"/>
      <p:bldP spid="346127" grpId="1" animBg="1"/>
      <p:bldP spid="346128" grpId="0" animBg="1"/>
      <p:bldP spid="346129" grpId="0" animBg="1"/>
      <p:bldP spid="346130" grpId="0" animBg="1"/>
      <p:bldP spid="346131" grpId="0" animBg="1"/>
      <p:bldP spid="346132" grpId="0" animBg="1"/>
      <p:bldP spid="346133" grpId="0" animBg="1"/>
      <p:bldP spid="346134" grpId="0" animBg="1"/>
      <p:bldP spid="346135" grpId="0" animBg="1"/>
      <p:bldP spid="346136" grpId="0" animBg="1"/>
      <p:bldP spid="346137" grpId="0" animBg="1"/>
      <p:bldP spid="346138" grpId="0" animBg="1"/>
      <p:bldP spid="346139" grpId="0" animBg="1"/>
      <p:bldP spid="346139" grpId="1" animBg="1"/>
      <p:bldP spid="346140" grpId="0" animBg="1"/>
      <p:bldP spid="346141" grpId="0" animBg="1"/>
      <p:bldP spid="346141" grpId="1" animBg="1"/>
      <p:bldP spid="346141" grpId="2" animBg="1"/>
      <p:bldP spid="346142" grpId="0" animBg="1"/>
      <p:bldP spid="346143" grpId="0" animBg="1"/>
      <p:bldP spid="346143" grpId="1" animBg="1"/>
      <p:bldP spid="3461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Continues….</a:t>
            </a:r>
            <a:endParaRPr lang="en-US" sz="3200" dirty="0"/>
          </a:p>
        </p:txBody>
      </p:sp>
      <p:pic>
        <p:nvPicPr>
          <p:cNvPr id="40962" name="Picture 2" descr="http://www.mia.org.my/handbook/guide/IMAP/imap1%20Evolution%20of%20Management%20Accounting.jpg"/>
          <p:cNvPicPr>
            <a:picLocks noChangeAspect="1" noChangeArrowheads="1"/>
          </p:cNvPicPr>
          <p:nvPr/>
        </p:nvPicPr>
        <p:blipFill>
          <a:blip r:embed="rId2"/>
          <a:srcRect/>
          <a:stretch>
            <a:fillRect/>
          </a:stretch>
        </p:blipFill>
        <p:spPr bwMode="auto">
          <a:xfrm>
            <a:off x="533400" y="1143000"/>
            <a:ext cx="8153400" cy="5486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Evolution of Management Accounting (Contd.)</a:t>
            </a:r>
            <a:endParaRPr lang="en-US" sz="3200" b="1" dirty="0"/>
          </a:p>
        </p:txBody>
      </p:sp>
      <p:sp>
        <p:nvSpPr>
          <p:cNvPr id="3" name="Content Placeholder 2"/>
          <p:cNvSpPr>
            <a:spLocks noGrp="1"/>
          </p:cNvSpPr>
          <p:nvPr>
            <p:ph idx="1"/>
          </p:nvPr>
        </p:nvSpPr>
        <p:spPr/>
        <p:txBody>
          <a:bodyPr>
            <a:normAutofit fontScale="70000" lnSpcReduction="20000"/>
          </a:bodyPr>
          <a:lstStyle/>
          <a:p>
            <a:r>
              <a:rPr lang="en-US" b="1" dirty="0" smtClean="0"/>
              <a:t>Stage 1</a:t>
            </a:r>
            <a:r>
              <a:rPr lang="en-US" dirty="0" smtClean="0"/>
              <a:t> - Prior to 1950, the focus was on cost determination and financial control, through the use of budgeting and cost accounting technologies; </a:t>
            </a:r>
          </a:p>
          <a:p>
            <a:r>
              <a:rPr lang="en-US" b="1" dirty="0" smtClean="0"/>
              <a:t>Stage 2</a:t>
            </a:r>
            <a:r>
              <a:rPr lang="en-US" dirty="0" smtClean="0"/>
              <a:t> - By 1965, the focus had shifted to the provision of information for management planning and control, through the use of such technologies as decision analysis and responsibility accounting; </a:t>
            </a:r>
          </a:p>
          <a:p>
            <a:r>
              <a:rPr lang="en-US" b="1" dirty="0" smtClean="0"/>
              <a:t>Stage 3</a:t>
            </a:r>
            <a:r>
              <a:rPr lang="en-US" dirty="0" smtClean="0"/>
              <a:t> - By 1985, attention was focused on the reduction of waste in resources used in business processes, through the use of process analysis and cost management technologies</a:t>
            </a:r>
            <a:r>
              <a:rPr lang="en-US" smtClean="0"/>
              <a:t>; </a:t>
            </a:r>
          </a:p>
          <a:p>
            <a:r>
              <a:rPr lang="en-US" b="1" smtClean="0"/>
              <a:t>Stage </a:t>
            </a:r>
            <a:r>
              <a:rPr lang="en-US" b="1" dirty="0" smtClean="0"/>
              <a:t>4</a:t>
            </a:r>
            <a:r>
              <a:rPr lang="en-US" dirty="0" smtClean="0"/>
              <a:t> - By 1995, attention had shifted to the generation or creation of value through the effective use of resources, through the use of technologies which examine the drivers of customer value, shareholder value, and organizational innovation.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Management Accounting is concerned with providing information to managers inside an organization who direct and control the operations.</a:t>
            </a:r>
          </a:p>
          <a:p>
            <a:r>
              <a:rPr lang="en-US" dirty="0" smtClean="0"/>
              <a:t>Management Accounting is the process of preparing management reports and accounts that provides accurate and timely financial and statistical information that required by managers of an organization to make day to day and short term decisions.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t>Definitions (contd.)</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Management accounting generates monthly or weekly reports for an organization’s internal managers. These reports show the:</a:t>
            </a:r>
          </a:p>
          <a:p>
            <a:pPr>
              <a:buFont typeface="Wingdings" pitchFamily="2" charset="2"/>
              <a:buChar char="ü"/>
            </a:pPr>
            <a:r>
              <a:rPr lang="en-US" dirty="0" smtClean="0"/>
              <a:t>amounts of available cash on hand, </a:t>
            </a:r>
          </a:p>
          <a:p>
            <a:pPr>
              <a:buFont typeface="Wingdings" pitchFamily="2" charset="2"/>
              <a:buChar char="ü"/>
            </a:pPr>
            <a:r>
              <a:rPr lang="en-US" dirty="0" smtClean="0"/>
              <a:t>sales revenues generated, </a:t>
            </a:r>
          </a:p>
          <a:p>
            <a:pPr>
              <a:buFont typeface="Wingdings" pitchFamily="2" charset="2"/>
              <a:buChar char="ü"/>
            </a:pPr>
            <a:r>
              <a:rPr lang="en-US" dirty="0" smtClean="0"/>
              <a:t>amount of orders in hand,  </a:t>
            </a:r>
          </a:p>
          <a:p>
            <a:pPr>
              <a:buFont typeface="Wingdings" pitchFamily="2" charset="2"/>
              <a:buChar char="ü"/>
            </a:pPr>
            <a:r>
              <a:rPr lang="en-US" dirty="0" smtClean="0"/>
              <a:t>state of the organization’s accounts payable and receivable,</a:t>
            </a:r>
          </a:p>
          <a:p>
            <a:pPr>
              <a:buFont typeface="Wingdings" pitchFamily="2" charset="2"/>
              <a:buChar char="ü"/>
            </a:pPr>
            <a:r>
              <a:rPr lang="en-US" dirty="0" smtClean="0"/>
              <a:t>Outstanding debts,</a:t>
            </a:r>
          </a:p>
          <a:p>
            <a:pPr>
              <a:buFont typeface="Wingdings" pitchFamily="2" charset="2"/>
              <a:buChar char="ü"/>
            </a:pPr>
            <a:r>
              <a:rPr lang="en-US" dirty="0" smtClean="0"/>
              <a:t>Raw materials,</a:t>
            </a:r>
          </a:p>
          <a:p>
            <a:pPr>
              <a:buFont typeface="Wingdings" pitchFamily="2" charset="2"/>
              <a:buChar char="ü"/>
            </a:pPr>
            <a:r>
              <a:rPr lang="en-US" dirty="0" smtClean="0"/>
              <a:t>Inventory,</a:t>
            </a:r>
          </a:p>
          <a:p>
            <a:pPr>
              <a:buFont typeface="Wingdings" pitchFamily="2" charset="2"/>
              <a:buChar char="ü"/>
            </a:pPr>
            <a:r>
              <a:rPr lang="en-US" dirty="0" smtClean="0"/>
              <a:t>Trend charts</a:t>
            </a:r>
          </a:p>
          <a:p>
            <a:pPr>
              <a:buFont typeface="Wingdings" pitchFamily="2" charset="2"/>
              <a:buChar char="ü"/>
            </a:pPr>
            <a:r>
              <a:rPr lang="en-US" dirty="0" smtClean="0"/>
              <a:t>Variance analysis, etc.</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fontScale="70000" lnSpcReduction="20000"/>
          </a:bodyPr>
          <a:lstStyle/>
          <a:p>
            <a:r>
              <a:rPr lang="en-US" sz="3400" dirty="0" smtClean="0"/>
              <a:t>To assist the management in promoting efficiency.</a:t>
            </a:r>
          </a:p>
          <a:p>
            <a:r>
              <a:rPr lang="en-US" sz="3400" dirty="0" smtClean="0"/>
              <a:t>To prepare budgets covering all functions of a business.</a:t>
            </a:r>
          </a:p>
          <a:p>
            <a:r>
              <a:rPr lang="en-US" sz="3400" dirty="0" smtClean="0"/>
              <a:t>To analyze monetary &amp; non monetary transactions.</a:t>
            </a:r>
          </a:p>
          <a:p>
            <a:r>
              <a:rPr lang="en-US" sz="3400" dirty="0" smtClean="0"/>
              <a:t>To compare the actual performance with plan &amp; identifying variations and its causes.  </a:t>
            </a:r>
          </a:p>
          <a:p>
            <a:r>
              <a:rPr lang="en-US" sz="3400" dirty="0" smtClean="0"/>
              <a:t>To interpret the financial statements to formulate future policies.</a:t>
            </a:r>
          </a:p>
          <a:p>
            <a:r>
              <a:rPr lang="en-US" sz="3400" dirty="0" smtClean="0"/>
              <a:t>To submit the results to the management at frequent intervals.</a:t>
            </a:r>
          </a:p>
          <a:p>
            <a:r>
              <a:rPr lang="en-US" sz="3400" dirty="0" smtClean="0"/>
              <a:t>To provide a suitable organization for discharging responsibilities.</a:t>
            </a:r>
          </a:p>
          <a:p>
            <a:r>
              <a:rPr lang="en-US" sz="3400" dirty="0" smtClean="0"/>
              <a:t>To arrange systematic allocation of responsibilities for the implementation of plans &amp; budgets.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of Management Accounting</a:t>
            </a:r>
            <a:endParaRPr lang="en-US" b="1" dirty="0"/>
          </a:p>
        </p:txBody>
      </p:sp>
      <p:sp>
        <p:nvSpPr>
          <p:cNvPr id="3" name="Content Placeholder 2"/>
          <p:cNvSpPr>
            <a:spLocks noGrp="1"/>
          </p:cNvSpPr>
          <p:nvPr>
            <p:ph idx="1"/>
          </p:nvPr>
        </p:nvSpPr>
        <p:spPr/>
        <p:txBody>
          <a:bodyPr>
            <a:normAutofit fontScale="92500" lnSpcReduction="20000"/>
          </a:bodyPr>
          <a:lstStyle/>
          <a:p>
            <a:pPr>
              <a:lnSpc>
                <a:spcPct val="90000"/>
              </a:lnSpc>
              <a:buFont typeface="Wingdings" pitchFamily="2" charset="2"/>
              <a:buNone/>
            </a:pPr>
            <a:r>
              <a:rPr lang="en-US" dirty="0" smtClean="0"/>
              <a:t>The </a:t>
            </a:r>
            <a:r>
              <a:rPr lang="en-US" sz="4000" b="1" dirty="0" smtClean="0"/>
              <a:t>scope </a:t>
            </a:r>
            <a:r>
              <a:rPr lang="en-US" dirty="0" smtClean="0"/>
              <a:t>of management accounting is very wide. It includes within its fold all aspects of business operations. The following areas indicating scope of management accounting.  </a:t>
            </a:r>
          </a:p>
          <a:p>
            <a:pPr>
              <a:lnSpc>
                <a:spcPct val="90000"/>
              </a:lnSpc>
              <a:buFont typeface="Garamond" pitchFamily="18" charset="0"/>
              <a:buChar char="Ø"/>
            </a:pPr>
            <a:r>
              <a:rPr lang="en-US" b="1" dirty="0" smtClean="0">
                <a:solidFill>
                  <a:srgbClr val="0070C0"/>
                </a:solidFill>
              </a:rPr>
              <a:t>Financial accounting:</a:t>
            </a:r>
          </a:p>
          <a:p>
            <a:pPr>
              <a:lnSpc>
                <a:spcPct val="90000"/>
              </a:lnSpc>
              <a:buFont typeface="Garamond" pitchFamily="18" charset="0"/>
              <a:buNone/>
            </a:pPr>
            <a:r>
              <a:rPr lang="en-US" dirty="0" smtClean="0"/>
              <a:t>	It provides historical information; It forms basis for future; securing full control &amp; coordination of a business.</a:t>
            </a:r>
          </a:p>
          <a:p>
            <a:pPr>
              <a:lnSpc>
                <a:spcPct val="90000"/>
              </a:lnSpc>
              <a:buFont typeface="Garamond" pitchFamily="18" charset="0"/>
              <a:buChar char="Ø"/>
            </a:pPr>
            <a:r>
              <a:rPr lang="en-US" b="1" dirty="0" smtClean="0">
                <a:solidFill>
                  <a:srgbClr val="0070C0"/>
                </a:solidFill>
              </a:rPr>
              <a:t>Cost accounting:</a:t>
            </a:r>
          </a:p>
          <a:p>
            <a:pPr>
              <a:lnSpc>
                <a:spcPct val="90000"/>
              </a:lnSpc>
              <a:buFont typeface="Garamond" pitchFamily="18" charset="0"/>
              <a:buNone/>
            </a:pPr>
            <a:r>
              <a:rPr lang="en-US" dirty="0" smtClean="0"/>
              <a:t>	It provides various techniques of costing; It assists the management in the formulation of policies &amp; the operations of the undertakings.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Scope of Management Accounting (contd.)</a:t>
            </a:r>
            <a:endParaRPr lang="en-US" b="1"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a:lnSpc>
                <a:spcPct val="90000"/>
              </a:lnSpc>
              <a:spcBef>
                <a:spcPct val="50000"/>
              </a:spcBef>
              <a:buSzPct val="75000"/>
              <a:buFont typeface="Garamond" pitchFamily="18" charset="0"/>
              <a:buChar char="Ø"/>
            </a:pPr>
            <a:r>
              <a:rPr lang="en-US" dirty="0" smtClean="0">
                <a:solidFill>
                  <a:srgbClr val="0070C0"/>
                </a:solidFill>
              </a:rPr>
              <a:t>Budgetary control</a:t>
            </a:r>
            <a:r>
              <a:rPr lang="en-US" dirty="0" smtClean="0">
                <a:solidFill>
                  <a:srgbClr val="FFFF00"/>
                </a:solidFill>
              </a:rPr>
              <a:t>:</a:t>
            </a:r>
          </a:p>
          <a:p>
            <a:pPr>
              <a:lnSpc>
                <a:spcPct val="90000"/>
              </a:lnSpc>
              <a:spcBef>
                <a:spcPct val="50000"/>
              </a:spcBef>
              <a:buSzPct val="75000"/>
              <a:buFont typeface="Garamond" pitchFamily="18" charset="0"/>
              <a:buNone/>
            </a:pPr>
            <a:r>
              <a:rPr lang="en-US" b="0" dirty="0" smtClean="0"/>
              <a:t>	It helps to compare the actual performance with budgeted performance, measuring variations, finding out their causes &amp; suggesting remedial measures.</a:t>
            </a:r>
          </a:p>
          <a:p>
            <a:pPr>
              <a:lnSpc>
                <a:spcPct val="90000"/>
              </a:lnSpc>
              <a:spcBef>
                <a:spcPct val="50000"/>
              </a:spcBef>
              <a:buSzPct val="75000"/>
              <a:buFont typeface="Garamond" pitchFamily="18" charset="0"/>
              <a:buChar char="Ø"/>
            </a:pPr>
            <a:r>
              <a:rPr lang="en-US" dirty="0" smtClean="0">
                <a:solidFill>
                  <a:srgbClr val="0070C0"/>
                </a:solidFill>
              </a:rPr>
              <a:t>Inventory control:</a:t>
            </a:r>
          </a:p>
          <a:p>
            <a:pPr>
              <a:lnSpc>
                <a:spcPct val="90000"/>
              </a:lnSpc>
              <a:spcBef>
                <a:spcPct val="50000"/>
              </a:spcBef>
              <a:buSzPct val="75000"/>
              <a:buFont typeface="Garamond" pitchFamily="18" charset="0"/>
              <a:buNone/>
            </a:pPr>
            <a:r>
              <a:rPr lang="en-US" b="0" dirty="0" smtClean="0"/>
              <a:t>	It is concerned with control over inventory from the time it is acquired till its final disposal.</a:t>
            </a:r>
            <a:endParaRPr lang="en-US" dirty="0" smtClean="0"/>
          </a:p>
          <a:p>
            <a:pPr>
              <a:lnSpc>
                <a:spcPct val="90000"/>
              </a:lnSpc>
              <a:spcBef>
                <a:spcPct val="50000"/>
              </a:spcBef>
              <a:buSzPct val="75000"/>
              <a:buFont typeface="Garamond" pitchFamily="18" charset="0"/>
              <a:buChar char="Ø"/>
            </a:pPr>
            <a:r>
              <a:rPr lang="en-US" dirty="0" smtClean="0">
                <a:solidFill>
                  <a:srgbClr val="0070C0"/>
                </a:solidFill>
              </a:rPr>
              <a:t>Reporting</a:t>
            </a:r>
            <a:r>
              <a:rPr lang="en-US" dirty="0" smtClean="0">
                <a:solidFill>
                  <a:srgbClr val="FFFF00"/>
                </a:solidFill>
              </a:rPr>
              <a:t>:</a:t>
            </a:r>
          </a:p>
          <a:p>
            <a:pPr>
              <a:lnSpc>
                <a:spcPct val="90000"/>
              </a:lnSpc>
              <a:spcBef>
                <a:spcPct val="50000"/>
              </a:spcBef>
              <a:buSzPct val="75000"/>
              <a:buFont typeface="Garamond" pitchFamily="18" charset="0"/>
              <a:buNone/>
            </a:pPr>
            <a:r>
              <a:rPr lang="en-US" b="0" dirty="0" smtClean="0"/>
              <a:t>	It includes preparation of periodical income statements &amp; other related reports like fund flow statements &amp; cash flow statements. These statements helps to the management to evaluate the performance &amp; decision making.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1878</Words>
  <Application>Microsoft Office PowerPoint</Application>
  <PresentationFormat>On-screen Show (4:3)</PresentationFormat>
  <Paragraphs>208</Paragraphs>
  <Slides>25</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5" baseType="lpstr">
      <vt:lpstr>Arial</vt:lpstr>
      <vt:lpstr>Calibri</vt:lpstr>
      <vt:lpstr>Garamond</vt:lpstr>
      <vt:lpstr>Times</vt:lpstr>
      <vt:lpstr>Verdana</vt:lpstr>
      <vt:lpstr>Wingdings</vt:lpstr>
      <vt:lpstr>Office Theme</vt:lpstr>
      <vt:lpstr>Microsoft Excel 97-2003 Worksheet</vt:lpstr>
      <vt:lpstr>MS Org Chart</vt:lpstr>
      <vt:lpstr>Clip</vt:lpstr>
      <vt:lpstr>Introduction to Management Accounting</vt:lpstr>
      <vt:lpstr>Evolution of Management Accounting</vt:lpstr>
      <vt:lpstr>Continues….</vt:lpstr>
      <vt:lpstr>Evolution of Management Accounting (Contd.)</vt:lpstr>
      <vt:lpstr>Definition</vt:lpstr>
      <vt:lpstr>Definitions (contd.)</vt:lpstr>
      <vt:lpstr>Objectives</vt:lpstr>
      <vt:lpstr>Scope of Management Accounting</vt:lpstr>
      <vt:lpstr>Scope of Management Accounting (contd.)</vt:lpstr>
      <vt:lpstr> Financial, Cost, and Management Accounting </vt:lpstr>
      <vt:lpstr>Comparison of Financial and Managerial Accounting</vt:lpstr>
      <vt:lpstr>Cost Accounting Vs Management Accounting</vt:lpstr>
      <vt:lpstr>The Role of Management Accountant in the Organization</vt:lpstr>
      <vt:lpstr>The Role of Management Accountant in the Organization (contd.)</vt:lpstr>
      <vt:lpstr>The Role of Management Accountant in the Organization (contd.)</vt:lpstr>
      <vt:lpstr>The Role of Management Accountant in the Organization (contd.)</vt:lpstr>
      <vt:lpstr>The Role of Management Accountant in the Organization (contd.)</vt:lpstr>
      <vt:lpstr>Organizational Structure</vt:lpstr>
      <vt:lpstr>Line and Staff Relationships</vt:lpstr>
      <vt:lpstr>Process Management</vt:lpstr>
      <vt:lpstr>Tools &amp; Techniques of Management Accounting</vt:lpstr>
      <vt:lpstr>Tools &amp; Techniques of Management Accounting</vt:lpstr>
      <vt:lpstr>Tools &amp; Techniques of Management Accounting</vt:lpstr>
      <vt:lpstr>Tools &amp; Techniques of Management Accounting</vt:lpstr>
      <vt:lpstr>Techniques in management accounting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ANCSSF</dc:creator>
  <cp:lastModifiedBy>Sharif</cp:lastModifiedBy>
  <cp:revision>102</cp:revision>
  <dcterms:created xsi:type="dcterms:W3CDTF">2014-12-15T15:41:41Z</dcterms:created>
  <dcterms:modified xsi:type="dcterms:W3CDTF">2017-04-02T15:20:53Z</dcterms:modified>
</cp:coreProperties>
</file>