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Default Extension="xls" ContentType="application/vnd.ms-exce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390" r:id="rId1"/>
  </p:sldMasterIdLst>
  <p:notesMasterIdLst>
    <p:notesMasterId r:id="rId57"/>
  </p:notesMasterIdLst>
  <p:handoutMasterIdLst>
    <p:handoutMasterId r:id="rId58"/>
  </p:handoutMasterIdLst>
  <p:sldIdLst>
    <p:sldId id="473" r:id="rId2"/>
    <p:sldId id="547" r:id="rId3"/>
    <p:sldId id="606" r:id="rId4"/>
    <p:sldId id="607" r:id="rId5"/>
    <p:sldId id="548" r:id="rId6"/>
    <p:sldId id="549" r:id="rId7"/>
    <p:sldId id="550" r:id="rId8"/>
    <p:sldId id="551" r:id="rId9"/>
    <p:sldId id="552" r:id="rId10"/>
    <p:sldId id="553" r:id="rId11"/>
    <p:sldId id="554" r:id="rId12"/>
    <p:sldId id="555" r:id="rId13"/>
    <p:sldId id="556" r:id="rId14"/>
    <p:sldId id="557" r:id="rId15"/>
    <p:sldId id="558" r:id="rId16"/>
    <p:sldId id="559" r:id="rId17"/>
    <p:sldId id="560" r:id="rId18"/>
    <p:sldId id="561" r:id="rId19"/>
    <p:sldId id="562" r:id="rId20"/>
    <p:sldId id="563" r:id="rId21"/>
    <p:sldId id="564" r:id="rId22"/>
    <p:sldId id="565" r:id="rId23"/>
    <p:sldId id="572" r:id="rId24"/>
    <p:sldId id="573" r:id="rId25"/>
    <p:sldId id="574" r:id="rId26"/>
    <p:sldId id="575" r:id="rId27"/>
    <p:sldId id="576" r:id="rId28"/>
    <p:sldId id="577" r:id="rId29"/>
    <p:sldId id="578" r:id="rId30"/>
    <p:sldId id="579" r:id="rId31"/>
    <p:sldId id="580" r:id="rId32"/>
    <p:sldId id="581" r:id="rId33"/>
    <p:sldId id="582" r:id="rId34"/>
    <p:sldId id="583" r:id="rId35"/>
    <p:sldId id="584" r:id="rId36"/>
    <p:sldId id="585" r:id="rId37"/>
    <p:sldId id="586" r:id="rId38"/>
    <p:sldId id="587" r:id="rId39"/>
    <p:sldId id="588" r:id="rId40"/>
    <p:sldId id="589" r:id="rId41"/>
    <p:sldId id="590" r:id="rId42"/>
    <p:sldId id="591" r:id="rId43"/>
    <p:sldId id="592" r:id="rId44"/>
    <p:sldId id="593" r:id="rId45"/>
    <p:sldId id="594" r:id="rId46"/>
    <p:sldId id="595" r:id="rId47"/>
    <p:sldId id="596" r:id="rId48"/>
    <p:sldId id="597" r:id="rId49"/>
    <p:sldId id="598" r:id="rId50"/>
    <p:sldId id="599" r:id="rId51"/>
    <p:sldId id="600" r:id="rId52"/>
    <p:sldId id="601" r:id="rId53"/>
    <p:sldId id="602" r:id="rId54"/>
    <p:sldId id="603" r:id="rId55"/>
    <p:sldId id="605" r:id="rId56"/>
  </p:sldIdLst>
  <p:sldSz cx="9144000" cy="6858000" type="screen4x3"/>
  <p:notesSz cx="6815138" cy="9942513"/>
  <p:defaultTextStyle>
    <a:defPPr>
      <a:defRPr lang="en-US"/>
    </a:defPPr>
    <a:lvl1pPr algn="l" rtl="0" eaLnBrk="0" fontAlgn="base" hangingPunct="0">
      <a:spcBef>
        <a:spcPct val="0"/>
      </a:spcBef>
      <a:spcAft>
        <a:spcPct val="0"/>
      </a:spcAft>
      <a:defRPr sz="30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30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30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30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3000" kern="1200">
        <a:solidFill>
          <a:schemeClr val="tx1"/>
        </a:solidFill>
        <a:latin typeface="Arial" pitchFamily="34" charset="0"/>
        <a:ea typeface="+mn-ea"/>
        <a:cs typeface="+mn-cs"/>
      </a:defRPr>
    </a:lvl5pPr>
    <a:lvl6pPr marL="2286000" algn="l" defTabSz="914400" rtl="0" eaLnBrk="1" latinLnBrk="0" hangingPunct="1">
      <a:defRPr sz="3000" kern="1200">
        <a:solidFill>
          <a:schemeClr val="tx1"/>
        </a:solidFill>
        <a:latin typeface="Arial" pitchFamily="34" charset="0"/>
        <a:ea typeface="+mn-ea"/>
        <a:cs typeface="+mn-cs"/>
      </a:defRPr>
    </a:lvl6pPr>
    <a:lvl7pPr marL="2743200" algn="l" defTabSz="914400" rtl="0" eaLnBrk="1" latinLnBrk="0" hangingPunct="1">
      <a:defRPr sz="3000" kern="1200">
        <a:solidFill>
          <a:schemeClr val="tx1"/>
        </a:solidFill>
        <a:latin typeface="Arial" pitchFamily="34" charset="0"/>
        <a:ea typeface="+mn-ea"/>
        <a:cs typeface="+mn-cs"/>
      </a:defRPr>
    </a:lvl7pPr>
    <a:lvl8pPr marL="3200400" algn="l" defTabSz="914400" rtl="0" eaLnBrk="1" latinLnBrk="0" hangingPunct="1">
      <a:defRPr sz="3000" kern="1200">
        <a:solidFill>
          <a:schemeClr val="tx1"/>
        </a:solidFill>
        <a:latin typeface="Arial" pitchFamily="34" charset="0"/>
        <a:ea typeface="+mn-ea"/>
        <a:cs typeface="+mn-cs"/>
      </a:defRPr>
    </a:lvl8pPr>
    <a:lvl9pPr marL="3657600" algn="l" defTabSz="914400" rtl="0" eaLnBrk="1" latinLnBrk="0" hangingPunct="1">
      <a:defRPr sz="30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FFDD"/>
    <a:srgbClr val="663300"/>
    <a:srgbClr val="FFFF00"/>
    <a:srgbClr val="FFFFD5"/>
    <a:srgbClr val="FFFFEF"/>
    <a:srgbClr val="FBD979"/>
    <a:srgbClr val="FFE8D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132" autoAdjust="0"/>
    <p:restoredTop sz="95027" autoAdjust="0"/>
  </p:normalViewPr>
  <p:slideViewPr>
    <p:cSldViewPr>
      <p:cViewPr>
        <p:scale>
          <a:sx n="60" d="100"/>
          <a:sy n="60" d="100"/>
        </p:scale>
        <p:origin x="-744" y="-318"/>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890" y="390"/>
      </p:cViewPr>
      <p:guideLst>
        <p:guide orient="horz" pos="3132"/>
        <p:guide pos="2147"/>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slide" Target="slides/slide4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1730" name="Text Box 6"/>
          <p:cNvSpPr txBox="1">
            <a:spLocks noChangeArrowheads="1"/>
          </p:cNvSpPr>
          <p:nvPr/>
        </p:nvSpPr>
        <p:spPr bwMode="auto">
          <a:xfrm>
            <a:off x="5680075" y="0"/>
            <a:ext cx="1135063" cy="276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3000">
                <a:solidFill>
                  <a:schemeClr val="tx1"/>
                </a:solidFill>
                <a:latin typeface="Arial" charset="0"/>
              </a:defRPr>
            </a:lvl1pPr>
            <a:lvl2pPr marL="742950" indent="-285750">
              <a:defRPr sz="3000">
                <a:solidFill>
                  <a:schemeClr val="tx1"/>
                </a:solidFill>
                <a:latin typeface="Arial" charset="0"/>
              </a:defRPr>
            </a:lvl2pPr>
            <a:lvl3pPr marL="1143000" indent="-228600">
              <a:defRPr sz="3000">
                <a:solidFill>
                  <a:schemeClr val="tx1"/>
                </a:solidFill>
                <a:latin typeface="Arial" charset="0"/>
              </a:defRPr>
            </a:lvl3pPr>
            <a:lvl4pPr marL="1600200" indent="-228600">
              <a:defRPr sz="3000">
                <a:solidFill>
                  <a:schemeClr val="tx1"/>
                </a:solidFill>
                <a:latin typeface="Arial" charset="0"/>
              </a:defRPr>
            </a:lvl4pPr>
            <a:lvl5pPr marL="2057400" indent="-22860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pPr algn="r">
              <a:spcBef>
                <a:spcPct val="50000"/>
              </a:spcBef>
              <a:defRPr/>
            </a:pPr>
            <a:r>
              <a:rPr lang="en-US" sz="1200" smtClean="0">
                <a:latin typeface="Times" pitchFamily="34" charset="0"/>
              </a:rPr>
              <a:t>3-</a:t>
            </a:r>
            <a:fld id="{3C6B7C66-9B4D-488D-BE03-DF2F10AEC2A8}" type="slidenum">
              <a:rPr lang="en-US" sz="1200" smtClean="0">
                <a:latin typeface="Times" pitchFamily="34" charset="0"/>
              </a:rPr>
              <a:pPr algn="r">
                <a:spcBef>
                  <a:spcPct val="50000"/>
                </a:spcBef>
                <a:defRPr/>
              </a:pPr>
              <a:t>‹#›</a:t>
            </a:fld>
            <a:endParaRPr lang="en-US" sz="1200" smtClean="0">
              <a:latin typeface="Times" pitchFamily="34" charset="0"/>
            </a:endParaRPr>
          </a:p>
        </p:txBody>
      </p:sp>
    </p:spTree>
    <p:extLst>
      <p:ext uri="{BB962C8B-B14F-4D97-AF65-F5344CB8AC3E}">
        <p14:creationId xmlns="" xmlns:p14="http://schemas.microsoft.com/office/powerpoint/2010/main" val="12640969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52750" cy="496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pitchFamily="34" charset="0"/>
              </a:defRPr>
            </a:lvl1pPr>
          </a:lstStyle>
          <a:p>
            <a:pPr>
              <a:defRPr/>
            </a:pPr>
            <a:endParaRPr lang="en-US"/>
          </a:p>
        </p:txBody>
      </p:sp>
      <p:sp>
        <p:nvSpPr>
          <p:cNvPr id="14339" name="Rectangle 3"/>
          <p:cNvSpPr>
            <a:spLocks noGrp="1" noChangeArrowheads="1"/>
          </p:cNvSpPr>
          <p:nvPr>
            <p:ph type="dt" idx="1"/>
          </p:nvPr>
        </p:nvSpPr>
        <p:spPr bwMode="auto">
          <a:xfrm>
            <a:off x="3862388" y="0"/>
            <a:ext cx="2952750" cy="496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Times" pitchFamily="34" charset="0"/>
              </a:defRPr>
            </a:lvl1pPr>
          </a:lstStyle>
          <a:p>
            <a:pPr>
              <a:defRPr/>
            </a:pPr>
            <a:r>
              <a:rPr lang="en-US"/>
              <a:t>3-</a:t>
            </a:r>
            <a:fld id="{744E314C-784D-4196-9ED9-025FFCA52BE6}" type="slidenum">
              <a:rPr lang="en-US"/>
              <a:pPr>
                <a:defRPr/>
              </a:pPr>
              <a:t>‹#›</a:t>
            </a:fld>
            <a:endParaRPr lang="en-US"/>
          </a:p>
        </p:txBody>
      </p:sp>
      <p:sp>
        <p:nvSpPr>
          <p:cNvPr id="92164" name="Rectangle 4"/>
          <p:cNvSpPr>
            <a:spLocks noGrp="1" noRot="1" noChangeAspect="1" noChangeArrowheads="1" noTextEdit="1"/>
          </p:cNvSpPr>
          <p:nvPr>
            <p:ph type="sldImg" idx="2"/>
          </p:nvPr>
        </p:nvSpPr>
        <p:spPr bwMode="auto">
          <a:xfrm>
            <a:off x="923925" y="746125"/>
            <a:ext cx="4967288" cy="372745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4341" name="Rectangle 5"/>
          <p:cNvSpPr>
            <a:spLocks noGrp="1" noChangeArrowheads="1"/>
          </p:cNvSpPr>
          <p:nvPr>
            <p:ph type="body" sz="quarter" idx="3"/>
          </p:nvPr>
        </p:nvSpPr>
        <p:spPr bwMode="auto">
          <a:xfrm>
            <a:off x="681038" y="4722813"/>
            <a:ext cx="5453062" cy="4473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4342" name="Rectangle 6"/>
          <p:cNvSpPr>
            <a:spLocks noGrp="1" noChangeArrowheads="1"/>
          </p:cNvSpPr>
          <p:nvPr>
            <p:ph type="ftr" sz="quarter" idx="4"/>
          </p:nvPr>
        </p:nvSpPr>
        <p:spPr bwMode="auto">
          <a:xfrm>
            <a:off x="0" y="9444038"/>
            <a:ext cx="2952750" cy="496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pitchFamily="34" charset="0"/>
              </a:defRPr>
            </a:lvl1pPr>
          </a:lstStyle>
          <a:p>
            <a:pPr>
              <a:defRPr/>
            </a:pPr>
            <a:endParaRPr lang="en-US"/>
          </a:p>
        </p:txBody>
      </p:sp>
      <p:sp>
        <p:nvSpPr>
          <p:cNvPr id="2" name="Slide Number Placeholder 1"/>
          <p:cNvSpPr>
            <a:spLocks noGrp="1"/>
          </p:cNvSpPr>
          <p:nvPr>
            <p:ph type="sldNum" sz="quarter" idx="5"/>
          </p:nvPr>
        </p:nvSpPr>
        <p:spPr>
          <a:xfrm>
            <a:off x="3860800" y="9444038"/>
            <a:ext cx="2952750" cy="496887"/>
          </a:xfrm>
          <a:prstGeom prst="rect">
            <a:avLst/>
          </a:prstGeom>
        </p:spPr>
        <p:txBody>
          <a:bodyPr vert="horz" lIns="91440" tIns="45720" rIns="91440" bIns="45720" rtlCol="0" anchor="b"/>
          <a:lstStyle>
            <a:lvl1pPr algn="r">
              <a:defRPr sz="1200">
                <a:latin typeface="Arial" charset="0"/>
              </a:defRPr>
            </a:lvl1pPr>
          </a:lstStyle>
          <a:p>
            <a:pPr>
              <a:defRPr/>
            </a:pPr>
            <a:fld id="{8BE3C576-76D4-45C5-83EF-C3656DEA1675}" type="slidenum">
              <a:rPr lang="en-US"/>
              <a:pPr>
                <a:defRPr/>
              </a:pPr>
              <a:t>‹#›</a:t>
            </a:fld>
            <a:endParaRPr lang="en-US"/>
          </a:p>
        </p:txBody>
      </p:sp>
    </p:spTree>
    <p:extLst>
      <p:ext uri="{BB962C8B-B14F-4D97-AF65-F5344CB8AC3E}">
        <p14:creationId xmlns="" xmlns:p14="http://schemas.microsoft.com/office/powerpoint/2010/main" val="2137332456"/>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p:cNvSpPr>
            <a:spLocks noGrp="1" noChangeArrowheads="1"/>
          </p:cNvSpPr>
          <p:nvPr>
            <p:ph type="dt" sz="quarter" idx="1"/>
          </p:nvPr>
        </p:nvSpPr>
        <p:spPr>
          <a:noFill/>
        </p:spPr>
        <p:txBody>
          <a:bodyPr/>
          <a:lstStyle>
            <a:lvl1pPr>
              <a:defRPr sz="3000">
                <a:solidFill>
                  <a:schemeClr val="tx1"/>
                </a:solidFill>
                <a:latin typeface="Arial" pitchFamily="34" charset="0"/>
              </a:defRPr>
            </a:lvl1pPr>
            <a:lvl2pPr marL="742950" indent="-285750">
              <a:defRPr sz="3000">
                <a:solidFill>
                  <a:schemeClr val="tx1"/>
                </a:solidFill>
                <a:latin typeface="Arial" pitchFamily="34" charset="0"/>
              </a:defRPr>
            </a:lvl2pPr>
            <a:lvl3pPr marL="1143000" indent="-228600">
              <a:defRPr sz="3000">
                <a:solidFill>
                  <a:schemeClr val="tx1"/>
                </a:solidFill>
                <a:latin typeface="Arial" pitchFamily="34" charset="0"/>
              </a:defRPr>
            </a:lvl3pPr>
            <a:lvl4pPr marL="1600200" indent="-228600">
              <a:defRPr sz="3000">
                <a:solidFill>
                  <a:schemeClr val="tx1"/>
                </a:solidFill>
                <a:latin typeface="Arial" pitchFamily="34" charset="0"/>
              </a:defRPr>
            </a:lvl4pPr>
            <a:lvl5pPr marL="2057400" indent="-228600">
              <a:defRPr sz="3000">
                <a:solidFill>
                  <a:schemeClr val="tx1"/>
                </a:solidFill>
                <a:latin typeface="Arial" pitchFamily="34" charset="0"/>
              </a:defRPr>
            </a:lvl5pPr>
            <a:lvl6pPr marL="2514600" indent="-228600" eaLnBrk="0" fontAlgn="base" hangingPunct="0">
              <a:spcBef>
                <a:spcPct val="0"/>
              </a:spcBef>
              <a:spcAft>
                <a:spcPct val="0"/>
              </a:spcAft>
              <a:defRPr sz="3000">
                <a:solidFill>
                  <a:schemeClr val="tx1"/>
                </a:solidFill>
                <a:latin typeface="Arial" pitchFamily="34" charset="0"/>
              </a:defRPr>
            </a:lvl6pPr>
            <a:lvl7pPr marL="2971800" indent="-228600" eaLnBrk="0" fontAlgn="base" hangingPunct="0">
              <a:spcBef>
                <a:spcPct val="0"/>
              </a:spcBef>
              <a:spcAft>
                <a:spcPct val="0"/>
              </a:spcAft>
              <a:defRPr sz="3000">
                <a:solidFill>
                  <a:schemeClr val="tx1"/>
                </a:solidFill>
                <a:latin typeface="Arial" pitchFamily="34" charset="0"/>
              </a:defRPr>
            </a:lvl7pPr>
            <a:lvl8pPr marL="3429000" indent="-228600" eaLnBrk="0" fontAlgn="base" hangingPunct="0">
              <a:spcBef>
                <a:spcPct val="0"/>
              </a:spcBef>
              <a:spcAft>
                <a:spcPct val="0"/>
              </a:spcAft>
              <a:defRPr sz="3000">
                <a:solidFill>
                  <a:schemeClr val="tx1"/>
                </a:solidFill>
                <a:latin typeface="Arial" pitchFamily="34" charset="0"/>
              </a:defRPr>
            </a:lvl8pPr>
            <a:lvl9pPr marL="3886200" indent="-228600" eaLnBrk="0" fontAlgn="base" hangingPunct="0">
              <a:spcBef>
                <a:spcPct val="0"/>
              </a:spcBef>
              <a:spcAft>
                <a:spcPct val="0"/>
              </a:spcAft>
              <a:defRPr sz="3000">
                <a:solidFill>
                  <a:schemeClr val="tx1"/>
                </a:solidFill>
                <a:latin typeface="Arial" pitchFamily="34" charset="0"/>
              </a:defRPr>
            </a:lvl9pPr>
          </a:lstStyle>
          <a:p>
            <a:r>
              <a:rPr lang="en-US" sz="1000" smtClean="0">
                <a:solidFill>
                  <a:srgbClr val="000000"/>
                </a:solidFill>
                <a:latin typeface="Times" pitchFamily="34" charset="0"/>
              </a:rPr>
              <a:t>3-</a:t>
            </a:r>
            <a:fld id="{E21CA1EA-1308-4EDE-BF3E-639EA7D69861}" type="slidenum">
              <a:rPr lang="en-US" sz="1000" smtClean="0">
                <a:solidFill>
                  <a:srgbClr val="000000"/>
                </a:solidFill>
                <a:latin typeface="Times" pitchFamily="34" charset="0"/>
              </a:rPr>
              <a:pPr/>
              <a:t>2</a:t>
            </a:fld>
            <a:endParaRPr lang="en-US" sz="1000" smtClean="0">
              <a:solidFill>
                <a:srgbClr val="000000"/>
              </a:solidFill>
              <a:latin typeface="Times" pitchFamily="34" charset="0"/>
            </a:endParaRPr>
          </a:p>
        </p:txBody>
      </p:sp>
      <p:sp>
        <p:nvSpPr>
          <p:cNvPr id="11878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000">
                <a:solidFill>
                  <a:schemeClr val="tx1"/>
                </a:solidFill>
                <a:latin typeface="Arial" pitchFamily="34" charset="0"/>
              </a:defRPr>
            </a:lvl1pPr>
            <a:lvl2pPr marL="742950" indent="-285750">
              <a:defRPr sz="3000">
                <a:solidFill>
                  <a:schemeClr val="tx1"/>
                </a:solidFill>
                <a:latin typeface="Arial" pitchFamily="34" charset="0"/>
              </a:defRPr>
            </a:lvl2pPr>
            <a:lvl3pPr marL="1143000" indent="-228600">
              <a:defRPr sz="3000">
                <a:solidFill>
                  <a:schemeClr val="tx1"/>
                </a:solidFill>
                <a:latin typeface="Arial" pitchFamily="34" charset="0"/>
              </a:defRPr>
            </a:lvl3pPr>
            <a:lvl4pPr marL="1600200" indent="-228600">
              <a:defRPr sz="3000">
                <a:solidFill>
                  <a:schemeClr val="tx1"/>
                </a:solidFill>
                <a:latin typeface="Arial" pitchFamily="34" charset="0"/>
              </a:defRPr>
            </a:lvl4pPr>
            <a:lvl5pPr marL="2057400" indent="-228600">
              <a:defRPr sz="3000">
                <a:solidFill>
                  <a:schemeClr val="tx1"/>
                </a:solidFill>
                <a:latin typeface="Arial" pitchFamily="34" charset="0"/>
              </a:defRPr>
            </a:lvl5pPr>
            <a:lvl6pPr marL="2514600" indent="-228600" eaLnBrk="0" fontAlgn="base" hangingPunct="0">
              <a:spcBef>
                <a:spcPct val="0"/>
              </a:spcBef>
              <a:spcAft>
                <a:spcPct val="0"/>
              </a:spcAft>
              <a:defRPr sz="3000">
                <a:solidFill>
                  <a:schemeClr val="tx1"/>
                </a:solidFill>
                <a:latin typeface="Arial" pitchFamily="34" charset="0"/>
              </a:defRPr>
            </a:lvl6pPr>
            <a:lvl7pPr marL="2971800" indent="-228600" eaLnBrk="0" fontAlgn="base" hangingPunct="0">
              <a:spcBef>
                <a:spcPct val="0"/>
              </a:spcBef>
              <a:spcAft>
                <a:spcPct val="0"/>
              </a:spcAft>
              <a:defRPr sz="3000">
                <a:solidFill>
                  <a:schemeClr val="tx1"/>
                </a:solidFill>
                <a:latin typeface="Arial" pitchFamily="34" charset="0"/>
              </a:defRPr>
            </a:lvl7pPr>
            <a:lvl8pPr marL="3429000" indent="-228600" eaLnBrk="0" fontAlgn="base" hangingPunct="0">
              <a:spcBef>
                <a:spcPct val="0"/>
              </a:spcBef>
              <a:spcAft>
                <a:spcPct val="0"/>
              </a:spcAft>
              <a:defRPr sz="3000">
                <a:solidFill>
                  <a:schemeClr val="tx1"/>
                </a:solidFill>
                <a:latin typeface="Arial" pitchFamily="34" charset="0"/>
              </a:defRPr>
            </a:lvl8pPr>
            <a:lvl9pPr marL="3886200" indent="-228600" eaLnBrk="0" fontAlgn="base" hangingPunct="0">
              <a:spcBef>
                <a:spcPct val="0"/>
              </a:spcBef>
              <a:spcAft>
                <a:spcPct val="0"/>
              </a:spcAft>
              <a:defRPr sz="3000">
                <a:solidFill>
                  <a:schemeClr val="tx1"/>
                </a:solidFill>
                <a:latin typeface="Arial" pitchFamily="34" charset="0"/>
              </a:defRPr>
            </a:lvl9pPr>
          </a:lstStyle>
          <a:p>
            <a:fld id="{E9C727BA-92AA-4554-A755-0FCEB4EDF3F3}" type="slidenum">
              <a:rPr lang="en-US" sz="1200" smtClean="0">
                <a:solidFill>
                  <a:srgbClr val="000000"/>
                </a:solidFill>
              </a:rPr>
              <a:pPr/>
              <a:t>2</a:t>
            </a:fld>
            <a:endParaRPr lang="en-US" sz="1200" smtClean="0">
              <a:solidFill>
                <a:srgbClr val="000000"/>
              </a:solidFill>
            </a:endParaRPr>
          </a:p>
        </p:txBody>
      </p:sp>
      <p:sp>
        <p:nvSpPr>
          <p:cNvPr id="118788" name="Rectangle 2"/>
          <p:cNvSpPr>
            <a:spLocks noGrp="1" noRot="1" noChangeAspect="1" noChangeArrowheads="1" noTextEdit="1"/>
          </p:cNvSpPr>
          <p:nvPr>
            <p:ph type="sldImg"/>
          </p:nvPr>
        </p:nvSpPr>
        <p:spPr>
          <a:solidFill>
            <a:srgbClr val="FFFFFF"/>
          </a:solidFill>
          <a:ln/>
        </p:spPr>
      </p:sp>
      <p:sp>
        <p:nvSpPr>
          <p:cNvPr id="118789" name="Rectangle 3"/>
          <p:cNvSpPr>
            <a:spLocks noGrp="1" noChangeArrowheads="1"/>
          </p:cNvSpPr>
          <p:nvPr>
            <p:ph type="body" idx="1"/>
          </p:nvPr>
        </p:nvSpPr>
        <p:spPr>
          <a:xfrm>
            <a:off x="908050" y="4722813"/>
            <a:ext cx="4999038" cy="4473575"/>
          </a:xfrm>
          <a:solidFill>
            <a:srgbClr val="FFFFFF"/>
          </a:solidFill>
          <a:ln>
            <a:solidFill>
              <a:srgbClr val="000000"/>
            </a:solidFill>
            <a:miter lim="800000"/>
            <a:headEnd/>
            <a:tailEnd/>
          </a:ln>
        </p:spPr>
        <p:txBody>
          <a:bodyPr/>
          <a:lstStyle/>
          <a:p>
            <a:pPr algn="just" eaLnBrk="1" hangingPunct="1"/>
            <a:r>
              <a:rPr lang="en-US" smtClean="0">
                <a:cs typeface="Times New Roman" pitchFamily="18" charset="0"/>
              </a:rPr>
              <a:t>Quite frequently, it is necessary to predict how a certain cost will behave in response to a change in activity.  For example, a manager may want to estimate the impact that a 5% increase in sales would have on the company’s total electric bill.  Cost behavior refers to how a cost will react to changed in the level of activity within the relevant range.  The most commonly used classifications of cost behavior are variable and fixed costs.  </a:t>
            </a:r>
          </a:p>
          <a:p>
            <a:pPr algn="just" eaLnBrk="1" hangingPunct="1"/>
            <a:endParaRPr lang="en-US" smtClean="0">
              <a:cs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
          <p:cNvSpPr>
            <a:spLocks noGrp="1" noChangeArrowheads="1"/>
          </p:cNvSpPr>
          <p:nvPr>
            <p:ph type="dt" sz="quarter" idx="1"/>
          </p:nvPr>
        </p:nvSpPr>
        <p:spPr>
          <a:noFill/>
        </p:spPr>
        <p:txBody>
          <a:bodyPr/>
          <a:lstStyle>
            <a:lvl1pPr>
              <a:defRPr sz="3000">
                <a:solidFill>
                  <a:schemeClr val="tx1"/>
                </a:solidFill>
                <a:latin typeface="Arial" pitchFamily="34" charset="0"/>
              </a:defRPr>
            </a:lvl1pPr>
            <a:lvl2pPr marL="742950" indent="-285750">
              <a:defRPr sz="3000">
                <a:solidFill>
                  <a:schemeClr val="tx1"/>
                </a:solidFill>
                <a:latin typeface="Arial" pitchFamily="34" charset="0"/>
              </a:defRPr>
            </a:lvl2pPr>
            <a:lvl3pPr marL="1143000" indent="-228600">
              <a:defRPr sz="3000">
                <a:solidFill>
                  <a:schemeClr val="tx1"/>
                </a:solidFill>
                <a:latin typeface="Arial" pitchFamily="34" charset="0"/>
              </a:defRPr>
            </a:lvl3pPr>
            <a:lvl4pPr marL="1600200" indent="-228600">
              <a:defRPr sz="3000">
                <a:solidFill>
                  <a:schemeClr val="tx1"/>
                </a:solidFill>
                <a:latin typeface="Arial" pitchFamily="34" charset="0"/>
              </a:defRPr>
            </a:lvl4pPr>
            <a:lvl5pPr marL="2057400" indent="-228600">
              <a:defRPr sz="3000">
                <a:solidFill>
                  <a:schemeClr val="tx1"/>
                </a:solidFill>
                <a:latin typeface="Arial" pitchFamily="34" charset="0"/>
              </a:defRPr>
            </a:lvl5pPr>
            <a:lvl6pPr marL="2514600" indent="-228600" eaLnBrk="0" fontAlgn="base" hangingPunct="0">
              <a:spcBef>
                <a:spcPct val="0"/>
              </a:spcBef>
              <a:spcAft>
                <a:spcPct val="0"/>
              </a:spcAft>
              <a:defRPr sz="3000">
                <a:solidFill>
                  <a:schemeClr val="tx1"/>
                </a:solidFill>
                <a:latin typeface="Arial" pitchFamily="34" charset="0"/>
              </a:defRPr>
            </a:lvl6pPr>
            <a:lvl7pPr marL="2971800" indent="-228600" eaLnBrk="0" fontAlgn="base" hangingPunct="0">
              <a:spcBef>
                <a:spcPct val="0"/>
              </a:spcBef>
              <a:spcAft>
                <a:spcPct val="0"/>
              </a:spcAft>
              <a:defRPr sz="3000">
                <a:solidFill>
                  <a:schemeClr val="tx1"/>
                </a:solidFill>
                <a:latin typeface="Arial" pitchFamily="34" charset="0"/>
              </a:defRPr>
            </a:lvl7pPr>
            <a:lvl8pPr marL="3429000" indent="-228600" eaLnBrk="0" fontAlgn="base" hangingPunct="0">
              <a:spcBef>
                <a:spcPct val="0"/>
              </a:spcBef>
              <a:spcAft>
                <a:spcPct val="0"/>
              </a:spcAft>
              <a:defRPr sz="3000">
                <a:solidFill>
                  <a:schemeClr val="tx1"/>
                </a:solidFill>
                <a:latin typeface="Arial" pitchFamily="34" charset="0"/>
              </a:defRPr>
            </a:lvl8pPr>
            <a:lvl9pPr marL="3886200" indent="-228600" eaLnBrk="0" fontAlgn="base" hangingPunct="0">
              <a:spcBef>
                <a:spcPct val="0"/>
              </a:spcBef>
              <a:spcAft>
                <a:spcPct val="0"/>
              </a:spcAft>
              <a:defRPr sz="3000">
                <a:solidFill>
                  <a:schemeClr val="tx1"/>
                </a:solidFill>
                <a:latin typeface="Arial" pitchFamily="34" charset="0"/>
              </a:defRPr>
            </a:lvl9pPr>
          </a:lstStyle>
          <a:p>
            <a:r>
              <a:rPr lang="en-US" sz="1000" smtClean="0">
                <a:solidFill>
                  <a:srgbClr val="000000"/>
                </a:solidFill>
                <a:latin typeface="Times" pitchFamily="34" charset="0"/>
              </a:rPr>
              <a:t>3-</a:t>
            </a:r>
            <a:fld id="{7FFD2C28-1E29-44E4-BAB9-E26A65424304}" type="slidenum">
              <a:rPr lang="en-US" sz="1000" smtClean="0">
                <a:solidFill>
                  <a:srgbClr val="000000"/>
                </a:solidFill>
                <a:latin typeface="Times" pitchFamily="34" charset="0"/>
              </a:rPr>
              <a:pPr/>
              <a:t>13</a:t>
            </a:fld>
            <a:endParaRPr lang="en-US" sz="1000" smtClean="0">
              <a:solidFill>
                <a:srgbClr val="000000"/>
              </a:solidFill>
              <a:latin typeface="Times" pitchFamily="34" charset="0"/>
            </a:endParaRPr>
          </a:p>
        </p:txBody>
      </p:sp>
      <p:sp>
        <p:nvSpPr>
          <p:cNvPr id="12800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000">
                <a:solidFill>
                  <a:schemeClr val="tx1"/>
                </a:solidFill>
                <a:latin typeface="Arial" pitchFamily="34" charset="0"/>
              </a:defRPr>
            </a:lvl1pPr>
            <a:lvl2pPr marL="742950" indent="-285750">
              <a:defRPr sz="3000">
                <a:solidFill>
                  <a:schemeClr val="tx1"/>
                </a:solidFill>
                <a:latin typeface="Arial" pitchFamily="34" charset="0"/>
              </a:defRPr>
            </a:lvl2pPr>
            <a:lvl3pPr marL="1143000" indent="-228600">
              <a:defRPr sz="3000">
                <a:solidFill>
                  <a:schemeClr val="tx1"/>
                </a:solidFill>
                <a:latin typeface="Arial" pitchFamily="34" charset="0"/>
              </a:defRPr>
            </a:lvl3pPr>
            <a:lvl4pPr marL="1600200" indent="-228600">
              <a:defRPr sz="3000">
                <a:solidFill>
                  <a:schemeClr val="tx1"/>
                </a:solidFill>
                <a:latin typeface="Arial" pitchFamily="34" charset="0"/>
              </a:defRPr>
            </a:lvl4pPr>
            <a:lvl5pPr marL="2057400" indent="-228600">
              <a:defRPr sz="3000">
                <a:solidFill>
                  <a:schemeClr val="tx1"/>
                </a:solidFill>
                <a:latin typeface="Arial" pitchFamily="34" charset="0"/>
              </a:defRPr>
            </a:lvl5pPr>
            <a:lvl6pPr marL="2514600" indent="-228600" eaLnBrk="0" fontAlgn="base" hangingPunct="0">
              <a:spcBef>
                <a:spcPct val="0"/>
              </a:spcBef>
              <a:spcAft>
                <a:spcPct val="0"/>
              </a:spcAft>
              <a:defRPr sz="3000">
                <a:solidFill>
                  <a:schemeClr val="tx1"/>
                </a:solidFill>
                <a:latin typeface="Arial" pitchFamily="34" charset="0"/>
              </a:defRPr>
            </a:lvl6pPr>
            <a:lvl7pPr marL="2971800" indent="-228600" eaLnBrk="0" fontAlgn="base" hangingPunct="0">
              <a:spcBef>
                <a:spcPct val="0"/>
              </a:spcBef>
              <a:spcAft>
                <a:spcPct val="0"/>
              </a:spcAft>
              <a:defRPr sz="3000">
                <a:solidFill>
                  <a:schemeClr val="tx1"/>
                </a:solidFill>
                <a:latin typeface="Arial" pitchFamily="34" charset="0"/>
              </a:defRPr>
            </a:lvl7pPr>
            <a:lvl8pPr marL="3429000" indent="-228600" eaLnBrk="0" fontAlgn="base" hangingPunct="0">
              <a:spcBef>
                <a:spcPct val="0"/>
              </a:spcBef>
              <a:spcAft>
                <a:spcPct val="0"/>
              </a:spcAft>
              <a:defRPr sz="3000">
                <a:solidFill>
                  <a:schemeClr val="tx1"/>
                </a:solidFill>
                <a:latin typeface="Arial" pitchFamily="34" charset="0"/>
              </a:defRPr>
            </a:lvl8pPr>
            <a:lvl9pPr marL="3886200" indent="-228600" eaLnBrk="0" fontAlgn="base" hangingPunct="0">
              <a:spcBef>
                <a:spcPct val="0"/>
              </a:spcBef>
              <a:spcAft>
                <a:spcPct val="0"/>
              </a:spcAft>
              <a:defRPr sz="3000">
                <a:solidFill>
                  <a:schemeClr val="tx1"/>
                </a:solidFill>
                <a:latin typeface="Arial" pitchFamily="34" charset="0"/>
              </a:defRPr>
            </a:lvl9pPr>
          </a:lstStyle>
          <a:p>
            <a:fld id="{AA87A068-E1EB-40BA-8238-BA7EC4CEFE12}" type="slidenum">
              <a:rPr lang="en-US" sz="1200" smtClean="0">
                <a:solidFill>
                  <a:srgbClr val="000000"/>
                </a:solidFill>
              </a:rPr>
              <a:pPr/>
              <a:t>13</a:t>
            </a:fld>
            <a:endParaRPr lang="en-US" sz="1200" smtClean="0">
              <a:solidFill>
                <a:srgbClr val="000000"/>
              </a:solidFill>
            </a:endParaRPr>
          </a:p>
        </p:txBody>
      </p:sp>
      <p:sp>
        <p:nvSpPr>
          <p:cNvPr id="128004" name="Rectangle 2"/>
          <p:cNvSpPr>
            <a:spLocks noGrp="1" noRot="1" noChangeAspect="1" noChangeArrowheads="1" noTextEdit="1"/>
          </p:cNvSpPr>
          <p:nvPr>
            <p:ph type="sldImg"/>
          </p:nvPr>
        </p:nvSpPr>
        <p:spPr>
          <a:ln/>
        </p:spPr>
      </p:sp>
      <p:sp>
        <p:nvSpPr>
          <p:cNvPr id="128005" name="Rectangle 3"/>
          <p:cNvSpPr>
            <a:spLocks noGrp="1" noChangeArrowheads="1"/>
          </p:cNvSpPr>
          <p:nvPr>
            <p:ph type="body" idx="1"/>
          </p:nvPr>
        </p:nvSpPr>
        <p:spPr>
          <a:xfrm>
            <a:off x="908050" y="4722813"/>
            <a:ext cx="4999038" cy="4473575"/>
          </a:xfrm>
          <a:noFill/>
        </p:spPr>
        <p:txBody>
          <a:bodyPr/>
          <a:lstStyle/>
          <a:p>
            <a:r>
              <a:rPr lang="en-US" smtClean="0"/>
              <a:t>The break-even point </a:t>
            </a:r>
            <a:r>
              <a:rPr lang="en-US" u="sng" smtClean="0"/>
              <a:t>in units</a:t>
            </a:r>
            <a:r>
              <a:rPr lang="en-US" smtClean="0"/>
              <a:t> is determined by creating the equation as shown, where Q is the number of bikes sold, $500 is the unit selling price, $300 is the unit variable expense, and $80,000 is the total fixed expense.</a:t>
            </a:r>
            <a:br>
              <a:rPr lang="en-US" smtClean="0"/>
            </a:br>
            <a:r>
              <a:rPr lang="en-US" smtClean="0"/>
              <a:t/>
            </a:r>
            <a:br>
              <a:rPr lang="en-US" smtClean="0"/>
            </a:br>
            <a:r>
              <a:rPr lang="en-US" smtClean="0"/>
              <a:t>We need to solve for Q.</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3"/>
          <p:cNvSpPr>
            <a:spLocks noGrp="1" noChangeArrowheads="1"/>
          </p:cNvSpPr>
          <p:nvPr>
            <p:ph type="dt" sz="quarter" idx="1"/>
          </p:nvPr>
        </p:nvSpPr>
        <p:spPr>
          <a:noFill/>
        </p:spPr>
        <p:txBody>
          <a:bodyPr/>
          <a:lstStyle>
            <a:lvl1pPr>
              <a:defRPr sz="3000">
                <a:solidFill>
                  <a:schemeClr val="tx1"/>
                </a:solidFill>
                <a:latin typeface="Arial" pitchFamily="34" charset="0"/>
              </a:defRPr>
            </a:lvl1pPr>
            <a:lvl2pPr marL="742950" indent="-285750">
              <a:defRPr sz="3000">
                <a:solidFill>
                  <a:schemeClr val="tx1"/>
                </a:solidFill>
                <a:latin typeface="Arial" pitchFamily="34" charset="0"/>
              </a:defRPr>
            </a:lvl2pPr>
            <a:lvl3pPr marL="1143000" indent="-228600">
              <a:defRPr sz="3000">
                <a:solidFill>
                  <a:schemeClr val="tx1"/>
                </a:solidFill>
                <a:latin typeface="Arial" pitchFamily="34" charset="0"/>
              </a:defRPr>
            </a:lvl3pPr>
            <a:lvl4pPr marL="1600200" indent="-228600">
              <a:defRPr sz="3000">
                <a:solidFill>
                  <a:schemeClr val="tx1"/>
                </a:solidFill>
                <a:latin typeface="Arial" pitchFamily="34" charset="0"/>
              </a:defRPr>
            </a:lvl4pPr>
            <a:lvl5pPr marL="2057400" indent="-228600">
              <a:defRPr sz="3000">
                <a:solidFill>
                  <a:schemeClr val="tx1"/>
                </a:solidFill>
                <a:latin typeface="Arial" pitchFamily="34" charset="0"/>
              </a:defRPr>
            </a:lvl5pPr>
            <a:lvl6pPr marL="2514600" indent="-228600" eaLnBrk="0" fontAlgn="base" hangingPunct="0">
              <a:spcBef>
                <a:spcPct val="0"/>
              </a:spcBef>
              <a:spcAft>
                <a:spcPct val="0"/>
              </a:spcAft>
              <a:defRPr sz="3000">
                <a:solidFill>
                  <a:schemeClr val="tx1"/>
                </a:solidFill>
                <a:latin typeface="Arial" pitchFamily="34" charset="0"/>
              </a:defRPr>
            </a:lvl6pPr>
            <a:lvl7pPr marL="2971800" indent="-228600" eaLnBrk="0" fontAlgn="base" hangingPunct="0">
              <a:spcBef>
                <a:spcPct val="0"/>
              </a:spcBef>
              <a:spcAft>
                <a:spcPct val="0"/>
              </a:spcAft>
              <a:defRPr sz="3000">
                <a:solidFill>
                  <a:schemeClr val="tx1"/>
                </a:solidFill>
                <a:latin typeface="Arial" pitchFamily="34" charset="0"/>
              </a:defRPr>
            </a:lvl7pPr>
            <a:lvl8pPr marL="3429000" indent="-228600" eaLnBrk="0" fontAlgn="base" hangingPunct="0">
              <a:spcBef>
                <a:spcPct val="0"/>
              </a:spcBef>
              <a:spcAft>
                <a:spcPct val="0"/>
              </a:spcAft>
              <a:defRPr sz="3000">
                <a:solidFill>
                  <a:schemeClr val="tx1"/>
                </a:solidFill>
                <a:latin typeface="Arial" pitchFamily="34" charset="0"/>
              </a:defRPr>
            </a:lvl8pPr>
            <a:lvl9pPr marL="3886200" indent="-228600" eaLnBrk="0" fontAlgn="base" hangingPunct="0">
              <a:spcBef>
                <a:spcPct val="0"/>
              </a:spcBef>
              <a:spcAft>
                <a:spcPct val="0"/>
              </a:spcAft>
              <a:defRPr sz="3000">
                <a:solidFill>
                  <a:schemeClr val="tx1"/>
                </a:solidFill>
                <a:latin typeface="Arial" pitchFamily="34" charset="0"/>
              </a:defRPr>
            </a:lvl9pPr>
          </a:lstStyle>
          <a:p>
            <a:r>
              <a:rPr lang="en-US" sz="1000" smtClean="0">
                <a:solidFill>
                  <a:srgbClr val="000000"/>
                </a:solidFill>
                <a:latin typeface="Times" pitchFamily="34" charset="0"/>
              </a:rPr>
              <a:t>3-</a:t>
            </a:r>
            <a:fld id="{EE9F7858-4398-4C4D-BF81-8D211FECD82F}" type="slidenum">
              <a:rPr lang="en-US" sz="1000" smtClean="0">
                <a:solidFill>
                  <a:srgbClr val="000000"/>
                </a:solidFill>
                <a:latin typeface="Times" pitchFamily="34" charset="0"/>
              </a:rPr>
              <a:pPr/>
              <a:t>14</a:t>
            </a:fld>
            <a:endParaRPr lang="en-US" sz="1000" smtClean="0">
              <a:solidFill>
                <a:srgbClr val="000000"/>
              </a:solidFill>
              <a:latin typeface="Times" pitchFamily="34" charset="0"/>
            </a:endParaRPr>
          </a:p>
        </p:txBody>
      </p:sp>
      <p:sp>
        <p:nvSpPr>
          <p:cNvPr id="12902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000">
                <a:solidFill>
                  <a:schemeClr val="tx1"/>
                </a:solidFill>
                <a:latin typeface="Arial" pitchFamily="34" charset="0"/>
              </a:defRPr>
            </a:lvl1pPr>
            <a:lvl2pPr marL="742950" indent="-285750">
              <a:defRPr sz="3000">
                <a:solidFill>
                  <a:schemeClr val="tx1"/>
                </a:solidFill>
                <a:latin typeface="Arial" pitchFamily="34" charset="0"/>
              </a:defRPr>
            </a:lvl2pPr>
            <a:lvl3pPr marL="1143000" indent="-228600">
              <a:defRPr sz="3000">
                <a:solidFill>
                  <a:schemeClr val="tx1"/>
                </a:solidFill>
                <a:latin typeface="Arial" pitchFamily="34" charset="0"/>
              </a:defRPr>
            </a:lvl3pPr>
            <a:lvl4pPr marL="1600200" indent="-228600">
              <a:defRPr sz="3000">
                <a:solidFill>
                  <a:schemeClr val="tx1"/>
                </a:solidFill>
                <a:latin typeface="Arial" pitchFamily="34" charset="0"/>
              </a:defRPr>
            </a:lvl4pPr>
            <a:lvl5pPr marL="2057400" indent="-228600">
              <a:defRPr sz="3000">
                <a:solidFill>
                  <a:schemeClr val="tx1"/>
                </a:solidFill>
                <a:latin typeface="Arial" pitchFamily="34" charset="0"/>
              </a:defRPr>
            </a:lvl5pPr>
            <a:lvl6pPr marL="2514600" indent="-228600" eaLnBrk="0" fontAlgn="base" hangingPunct="0">
              <a:spcBef>
                <a:spcPct val="0"/>
              </a:spcBef>
              <a:spcAft>
                <a:spcPct val="0"/>
              </a:spcAft>
              <a:defRPr sz="3000">
                <a:solidFill>
                  <a:schemeClr val="tx1"/>
                </a:solidFill>
                <a:latin typeface="Arial" pitchFamily="34" charset="0"/>
              </a:defRPr>
            </a:lvl6pPr>
            <a:lvl7pPr marL="2971800" indent="-228600" eaLnBrk="0" fontAlgn="base" hangingPunct="0">
              <a:spcBef>
                <a:spcPct val="0"/>
              </a:spcBef>
              <a:spcAft>
                <a:spcPct val="0"/>
              </a:spcAft>
              <a:defRPr sz="3000">
                <a:solidFill>
                  <a:schemeClr val="tx1"/>
                </a:solidFill>
                <a:latin typeface="Arial" pitchFamily="34" charset="0"/>
              </a:defRPr>
            </a:lvl7pPr>
            <a:lvl8pPr marL="3429000" indent="-228600" eaLnBrk="0" fontAlgn="base" hangingPunct="0">
              <a:spcBef>
                <a:spcPct val="0"/>
              </a:spcBef>
              <a:spcAft>
                <a:spcPct val="0"/>
              </a:spcAft>
              <a:defRPr sz="3000">
                <a:solidFill>
                  <a:schemeClr val="tx1"/>
                </a:solidFill>
                <a:latin typeface="Arial" pitchFamily="34" charset="0"/>
              </a:defRPr>
            </a:lvl8pPr>
            <a:lvl9pPr marL="3886200" indent="-228600" eaLnBrk="0" fontAlgn="base" hangingPunct="0">
              <a:spcBef>
                <a:spcPct val="0"/>
              </a:spcBef>
              <a:spcAft>
                <a:spcPct val="0"/>
              </a:spcAft>
              <a:defRPr sz="3000">
                <a:solidFill>
                  <a:schemeClr val="tx1"/>
                </a:solidFill>
                <a:latin typeface="Arial" pitchFamily="34" charset="0"/>
              </a:defRPr>
            </a:lvl9pPr>
          </a:lstStyle>
          <a:p>
            <a:fld id="{7104D7EF-9C36-4C08-946C-0096BBDCBE0F}" type="slidenum">
              <a:rPr lang="en-US" sz="1200" smtClean="0">
                <a:solidFill>
                  <a:srgbClr val="000000"/>
                </a:solidFill>
              </a:rPr>
              <a:pPr/>
              <a:t>14</a:t>
            </a:fld>
            <a:endParaRPr lang="en-US" sz="1200" smtClean="0">
              <a:solidFill>
                <a:srgbClr val="000000"/>
              </a:solidFill>
            </a:endParaRPr>
          </a:p>
        </p:txBody>
      </p:sp>
      <p:sp>
        <p:nvSpPr>
          <p:cNvPr id="129028" name="Rectangle 2"/>
          <p:cNvSpPr>
            <a:spLocks noGrp="1" noRot="1" noChangeAspect="1" noChangeArrowheads="1" noTextEdit="1"/>
          </p:cNvSpPr>
          <p:nvPr>
            <p:ph type="sldImg"/>
          </p:nvPr>
        </p:nvSpPr>
        <p:spPr>
          <a:ln/>
        </p:spPr>
      </p:sp>
      <p:sp>
        <p:nvSpPr>
          <p:cNvPr id="129029" name="Rectangle 3"/>
          <p:cNvSpPr>
            <a:spLocks noGrp="1" noChangeArrowheads="1"/>
          </p:cNvSpPr>
          <p:nvPr>
            <p:ph type="body" idx="1"/>
          </p:nvPr>
        </p:nvSpPr>
        <p:spPr>
          <a:xfrm>
            <a:off x="908050" y="4722813"/>
            <a:ext cx="4999038" cy="4473575"/>
          </a:xfrm>
          <a:noFill/>
        </p:spPr>
        <p:txBody>
          <a:bodyPr/>
          <a:lstStyle/>
          <a:p>
            <a:r>
              <a:rPr lang="en-US" smtClean="0"/>
              <a:t>Solving this equation shows that </a:t>
            </a:r>
            <a:r>
              <a:rPr lang="en-US" u="sng" smtClean="0"/>
              <a:t>the break-even point in units is 400 bikes</a:t>
            </a:r>
            <a:r>
              <a:rPr lang="en-US" smtClean="0"/>
              <a:t>.</a:t>
            </a:r>
            <a:r>
              <a:rPr lang="en-US" smtClean="0">
                <a:latin typeface="Times" pitchFamily="34" charset="0"/>
              </a:rPr>
              <a:t> </a:t>
            </a:r>
            <a:r>
              <a:rPr lang="en-US" smtClean="0"/>
              <a:t>We want to be careful with the algebra when we group terms.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3"/>
          <p:cNvSpPr>
            <a:spLocks noGrp="1" noChangeArrowheads="1"/>
          </p:cNvSpPr>
          <p:nvPr>
            <p:ph type="dt" sz="quarter" idx="1"/>
          </p:nvPr>
        </p:nvSpPr>
        <p:spPr>
          <a:noFill/>
        </p:spPr>
        <p:txBody>
          <a:bodyPr/>
          <a:lstStyle>
            <a:lvl1pPr>
              <a:defRPr sz="3000">
                <a:solidFill>
                  <a:schemeClr val="tx1"/>
                </a:solidFill>
                <a:latin typeface="Arial" pitchFamily="34" charset="0"/>
              </a:defRPr>
            </a:lvl1pPr>
            <a:lvl2pPr marL="742950" indent="-285750">
              <a:defRPr sz="3000">
                <a:solidFill>
                  <a:schemeClr val="tx1"/>
                </a:solidFill>
                <a:latin typeface="Arial" pitchFamily="34" charset="0"/>
              </a:defRPr>
            </a:lvl2pPr>
            <a:lvl3pPr marL="1143000" indent="-228600">
              <a:defRPr sz="3000">
                <a:solidFill>
                  <a:schemeClr val="tx1"/>
                </a:solidFill>
                <a:latin typeface="Arial" pitchFamily="34" charset="0"/>
              </a:defRPr>
            </a:lvl3pPr>
            <a:lvl4pPr marL="1600200" indent="-228600">
              <a:defRPr sz="3000">
                <a:solidFill>
                  <a:schemeClr val="tx1"/>
                </a:solidFill>
                <a:latin typeface="Arial" pitchFamily="34" charset="0"/>
              </a:defRPr>
            </a:lvl4pPr>
            <a:lvl5pPr marL="2057400" indent="-228600">
              <a:defRPr sz="3000">
                <a:solidFill>
                  <a:schemeClr val="tx1"/>
                </a:solidFill>
                <a:latin typeface="Arial" pitchFamily="34" charset="0"/>
              </a:defRPr>
            </a:lvl5pPr>
            <a:lvl6pPr marL="2514600" indent="-228600" eaLnBrk="0" fontAlgn="base" hangingPunct="0">
              <a:spcBef>
                <a:spcPct val="0"/>
              </a:spcBef>
              <a:spcAft>
                <a:spcPct val="0"/>
              </a:spcAft>
              <a:defRPr sz="3000">
                <a:solidFill>
                  <a:schemeClr val="tx1"/>
                </a:solidFill>
                <a:latin typeface="Arial" pitchFamily="34" charset="0"/>
              </a:defRPr>
            </a:lvl6pPr>
            <a:lvl7pPr marL="2971800" indent="-228600" eaLnBrk="0" fontAlgn="base" hangingPunct="0">
              <a:spcBef>
                <a:spcPct val="0"/>
              </a:spcBef>
              <a:spcAft>
                <a:spcPct val="0"/>
              </a:spcAft>
              <a:defRPr sz="3000">
                <a:solidFill>
                  <a:schemeClr val="tx1"/>
                </a:solidFill>
                <a:latin typeface="Arial" pitchFamily="34" charset="0"/>
              </a:defRPr>
            </a:lvl7pPr>
            <a:lvl8pPr marL="3429000" indent="-228600" eaLnBrk="0" fontAlgn="base" hangingPunct="0">
              <a:spcBef>
                <a:spcPct val="0"/>
              </a:spcBef>
              <a:spcAft>
                <a:spcPct val="0"/>
              </a:spcAft>
              <a:defRPr sz="3000">
                <a:solidFill>
                  <a:schemeClr val="tx1"/>
                </a:solidFill>
                <a:latin typeface="Arial" pitchFamily="34" charset="0"/>
              </a:defRPr>
            </a:lvl8pPr>
            <a:lvl9pPr marL="3886200" indent="-228600" eaLnBrk="0" fontAlgn="base" hangingPunct="0">
              <a:spcBef>
                <a:spcPct val="0"/>
              </a:spcBef>
              <a:spcAft>
                <a:spcPct val="0"/>
              </a:spcAft>
              <a:defRPr sz="3000">
                <a:solidFill>
                  <a:schemeClr val="tx1"/>
                </a:solidFill>
                <a:latin typeface="Arial" pitchFamily="34" charset="0"/>
              </a:defRPr>
            </a:lvl9pPr>
          </a:lstStyle>
          <a:p>
            <a:r>
              <a:rPr lang="en-US" sz="1000" smtClean="0">
                <a:solidFill>
                  <a:srgbClr val="000000"/>
                </a:solidFill>
                <a:latin typeface="Times" pitchFamily="34" charset="0"/>
              </a:rPr>
              <a:t>3-</a:t>
            </a:r>
            <a:fld id="{91541C18-3637-4282-8B14-774F8BE4BB0D}" type="slidenum">
              <a:rPr lang="en-US" sz="1000" smtClean="0">
                <a:solidFill>
                  <a:srgbClr val="000000"/>
                </a:solidFill>
                <a:latin typeface="Times" pitchFamily="34" charset="0"/>
              </a:rPr>
              <a:pPr/>
              <a:t>15</a:t>
            </a:fld>
            <a:endParaRPr lang="en-US" sz="1000" smtClean="0">
              <a:solidFill>
                <a:srgbClr val="000000"/>
              </a:solidFill>
              <a:latin typeface="Times" pitchFamily="34" charset="0"/>
            </a:endParaRPr>
          </a:p>
        </p:txBody>
      </p:sp>
      <p:sp>
        <p:nvSpPr>
          <p:cNvPr id="13005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000">
                <a:solidFill>
                  <a:schemeClr val="tx1"/>
                </a:solidFill>
                <a:latin typeface="Arial" pitchFamily="34" charset="0"/>
              </a:defRPr>
            </a:lvl1pPr>
            <a:lvl2pPr marL="742950" indent="-285750">
              <a:defRPr sz="3000">
                <a:solidFill>
                  <a:schemeClr val="tx1"/>
                </a:solidFill>
                <a:latin typeface="Arial" pitchFamily="34" charset="0"/>
              </a:defRPr>
            </a:lvl2pPr>
            <a:lvl3pPr marL="1143000" indent="-228600">
              <a:defRPr sz="3000">
                <a:solidFill>
                  <a:schemeClr val="tx1"/>
                </a:solidFill>
                <a:latin typeface="Arial" pitchFamily="34" charset="0"/>
              </a:defRPr>
            </a:lvl3pPr>
            <a:lvl4pPr marL="1600200" indent="-228600">
              <a:defRPr sz="3000">
                <a:solidFill>
                  <a:schemeClr val="tx1"/>
                </a:solidFill>
                <a:latin typeface="Arial" pitchFamily="34" charset="0"/>
              </a:defRPr>
            </a:lvl4pPr>
            <a:lvl5pPr marL="2057400" indent="-228600">
              <a:defRPr sz="3000">
                <a:solidFill>
                  <a:schemeClr val="tx1"/>
                </a:solidFill>
                <a:latin typeface="Arial" pitchFamily="34" charset="0"/>
              </a:defRPr>
            </a:lvl5pPr>
            <a:lvl6pPr marL="2514600" indent="-228600" eaLnBrk="0" fontAlgn="base" hangingPunct="0">
              <a:spcBef>
                <a:spcPct val="0"/>
              </a:spcBef>
              <a:spcAft>
                <a:spcPct val="0"/>
              </a:spcAft>
              <a:defRPr sz="3000">
                <a:solidFill>
                  <a:schemeClr val="tx1"/>
                </a:solidFill>
                <a:latin typeface="Arial" pitchFamily="34" charset="0"/>
              </a:defRPr>
            </a:lvl6pPr>
            <a:lvl7pPr marL="2971800" indent="-228600" eaLnBrk="0" fontAlgn="base" hangingPunct="0">
              <a:spcBef>
                <a:spcPct val="0"/>
              </a:spcBef>
              <a:spcAft>
                <a:spcPct val="0"/>
              </a:spcAft>
              <a:defRPr sz="3000">
                <a:solidFill>
                  <a:schemeClr val="tx1"/>
                </a:solidFill>
                <a:latin typeface="Arial" pitchFamily="34" charset="0"/>
              </a:defRPr>
            </a:lvl7pPr>
            <a:lvl8pPr marL="3429000" indent="-228600" eaLnBrk="0" fontAlgn="base" hangingPunct="0">
              <a:spcBef>
                <a:spcPct val="0"/>
              </a:spcBef>
              <a:spcAft>
                <a:spcPct val="0"/>
              </a:spcAft>
              <a:defRPr sz="3000">
                <a:solidFill>
                  <a:schemeClr val="tx1"/>
                </a:solidFill>
                <a:latin typeface="Arial" pitchFamily="34" charset="0"/>
              </a:defRPr>
            </a:lvl8pPr>
            <a:lvl9pPr marL="3886200" indent="-228600" eaLnBrk="0" fontAlgn="base" hangingPunct="0">
              <a:spcBef>
                <a:spcPct val="0"/>
              </a:spcBef>
              <a:spcAft>
                <a:spcPct val="0"/>
              </a:spcAft>
              <a:defRPr sz="3000">
                <a:solidFill>
                  <a:schemeClr val="tx1"/>
                </a:solidFill>
                <a:latin typeface="Arial" pitchFamily="34" charset="0"/>
              </a:defRPr>
            </a:lvl9pPr>
          </a:lstStyle>
          <a:p>
            <a:fld id="{C5142BA4-7FFC-4037-B25A-5D2084344A22}" type="slidenum">
              <a:rPr lang="en-US" sz="1200" smtClean="0">
                <a:solidFill>
                  <a:srgbClr val="000000"/>
                </a:solidFill>
              </a:rPr>
              <a:pPr/>
              <a:t>15</a:t>
            </a:fld>
            <a:endParaRPr lang="en-US" sz="1200" smtClean="0">
              <a:solidFill>
                <a:srgbClr val="000000"/>
              </a:solidFill>
            </a:endParaRPr>
          </a:p>
        </p:txBody>
      </p:sp>
      <p:sp>
        <p:nvSpPr>
          <p:cNvPr id="130052" name="Rectangle 2"/>
          <p:cNvSpPr>
            <a:spLocks noGrp="1" noRot="1" noChangeAspect="1" noChangeArrowheads="1" noTextEdit="1"/>
          </p:cNvSpPr>
          <p:nvPr>
            <p:ph type="sldImg"/>
          </p:nvPr>
        </p:nvSpPr>
        <p:spPr>
          <a:ln/>
        </p:spPr>
      </p:sp>
      <p:sp>
        <p:nvSpPr>
          <p:cNvPr id="130053" name="Rectangle 3"/>
          <p:cNvSpPr>
            <a:spLocks noGrp="1" noChangeArrowheads="1"/>
          </p:cNvSpPr>
          <p:nvPr>
            <p:ph type="body" idx="1"/>
          </p:nvPr>
        </p:nvSpPr>
        <p:spPr>
          <a:xfrm>
            <a:off x="908050" y="4722813"/>
            <a:ext cx="4999038" cy="4473575"/>
          </a:xfrm>
          <a:noFill/>
        </p:spPr>
        <p:txBody>
          <a:bodyPr/>
          <a:lstStyle/>
          <a:p>
            <a:r>
              <a:rPr lang="en-US" smtClean="0"/>
              <a:t>The equation can be modified as shown to calculate the break-even point </a:t>
            </a:r>
            <a:r>
              <a:rPr lang="en-US" u="sng" smtClean="0"/>
              <a:t>in sales dollars</a:t>
            </a:r>
            <a:r>
              <a:rPr lang="en-US" smtClean="0"/>
              <a:t>.  In this equation, X is total sales dollars, point six zero (or 60%) is the variable expense as a percentage of sales, and $80,000 is the total fixed expense.</a:t>
            </a:r>
            <a:br>
              <a:rPr lang="en-US" smtClean="0"/>
            </a:br>
            <a:r>
              <a:rPr lang="en-US" smtClean="0"/>
              <a:t/>
            </a:r>
            <a:br>
              <a:rPr lang="en-US" smtClean="0"/>
            </a:br>
            <a:r>
              <a:rPr lang="en-US" smtClean="0"/>
              <a:t>We need to solve for X.</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3"/>
          <p:cNvSpPr>
            <a:spLocks noGrp="1" noChangeArrowheads="1"/>
          </p:cNvSpPr>
          <p:nvPr>
            <p:ph type="dt" sz="quarter" idx="1"/>
          </p:nvPr>
        </p:nvSpPr>
        <p:spPr>
          <a:noFill/>
        </p:spPr>
        <p:txBody>
          <a:bodyPr/>
          <a:lstStyle>
            <a:lvl1pPr>
              <a:defRPr sz="3000">
                <a:solidFill>
                  <a:schemeClr val="tx1"/>
                </a:solidFill>
                <a:latin typeface="Arial" pitchFamily="34" charset="0"/>
              </a:defRPr>
            </a:lvl1pPr>
            <a:lvl2pPr marL="742950" indent="-285750">
              <a:defRPr sz="3000">
                <a:solidFill>
                  <a:schemeClr val="tx1"/>
                </a:solidFill>
                <a:latin typeface="Arial" pitchFamily="34" charset="0"/>
              </a:defRPr>
            </a:lvl2pPr>
            <a:lvl3pPr marL="1143000" indent="-228600">
              <a:defRPr sz="3000">
                <a:solidFill>
                  <a:schemeClr val="tx1"/>
                </a:solidFill>
                <a:latin typeface="Arial" pitchFamily="34" charset="0"/>
              </a:defRPr>
            </a:lvl3pPr>
            <a:lvl4pPr marL="1600200" indent="-228600">
              <a:defRPr sz="3000">
                <a:solidFill>
                  <a:schemeClr val="tx1"/>
                </a:solidFill>
                <a:latin typeface="Arial" pitchFamily="34" charset="0"/>
              </a:defRPr>
            </a:lvl4pPr>
            <a:lvl5pPr marL="2057400" indent="-228600">
              <a:defRPr sz="3000">
                <a:solidFill>
                  <a:schemeClr val="tx1"/>
                </a:solidFill>
                <a:latin typeface="Arial" pitchFamily="34" charset="0"/>
              </a:defRPr>
            </a:lvl5pPr>
            <a:lvl6pPr marL="2514600" indent="-228600" eaLnBrk="0" fontAlgn="base" hangingPunct="0">
              <a:spcBef>
                <a:spcPct val="0"/>
              </a:spcBef>
              <a:spcAft>
                <a:spcPct val="0"/>
              </a:spcAft>
              <a:defRPr sz="3000">
                <a:solidFill>
                  <a:schemeClr val="tx1"/>
                </a:solidFill>
                <a:latin typeface="Arial" pitchFamily="34" charset="0"/>
              </a:defRPr>
            </a:lvl6pPr>
            <a:lvl7pPr marL="2971800" indent="-228600" eaLnBrk="0" fontAlgn="base" hangingPunct="0">
              <a:spcBef>
                <a:spcPct val="0"/>
              </a:spcBef>
              <a:spcAft>
                <a:spcPct val="0"/>
              </a:spcAft>
              <a:defRPr sz="3000">
                <a:solidFill>
                  <a:schemeClr val="tx1"/>
                </a:solidFill>
                <a:latin typeface="Arial" pitchFamily="34" charset="0"/>
              </a:defRPr>
            </a:lvl7pPr>
            <a:lvl8pPr marL="3429000" indent="-228600" eaLnBrk="0" fontAlgn="base" hangingPunct="0">
              <a:spcBef>
                <a:spcPct val="0"/>
              </a:spcBef>
              <a:spcAft>
                <a:spcPct val="0"/>
              </a:spcAft>
              <a:defRPr sz="3000">
                <a:solidFill>
                  <a:schemeClr val="tx1"/>
                </a:solidFill>
                <a:latin typeface="Arial" pitchFamily="34" charset="0"/>
              </a:defRPr>
            </a:lvl8pPr>
            <a:lvl9pPr marL="3886200" indent="-228600" eaLnBrk="0" fontAlgn="base" hangingPunct="0">
              <a:spcBef>
                <a:spcPct val="0"/>
              </a:spcBef>
              <a:spcAft>
                <a:spcPct val="0"/>
              </a:spcAft>
              <a:defRPr sz="3000">
                <a:solidFill>
                  <a:schemeClr val="tx1"/>
                </a:solidFill>
                <a:latin typeface="Arial" pitchFamily="34" charset="0"/>
              </a:defRPr>
            </a:lvl9pPr>
          </a:lstStyle>
          <a:p>
            <a:r>
              <a:rPr lang="en-US" sz="1000" smtClean="0">
                <a:solidFill>
                  <a:srgbClr val="000000"/>
                </a:solidFill>
                <a:latin typeface="Times" pitchFamily="34" charset="0"/>
              </a:rPr>
              <a:t>3-</a:t>
            </a:r>
            <a:fld id="{5E31CC87-007D-4E72-8F7D-34BBEC02D8A3}" type="slidenum">
              <a:rPr lang="en-US" sz="1000" smtClean="0">
                <a:solidFill>
                  <a:srgbClr val="000000"/>
                </a:solidFill>
                <a:latin typeface="Times" pitchFamily="34" charset="0"/>
              </a:rPr>
              <a:pPr/>
              <a:t>16</a:t>
            </a:fld>
            <a:endParaRPr lang="en-US" sz="1000" smtClean="0">
              <a:solidFill>
                <a:srgbClr val="000000"/>
              </a:solidFill>
              <a:latin typeface="Times" pitchFamily="34" charset="0"/>
            </a:endParaRPr>
          </a:p>
        </p:txBody>
      </p:sp>
      <p:sp>
        <p:nvSpPr>
          <p:cNvPr id="13107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000">
                <a:solidFill>
                  <a:schemeClr val="tx1"/>
                </a:solidFill>
                <a:latin typeface="Arial" pitchFamily="34" charset="0"/>
              </a:defRPr>
            </a:lvl1pPr>
            <a:lvl2pPr marL="742950" indent="-285750">
              <a:defRPr sz="3000">
                <a:solidFill>
                  <a:schemeClr val="tx1"/>
                </a:solidFill>
                <a:latin typeface="Arial" pitchFamily="34" charset="0"/>
              </a:defRPr>
            </a:lvl2pPr>
            <a:lvl3pPr marL="1143000" indent="-228600">
              <a:defRPr sz="3000">
                <a:solidFill>
                  <a:schemeClr val="tx1"/>
                </a:solidFill>
                <a:latin typeface="Arial" pitchFamily="34" charset="0"/>
              </a:defRPr>
            </a:lvl3pPr>
            <a:lvl4pPr marL="1600200" indent="-228600">
              <a:defRPr sz="3000">
                <a:solidFill>
                  <a:schemeClr val="tx1"/>
                </a:solidFill>
                <a:latin typeface="Arial" pitchFamily="34" charset="0"/>
              </a:defRPr>
            </a:lvl4pPr>
            <a:lvl5pPr marL="2057400" indent="-228600">
              <a:defRPr sz="3000">
                <a:solidFill>
                  <a:schemeClr val="tx1"/>
                </a:solidFill>
                <a:latin typeface="Arial" pitchFamily="34" charset="0"/>
              </a:defRPr>
            </a:lvl5pPr>
            <a:lvl6pPr marL="2514600" indent="-228600" eaLnBrk="0" fontAlgn="base" hangingPunct="0">
              <a:spcBef>
                <a:spcPct val="0"/>
              </a:spcBef>
              <a:spcAft>
                <a:spcPct val="0"/>
              </a:spcAft>
              <a:defRPr sz="3000">
                <a:solidFill>
                  <a:schemeClr val="tx1"/>
                </a:solidFill>
                <a:latin typeface="Arial" pitchFamily="34" charset="0"/>
              </a:defRPr>
            </a:lvl6pPr>
            <a:lvl7pPr marL="2971800" indent="-228600" eaLnBrk="0" fontAlgn="base" hangingPunct="0">
              <a:spcBef>
                <a:spcPct val="0"/>
              </a:spcBef>
              <a:spcAft>
                <a:spcPct val="0"/>
              </a:spcAft>
              <a:defRPr sz="3000">
                <a:solidFill>
                  <a:schemeClr val="tx1"/>
                </a:solidFill>
                <a:latin typeface="Arial" pitchFamily="34" charset="0"/>
              </a:defRPr>
            </a:lvl7pPr>
            <a:lvl8pPr marL="3429000" indent="-228600" eaLnBrk="0" fontAlgn="base" hangingPunct="0">
              <a:spcBef>
                <a:spcPct val="0"/>
              </a:spcBef>
              <a:spcAft>
                <a:spcPct val="0"/>
              </a:spcAft>
              <a:defRPr sz="3000">
                <a:solidFill>
                  <a:schemeClr val="tx1"/>
                </a:solidFill>
                <a:latin typeface="Arial" pitchFamily="34" charset="0"/>
              </a:defRPr>
            </a:lvl8pPr>
            <a:lvl9pPr marL="3886200" indent="-228600" eaLnBrk="0" fontAlgn="base" hangingPunct="0">
              <a:spcBef>
                <a:spcPct val="0"/>
              </a:spcBef>
              <a:spcAft>
                <a:spcPct val="0"/>
              </a:spcAft>
              <a:defRPr sz="3000">
                <a:solidFill>
                  <a:schemeClr val="tx1"/>
                </a:solidFill>
                <a:latin typeface="Arial" pitchFamily="34" charset="0"/>
              </a:defRPr>
            </a:lvl9pPr>
          </a:lstStyle>
          <a:p>
            <a:fld id="{12DC945D-460D-4003-BF79-EBFE2CE4C298}" type="slidenum">
              <a:rPr lang="en-US" sz="1200" smtClean="0">
                <a:solidFill>
                  <a:srgbClr val="000000"/>
                </a:solidFill>
              </a:rPr>
              <a:pPr/>
              <a:t>16</a:t>
            </a:fld>
            <a:endParaRPr lang="en-US" sz="1200" smtClean="0">
              <a:solidFill>
                <a:srgbClr val="000000"/>
              </a:solidFill>
            </a:endParaRPr>
          </a:p>
        </p:txBody>
      </p:sp>
      <p:sp>
        <p:nvSpPr>
          <p:cNvPr id="131076" name="Rectangle 2"/>
          <p:cNvSpPr>
            <a:spLocks noGrp="1" noRot="1" noChangeAspect="1" noChangeArrowheads="1" noTextEdit="1"/>
          </p:cNvSpPr>
          <p:nvPr>
            <p:ph type="sldImg"/>
          </p:nvPr>
        </p:nvSpPr>
        <p:spPr>
          <a:ln/>
        </p:spPr>
      </p:sp>
      <p:sp>
        <p:nvSpPr>
          <p:cNvPr id="131077" name="Rectangle 3"/>
          <p:cNvSpPr>
            <a:spLocks noGrp="1" noChangeArrowheads="1"/>
          </p:cNvSpPr>
          <p:nvPr>
            <p:ph type="body" idx="1"/>
          </p:nvPr>
        </p:nvSpPr>
        <p:spPr>
          <a:xfrm>
            <a:off x="908050" y="4722813"/>
            <a:ext cx="4999038" cy="4473575"/>
          </a:xfrm>
          <a:noFill/>
        </p:spPr>
        <p:txBody>
          <a:bodyPr/>
          <a:lstStyle/>
          <a:p>
            <a:r>
              <a:rPr lang="en-US" smtClean="0"/>
              <a:t>Solving this equation shows that </a:t>
            </a:r>
            <a:r>
              <a:rPr lang="en-US" u="sng" smtClean="0"/>
              <a:t>the break-even point is sales dollars is $200,000</a:t>
            </a:r>
            <a:r>
              <a:rPr lang="en-US" smtClean="0"/>
              <a:t>. Once again, be careful when you combine the X values in the equation.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3"/>
          <p:cNvSpPr>
            <a:spLocks noGrp="1" noChangeArrowheads="1"/>
          </p:cNvSpPr>
          <p:nvPr>
            <p:ph type="dt" sz="quarter" idx="1"/>
          </p:nvPr>
        </p:nvSpPr>
        <p:spPr>
          <a:noFill/>
        </p:spPr>
        <p:txBody>
          <a:bodyPr/>
          <a:lstStyle>
            <a:lvl1pPr>
              <a:defRPr sz="3000">
                <a:solidFill>
                  <a:schemeClr val="tx1"/>
                </a:solidFill>
                <a:latin typeface="Arial" pitchFamily="34" charset="0"/>
              </a:defRPr>
            </a:lvl1pPr>
            <a:lvl2pPr marL="742950" indent="-285750">
              <a:defRPr sz="3000">
                <a:solidFill>
                  <a:schemeClr val="tx1"/>
                </a:solidFill>
                <a:latin typeface="Arial" pitchFamily="34" charset="0"/>
              </a:defRPr>
            </a:lvl2pPr>
            <a:lvl3pPr marL="1143000" indent="-228600">
              <a:defRPr sz="3000">
                <a:solidFill>
                  <a:schemeClr val="tx1"/>
                </a:solidFill>
                <a:latin typeface="Arial" pitchFamily="34" charset="0"/>
              </a:defRPr>
            </a:lvl3pPr>
            <a:lvl4pPr marL="1600200" indent="-228600">
              <a:defRPr sz="3000">
                <a:solidFill>
                  <a:schemeClr val="tx1"/>
                </a:solidFill>
                <a:latin typeface="Arial" pitchFamily="34" charset="0"/>
              </a:defRPr>
            </a:lvl4pPr>
            <a:lvl5pPr marL="2057400" indent="-228600">
              <a:defRPr sz="3000">
                <a:solidFill>
                  <a:schemeClr val="tx1"/>
                </a:solidFill>
                <a:latin typeface="Arial" pitchFamily="34" charset="0"/>
              </a:defRPr>
            </a:lvl5pPr>
            <a:lvl6pPr marL="2514600" indent="-228600" eaLnBrk="0" fontAlgn="base" hangingPunct="0">
              <a:spcBef>
                <a:spcPct val="0"/>
              </a:spcBef>
              <a:spcAft>
                <a:spcPct val="0"/>
              </a:spcAft>
              <a:defRPr sz="3000">
                <a:solidFill>
                  <a:schemeClr val="tx1"/>
                </a:solidFill>
                <a:latin typeface="Arial" pitchFamily="34" charset="0"/>
              </a:defRPr>
            </a:lvl6pPr>
            <a:lvl7pPr marL="2971800" indent="-228600" eaLnBrk="0" fontAlgn="base" hangingPunct="0">
              <a:spcBef>
                <a:spcPct val="0"/>
              </a:spcBef>
              <a:spcAft>
                <a:spcPct val="0"/>
              </a:spcAft>
              <a:defRPr sz="3000">
                <a:solidFill>
                  <a:schemeClr val="tx1"/>
                </a:solidFill>
                <a:latin typeface="Arial" pitchFamily="34" charset="0"/>
              </a:defRPr>
            </a:lvl7pPr>
            <a:lvl8pPr marL="3429000" indent="-228600" eaLnBrk="0" fontAlgn="base" hangingPunct="0">
              <a:spcBef>
                <a:spcPct val="0"/>
              </a:spcBef>
              <a:spcAft>
                <a:spcPct val="0"/>
              </a:spcAft>
              <a:defRPr sz="3000">
                <a:solidFill>
                  <a:schemeClr val="tx1"/>
                </a:solidFill>
                <a:latin typeface="Arial" pitchFamily="34" charset="0"/>
              </a:defRPr>
            </a:lvl8pPr>
            <a:lvl9pPr marL="3886200" indent="-228600" eaLnBrk="0" fontAlgn="base" hangingPunct="0">
              <a:spcBef>
                <a:spcPct val="0"/>
              </a:spcBef>
              <a:spcAft>
                <a:spcPct val="0"/>
              </a:spcAft>
              <a:defRPr sz="3000">
                <a:solidFill>
                  <a:schemeClr val="tx1"/>
                </a:solidFill>
                <a:latin typeface="Arial" pitchFamily="34" charset="0"/>
              </a:defRPr>
            </a:lvl9pPr>
          </a:lstStyle>
          <a:p>
            <a:r>
              <a:rPr lang="en-US" sz="1000" smtClean="0">
                <a:solidFill>
                  <a:srgbClr val="000000"/>
                </a:solidFill>
                <a:latin typeface="Times" pitchFamily="34" charset="0"/>
              </a:rPr>
              <a:t>3-</a:t>
            </a:r>
            <a:fld id="{8BCE4B36-EB49-4AD2-94BA-85115E3BF83B}" type="slidenum">
              <a:rPr lang="en-US" sz="1000" smtClean="0">
                <a:solidFill>
                  <a:srgbClr val="000000"/>
                </a:solidFill>
                <a:latin typeface="Times" pitchFamily="34" charset="0"/>
              </a:rPr>
              <a:pPr/>
              <a:t>17</a:t>
            </a:fld>
            <a:endParaRPr lang="en-US" sz="1000" smtClean="0">
              <a:solidFill>
                <a:srgbClr val="000000"/>
              </a:solidFill>
              <a:latin typeface="Times" pitchFamily="34" charset="0"/>
            </a:endParaRPr>
          </a:p>
        </p:txBody>
      </p:sp>
      <p:sp>
        <p:nvSpPr>
          <p:cNvPr id="13209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000">
                <a:solidFill>
                  <a:schemeClr val="tx1"/>
                </a:solidFill>
                <a:latin typeface="Arial" pitchFamily="34" charset="0"/>
              </a:defRPr>
            </a:lvl1pPr>
            <a:lvl2pPr marL="742950" indent="-285750">
              <a:defRPr sz="3000">
                <a:solidFill>
                  <a:schemeClr val="tx1"/>
                </a:solidFill>
                <a:latin typeface="Arial" pitchFamily="34" charset="0"/>
              </a:defRPr>
            </a:lvl2pPr>
            <a:lvl3pPr marL="1143000" indent="-228600">
              <a:defRPr sz="3000">
                <a:solidFill>
                  <a:schemeClr val="tx1"/>
                </a:solidFill>
                <a:latin typeface="Arial" pitchFamily="34" charset="0"/>
              </a:defRPr>
            </a:lvl3pPr>
            <a:lvl4pPr marL="1600200" indent="-228600">
              <a:defRPr sz="3000">
                <a:solidFill>
                  <a:schemeClr val="tx1"/>
                </a:solidFill>
                <a:latin typeface="Arial" pitchFamily="34" charset="0"/>
              </a:defRPr>
            </a:lvl4pPr>
            <a:lvl5pPr marL="2057400" indent="-228600">
              <a:defRPr sz="3000">
                <a:solidFill>
                  <a:schemeClr val="tx1"/>
                </a:solidFill>
                <a:latin typeface="Arial" pitchFamily="34" charset="0"/>
              </a:defRPr>
            </a:lvl5pPr>
            <a:lvl6pPr marL="2514600" indent="-228600" eaLnBrk="0" fontAlgn="base" hangingPunct="0">
              <a:spcBef>
                <a:spcPct val="0"/>
              </a:spcBef>
              <a:spcAft>
                <a:spcPct val="0"/>
              </a:spcAft>
              <a:defRPr sz="3000">
                <a:solidFill>
                  <a:schemeClr val="tx1"/>
                </a:solidFill>
                <a:latin typeface="Arial" pitchFamily="34" charset="0"/>
              </a:defRPr>
            </a:lvl6pPr>
            <a:lvl7pPr marL="2971800" indent="-228600" eaLnBrk="0" fontAlgn="base" hangingPunct="0">
              <a:spcBef>
                <a:spcPct val="0"/>
              </a:spcBef>
              <a:spcAft>
                <a:spcPct val="0"/>
              </a:spcAft>
              <a:defRPr sz="3000">
                <a:solidFill>
                  <a:schemeClr val="tx1"/>
                </a:solidFill>
                <a:latin typeface="Arial" pitchFamily="34" charset="0"/>
              </a:defRPr>
            </a:lvl7pPr>
            <a:lvl8pPr marL="3429000" indent="-228600" eaLnBrk="0" fontAlgn="base" hangingPunct="0">
              <a:spcBef>
                <a:spcPct val="0"/>
              </a:spcBef>
              <a:spcAft>
                <a:spcPct val="0"/>
              </a:spcAft>
              <a:defRPr sz="3000">
                <a:solidFill>
                  <a:schemeClr val="tx1"/>
                </a:solidFill>
                <a:latin typeface="Arial" pitchFamily="34" charset="0"/>
              </a:defRPr>
            </a:lvl8pPr>
            <a:lvl9pPr marL="3886200" indent="-228600" eaLnBrk="0" fontAlgn="base" hangingPunct="0">
              <a:spcBef>
                <a:spcPct val="0"/>
              </a:spcBef>
              <a:spcAft>
                <a:spcPct val="0"/>
              </a:spcAft>
              <a:defRPr sz="3000">
                <a:solidFill>
                  <a:schemeClr val="tx1"/>
                </a:solidFill>
                <a:latin typeface="Arial" pitchFamily="34" charset="0"/>
              </a:defRPr>
            </a:lvl9pPr>
          </a:lstStyle>
          <a:p>
            <a:fld id="{954D9412-2EDE-412B-A34A-35D85145554C}" type="slidenum">
              <a:rPr lang="en-US" sz="1200" smtClean="0">
                <a:solidFill>
                  <a:srgbClr val="000000"/>
                </a:solidFill>
              </a:rPr>
              <a:pPr/>
              <a:t>17</a:t>
            </a:fld>
            <a:endParaRPr lang="en-US" sz="1200" smtClean="0">
              <a:solidFill>
                <a:srgbClr val="000000"/>
              </a:solidFill>
            </a:endParaRPr>
          </a:p>
        </p:txBody>
      </p:sp>
      <p:sp>
        <p:nvSpPr>
          <p:cNvPr id="132100" name="Rectangle 2"/>
          <p:cNvSpPr>
            <a:spLocks noGrp="1" noRot="1" noChangeAspect="1" noChangeArrowheads="1" noTextEdit="1"/>
          </p:cNvSpPr>
          <p:nvPr>
            <p:ph type="sldImg"/>
          </p:nvPr>
        </p:nvSpPr>
        <p:spPr>
          <a:solidFill>
            <a:srgbClr val="FFFFFF"/>
          </a:solidFill>
          <a:ln/>
        </p:spPr>
      </p:sp>
      <p:sp>
        <p:nvSpPr>
          <p:cNvPr id="132101" name="Rectangle 3"/>
          <p:cNvSpPr>
            <a:spLocks noGrp="1" noChangeArrowheads="1"/>
          </p:cNvSpPr>
          <p:nvPr>
            <p:ph type="body" idx="1"/>
          </p:nvPr>
        </p:nvSpPr>
        <p:spPr>
          <a:xfrm>
            <a:off x="908050" y="4722813"/>
            <a:ext cx="4999038" cy="4473575"/>
          </a:xfrm>
          <a:solidFill>
            <a:srgbClr val="FFFFFF"/>
          </a:solidFill>
          <a:ln>
            <a:solidFill>
              <a:srgbClr val="000000"/>
            </a:solidFill>
            <a:miter lim="800000"/>
            <a:headEnd/>
            <a:tailEnd/>
          </a:ln>
        </p:spPr>
        <p:txBody>
          <a:bodyPr/>
          <a:lstStyle/>
          <a:p>
            <a:pPr algn="just" eaLnBrk="1" hangingPunct="1"/>
            <a:r>
              <a:rPr lang="en-US" smtClean="0">
                <a:cs typeface="Times New Roman" pitchFamily="18" charset="0"/>
              </a:rPr>
              <a:t>Quite frequently, it is necessary to predict how a certain cost will behave in response to a change in activity.  For example, a manager may want to estimate the impact that a 5% increase in sales would have on the company’s total electric bill.  Cost behavior refers to how a cost will react to changed in the level of activity within the relevant range.  The most commonly used classifications of cost behavior are variable and fixed costs.  </a:t>
            </a:r>
          </a:p>
          <a:p>
            <a:pPr algn="just" eaLnBrk="1" hangingPunct="1"/>
            <a:endParaRPr lang="en-US" smtClean="0">
              <a:cs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3"/>
          <p:cNvSpPr>
            <a:spLocks noGrp="1" noChangeArrowheads="1"/>
          </p:cNvSpPr>
          <p:nvPr>
            <p:ph type="dt" sz="quarter" idx="1"/>
          </p:nvPr>
        </p:nvSpPr>
        <p:spPr>
          <a:noFill/>
        </p:spPr>
        <p:txBody>
          <a:bodyPr/>
          <a:lstStyle>
            <a:lvl1pPr>
              <a:defRPr sz="3000">
                <a:solidFill>
                  <a:schemeClr val="tx1"/>
                </a:solidFill>
                <a:latin typeface="Arial" pitchFamily="34" charset="0"/>
              </a:defRPr>
            </a:lvl1pPr>
            <a:lvl2pPr marL="742950" indent="-285750">
              <a:defRPr sz="3000">
                <a:solidFill>
                  <a:schemeClr val="tx1"/>
                </a:solidFill>
                <a:latin typeface="Arial" pitchFamily="34" charset="0"/>
              </a:defRPr>
            </a:lvl2pPr>
            <a:lvl3pPr marL="1143000" indent="-228600">
              <a:defRPr sz="3000">
                <a:solidFill>
                  <a:schemeClr val="tx1"/>
                </a:solidFill>
                <a:latin typeface="Arial" pitchFamily="34" charset="0"/>
              </a:defRPr>
            </a:lvl3pPr>
            <a:lvl4pPr marL="1600200" indent="-228600">
              <a:defRPr sz="3000">
                <a:solidFill>
                  <a:schemeClr val="tx1"/>
                </a:solidFill>
                <a:latin typeface="Arial" pitchFamily="34" charset="0"/>
              </a:defRPr>
            </a:lvl4pPr>
            <a:lvl5pPr marL="2057400" indent="-228600">
              <a:defRPr sz="3000">
                <a:solidFill>
                  <a:schemeClr val="tx1"/>
                </a:solidFill>
                <a:latin typeface="Arial" pitchFamily="34" charset="0"/>
              </a:defRPr>
            </a:lvl5pPr>
            <a:lvl6pPr marL="2514600" indent="-228600" eaLnBrk="0" fontAlgn="base" hangingPunct="0">
              <a:spcBef>
                <a:spcPct val="0"/>
              </a:spcBef>
              <a:spcAft>
                <a:spcPct val="0"/>
              </a:spcAft>
              <a:defRPr sz="3000">
                <a:solidFill>
                  <a:schemeClr val="tx1"/>
                </a:solidFill>
                <a:latin typeface="Arial" pitchFamily="34" charset="0"/>
              </a:defRPr>
            </a:lvl6pPr>
            <a:lvl7pPr marL="2971800" indent="-228600" eaLnBrk="0" fontAlgn="base" hangingPunct="0">
              <a:spcBef>
                <a:spcPct val="0"/>
              </a:spcBef>
              <a:spcAft>
                <a:spcPct val="0"/>
              </a:spcAft>
              <a:defRPr sz="3000">
                <a:solidFill>
                  <a:schemeClr val="tx1"/>
                </a:solidFill>
                <a:latin typeface="Arial" pitchFamily="34" charset="0"/>
              </a:defRPr>
            </a:lvl7pPr>
            <a:lvl8pPr marL="3429000" indent="-228600" eaLnBrk="0" fontAlgn="base" hangingPunct="0">
              <a:spcBef>
                <a:spcPct val="0"/>
              </a:spcBef>
              <a:spcAft>
                <a:spcPct val="0"/>
              </a:spcAft>
              <a:defRPr sz="3000">
                <a:solidFill>
                  <a:schemeClr val="tx1"/>
                </a:solidFill>
                <a:latin typeface="Arial" pitchFamily="34" charset="0"/>
              </a:defRPr>
            </a:lvl8pPr>
            <a:lvl9pPr marL="3886200" indent="-228600" eaLnBrk="0" fontAlgn="base" hangingPunct="0">
              <a:spcBef>
                <a:spcPct val="0"/>
              </a:spcBef>
              <a:spcAft>
                <a:spcPct val="0"/>
              </a:spcAft>
              <a:defRPr sz="3000">
                <a:solidFill>
                  <a:schemeClr val="tx1"/>
                </a:solidFill>
                <a:latin typeface="Arial" pitchFamily="34" charset="0"/>
              </a:defRPr>
            </a:lvl9pPr>
          </a:lstStyle>
          <a:p>
            <a:r>
              <a:rPr lang="en-US" sz="1000" smtClean="0">
                <a:solidFill>
                  <a:srgbClr val="000000"/>
                </a:solidFill>
                <a:latin typeface="Times" pitchFamily="34" charset="0"/>
              </a:rPr>
              <a:t>3-</a:t>
            </a:r>
            <a:fld id="{59EDFBDB-07FA-4D65-96A6-6D8A920730A9}" type="slidenum">
              <a:rPr lang="en-US" sz="1000" smtClean="0">
                <a:solidFill>
                  <a:srgbClr val="000000"/>
                </a:solidFill>
                <a:latin typeface="Times" pitchFamily="34" charset="0"/>
              </a:rPr>
              <a:pPr/>
              <a:t>18</a:t>
            </a:fld>
            <a:endParaRPr lang="en-US" sz="1000" smtClean="0">
              <a:solidFill>
                <a:srgbClr val="000000"/>
              </a:solidFill>
              <a:latin typeface="Times" pitchFamily="34" charset="0"/>
            </a:endParaRPr>
          </a:p>
        </p:txBody>
      </p:sp>
      <p:sp>
        <p:nvSpPr>
          <p:cNvPr id="13312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000">
                <a:solidFill>
                  <a:schemeClr val="tx1"/>
                </a:solidFill>
                <a:latin typeface="Arial" pitchFamily="34" charset="0"/>
              </a:defRPr>
            </a:lvl1pPr>
            <a:lvl2pPr marL="742950" indent="-285750">
              <a:defRPr sz="3000">
                <a:solidFill>
                  <a:schemeClr val="tx1"/>
                </a:solidFill>
                <a:latin typeface="Arial" pitchFamily="34" charset="0"/>
              </a:defRPr>
            </a:lvl2pPr>
            <a:lvl3pPr marL="1143000" indent="-228600">
              <a:defRPr sz="3000">
                <a:solidFill>
                  <a:schemeClr val="tx1"/>
                </a:solidFill>
                <a:latin typeface="Arial" pitchFamily="34" charset="0"/>
              </a:defRPr>
            </a:lvl3pPr>
            <a:lvl4pPr marL="1600200" indent="-228600">
              <a:defRPr sz="3000">
                <a:solidFill>
                  <a:schemeClr val="tx1"/>
                </a:solidFill>
                <a:latin typeface="Arial" pitchFamily="34" charset="0"/>
              </a:defRPr>
            </a:lvl4pPr>
            <a:lvl5pPr marL="2057400" indent="-228600">
              <a:defRPr sz="3000">
                <a:solidFill>
                  <a:schemeClr val="tx1"/>
                </a:solidFill>
                <a:latin typeface="Arial" pitchFamily="34" charset="0"/>
              </a:defRPr>
            </a:lvl5pPr>
            <a:lvl6pPr marL="2514600" indent="-228600" eaLnBrk="0" fontAlgn="base" hangingPunct="0">
              <a:spcBef>
                <a:spcPct val="0"/>
              </a:spcBef>
              <a:spcAft>
                <a:spcPct val="0"/>
              </a:spcAft>
              <a:defRPr sz="3000">
                <a:solidFill>
                  <a:schemeClr val="tx1"/>
                </a:solidFill>
                <a:latin typeface="Arial" pitchFamily="34" charset="0"/>
              </a:defRPr>
            </a:lvl6pPr>
            <a:lvl7pPr marL="2971800" indent="-228600" eaLnBrk="0" fontAlgn="base" hangingPunct="0">
              <a:spcBef>
                <a:spcPct val="0"/>
              </a:spcBef>
              <a:spcAft>
                <a:spcPct val="0"/>
              </a:spcAft>
              <a:defRPr sz="3000">
                <a:solidFill>
                  <a:schemeClr val="tx1"/>
                </a:solidFill>
                <a:latin typeface="Arial" pitchFamily="34" charset="0"/>
              </a:defRPr>
            </a:lvl7pPr>
            <a:lvl8pPr marL="3429000" indent="-228600" eaLnBrk="0" fontAlgn="base" hangingPunct="0">
              <a:spcBef>
                <a:spcPct val="0"/>
              </a:spcBef>
              <a:spcAft>
                <a:spcPct val="0"/>
              </a:spcAft>
              <a:defRPr sz="3000">
                <a:solidFill>
                  <a:schemeClr val="tx1"/>
                </a:solidFill>
                <a:latin typeface="Arial" pitchFamily="34" charset="0"/>
              </a:defRPr>
            </a:lvl8pPr>
            <a:lvl9pPr marL="3886200" indent="-228600" eaLnBrk="0" fontAlgn="base" hangingPunct="0">
              <a:spcBef>
                <a:spcPct val="0"/>
              </a:spcBef>
              <a:spcAft>
                <a:spcPct val="0"/>
              </a:spcAft>
              <a:defRPr sz="3000">
                <a:solidFill>
                  <a:schemeClr val="tx1"/>
                </a:solidFill>
                <a:latin typeface="Arial" pitchFamily="34" charset="0"/>
              </a:defRPr>
            </a:lvl9pPr>
          </a:lstStyle>
          <a:p>
            <a:fld id="{13511B62-8CC0-4D73-967C-B5F3D06C842C}" type="slidenum">
              <a:rPr lang="en-US" sz="1200" smtClean="0">
                <a:solidFill>
                  <a:srgbClr val="000000"/>
                </a:solidFill>
              </a:rPr>
              <a:pPr/>
              <a:t>18</a:t>
            </a:fld>
            <a:endParaRPr lang="en-US" sz="1200" smtClean="0">
              <a:solidFill>
                <a:srgbClr val="000000"/>
              </a:solidFill>
            </a:endParaRPr>
          </a:p>
        </p:txBody>
      </p:sp>
      <p:sp>
        <p:nvSpPr>
          <p:cNvPr id="133124" name="Rectangle 2"/>
          <p:cNvSpPr>
            <a:spLocks noGrp="1" noRot="1" noChangeAspect="1" noChangeArrowheads="1" noTextEdit="1"/>
          </p:cNvSpPr>
          <p:nvPr>
            <p:ph type="sldImg"/>
          </p:nvPr>
        </p:nvSpPr>
        <p:spPr>
          <a:ln/>
        </p:spPr>
      </p:sp>
      <p:sp>
        <p:nvSpPr>
          <p:cNvPr id="133125" name="Rectangle 3"/>
          <p:cNvSpPr>
            <a:spLocks noGrp="1" noChangeArrowheads="1"/>
          </p:cNvSpPr>
          <p:nvPr>
            <p:ph type="body" idx="1"/>
          </p:nvPr>
        </p:nvSpPr>
        <p:spPr>
          <a:xfrm>
            <a:off x="908050" y="4722813"/>
            <a:ext cx="4999038" cy="4473575"/>
          </a:xfrm>
          <a:noFill/>
        </p:spPr>
        <p:txBody>
          <a:bodyPr/>
          <a:lstStyle/>
          <a:p>
            <a:r>
              <a:rPr lang="en-US" u="sng" smtClean="0"/>
              <a:t>The contribution margin method</a:t>
            </a:r>
            <a:r>
              <a:rPr lang="en-US" b="1" smtClean="0"/>
              <a:t> </a:t>
            </a:r>
            <a:r>
              <a:rPr lang="en-US" smtClean="0"/>
              <a:t>has two key equations:</a:t>
            </a:r>
            <a:br>
              <a:rPr lang="en-US" smtClean="0"/>
            </a:br>
            <a:r>
              <a:rPr lang="en-US" smtClean="0"/>
              <a:t/>
            </a:r>
            <a:br>
              <a:rPr lang="en-US" smtClean="0"/>
            </a:br>
            <a:r>
              <a:rPr lang="en-US" smtClean="0"/>
              <a:t>Break-even point in </a:t>
            </a:r>
            <a:r>
              <a:rPr lang="en-US" u="sng" smtClean="0"/>
              <a:t>units sold</a:t>
            </a:r>
            <a:r>
              <a:rPr lang="en-US" smtClean="0"/>
              <a:t> equals Fixed expenses divided by CM per unit, and</a:t>
            </a:r>
          </a:p>
          <a:p>
            <a:r>
              <a:rPr lang="en-US" smtClean="0"/>
              <a:t/>
            </a:r>
            <a:br>
              <a:rPr lang="en-US" smtClean="0"/>
            </a:br>
            <a:r>
              <a:rPr lang="en-US" smtClean="0"/>
              <a:t>Break-even point </a:t>
            </a:r>
            <a:r>
              <a:rPr lang="en-US" u="sng" smtClean="0"/>
              <a:t>in sales dollars</a:t>
            </a:r>
            <a:r>
              <a:rPr lang="en-US" smtClean="0"/>
              <a:t> equals Fixed expenses divided by CM ratio.</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3"/>
          <p:cNvSpPr>
            <a:spLocks noGrp="1" noChangeArrowheads="1"/>
          </p:cNvSpPr>
          <p:nvPr>
            <p:ph type="dt" sz="quarter" idx="1"/>
          </p:nvPr>
        </p:nvSpPr>
        <p:spPr>
          <a:noFill/>
        </p:spPr>
        <p:txBody>
          <a:bodyPr/>
          <a:lstStyle>
            <a:lvl1pPr>
              <a:defRPr sz="3000">
                <a:solidFill>
                  <a:schemeClr val="tx1"/>
                </a:solidFill>
                <a:latin typeface="Arial" pitchFamily="34" charset="0"/>
              </a:defRPr>
            </a:lvl1pPr>
            <a:lvl2pPr marL="742950" indent="-285750">
              <a:defRPr sz="3000">
                <a:solidFill>
                  <a:schemeClr val="tx1"/>
                </a:solidFill>
                <a:latin typeface="Arial" pitchFamily="34" charset="0"/>
              </a:defRPr>
            </a:lvl2pPr>
            <a:lvl3pPr marL="1143000" indent="-228600">
              <a:defRPr sz="3000">
                <a:solidFill>
                  <a:schemeClr val="tx1"/>
                </a:solidFill>
                <a:latin typeface="Arial" pitchFamily="34" charset="0"/>
              </a:defRPr>
            </a:lvl3pPr>
            <a:lvl4pPr marL="1600200" indent="-228600">
              <a:defRPr sz="3000">
                <a:solidFill>
                  <a:schemeClr val="tx1"/>
                </a:solidFill>
                <a:latin typeface="Arial" pitchFamily="34" charset="0"/>
              </a:defRPr>
            </a:lvl4pPr>
            <a:lvl5pPr marL="2057400" indent="-228600">
              <a:defRPr sz="3000">
                <a:solidFill>
                  <a:schemeClr val="tx1"/>
                </a:solidFill>
                <a:latin typeface="Arial" pitchFamily="34" charset="0"/>
              </a:defRPr>
            </a:lvl5pPr>
            <a:lvl6pPr marL="2514600" indent="-228600" eaLnBrk="0" fontAlgn="base" hangingPunct="0">
              <a:spcBef>
                <a:spcPct val="0"/>
              </a:spcBef>
              <a:spcAft>
                <a:spcPct val="0"/>
              </a:spcAft>
              <a:defRPr sz="3000">
                <a:solidFill>
                  <a:schemeClr val="tx1"/>
                </a:solidFill>
                <a:latin typeface="Arial" pitchFamily="34" charset="0"/>
              </a:defRPr>
            </a:lvl6pPr>
            <a:lvl7pPr marL="2971800" indent="-228600" eaLnBrk="0" fontAlgn="base" hangingPunct="0">
              <a:spcBef>
                <a:spcPct val="0"/>
              </a:spcBef>
              <a:spcAft>
                <a:spcPct val="0"/>
              </a:spcAft>
              <a:defRPr sz="3000">
                <a:solidFill>
                  <a:schemeClr val="tx1"/>
                </a:solidFill>
                <a:latin typeface="Arial" pitchFamily="34" charset="0"/>
              </a:defRPr>
            </a:lvl7pPr>
            <a:lvl8pPr marL="3429000" indent="-228600" eaLnBrk="0" fontAlgn="base" hangingPunct="0">
              <a:spcBef>
                <a:spcPct val="0"/>
              </a:spcBef>
              <a:spcAft>
                <a:spcPct val="0"/>
              </a:spcAft>
              <a:defRPr sz="3000">
                <a:solidFill>
                  <a:schemeClr val="tx1"/>
                </a:solidFill>
                <a:latin typeface="Arial" pitchFamily="34" charset="0"/>
              </a:defRPr>
            </a:lvl8pPr>
            <a:lvl9pPr marL="3886200" indent="-228600" eaLnBrk="0" fontAlgn="base" hangingPunct="0">
              <a:spcBef>
                <a:spcPct val="0"/>
              </a:spcBef>
              <a:spcAft>
                <a:spcPct val="0"/>
              </a:spcAft>
              <a:defRPr sz="3000">
                <a:solidFill>
                  <a:schemeClr val="tx1"/>
                </a:solidFill>
                <a:latin typeface="Arial" pitchFamily="34" charset="0"/>
              </a:defRPr>
            </a:lvl9pPr>
          </a:lstStyle>
          <a:p>
            <a:r>
              <a:rPr lang="en-US" sz="1000" smtClean="0">
                <a:solidFill>
                  <a:srgbClr val="000000"/>
                </a:solidFill>
                <a:latin typeface="Times" pitchFamily="34" charset="0"/>
              </a:rPr>
              <a:t>3-</a:t>
            </a:r>
            <a:fld id="{5A3000DE-0D39-4E2D-A71C-5A2543677929}" type="slidenum">
              <a:rPr lang="en-US" sz="1000" smtClean="0">
                <a:solidFill>
                  <a:srgbClr val="000000"/>
                </a:solidFill>
                <a:latin typeface="Times" pitchFamily="34" charset="0"/>
              </a:rPr>
              <a:pPr/>
              <a:t>19</a:t>
            </a:fld>
            <a:endParaRPr lang="en-US" sz="1000" smtClean="0">
              <a:solidFill>
                <a:srgbClr val="000000"/>
              </a:solidFill>
              <a:latin typeface="Times" pitchFamily="34" charset="0"/>
            </a:endParaRPr>
          </a:p>
        </p:txBody>
      </p:sp>
      <p:sp>
        <p:nvSpPr>
          <p:cNvPr id="13414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000">
                <a:solidFill>
                  <a:schemeClr val="tx1"/>
                </a:solidFill>
                <a:latin typeface="Arial" pitchFamily="34" charset="0"/>
              </a:defRPr>
            </a:lvl1pPr>
            <a:lvl2pPr marL="742950" indent="-285750">
              <a:defRPr sz="3000">
                <a:solidFill>
                  <a:schemeClr val="tx1"/>
                </a:solidFill>
                <a:latin typeface="Arial" pitchFamily="34" charset="0"/>
              </a:defRPr>
            </a:lvl2pPr>
            <a:lvl3pPr marL="1143000" indent="-228600">
              <a:defRPr sz="3000">
                <a:solidFill>
                  <a:schemeClr val="tx1"/>
                </a:solidFill>
                <a:latin typeface="Arial" pitchFamily="34" charset="0"/>
              </a:defRPr>
            </a:lvl3pPr>
            <a:lvl4pPr marL="1600200" indent="-228600">
              <a:defRPr sz="3000">
                <a:solidFill>
                  <a:schemeClr val="tx1"/>
                </a:solidFill>
                <a:latin typeface="Arial" pitchFamily="34" charset="0"/>
              </a:defRPr>
            </a:lvl4pPr>
            <a:lvl5pPr marL="2057400" indent="-228600">
              <a:defRPr sz="3000">
                <a:solidFill>
                  <a:schemeClr val="tx1"/>
                </a:solidFill>
                <a:latin typeface="Arial" pitchFamily="34" charset="0"/>
              </a:defRPr>
            </a:lvl5pPr>
            <a:lvl6pPr marL="2514600" indent="-228600" eaLnBrk="0" fontAlgn="base" hangingPunct="0">
              <a:spcBef>
                <a:spcPct val="0"/>
              </a:spcBef>
              <a:spcAft>
                <a:spcPct val="0"/>
              </a:spcAft>
              <a:defRPr sz="3000">
                <a:solidFill>
                  <a:schemeClr val="tx1"/>
                </a:solidFill>
                <a:latin typeface="Arial" pitchFamily="34" charset="0"/>
              </a:defRPr>
            </a:lvl6pPr>
            <a:lvl7pPr marL="2971800" indent="-228600" eaLnBrk="0" fontAlgn="base" hangingPunct="0">
              <a:spcBef>
                <a:spcPct val="0"/>
              </a:spcBef>
              <a:spcAft>
                <a:spcPct val="0"/>
              </a:spcAft>
              <a:defRPr sz="3000">
                <a:solidFill>
                  <a:schemeClr val="tx1"/>
                </a:solidFill>
                <a:latin typeface="Arial" pitchFamily="34" charset="0"/>
              </a:defRPr>
            </a:lvl7pPr>
            <a:lvl8pPr marL="3429000" indent="-228600" eaLnBrk="0" fontAlgn="base" hangingPunct="0">
              <a:spcBef>
                <a:spcPct val="0"/>
              </a:spcBef>
              <a:spcAft>
                <a:spcPct val="0"/>
              </a:spcAft>
              <a:defRPr sz="3000">
                <a:solidFill>
                  <a:schemeClr val="tx1"/>
                </a:solidFill>
                <a:latin typeface="Arial" pitchFamily="34" charset="0"/>
              </a:defRPr>
            </a:lvl8pPr>
            <a:lvl9pPr marL="3886200" indent="-228600" eaLnBrk="0" fontAlgn="base" hangingPunct="0">
              <a:spcBef>
                <a:spcPct val="0"/>
              </a:spcBef>
              <a:spcAft>
                <a:spcPct val="0"/>
              </a:spcAft>
              <a:defRPr sz="3000">
                <a:solidFill>
                  <a:schemeClr val="tx1"/>
                </a:solidFill>
                <a:latin typeface="Arial" pitchFamily="34" charset="0"/>
              </a:defRPr>
            </a:lvl9pPr>
          </a:lstStyle>
          <a:p>
            <a:fld id="{030588AB-DA3D-4706-A1EE-A9A35FCB5689}" type="slidenum">
              <a:rPr lang="en-US" sz="1200" smtClean="0">
                <a:solidFill>
                  <a:srgbClr val="000000"/>
                </a:solidFill>
              </a:rPr>
              <a:pPr/>
              <a:t>19</a:t>
            </a:fld>
            <a:endParaRPr lang="en-US" sz="1200" smtClean="0">
              <a:solidFill>
                <a:srgbClr val="000000"/>
              </a:solidFill>
            </a:endParaRPr>
          </a:p>
        </p:txBody>
      </p:sp>
      <p:sp>
        <p:nvSpPr>
          <p:cNvPr id="134148" name="Rectangle 2"/>
          <p:cNvSpPr>
            <a:spLocks noGrp="1" noRot="1" noChangeAspect="1" noChangeArrowheads="1" noTextEdit="1"/>
          </p:cNvSpPr>
          <p:nvPr>
            <p:ph type="sldImg"/>
          </p:nvPr>
        </p:nvSpPr>
        <p:spPr>
          <a:ln/>
        </p:spPr>
      </p:sp>
      <p:sp>
        <p:nvSpPr>
          <p:cNvPr id="134149" name="Rectangle 3"/>
          <p:cNvSpPr>
            <a:spLocks noGrp="1" noChangeArrowheads="1"/>
          </p:cNvSpPr>
          <p:nvPr>
            <p:ph type="body" idx="1"/>
          </p:nvPr>
        </p:nvSpPr>
        <p:spPr>
          <a:xfrm>
            <a:off x="908050" y="4722813"/>
            <a:ext cx="4999038" cy="4473575"/>
          </a:xfrm>
          <a:noFill/>
        </p:spPr>
        <p:txBody>
          <a:bodyPr/>
          <a:lstStyle/>
          <a:p>
            <a:r>
              <a:rPr lang="en-US" smtClean="0"/>
              <a:t>We can calculate the contribution margin ratio of Racing Bicycle by dividing total contribution by total sales. In the case of Racing Bicycle, the contribution margin ratio is 40%. This means that for each dollar increase in sales the company will produce 40</a:t>
            </a:r>
            <a:r>
              <a:rPr lang="en-US" smtClean="0">
                <a:cs typeface="Times New Roman" pitchFamily="18" charset="0"/>
              </a:rPr>
              <a:t>¢</a:t>
            </a:r>
            <a:r>
              <a:rPr lang="en-US" smtClean="0"/>
              <a:t> in contribution margin.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3"/>
          <p:cNvSpPr>
            <a:spLocks noGrp="1" noChangeArrowheads="1"/>
          </p:cNvSpPr>
          <p:nvPr>
            <p:ph type="dt" sz="quarter" idx="1"/>
          </p:nvPr>
        </p:nvSpPr>
        <p:spPr>
          <a:noFill/>
        </p:spPr>
        <p:txBody>
          <a:bodyPr/>
          <a:lstStyle>
            <a:lvl1pPr>
              <a:defRPr sz="3000">
                <a:solidFill>
                  <a:schemeClr val="tx1"/>
                </a:solidFill>
                <a:latin typeface="Arial" pitchFamily="34" charset="0"/>
              </a:defRPr>
            </a:lvl1pPr>
            <a:lvl2pPr marL="742950" indent="-285750">
              <a:defRPr sz="3000">
                <a:solidFill>
                  <a:schemeClr val="tx1"/>
                </a:solidFill>
                <a:latin typeface="Arial" pitchFamily="34" charset="0"/>
              </a:defRPr>
            </a:lvl2pPr>
            <a:lvl3pPr marL="1143000" indent="-228600">
              <a:defRPr sz="3000">
                <a:solidFill>
                  <a:schemeClr val="tx1"/>
                </a:solidFill>
                <a:latin typeface="Arial" pitchFamily="34" charset="0"/>
              </a:defRPr>
            </a:lvl3pPr>
            <a:lvl4pPr marL="1600200" indent="-228600">
              <a:defRPr sz="3000">
                <a:solidFill>
                  <a:schemeClr val="tx1"/>
                </a:solidFill>
                <a:latin typeface="Arial" pitchFamily="34" charset="0"/>
              </a:defRPr>
            </a:lvl4pPr>
            <a:lvl5pPr marL="2057400" indent="-228600">
              <a:defRPr sz="3000">
                <a:solidFill>
                  <a:schemeClr val="tx1"/>
                </a:solidFill>
                <a:latin typeface="Arial" pitchFamily="34" charset="0"/>
              </a:defRPr>
            </a:lvl5pPr>
            <a:lvl6pPr marL="2514600" indent="-228600" eaLnBrk="0" fontAlgn="base" hangingPunct="0">
              <a:spcBef>
                <a:spcPct val="0"/>
              </a:spcBef>
              <a:spcAft>
                <a:spcPct val="0"/>
              </a:spcAft>
              <a:defRPr sz="3000">
                <a:solidFill>
                  <a:schemeClr val="tx1"/>
                </a:solidFill>
                <a:latin typeface="Arial" pitchFamily="34" charset="0"/>
              </a:defRPr>
            </a:lvl6pPr>
            <a:lvl7pPr marL="2971800" indent="-228600" eaLnBrk="0" fontAlgn="base" hangingPunct="0">
              <a:spcBef>
                <a:spcPct val="0"/>
              </a:spcBef>
              <a:spcAft>
                <a:spcPct val="0"/>
              </a:spcAft>
              <a:defRPr sz="3000">
                <a:solidFill>
                  <a:schemeClr val="tx1"/>
                </a:solidFill>
                <a:latin typeface="Arial" pitchFamily="34" charset="0"/>
              </a:defRPr>
            </a:lvl7pPr>
            <a:lvl8pPr marL="3429000" indent="-228600" eaLnBrk="0" fontAlgn="base" hangingPunct="0">
              <a:spcBef>
                <a:spcPct val="0"/>
              </a:spcBef>
              <a:spcAft>
                <a:spcPct val="0"/>
              </a:spcAft>
              <a:defRPr sz="3000">
                <a:solidFill>
                  <a:schemeClr val="tx1"/>
                </a:solidFill>
                <a:latin typeface="Arial" pitchFamily="34" charset="0"/>
              </a:defRPr>
            </a:lvl8pPr>
            <a:lvl9pPr marL="3886200" indent="-228600" eaLnBrk="0" fontAlgn="base" hangingPunct="0">
              <a:spcBef>
                <a:spcPct val="0"/>
              </a:spcBef>
              <a:spcAft>
                <a:spcPct val="0"/>
              </a:spcAft>
              <a:defRPr sz="3000">
                <a:solidFill>
                  <a:schemeClr val="tx1"/>
                </a:solidFill>
                <a:latin typeface="Arial" pitchFamily="34" charset="0"/>
              </a:defRPr>
            </a:lvl9pPr>
          </a:lstStyle>
          <a:p>
            <a:r>
              <a:rPr lang="en-US" sz="1000" smtClean="0">
                <a:solidFill>
                  <a:srgbClr val="000000"/>
                </a:solidFill>
                <a:latin typeface="Times" pitchFamily="34" charset="0"/>
              </a:rPr>
              <a:t>3-</a:t>
            </a:r>
            <a:fld id="{7A62E509-7CF5-4812-84B3-18D184B472A2}" type="slidenum">
              <a:rPr lang="en-US" sz="1000" smtClean="0">
                <a:solidFill>
                  <a:srgbClr val="000000"/>
                </a:solidFill>
                <a:latin typeface="Times" pitchFamily="34" charset="0"/>
              </a:rPr>
              <a:pPr/>
              <a:t>20</a:t>
            </a:fld>
            <a:endParaRPr lang="en-US" sz="1000" smtClean="0">
              <a:solidFill>
                <a:srgbClr val="000000"/>
              </a:solidFill>
              <a:latin typeface="Times" pitchFamily="34" charset="0"/>
            </a:endParaRPr>
          </a:p>
        </p:txBody>
      </p:sp>
      <p:sp>
        <p:nvSpPr>
          <p:cNvPr id="13517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000">
                <a:solidFill>
                  <a:schemeClr val="tx1"/>
                </a:solidFill>
                <a:latin typeface="Arial" pitchFamily="34" charset="0"/>
              </a:defRPr>
            </a:lvl1pPr>
            <a:lvl2pPr marL="742950" indent="-285750">
              <a:defRPr sz="3000">
                <a:solidFill>
                  <a:schemeClr val="tx1"/>
                </a:solidFill>
                <a:latin typeface="Arial" pitchFamily="34" charset="0"/>
              </a:defRPr>
            </a:lvl2pPr>
            <a:lvl3pPr marL="1143000" indent="-228600">
              <a:defRPr sz="3000">
                <a:solidFill>
                  <a:schemeClr val="tx1"/>
                </a:solidFill>
                <a:latin typeface="Arial" pitchFamily="34" charset="0"/>
              </a:defRPr>
            </a:lvl3pPr>
            <a:lvl4pPr marL="1600200" indent="-228600">
              <a:defRPr sz="3000">
                <a:solidFill>
                  <a:schemeClr val="tx1"/>
                </a:solidFill>
                <a:latin typeface="Arial" pitchFamily="34" charset="0"/>
              </a:defRPr>
            </a:lvl4pPr>
            <a:lvl5pPr marL="2057400" indent="-228600">
              <a:defRPr sz="3000">
                <a:solidFill>
                  <a:schemeClr val="tx1"/>
                </a:solidFill>
                <a:latin typeface="Arial" pitchFamily="34" charset="0"/>
              </a:defRPr>
            </a:lvl5pPr>
            <a:lvl6pPr marL="2514600" indent="-228600" eaLnBrk="0" fontAlgn="base" hangingPunct="0">
              <a:spcBef>
                <a:spcPct val="0"/>
              </a:spcBef>
              <a:spcAft>
                <a:spcPct val="0"/>
              </a:spcAft>
              <a:defRPr sz="3000">
                <a:solidFill>
                  <a:schemeClr val="tx1"/>
                </a:solidFill>
                <a:latin typeface="Arial" pitchFamily="34" charset="0"/>
              </a:defRPr>
            </a:lvl6pPr>
            <a:lvl7pPr marL="2971800" indent="-228600" eaLnBrk="0" fontAlgn="base" hangingPunct="0">
              <a:spcBef>
                <a:spcPct val="0"/>
              </a:spcBef>
              <a:spcAft>
                <a:spcPct val="0"/>
              </a:spcAft>
              <a:defRPr sz="3000">
                <a:solidFill>
                  <a:schemeClr val="tx1"/>
                </a:solidFill>
                <a:latin typeface="Arial" pitchFamily="34" charset="0"/>
              </a:defRPr>
            </a:lvl7pPr>
            <a:lvl8pPr marL="3429000" indent="-228600" eaLnBrk="0" fontAlgn="base" hangingPunct="0">
              <a:spcBef>
                <a:spcPct val="0"/>
              </a:spcBef>
              <a:spcAft>
                <a:spcPct val="0"/>
              </a:spcAft>
              <a:defRPr sz="3000">
                <a:solidFill>
                  <a:schemeClr val="tx1"/>
                </a:solidFill>
                <a:latin typeface="Arial" pitchFamily="34" charset="0"/>
              </a:defRPr>
            </a:lvl8pPr>
            <a:lvl9pPr marL="3886200" indent="-228600" eaLnBrk="0" fontAlgn="base" hangingPunct="0">
              <a:spcBef>
                <a:spcPct val="0"/>
              </a:spcBef>
              <a:spcAft>
                <a:spcPct val="0"/>
              </a:spcAft>
              <a:defRPr sz="3000">
                <a:solidFill>
                  <a:schemeClr val="tx1"/>
                </a:solidFill>
                <a:latin typeface="Arial" pitchFamily="34" charset="0"/>
              </a:defRPr>
            </a:lvl9pPr>
          </a:lstStyle>
          <a:p>
            <a:fld id="{B3A26A59-E69B-4C01-A644-A8A76412DEA0}" type="slidenum">
              <a:rPr lang="en-US" sz="1200" smtClean="0">
                <a:solidFill>
                  <a:srgbClr val="000000"/>
                </a:solidFill>
              </a:rPr>
              <a:pPr/>
              <a:t>20</a:t>
            </a:fld>
            <a:endParaRPr lang="en-US" sz="1200" smtClean="0">
              <a:solidFill>
                <a:srgbClr val="000000"/>
              </a:solidFill>
            </a:endParaRPr>
          </a:p>
        </p:txBody>
      </p:sp>
      <p:sp>
        <p:nvSpPr>
          <p:cNvPr id="135172" name="Rectangle 2"/>
          <p:cNvSpPr>
            <a:spLocks noGrp="1" noRot="1" noChangeAspect="1" noChangeArrowheads="1" noTextEdit="1"/>
          </p:cNvSpPr>
          <p:nvPr>
            <p:ph type="sldImg"/>
          </p:nvPr>
        </p:nvSpPr>
        <p:spPr>
          <a:ln/>
        </p:spPr>
      </p:sp>
      <p:sp>
        <p:nvSpPr>
          <p:cNvPr id="135173" name="Rectangle 3"/>
          <p:cNvSpPr>
            <a:spLocks noGrp="1" noChangeArrowheads="1"/>
          </p:cNvSpPr>
          <p:nvPr>
            <p:ph type="body" idx="1"/>
          </p:nvPr>
        </p:nvSpPr>
        <p:spPr>
          <a:xfrm>
            <a:off x="908050" y="4722813"/>
            <a:ext cx="4999038" cy="4473575"/>
          </a:xfrm>
          <a:noFill/>
        </p:spPr>
        <p:txBody>
          <a:bodyPr/>
          <a:lstStyle/>
          <a:p>
            <a:pPr marL="247650" indent="-247650"/>
            <a:r>
              <a:rPr lang="en-US" smtClean="0"/>
              <a:t>The CM ratio can also be calculated by dividing the contribution margin per unit by the selling price per unit.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dt" sz="quarter" idx="1"/>
          </p:nvPr>
        </p:nvSpPr>
        <p:spPr>
          <a:noFill/>
        </p:spPr>
        <p:txBody>
          <a:bodyPr/>
          <a:lstStyle>
            <a:lvl1pPr>
              <a:defRPr sz="3000">
                <a:solidFill>
                  <a:schemeClr val="tx1"/>
                </a:solidFill>
                <a:latin typeface="Arial" pitchFamily="34" charset="0"/>
              </a:defRPr>
            </a:lvl1pPr>
            <a:lvl2pPr marL="742950" indent="-285750">
              <a:defRPr sz="3000">
                <a:solidFill>
                  <a:schemeClr val="tx1"/>
                </a:solidFill>
                <a:latin typeface="Arial" pitchFamily="34" charset="0"/>
              </a:defRPr>
            </a:lvl2pPr>
            <a:lvl3pPr marL="1143000" indent="-228600">
              <a:defRPr sz="3000">
                <a:solidFill>
                  <a:schemeClr val="tx1"/>
                </a:solidFill>
                <a:latin typeface="Arial" pitchFamily="34" charset="0"/>
              </a:defRPr>
            </a:lvl3pPr>
            <a:lvl4pPr marL="1600200" indent="-228600">
              <a:defRPr sz="3000">
                <a:solidFill>
                  <a:schemeClr val="tx1"/>
                </a:solidFill>
                <a:latin typeface="Arial" pitchFamily="34" charset="0"/>
              </a:defRPr>
            </a:lvl4pPr>
            <a:lvl5pPr marL="2057400" indent="-228600">
              <a:defRPr sz="3000">
                <a:solidFill>
                  <a:schemeClr val="tx1"/>
                </a:solidFill>
                <a:latin typeface="Arial" pitchFamily="34" charset="0"/>
              </a:defRPr>
            </a:lvl5pPr>
            <a:lvl6pPr marL="2514600" indent="-228600" eaLnBrk="0" fontAlgn="base" hangingPunct="0">
              <a:spcBef>
                <a:spcPct val="0"/>
              </a:spcBef>
              <a:spcAft>
                <a:spcPct val="0"/>
              </a:spcAft>
              <a:defRPr sz="3000">
                <a:solidFill>
                  <a:schemeClr val="tx1"/>
                </a:solidFill>
                <a:latin typeface="Arial" pitchFamily="34" charset="0"/>
              </a:defRPr>
            </a:lvl6pPr>
            <a:lvl7pPr marL="2971800" indent="-228600" eaLnBrk="0" fontAlgn="base" hangingPunct="0">
              <a:spcBef>
                <a:spcPct val="0"/>
              </a:spcBef>
              <a:spcAft>
                <a:spcPct val="0"/>
              </a:spcAft>
              <a:defRPr sz="3000">
                <a:solidFill>
                  <a:schemeClr val="tx1"/>
                </a:solidFill>
                <a:latin typeface="Arial" pitchFamily="34" charset="0"/>
              </a:defRPr>
            </a:lvl7pPr>
            <a:lvl8pPr marL="3429000" indent="-228600" eaLnBrk="0" fontAlgn="base" hangingPunct="0">
              <a:spcBef>
                <a:spcPct val="0"/>
              </a:spcBef>
              <a:spcAft>
                <a:spcPct val="0"/>
              </a:spcAft>
              <a:defRPr sz="3000">
                <a:solidFill>
                  <a:schemeClr val="tx1"/>
                </a:solidFill>
                <a:latin typeface="Arial" pitchFamily="34" charset="0"/>
              </a:defRPr>
            </a:lvl8pPr>
            <a:lvl9pPr marL="3886200" indent="-228600" eaLnBrk="0" fontAlgn="base" hangingPunct="0">
              <a:spcBef>
                <a:spcPct val="0"/>
              </a:spcBef>
              <a:spcAft>
                <a:spcPct val="0"/>
              </a:spcAft>
              <a:defRPr sz="3000">
                <a:solidFill>
                  <a:schemeClr val="tx1"/>
                </a:solidFill>
                <a:latin typeface="Arial" pitchFamily="34" charset="0"/>
              </a:defRPr>
            </a:lvl9pPr>
          </a:lstStyle>
          <a:p>
            <a:r>
              <a:rPr lang="en-US" sz="1000" smtClean="0">
                <a:solidFill>
                  <a:srgbClr val="000000"/>
                </a:solidFill>
                <a:latin typeface="Times" pitchFamily="34" charset="0"/>
              </a:rPr>
              <a:t>3-</a:t>
            </a:r>
            <a:fld id="{36A2A0CB-2BC3-4A20-8B06-E571CB96092E}" type="slidenum">
              <a:rPr lang="en-US" sz="1000" smtClean="0">
                <a:solidFill>
                  <a:srgbClr val="000000"/>
                </a:solidFill>
                <a:latin typeface="Times" pitchFamily="34" charset="0"/>
              </a:rPr>
              <a:pPr/>
              <a:t>21</a:t>
            </a:fld>
            <a:endParaRPr lang="en-US" sz="1000" smtClean="0">
              <a:solidFill>
                <a:srgbClr val="000000"/>
              </a:solidFill>
              <a:latin typeface="Times" pitchFamily="34" charset="0"/>
            </a:endParaRPr>
          </a:p>
        </p:txBody>
      </p:sp>
      <p:sp>
        <p:nvSpPr>
          <p:cNvPr id="13619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000">
                <a:solidFill>
                  <a:schemeClr val="tx1"/>
                </a:solidFill>
                <a:latin typeface="Arial" pitchFamily="34" charset="0"/>
              </a:defRPr>
            </a:lvl1pPr>
            <a:lvl2pPr marL="742950" indent="-285750">
              <a:defRPr sz="3000">
                <a:solidFill>
                  <a:schemeClr val="tx1"/>
                </a:solidFill>
                <a:latin typeface="Arial" pitchFamily="34" charset="0"/>
              </a:defRPr>
            </a:lvl2pPr>
            <a:lvl3pPr marL="1143000" indent="-228600">
              <a:defRPr sz="3000">
                <a:solidFill>
                  <a:schemeClr val="tx1"/>
                </a:solidFill>
                <a:latin typeface="Arial" pitchFamily="34" charset="0"/>
              </a:defRPr>
            </a:lvl3pPr>
            <a:lvl4pPr marL="1600200" indent="-228600">
              <a:defRPr sz="3000">
                <a:solidFill>
                  <a:schemeClr val="tx1"/>
                </a:solidFill>
                <a:latin typeface="Arial" pitchFamily="34" charset="0"/>
              </a:defRPr>
            </a:lvl4pPr>
            <a:lvl5pPr marL="2057400" indent="-228600">
              <a:defRPr sz="3000">
                <a:solidFill>
                  <a:schemeClr val="tx1"/>
                </a:solidFill>
                <a:latin typeface="Arial" pitchFamily="34" charset="0"/>
              </a:defRPr>
            </a:lvl5pPr>
            <a:lvl6pPr marL="2514600" indent="-228600" eaLnBrk="0" fontAlgn="base" hangingPunct="0">
              <a:spcBef>
                <a:spcPct val="0"/>
              </a:spcBef>
              <a:spcAft>
                <a:spcPct val="0"/>
              </a:spcAft>
              <a:defRPr sz="3000">
                <a:solidFill>
                  <a:schemeClr val="tx1"/>
                </a:solidFill>
                <a:latin typeface="Arial" pitchFamily="34" charset="0"/>
              </a:defRPr>
            </a:lvl6pPr>
            <a:lvl7pPr marL="2971800" indent="-228600" eaLnBrk="0" fontAlgn="base" hangingPunct="0">
              <a:spcBef>
                <a:spcPct val="0"/>
              </a:spcBef>
              <a:spcAft>
                <a:spcPct val="0"/>
              </a:spcAft>
              <a:defRPr sz="3000">
                <a:solidFill>
                  <a:schemeClr val="tx1"/>
                </a:solidFill>
                <a:latin typeface="Arial" pitchFamily="34" charset="0"/>
              </a:defRPr>
            </a:lvl7pPr>
            <a:lvl8pPr marL="3429000" indent="-228600" eaLnBrk="0" fontAlgn="base" hangingPunct="0">
              <a:spcBef>
                <a:spcPct val="0"/>
              </a:spcBef>
              <a:spcAft>
                <a:spcPct val="0"/>
              </a:spcAft>
              <a:defRPr sz="3000">
                <a:solidFill>
                  <a:schemeClr val="tx1"/>
                </a:solidFill>
                <a:latin typeface="Arial" pitchFamily="34" charset="0"/>
              </a:defRPr>
            </a:lvl8pPr>
            <a:lvl9pPr marL="3886200" indent="-228600" eaLnBrk="0" fontAlgn="base" hangingPunct="0">
              <a:spcBef>
                <a:spcPct val="0"/>
              </a:spcBef>
              <a:spcAft>
                <a:spcPct val="0"/>
              </a:spcAft>
              <a:defRPr sz="3000">
                <a:solidFill>
                  <a:schemeClr val="tx1"/>
                </a:solidFill>
                <a:latin typeface="Arial" pitchFamily="34" charset="0"/>
              </a:defRPr>
            </a:lvl9pPr>
          </a:lstStyle>
          <a:p>
            <a:fld id="{7EB73344-9844-442B-89C4-1516DF39B9B3}" type="slidenum">
              <a:rPr lang="en-US" sz="1200" smtClean="0">
                <a:solidFill>
                  <a:srgbClr val="000000"/>
                </a:solidFill>
              </a:rPr>
              <a:pPr/>
              <a:t>21</a:t>
            </a:fld>
            <a:endParaRPr lang="en-US" sz="1200" smtClean="0">
              <a:solidFill>
                <a:srgbClr val="000000"/>
              </a:solidFill>
            </a:endParaRPr>
          </a:p>
        </p:txBody>
      </p:sp>
      <p:sp>
        <p:nvSpPr>
          <p:cNvPr id="136196" name="Rectangle 2"/>
          <p:cNvSpPr>
            <a:spLocks noGrp="1" noRot="1" noChangeAspect="1" noChangeArrowheads="1" noTextEdit="1"/>
          </p:cNvSpPr>
          <p:nvPr>
            <p:ph type="sldImg"/>
          </p:nvPr>
        </p:nvSpPr>
        <p:spPr>
          <a:ln/>
        </p:spPr>
      </p:sp>
      <p:sp>
        <p:nvSpPr>
          <p:cNvPr id="136197" name="Rectangle 3"/>
          <p:cNvSpPr>
            <a:spLocks noGrp="1" noChangeArrowheads="1"/>
          </p:cNvSpPr>
          <p:nvPr>
            <p:ph type="body" idx="1"/>
          </p:nvPr>
        </p:nvSpPr>
        <p:spPr>
          <a:xfrm>
            <a:off x="908050" y="4722813"/>
            <a:ext cx="4999038" cy="4473575"/>
          </a:xfrm>
          <a:noFill/>
        </p:spPr>
        <p:txBody>
          <a:bodyPr/>
          <a:lstStyle/>
          <a:p>
            <a:r>
              <a:rPr lang="en-US" smtClean="0"/>
              <a:t>Part I</a:t>
            </a:r>
          </a:p>
          <a:p>
            <a:r>
              <a:rPr lang="en-US" smtClean="0"/>
              <a:t>Let’s use the contribution margin method to calculate break-even in total sales dollars.</a:t>
            </a:r>
          </a:p>
          <a:p>
            <a:r>
              <a:rPr lang="en-US" smtClean="0"/>
              <a:t/>
            </a:r>
            <a:br>
              <a:rPr lang="en-US" smtClean="0"/>
            </a:br>
            <a:r>
              <a:rPr lang="en-US" smtClean="0"/>
              <a:t>Part II</a:t>
            </a:r>
          </a:p>
          <a:p>
            <a:r>
              <a:rPr lang="en-US" smtClean="0"/>
              <a:t>The break-even sales revenue is $200,000.</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
          <p:cNvSpPr>
            <a:spLocks noGrp="1" noChangeArrowheads="1"/>
          </p:cNvSpPr>
          <p:nvPr>
            <p:ph type="dt" sz="quarter" idx="1"/>
          </p:nvPr>
        </p:nvSpPr>
        <p:spPr>
          <a:noFill/>
        </p:spPr>
        <p:txBody>
          <a:bodyPr/>
          <a:lstStyle>
            <a:lvl1pPr>
              <a:defRPr sz="3000">
                <a:solidFill>
                  <a:schemeClr val="tx1"/>
                </a:solidFill>
                <a:latin typeface="Arial" pitchFamily="34" charset="0"/>
              </a:defRPr>
            </a:lvl1pPr>
            <a:lvl2pPr marL="742950" indent="-285750">
              <a:defRPr sz="3000">
                <a:solidFill>
                  <a:schemeClr val="tx1"/>
                </a:solidFill>
                <a:latin typeface="Arial" pitchFamily="34" charset="0"/>
              </a:defRPr>
            </a:lvl2pPr>
            <a:lvl3pPr marL="1143000" indent="-228600">
              <a:defRPr sz="3000">
                <a:solidFill>
                  <a:schemeClr val="tx1"/>
                </a:solidFill>
                <a:latin typeface="Arial" pitchFamily="34" charset="0"/>
              </a:defRPr>
            </a:lvl3pPr>
            <a:lvl4pPr marL="1600200" indent="-228600">
              <a:defRPr sz="3000">
                <a:solidFill>
                  <a:schemeClr val="tx1"/>
                </a:solidFill>
                <a:latin typeface="Arial" pitchFamily="34" charset="0"/>
              </a:defRPr>
            </a:lvl4pPr>
            <a:lvl5pPr marL="2057400" indent="-228600">
              <a:defRPr sz="3000">
                <a:solidFill>
                  <a:schemeClr val="tx1"/>
                </a:solidFill>
                <a:latin typeface="Arial" pitchFamily="34" charset="0"/>
              </a:defRPr>
            </a:lvl5pPr>
            <a:lvl6pPr marL="2514600" indent="-228600" eaLnBrk="0" fontAlgn="base" hangingPunct="0">
              <a:spcBef>
                <a:spcPct val="0"/>
              </a:spcBef>
              <a:spcAft>
                <a:spcPct val="0"/>
              </a:spcAft>
              <a:defRPr sz="3000">
                <a:solidFill>
                  <a:schemeClr val="tx1"/>
                </a:solidFill>
                <a:latin typeface="Arial" pitchFamily="34" charset="0"/>
              </a:defRPr>
            </a:lvl6pPr>
            <a:lvl7pPr marL="2971800" indent="-228600" eaLnBrk="0" fontAlgn="base" hangingPunct="0">
              <a:spcBef>
                <a:spcPct val="0"/>
              </a:spcBef>
              <a:spcAft>
                <a:spcPct val="0"/>
              </a:spcAft>
              <a:defRPr sz="3000">
                <a:solidFill>
                  <a:schemeClr val="tx1"/>
                </a:solidFill>
                <a:latin typeface="Arial" pitchFamily="34" charset="0"/>
              </a:defRPr>
            </a:lvl7pPr>
            <a:lvl8pPr marL="3429000" indent="-228600" eaLnBrk="0" fontAlgn="base" hangingPunct="0">
              <a:spcBef>
                <a:spcPct val="0"/>
              </a:spcBef>
              <a:spcAft>
                <a:spcPct val="0"/>
              </a:spcAft>
              <a:defRPr sz="3000">
                <a:solidFill>
                  <a:schemeClr val="tx1"/>
                </a:solidFill>
                <a:latin typeface="Arial" pitchFamily="34" charset="0"/>
              </a:defRPr>
            </a:lvl8pPr>
            <a:lvl9pPr marL="3886200" indent="-228600" eaLnBrk="0" fontAlgn="base" hangingPunct="0">
              <a:spcBef>
                <a:spcPct val="0"/>
              </a:spcBef>
              <a:spcAft>
                <a:spcPct val="0"/>
              </a:spcAft>
              <a:defRPr sz="3000">
                <a:solidFill>
                  <a:schemeClr val="tx1"/>
                </a:solidFill>
                <a:latin typeface="Arial" pitchFamily="34" charset="0"/>
              </a:defRPr>
            </a:lvl9pPr>
          </a:lstStyle>
          <a:p>
            <a:r>
              <a:rPr lang="en-US" sz="1000" smtClean="0">
                <a:solidFill>
                  <a:srgbClr val="000000"/>
                </a:solidFill>
                <a:latin typeface="Times" pitchFamily="34" charset="0"/>
              </a:rPr>
              <a:t>3-</a:t>
            </a:r>
            <a:fld id="{BBCD704C-1DE0-436B-98BA-4AF56F9D844D}" type="slidenum">
              <a:rPr lang="en-US" sz="1000" smtClean="0">
                <a:solidFill>
                  <a:srgbClr val="000000"/>
                </a:solidFill>
                <a:latin typeface="Times" pitchFamily="34" charset="0"/>
              </a:rPr>
              <a:pPr/>
              <a:t>22</a:t>
            </a:fld>
            <a:endParaRPr lang="en-US" sz="1000" smtClean="0">
              <a:solidFill>
                <a:srgbClr val="000000"/>
              </a:solidFill>
              <a:latin typeface="Times" pitchFamily="34" charset="0"/>
            </a:endParaRPr>
          </a:p>
        </p:txBody>
      </p:sp>
      <p:sp>
        <p:nvSpPr>
          <p:cNvPr id="13721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000">
                <a:solidFill>
                  <a:schemeClr val="tx1"/>
                </a:solidFill>
                <a:latin typeface="Arial" pitchFamily="34" charset="0"/>
              </a:defRPr>
            </a:lvl1pPr>
            <a:lvl2pPr marL="742950" indent="-285750">
              <a:defRPr sz="3000">
                <a:solidFill>
                  <a:schemeClr val="tx1"/>
                </a:solidFill>
                <a:latin typeface="Arial" pitchFamily="34" charset="0"/>
              </a:defRPr>
            </a:lvl2pPr>
            <a:lvl3pPr marL="1143000" indent="-228600">
              <a:defRPr sz="3000">
                <a:solidFill>
                  <a:schemeClr val="tx1"/>
                </a:solidFill>
                <a:latin typeface="Arial" pitchFamily="34" charset="0"/>
              </a:defRPr>
            </a:lvl3pPr>
            <a:lvl4pPr marL="1600200" indent="-228600">
              <a:defRPr sz="3000">
                <a:solidFill>
                  <a:schemeClr val="tx1"/>
                </a:solidFill>
                <a:latin typeface="Arial" pitchFamily="34" charset="0"/>
              </a:defRPr>
            </a:lvl4pPr>
            <a:lvl5pPr marL="2057400" indent="-228600">
              <a:defRPr sz="3000">
                <a:solidFill>
                  <a:schemeClr val="tx1"/>
                </a:solidFill>
                <a:latin typeface="Arial" pitchFamily="34" charset="0"/>
              </a:defRPr>
            </a:lvl5pPr>
            <a:lvl6pPr marL="2514600" indent="-228600" eaLnBrk="0" fontAlgn="base" hangingPunct="0">
              <a:spcBef>
                <a:spcPct val="0"/>
              </a:spcBef>
              <a:spcAft>
                <a:spcPct val="0"/>
              </a:spcAft>
              <a:defRPr sz="3000">
                <a:solidFill>
                  <a:schemeClr val="tx1"/>
                </a:solidFill>
                <a:latin typeface="Arial" pitchFamily="34" charset="0"/>
              </a:defRPr>
            </a:lvl6pPr>
            <a:lvl7pPr marL="2971800" indent="-228600" eaLnBrk="0" fontAlgn="base" hangingPunct="0">
              <a:spcBef>
                <a:spcPct val="0"/>
              </a:spcBef>
              <a:spcAft>
                <a:spcPct val="0"/>
              </a:spcAft>
              <a:defRPr sz="3000">
                <a:solidFill>
                  <a:schemeClr val="tx1"/>
                </a:solidFill>
                <a:latin typeface="Arial" pitchFamily="34" charset="0"/>
              </a:defRPr>
            </a:lvl7pPr>
            <a:lvl8pPr marL="3429000" indent="-228600" eaLnBrk="0" fontAlgn="base" hangingPunct="0">
              <a:spcBef>
                <a:spcPct val="0"/>
              </a:spcBef>
              <a:spcAft>
                <a:spcPct val="0"/>
              </a:spcAft>
              <a:defRPr sz="3000">
                <a:solidFill>
                  <a:schemeClr val="tx1"/>
                </a:solidFill>
                <a:latin typeface="Arial" pitchFamily="34" charset="0"/>
              </a:defRPr>
            </a:lvl8pPr>
            <a:lvl9pPr marL="3886200" indent="-228600" eaLnBrk="0" fontAlgn="base" hangingPunct="0">
              <a:spcBef>
                <a:spcPct val="0"/>
              </a:spcBef>
              <a:spcAft>
                <a:spcPct val="0"/>
              </a:spcAft>
              <a:defRPr sz="3000">
                <a:solidFill>
                  <a:schemeClr val="tx1"/>
                </a:solidFill>
                <a:latin typeface="Arial" pitchFamily="34" charset="0"/>
              </a:defRPr>
            </a:lvl9pPr>
          </a:lstStyle>
          <a:p>
            <a:fld id="{18997613-9B92-479A-9E10-2C0E8BD3BCFC}" type="slidenum">
              <a:rPr lang="en-US" sz="1200" smtClean="0">
                <a:solidFill>
                  <a:srgbClr val="000000"/>
                </a:solidFill>
              </a:rPr>
              <a:pPr/>
              <a:t>22</a:t>
            </a:fld>
            <a:endParaRPr lang="en-US" sz="1200" smtClean="0">
              <a:solidFill>
                <a:srgbClr val="000000"/>
              </a:solidFill>
            </a:endParaRPr>
          </a:p>
        </p:txBody>
      </p:sp>
      <p:sp>
        <p:nvSpPr>
          <p:cNvPr id="137220" name="Rectangle 2"/>
          <p:cNvSpPr>
            <a:spLocks noGrp="1" noRot="1" noChangeAspect="1" noChangeArrowheads="1" noTextEdit="1"/>
          </p:cNvSpPr>
          <p:nvPr>
            <p:ph type="sldImg"/>
          </p:nvPr>
        </p:nvSpPr>
        <p:spPr>
          <a:ln/>
        </p:spPr>
      </p:sp>
      <p:sp>
        <p:nvSpPr>
          <p:cNvPr id="137221" name="Rectangle 3"/>
          <p:cNvSpPr>
            <a:spLocks noGrp="1" noChangeArrowheads="1"/>
          </p:cNvSpPr>
          <p:nvPr>
            <p:ph type="body" idx="1"/>
          </p:nvPr>
        </p:nvSpPr>
        <p:spPr>
          <a:noFill/>
        </p:spPr>
        <p:txBody>
          <a:bodyPr/>
          <a:lstStyle/>
          <a:p>
            <a:r>
              <a:rPr lang="en-US" smtClean="0"/>
              <a:t>If we develop equations to calculate break-even and net income, we will not have to prepare an income statement to determine what net income will be at any level of sales. For example, we know that if Racing Bicycle sells four hundred thirty bikes, net income will be $6,000. The company will sell 30 bikes above the break-even unit sales and the contribution margin is $200 per bike. So, we multiply 30 bikes times $200 per bike and get net income of $6,000.</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3"/>
          <p:cNvSpPr>
            <a:spLocks noGrp="1" noChangeArrowheads="1"/>
          </p:cNvSpPr>
          <p:nvPr>
            <p:ph type="dt" sz="quarter" idx="1"/>
          </p:nvPr>
        </p:nvSpPr>
        <p:spPr>
          <a:noFill/>
        </p:spPr>
        <p:txBody>
          <a:bodyPr/>
          <a:lstStyle>
            <a:lvl1pPr>
              <a:defRPr sz="3000">
                <a:solidFill>
                  <a:schemeClr val="tx1"/>
                </a:solidFill>
                <a:latin typeface="Arial" pitchFamily="34" charset="0"/>
              </a:defRPr>
            </a:lvl1pPr>
            <a:lvl2pPr marL="742950" indent="-285750">
              <a:defRPr sz="3000">
                <a:solidFill>
                  <a:schemeClr val="tx1"/>
                </a:solidFill>
                <a:latin typeface="Arial" pitchFamily="34" charset="0"/>
              </a:defRPr>
            </a:lvl2pPr>
            <a:lvl3pPr marL="1143000" indent="-228600">
              <a:defRPr sz="3000">
                <a:solidFill>
                  <a:schemeClr val="tx1"/>
                </a:solidFill>
                <a:latin typeface="Arial" pitchFamily="34" charset="0"/>
              </a:defRPr>
            </a:lvl3pPr>
            <a:lvl4pPr marL="1600200" indent="-228600">
              <a:defRPr sz="3000">
                <a:solidFill>
                  <a:schemeClr val="tx1"/>
                </a:solidFill>
                <a:latin typeface="Arial" pitchFamily="34" charset="0"/>
              </a:defRPr>
            </a:lvl4pPr>
            <a:lvl5pPr marL="2057400" indent="-228600">
              <a:defRPr sz="3000">
                <a:solidFill>
                  <a:schemeClr val="tx1"/>
                </a:solidFill>
                <a:latin typeface="Arial" pitchFamily="34" charset="0"/>
              </a:defRPr>
            </a:lvl5pPr>
            <a:lvl6pPr marL="2514600" indent="-228600" eaLnBrk="0" fontAlgn="base" hangingPunct="0">
              <a:spcBef>
                <a:spcPct val="0"/>
              </a:spcBef>
              <a:spcAft>
                <a:spcPct val="0"/>
              </a:spcAft>
              <a:defRPr sz="3000">
                <a:solidFill>
                  <a:schemeClr val="tx1"/>
                </a:solidFill>
                <a:latin typeface="Arial" pitchFamily="34" charset="0"/>
              </a:defRPr>
            </a:lvl6pPr>
            <a:lvl7pPr marL="2971800" indent="-228600" eaLnBrk="0" fontAlgn="base" hangingPunct="0">
              <a:spcBef>
                <a:spcPct val="0"/>
              </a:spcBef>
              <a:spcAft>
                <a:spcPct val="0"/>
              </a:spcAft>
              <a:defRPr sz="3000">
                <a:solidFill>
                  <a:schemeClr val="tx1"/>
                </a:solidFill>
                <a:latin typeface="Arial" pitchFamily="34" charset="0"/>
              </a:defRPr>
            </a:lvl7pPr>
            <a:lvl8pPr marL="3429000" indent="-228600" eaLnBrk="0" fontAlgn="base" hangingPunct="0">
              <a:spcBef>
                <a:spcPct val="0"/>
              </a:spcBef>
              <a:spcAft>
                <a:spcPct val="0"/>
              </a:spcAft>
              <a:defRPr sz="3000">
                <a:solidFill>
                  <a:schemeClr val="tx1"/>
                </a:solidFill>
                <a:latin typeface="Arial" pitchFamily="34" charset="0"/>
              </a:defRPr>
            </a:lvl8pPr>
            <a:lvl9pPr marL="3886200" indent="-228600" eaLnBrk="0" fontAlgn="base" hangingPunct="0">
              <a:spcBef>
                <a:spcPct val="0"/>
              </a:spcBef>
              <a:spcAft>
                <a:spcPct val="0"/>
              </a:spcAft>
              <a:defRPr sz="3000">
                <a:solidFill>
                  <a:schemeClr val="tx1"/>
                </a:solidFill>
                <a:latin typeface="Arial" pitchFamily="34" charset="0"/>
              </a:defRPr>
            </a:lvl9pPr>
          </a:lstStyle>
          <a:p>
            <a:r>
              <a:rPr lang="en-US" sz="1000" smtClean="0">
                <a:solidFill>
                  <a:srgbClr val="000000"/>
                </a:solidFill>
                <a:latin typeface="Times" pitchFamily="34" charset="0"/>
              </a:rPr>
              <a:t>3-</a:t>
            </a:r>
            <a:fld id="{B82AC4E3-5308-4CE7-A13B-90A51AFD6050}" type="slidenum">
              <a:rPr lang="en-US" sz="1000" smtClean="0">
                <a:solidFill>
                  <a:srgbClr val="000000"/>
                </a:solidFill>
                <a:latin typeface="Times" pitchFamily="34" charset="0"/>
              </a:rPr>
              <a:pPr/>
              <a:t>5</a:t>
            </a:fld>
            <a:endParaRPr lang="en-US" sz="1000" smtClean="0">
              <a:solidFill>
                <a:srgbClr val="000000"/>
              </a:solidFill>
              <a:latin typeface="Times" pitchFamily="34" charset="0"/>
            </a:endParaRPr>
          </a:p>
        </p:txBody>
      </p:sp>
      <p:sp>
        <p:nvSpPr>
          <p:cNvPr id="11981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000">
                <a:solidFill>
                  <a:schemeClr val="tx1"/>
                </a:solidFill>
                <a:latin typeface="Arial" pitchFamily="34" charset="0"/>
              </a:defRPr>
            </a:lvl1pPr>
            <a:lvl2pPr marL="742950" indent="-285750">
              <a:defRPr sz="3000">
                <a:solidFill>
                  <a:schemeClr val="tx1"/>
                </a:solidFill>
                <a:latin typeface="Arial" pitchFamily="34" charset="0"/>
              </a:defRPr>
            </a:lvl2pPr>
            <a:lvl3pPr marL="1143000" indent="-228600">
              <a:defRPr sz="3000">
                <a:solidFill>
                  <a:schemeClr val="tx1"/>
                </a:solidFill>
                <a:latin typeface="Arial" pitchFamily="34" charset="0"/>
              </a:defRPr>
            </a:lvl3pPr>
            <a:lvl4pPr marL="1600200" indent="-228600">
              <a:defRPr sz="3000">
                <a:solidFill>
                  <a:schemeClr val="tx1"/>
                </a:solidFill>
                <a:latin typeface="Arial" pitchFamily="34" charset="0"/>
              </a:defRPr>
            </a:lvl4pPr>
            <a:lvl5pPr marL="2057400" indent="-228600">
              <a:defRPr sz="3000">
                <a:solidFill>
                  <a:schemeClr val="tx1"/>
                </a:solidFill>
                <a:latin typeface="Arial" pitchFamily="34" charset="0"/>
              </a:defRPr>
            </a:lvl5pPr>
            <a:lvl6pPr marL="2514600" indent="-228600" eaLnBrk="0" fontAlgn="base" hangingPunct="0">
              <a:spcBef>
                <a:spcPct val="0"/>
              </a:spcBef>
              <a:spcAft>
                <a:spcPct val="0"/>
              </a:spcAft>
              <a:defRPr sz="3000">
                <a:solidFill>
                  <a:schemeClr val="tx1"/>
                </a:solidFill>
                <a:latin typeface="Arial" pitchFamily="34" charset="0"/>
              </a:defRPr>
            </a:lvl6pPr>
            <a:lvl7pPr marL="2971800" indent="-228600" eaLnBrk="0" fontAlgn="base" hangingPunct="0">
              <a:spcBef>
                <a:spcPct val="0"/>
              </a:spcBef>
              <a:spcAft>
                <a:spcPct val="0"/>
              </a:spcAft>
              <a:defRPr sz="3000">
                <a:solidFill>
                  <a:schemeClr val="tx1"/>
                </a:solidFill>
                <a:latin typeface="Arial" pitchFamily="34" charset="0"/>
              </a:defRPr>
            </a:lvl7pPr>
            <a:lvl8pPr marL="3429000" indent="-228600" eaLnBrk="0" fontAlgn="base" hangingPunct="0">
              <a:spcBef>
                <a:spcPct val="0"/>
              </a:spcBef>
              <a:spcAft>
                <a:spcPct val="0"/>
              </a:spcAft>
              <a:defRPr sz="3000">
                <a:solidFill>
                  <a:schemeClr val="tx1"/>
                </a:solidFill>
                <a:latin typeface="Arial" pitchFamily="34" charset="0"/>
              </a:defRPr>
            </a:lvl8pPr>
            <a:lvl9pPr marL="3886200" indent="-228600" eaLnBrk="0" fontAlgn="base" hangingPunct="0">
              <a:spcBef>
                <a:spcPct val="0"/>
              </a:spcBef>
              <a:spcAft>
                <a:spcPct val="0"/>
              </a:spcAft>
              <a:defRPr sz="3000">
                <a:solidFill>
                  <a:schemeClr val="tx1"/>
                </a:solidFill>
                <a:latin typeface="Arial" pitchFamily="34" charset="0"/>
              </a:defRPr>
            </a:lvl9pPr>
          </a:lstStyle>
          <a:p>
            <a:fld id="{C4E64E64-062A-4144-8527-109B18B7D519}" type="slidenum">
              <a:rPr lang="en-US" sz="1200" smtClean="0">
                <a:solidFill>
                  <a:srgbClr val="000000"/>
                </a:solidFill>
              </a:rPr>
              <a:pPr/>
              <a:t>5</a:t>
            </a:fld>
            <a:endParaRPr lang="en-US" sz="1200" smtClean="0">
              <a:solidFill>
                <a:srgbClr val="000000"/>
              </a:solidFill>
            </a:endParaRPr>
          </a:p>
        </p:txBody>
      </p:sp>
      <p:sp>
        <p:nvSpPr>
          <p:cNvPr id="119812" name="Rectangle 2"/>
          <p:cNvSpPr>
            <a:spLocks noGrp="1" noRot="1" noChangeAspect="1" noChangeArrowheads="1" noTextEdit="1"/>
          </p:cNvSpPr>
          <p:nvPr>
            <p:ph type="sldImg"/>
          </p:nvPr>
        </p:nvSpPr>
        <p:spPr>
          <a:solidFill>
            <a:srgbClr val="FFFFFF"/>
          </a:solidFill>
          <a:ln/>
        </p:spPr>
      </p:sp>
      <p:sp>
        <p:nvSpPr>
          <p:cNvPr id="119813" name="Rectangle 3"/>
          <p:cNvSpPr>
            <a:spLocks noGrp="1" noChangeArrowheads="1"/>
          </p:cNvSpPr>
          <p:nvPr>
            <p:ph type="body" idx="1"/>
          </p:nvPr>
        </p:nvSpPr>
        <p:spPr>
          <a:xfrm>
            <a:off x="908050" y="4722813"/>
            <a:ext cx="4999038" cy="4473575"/>
          </a:xfrm>
          <a:solidFill>
            <a:srgbClr val="FFFFFF"/>
          </a:solidFill>
          <a:ln>
            <a:solidFill>
              <a:srgbClr val="000000"/>
            </a:solidFill>
            <a:miter lim="800000"/>
            <a:headEnd/>
            <a:tailEnd/>
          </a:ln>
        </p:spPr>
        <p:txBody>
          <a:bodyPr/>
          <a:lstStyle/>
          <a:p>
            <a:pPr algn="just" eaLnBrk="1" hangingPunct="1"/>
            <a:r>
              <a:rPr lang="en-US" smtClean="0">
                <a:cs typeface="Times New Roman" pitchFamily="18" charset="0"/>
              </a:rPr>
              <a:t>Quite frequently, it is necessary to predict how a certain cost will behave in response to a change in activity.  For example, a manager may want to estimate the impact that a 5% increase in sales would have on the company’s total electric bill.  Cost behavior refers to how a cost will react to changed in the level of activity within the relevant range.  The most commonly used classifications of cost behavior are variable and fixed costs.  </a:t>
            </a:r>
          </a:p>
          <a:p>
            <a:pPr algn="just" eaLnBrk="1" hangingPunct="1"/>
            <a:endParaRPr lang="en-US" smtClean="0">
              <a:cs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US">
                <a:solidFill>
                  <a:prstClr val="black"/>
                </a:solidFill>
              </a:rPr>
              <a:t>3-</a:t>
            </a:r>
            <a:fld id="{569C2F0B-3E16-4E84-A2CF-E2842A0431E7}" type="slidenum">
              <a:rPr lang="en-US">
                <a:solidFill>
                  <a:prstClr val="black"/>
                </a:solidFill>
              </a:rPr>
              <a:pPr/>
              <a:t>23</a:t>
            </a:fld>
            <a:endParaRPr lang="en-US">
              <a:solidFill>
                <a:prstClr val="black"/>
              </a:solidFill>
            </a:endParaRPr>
          </a:p>
        </p:txBody>
      </p:sp>
      <p:sp>
        <p:nvSpPr>
          <p:cNvPr id="7" name="Rectangle 7"/>
          <p:cNvSpPr>
            <a:spLocks noGrp="1" noChangeArrowheads="1"/>
          </p:cNvSpPr>
          <p:nvPr>
            <p:ph type="sldNum" sz="quarter" idx="5"/>
          </p:nvPr>
        </p:nvSpPr>
        <p:spPr>
          <a:ln/>
        </p:spPr>
        <p:txBody>
          <a:bodyPr/>
          <a:lstStyle/>
          <a:p>
            <a:fld id="{637008E6-388D-4EA9-A123-0E7F5F225490}" type="slidenum">
              <a:rPr lang="en-US">
                <a:solidFill>
                  <a:prstClr val="black"/>
                </a:solidFill>
              </a:rPr>
              <a:pPr/>
              <a:t>23</a:t>
            </a:fld>
            <a:endParaRPr lang="en-US">
              <a:solidFill>
                <a:prstClr val="black"/>
              </a:solidFill>
            </a:endParaRPr>
          </a:p>
        </p:txBody>
      </p:sp>
      <p:sp>
        <p:nvSpPr>
          <p:cNvPr id="320514" name="Rectangle 1026"/>
          <p:cNvSpPr>
            <a:spLocks noGrp="1" noRot="1" noChangeAspect="1" noChangeArrowheads="1" noTextEdit="1"/>
          </p:cNvSpPr>
          <p:nvPr>
            <p:ph type="sldImg"/>
          </p:nvPr>
        </p:nvSpPr>
        <p:spPr>
          <a:ln/>
        </p:spPr>
      </p:sp>
      <p:sp>
        <p:nvSpPr>
          <p:cNvPr id="320515" name="Rectangle 1027"/>
          <p:cNvSpPr>
            <a:spLocks noGrp="1" noChangeArrowheads="1"/>
          </p:cNvSpPr>
          <p:nvPr>
            <p:ph type="body" idx="1"/>
          </p:nvPr>
        </p:nvSpPr>
        <p:spPr>
          <a:xfrm>
            <a:off x="908685" y="4723373"/>
            <a:ext cx="4997768" cy="4473792"/>
          </a:xfrm>
        </p:spPr>
        <p:txBody>
          <a:bodyPr/>
          <a:lstStyle/>
          <a:p>
            <a:r>
              <a:rPr lang="en-US"/>
              <a:t>The relationship among revenue, cost, profit and volume can be expressed graphically by preparing a cost-volume-profit (CVP) graph. To illustrate, we will use contribution income statements for Racing Bicycle Company at 300, 400, and 500 units sold.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US">
                <a:solidFill>
                  <a:prstClr val="black"/>
                </a:solidFill>
              </a:rPr>
              <a:t>3-</a:t>
            </a:r>
            <a:fld id="{149CDEE2-6CCD-4EAE-9B32-E9934C9D3C72}" type="slidenum">
              <a:rPr lang="en-US">
                <a:solidFill>
                  <a:prstClr val="black"/>
                </a:solidFill>
              </a:rPr>
              <a:pPr/>
              <a:t>24</a:t>
            </a:fld>
            <a:endParaRPr lang="en-US">
              <a:solidFill>
                <a:prstClr val="black"/>
              </a:solidFill>
            </a:endParaRPr>
          </a:p>
        </p:txBody>
      </p:sp>
      <p:sp>
        <p:nvSpPr>
          <p:cNvPr id="7" name="Rectangle 7"/>
          <p:cNvSpPr>
            <a:spLocks noGrp="1" noChangeArrowheads="1"/>
          </p:cNvSpPr>
          <p:nvPr>
            <p:ph type="sldNum" sz="quarter" idx="5"/>
          </p:nvPr>
        </p:nvSpPr>
        <p:spPr>
          <a:ln/>
        </p:spPr>
        <p:txBody>
          <a:bodyPr/>
          <a:lstStyle/>
          <a:p>
            <a:fld id="{1FABC55D-BAA0-489C-8A6D-F18FAA2A3EE3}" type="slidenum">
              <a:rPr lang="en-US">
                <a:solidFill>
                  <a:prstClr val="black"/>
                </a:solidFill>
              </a:rPr>
              <a:pPr/>
              <a:t>24</a:t>
            </a:fld>
            <a:endParaRPr lang="en-US">
              <a:solidFill>
                <a:prstClr val="black"/>
              </a:solidFill>
            </a:endParaRPr>
          </a:p>
        </p:txBody>
      </p:sp>
      <p:sp>
        <p:nvSpPr>
          <p:cNvPr id="322562" name="Rectangle 2"/>
          <p:cNvSpPr>
            <a:spLocks noGrp="1" noRot="1" noChangeAspect="1" noChangeArrowheads="1" noTextEdit="1"/>
          </p:cNvSpPr>
          <p:nvPr>
            <p:ph type="sldImg"/>
          </p:nvPr>
        </p:nvSpPr>
        <p:spPr>
          <a:ln/>
        </p:spPr>
      </p:sp>
      <p:sp>
        <p:nvSpPr>
          <p:cNvPr id="322563" name="Rectangle 3"/>
          <p:cNvSpPr>
            <a:spLocks noGrp="1" noChangeArrowheads="1"/>
          </p:cNvSpPr>
          <p:nvPr>
            <p:ph type="body" idx="1"/>
          </p:nvPr>
        </p:nvSpPr>
        <p:spPr>
          <a:xfrm>
            <a:off x="908685" y="4723373"/>
            <a:ext cx="4997768" cy="4473792"/>
          </a:xfrm>
        </p:spPr>
        <p:txBody>
          <a:bodyPr/>
          <a:lstStyle/>
          <a:p>
            <a:r>
              <a:rPr lang="en-US"/>
              <a:t>In a CVP graph, </a:t>
            </a:r>
            <a:r>
              <a:rPr lang="en-US" u="sng"/>
              <a:t>unit volume</a:t>
            </a:r>
            <a:r>
              <a:rPr lang="en-US"/>
              <a:t> is usually represented on the </a:t>
            </a:r>
            <a:r>
              <a:rPr lang="en-US" u="sng"/>
              <a:t>horizontal (X) axis</a:t>
            </a:r>
            <a:r>
              <a:rPr lang="en-US"/>
              <a:t> and </a:t>
            </a:r>
            <a:r>
              <a:rPr lang="en-US" u="sng"/>
              <a:t>dollars</a:t>
            </a:r>
            <a:r>
              <a:rPr lang="en-US"/>
              <a:t> on the </a:t>
            </a:r>
            <a:r>
              <a:rPr lang="en-US" u="sng"/>
              <a:t>vertical (Y) axis</a:t>
            </a:r>
            <a:r>
              <a:rPr lang="en-US"/>
              <a:t>. Using this convention, a CVP graph can be prepared in three steps. </a:t>
            </a:r>
            <a:br>
              <a:rPr lang="en-US"/>
            </a:b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US">
                <a:solidFill>
                  <a:prstClr val="black"/>
                </a:solidFill>
              </a:rPr>
              <a:t>3-</a:t>
            </a:r>
            <a:fld id="{23C7E292-196B-4A41-B3EB-FD0C3CB41E40}" type="slidenum">
              <a:rPr lang="en-US">
                <a:solidFill>
                  <a:prstClr val="black"/>
                </a:solidFill>
              </a:rPr>
              <a:pPr/>
              <a:t>25</a:t>
            </a:fld>
            <a:endParaRPr lang="en-US">
              <a:solidFill>
                <a:prstClr val="black"/>
              </a:solidFill>
            </a:endParaRPr>
          </a:p>
        </p:txBody>
      </p:sp>
      <p:sp>
        <p:nvSpPr>
          <p:cNvPr id="7" name="Rectangle 7"/>
          <p:cNvSpPr>
            <a:spLocks noGrp="1" noChangeArrowheads="1"/>
          </p:cNvSpPr>
          <p:nvPr>
            <p:ph type="sldNum" sz="quarter" idx="5"/>
          </p:nvPr>
        </p:nvSpPr>
        <p:spPr>
          <a:ln/>
        </p:spPr>
        <p:txBody>
          <a:bodyPr/>
          <a:lstStyle/>
          <a:p>
            <a:fld id="{49F06A0F-4A12-4D0D-AF1A-F628E030CA8F}" type="slidenum">
              <a:rPr lang="en-US">
                <a:solidFill>
                  <a:prstClr val="black"/>
                </a:solidFill>
              </a:rPr>
              <a:pPr/>
              <a:t>25</a:t>
            </a:fld>
            <a:endParaRPr lang="en-US">
              <a:solidFill>
                <a:prstClr val="black"/>
              </a:solidFill>
            </a:endParaRPr>
          </a:p>
        </p:txBody>
      </p:sp>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a:xfrm>
            <a:off x="908685" y="4723373"/>
            <a:ext cx="4997768" cy="4473792"/>
          </a:xfrm>
        </p:spPr>
        <p:txBody>
          <a:bodyPr/>
          <a:lstStyle/>
          <a:p>
            <a:r>
              <a:rPr lang="en-US"/>
              <a:t>The first step begins by drawing a line parallel to the volume axis to represent total fixed expenses of $80,000.</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US">
                <a:solidFill>
                  <a:prstClr val="black"/>
                </a:solidFill>
              </a:rPr>
              <a:t>3-</a:t>
            </a:r>
            <a:fld id="{917C41DC-8928-4436-AC85-AC1ED878E9FC}" type="slidenum">
              <a:rPr lang="en-US">
                <a:solidFill>
                  <a:prstClr val="black"/>
                </a:solidFill>
              </a:rPr>
              <a:pPr/>
              <a:t>26</a:t>
            </a:fld>
            <a:endParaRPr lang="en-US">
              <a:solidFill>
                <a:prstClr val="black"/>
              </a:solidFill>
            </a:endParaRPr>
          </a:p>
        </p:txBody>
      </p:sp>
      <p:sp>
        <p:nvSpPr>
          <p:cNvPr id="7" name="Rectangle 7"/>
          <p:cNvSpPr>
            <a:spLocks noGrp="1" noChangeArrowheads="1"/>
          </p:cNvSpPr>
          <p:nvPr>
            <p:ph type="sldNum" sz="quarter" idx="5"/>
          </p:nvPr>
        </p:nvSpPr>
        <p:spPr>
          <a:ln/>
        </p:spPr>
        <p:txBody>
          <a:bodyPr/>
          <a:lstStyle/>
          <a:p>
            <a:fld id="{B2A8BF80-A48E-4639-A4BD-556BEB1E2092}" type="slidenum">
              <a:rPr lang="en-US">
                <a:solidFill>
                  <a:prstClr val="black"/>
                </a:solidFill>
              </a:rPr>
              <a:pPr/>
              <a:t>26</a:t>
            </a:fld>
            <a:endParaRPr lang="en-US">
              <a:solidFill>
                <a:prstClr val="black"/>
              </a:solidFill>
            </a:endParaRPr>
          </a:p>
        </p:txBody>
      </p:sp>
      <p:sp>
        <p:nvSpPr>
          <p:cNvPr id="326658" name="Rectangle 2"/>
          <p:cNvSpPr>
            <a:spLocks noGrp="1" noRot="1" noChangeAspect="1" noChangeArrowheads="1" noTextEdit="1"/>
          </p:cNvSpPr>
          <p:nvPr>
            <p:ph type="sldImg"/>
          </p:nvPr>
        </p:nvSpPr>
        <p:spPr>
          <a:ln/>
        </p:spPr>
      </p:sp>
      <p:sp>
        <p:nvSpPr>
          <p:cNvPr id="326659" name="Rectangle 3"/>
          <p:cNvSpPr>
            <a:spLocks noGrp="1" noChangeArrowheads="1"/>
          </p:cNvSpPr>
          <p:nvPr>
            <p:ph type="body" idx="1"/>
          </p:nvPr>
        </p:nvSpPr>
        <p:spPr/>
        <p:txBody>
          <a:bodyPr/>
          <a:lstStyle/>
          <a:p>
            <a:r>
              <a:rPr lang="en-US"/>
              <a:t>Next, choose some sales volume (for example, 500 units) and plot the point representing total expenses (e.g., fixed and variable) at that sales volume.  Draw a line through the data point back to where the fixed expenses line intersects the dollar axis.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US">
                <a:solidFill>
                  <a:prstClr val="black"/>
                </a:solidFill>
              </a:rPr>
              <a:t>3-</a:t>
            </a:r>
            <a:fld id="{F8B44DAA-00E3-4850-A8A2-E8FD98D8447B}" type="slidenum">
              <a:rPr lang="en-US">
                <a:solidFill>
                  <a:prstClr val="black"/>
                </a:solidFill>
              </a:rPr>
              <a:pPr/>
              <a:t>27</a:t>
            </a:fld>
            <a:endParaRPr lang="en-US">
              <a:solidFill>
                <a:prstClr val="black"/>
              </a:solidFill>
            </a:endParaRPr>
          </a:p>
        </p:txBody>
      </p:sp>
      <p:sp>
        <p:nvSpPr>
          <p:cNvPr id="7" name="Rectangle 7"/>
          <p:cNvSpPr>
            <a:spLocks noGrp="1" noChangeArrowheads="1"/>
          </p:cNvSpPr>
          <p:nvPr>
            <p:ph type="sldNum" sz="quarter" idx="5"/>
          </p:nvPr>
        </p:nvSpPr>
        <p:spPr>
          <a:ln/>
        </p:spPr>
        <p:txBody>
          <a:bodyPr/>
          <a:lstStyle/>
          <a:p>
            <a:fld id="{8214F9A8-A1E1-481F-AB82-651F5BBD564F}" type="slidenum">
              <a:rPr lang="en-US">
                <a:solidFill>
                  <a:prstClr val="black"/>
                </a:solidFill>
              </a:rPr>
              <a:pPr/>
              <a:t>27</a:t>
            </a:fld>
            <a:endParaRPr lang="en-US">
              <a:solidFill>
                <a:prstClr val="black"/>
              </a:solidFill>
            </a:endParaRPr>
          </a:p>
        </p:txBody>
      </p:sp>
      <p:sp>
        <p:nvSpPr>
          <p:cNvPr id="328706" name="Rectangle 2"/>
          <p:cNvSpPr>
            <a:spLocks noGrp="1" noRot="1" noChangeAspect="1" noChangeArrowheads="1" noTextEdit="1"/>
          </p:cNvSpPr>
          <p:nvPr>
            <p:ph type="sldImg"/>
          </p:nvPr>
        </p:nvSpPr>
        <p:spPr>
          <a:ln/>
        </p:spPr>
      </p:sp>
      <p:sp>
        <p:nvSpPr>
          <p:cNvPr id="328707" name="Rectangle 3"/>
          <p:cNvSpPr>
            <a:spLocks noGrp="1" noChangeArrowheads="1"/>
          </p:cNvSpPr>
          <p:nvPr>
            <p:ph type="body" idx="1"/>
          </p:nvPr>
        </p:nvSpPr>
        <p:spPr/>
        <p:txBody>
          <a:bodyPr/>
          <a:lstStyle/>
          <a:p>
            <a:r>
              <a:rPr lang="en-US"/>
              <a:t>Finally, choose some sales volume (for example, 500 units) and plot the point representing total sales dollars at the chosen activity level.  Draw a line through the data point back to the origin.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US">
                <a:solidFill>
                  <a:prstClr val="black"/>
                </a:solidFill>
              </a:rPr>
              <a:t>3-</a:t>
            </a:r>
            <a:fld id="{012D2AB9-B16C-4D02-932D-9E53A02CF722}" type="slidenum">
              <a:rPr lang="en-US">
                <a:solidFill>
                  <a:prstClr val="black"/>
                </a:solidFill>
              </a:rPr>
              <a:pPr/>
              <a:t>28</a:t>
            </a:fld>
            <a:endParaRPr lang="en-US">
              <a:solidFill>
                <a:prstClr val="black"/>
              </a:solidFill>
            </a:endParaRPr>
          </a:p>
        </p:txBody>
      </p:sp>
      <p:sp>
        <p:nvSpPr>
          <p:cNvPr id="7" name="Rectangle 7"/>
          <p:cNvSpPr>
            <a:spLocks noGrp="1" noChangeArrowheads="1"/>
          </p:cNvSpPr>
          <p:nvPr>
            <p:ph type="sldNum" sz="quarter" idx="5"/>
          </p:nvPr>
        </p:nvSpPr>
        <p:spPr>
          <a:ln/>
        </p:spPr>
        <p:txBody>
          <a:bodyPr/>
          <a:lstStyle/>
          <a:p>
            <a:fld id="{EDD9243D-3B19-4B69-A162-94F27640EF0E}" type="slidenum">
              <a:rPr lang="en-US">
                <a:solidFill>
                  <a:prstClr val="black"/>
                </a:solidFill>
              </a:rPr>
              <a:pPr/>
              <a:t>28</a:t>
            </a:fld>
            <a:endParaRPr lang="en-US">
              <a:solidFill>
                <a:prstClr val="black"/>
              </a:solidFill>
            </a:endParaRPr>
          </a:p>
        </p:txBody>
      </p:sp>
      <p:sp>
        <p:nvSpPr>
          <p:cNvPr id="330754" name="Rectangle 2"/>
          <p:cNvSpPr>
            <a:spLocks noGrp="1" noRot="1" noChangeAspect="1" noChangeArrowheads="1" noTextEdit="1"/>
          </p:cNvSpPr>
          <p:nvPr>
            <p:ph type="sldImg"/>
          </p:nvPr>
        </p:nvSpPr>
        <p:spPr>
          <a:ln/>
        </p:spPr>
      </p:sp>
      <p:sp>
        <p:nvSpPr>
          <p:cNvPr id="330755" name="Rectangle 3"/>
          <p:cNvSpPr>
            <a:spLocks noGrp="1" noChangeArrowheads="1"/>
          </p:cNvSpPr>
          <p:nvPr>
            <p:ph type="body" idx="1"/>
          </p:nvPr>
        </p:nvSpPr>
        <p:spPr/>
        <p:txBody>
          <a:bodyPr/>
          <a:lstStyle/>
          <a:p>
            <a:r>
              <a:rPr lang="en-US"/>
              <a:t>The </a:t>
            </a:r>
            <a:r>
              <a:rPr lang="en-US" u="sng"/>
              <a:t>break-even point</a:t>
            </a:r>
            <a:r>
              <a:rPr lang="en-US"/>
              <a:t> is where the total revenue and total expenses lines intersect. In the case of Racing Bicycle, break-even is 400 bikes sold, or sales revenue of $200,000.  The profit or loss at any given sales level is measured by the vertical distance between the total revenue and the total expenses lines.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US">
                <a:solidFill>
                  <a:prstClr val="black"/>
                </a:solidFill>
              </a:rPr>
              <a:t>3-</a:t>
            </a:r>
            <a:fld id="{373C36F5-B6E5-4AC1-A623-BF37033B562C}" type="slidenum">
              <a:rPr lang="en-US">
                <a:solidFill>
                  <a:prstClr val="black"/>
                </a:solidFill>
              </a:rPr>
              <a:pPr/>
              <a:t>29</a:t>
            </a:fld>
            <a:endParaRPr lang="en-US">
              <a:solidFill>
                <a:prstClr val="black"/>
              </a:solidFill>
            </a:endParaRPr>
          </a:p>
        </p:txBody>
      </p:sp>
      <p:sp>
        <p:nvSpPr>
          <p:cNvPr id="7" name="Rectangle 7"/>
          <p:cNvSpPr>
            <a:spLocks noGrp="1" noChangeArrowheads="1"/>
          </p:cNvSpPr>
          <p:nvPr>
            <p:ph type="sldNum" sz="quarter" idx="5"/>
          </p:nvPr>
        </p:nvSpPr>
        <p:spPr>
          <a:ln/>
        </p:spPr>
        <p:txBody>
          <a:bodyPr/>
          <a:lstStyle/>
          <a:p>
            <a:fld id="{380C55F9-9C79-4A10-A643-A106C445BD87}" type="slidenum">
              <a:rPr lang="en-US">
                <a:solidFill>
                  <a:prstClr val="black"/>
                </a:solidFill>
              </a:rPr>
              <a:pPr/>
              <a:t>29</a:t>
            </a:fld>
            <a:endParaRPr lang="en-US">
              <a:solidFill>
                <a:prstClr val="black"/>
              </a:solidFill>
            </a:endParaRPr>
          </a:p>
        </p:txBody>
      </p:sp>
      <p:sp>
        <p:nvSpPr>
          <p:cNvPr id="353282" name="Rectangle 1026"/>
          <p:cNvSpPr>
            <a:spLocks noGrp="1" noRot="1" noChangeAspect="1" noChangeArrowheads="1" noTextEdit="1"/>
          </p:cNvSpPr>
          <p:nvPr>
            <p:ph type="sldImg"/>
          </p:nvPr>
        </p:nvSpPr>
        <p:spPr>
          <a:ln/>
        </p:spPr>
      </p:sp>
      <p:sp>
        <p:nvSpPr>
          <p:cNvPr id="353283" name="Rectangle 1027"/>
          <p:cNvSpPr>
            <a:spLocks noGrp="1" noChangeArrowheads="1"/>
          </p:cNvSpPr>
          <p:nvPr>
            <p:ph type="body" idx="1"/>
          </p:nvPr>
        </p:nvSpPr>
        <p:spPr/>
        <p:txBody>
          <a:bodyPr/>
          <a:lstStyle/>
          <a:p>
            <a:r>
              <a:rPr lang="en-US"/>
              <a:t>Here is a more complex situation. What is the profit impact if RBC: (1) cuts its selling price $20 per unit, (2) increases its advertising budget by $15,000 per month, and (3) increases sales from 500 to 650 units per month?</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US">
                <a:solidFill>
                  <a:prstClr val="black"/>
                </a:solidFill>
              </a:rPr>
              <a:t>3-</a:t>
            </a:r>
            <a:fld id="{E8306567-3995-4CF5-A25F-A5E1156D07DE}" type="slidenum">
              <a:rPr lang="en-US">
                <a:solidFill>
                  <a:prstClr val="black"/>
                </a:solidFill>
              </a:rPr>
              <a:pPr/>
              <a:t>30</a:t>
            </a:fld>
            <a:endParaRPr lang="en-US">
              <a:solidFill>
                <a:prstClr val="black"/>
              </a:solidFill>
            </a:endParaRPr>
          </a:p>
        </p:txBody>
      </p:sp>
      <p:sp>
        <p:nvSpPr>
          <p:cNvPr id="7" name="Rectangle 7"/>
          <p:cNvSpPr>
            <a:spLocks noGrp="1" noChangeArrowheads="1"/>
          </p:cNvSpPr>
          <p:nvPr>
            <p:ph type="sldNum" sz="quarter" idx="5"/>
          </p:nvPr>
        </p:nvSpPr>
        <p:spPr>
          <a:ln/>
        </p:spPr>
        <p:txBody>
          <a:bodyPr/>
          <a:lstStyle/>
          <a:p>
            <a:fld id="{699777D6-A1D9-4115-91E1-344E4D659821}" type="slidenum">
              <a:rPr lang="en-US">
                <a:solidFill>
                  <a:prstClr val="black"/>
                </a:solidFill>
              </a:rPr>
              <a:pPr/>
              <a:t>30</a:t>
            </a:fld>
            <a:endParaRPr lang="en-US">
              <a:solidFill>
                <a:prstClr val="black"/>
              </a:solidFill>
            </a:endParaRPr>
          </a:p>
        </p:txBody>
      </p:sp>
      <p:sp>
        <p:nvSpPr>
          <p:cNvPr id="355330" name="Rectangle 2"/>
          <p:cNvSpPr>
            <a:spLocks noGrp="1" noRot="1" noChangeAspect="1" noChangeArrowheads="1" noTextEdit="1"/>
          </p:cNvSpPr>
          <p:nvPr>
            <p:ph type="sldImg"/>
          </p:nvPr>
        </p:nvSpPr>
        <p:spPr>
          <a:ln/>
        </p:spPr>
      </p:sp>
      <p:sp>
        <p:nvSpPr>
          <p:cNvPr id="355331" name="Rectangle 3"/>
          <p:cNvSpPr>
            <a:spLocks noGrp="1" noChangeArrowheads="1"/>
          </p:cNvSpPr>
          <p:nvPr>
            <p:ph type="body" idx="1"/>
          </p:nvPr>
        </p:nvSpPr>
        <p:spPr/>
        <p:txBody>
          <a:bodyPr/>
          <a:lstStyle/>
          <a:p>
            <a:r>
              <a:rPr lang="en-US"/>
              <a:t>This appears to be a good plan because net income will increase by $2,000. Take a few minutes and analyze the change in sales revenue, variable expenses and fixed expenses.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US">
                <a:solidFill>
                  <a:prstClr val="black"/>
                </a:solidFill>
              </a:rPr>
              <a:t>3-</a:t>
            </a:r>
            <a:fld id="{3884084A-F613-4EF6-8F1D-1095147BBE44}" type="slidenum">
              <a:rPr lang="en-US">
                <a:solidFill>
                  <a:prstClr val="black"/>
                </a:solidFill>
              </a:rPr>
              <a:pPr/>
              <a:t>31</a:t>
            </a:fld>
            <a:endParaRPr lang="en-US">
              <a:solidFill>
                <a:prstClr val="black"/>
              </a:solidFill>
            </a:endParaRPr>
          </a:p>
        </p:txBody>
      </p:sp>
      <p:sp>
        <p:nvSpPr>
          <p:cNvPr id="7" name="Rectangle 7"/>
          <p:cNvSpPr>
            <a:spLocks noGrp="1" noChangeArrowheads="1"/>
          </p:cNvSpPr>
          <p:nvPr>
            <p:ph type="sldNum" sz="quarter" idx="5"/>
          </p:nvPr>
        </p:nvSpPr>
        <p:spPr>
          <a:ln/>
        </p:spPr>
        <p:txBody>
          <a:bodyPr/>
          <a:lstStyle/>
          <a:p>
            <a:fld id="{297CD738-9A35-4C77-ABCF-BC5D79019EDC}" type="slidenum">
              <a:rPr lang="en-US">
                <a:solidFill>
                  <a:prstClr val="black"/>
                </a:solidFill>
              </a:rPr>
              <a:pPr/>
              <a:t>31</a:t>
            </a:fld>
            <a:endParaRPr lang="en-US">
              <a:solidFill>
                <a:prstClr val="black"/>
              </a:solidFill>
            </a:endParaRPr>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r>
              <a:rPr lang="en-US"/>
              <a:t>Here is another complex question involving cost-volume-profit relationships. What is the profit impact if RBC: (1) pays a $15 sales commission per bike sold instead of paying salespersons flat salaries that currently total $6,000 per month, and (2) increases unit sales from 500 to 575 bikes?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US">
                <a:solidFill>
                  <a:prstClr val="black"/>
                </a:solidFill>
              </a:rPr>
              <a:t>3-</a:t>
            </a:r>
            <a:fld id="{EE6A37C1-BA73-4CC1-A46F-66D5E1FF3C16}" type="slidenum">
              <a:rPr lang="en-US">
                <a:solidFill>
                  <a:prstClr val="black"/>
                </a:solidFill>
              </a:rPr>
              <a:pPr/>
              <a:t>32</a:t>
            </a:fld>
            <a:endParaRPr lang="en-US">
              <a:solidFill>
                <a:prstClr val="black"/>
              </a:solidFill>
            </a:endParaRPr>
          </a:p>
        </p:txBody>
      </p:sp>
      <p:sp>
        <p:nvSpPr>
          <p:cNvPr id="7" name="Rectangle 7"/>
          <p:cNvSpPr>
            <a:spLocks noGrp="1" noChangeArrowheads="1"/>
          </p:cNvSpPr>
          <p:nvPr>
            <p:ph type="sldNum" sz="quarter" idx="5"/>
          </p:nvPr>
        </p:nvSpPr>
        <p:spPr>
          <a:ln/>
        </p:spPr>
        <p:txBody>
          <a:bodyPr/>
          <a:lstStyle/>
          <a:p>
            <a:fld id="{85A24403-2F59-4FFA-A70A-08AF2EE92677}" type="slidenum">
              <a:rPr lang="en-US">
                <a:solidFill>
                  <a:prstClr val="black"/>
                </a:solidFill>
              </a:rPr>
              <a:pPr/>
              <a:t>32</a:t>
            </a:fld>
            <a:endParaRPr lang="en-US">
              <a:solidFill>
                <a:prstClr val="black"/>
              </a:solidFill>
            </a:endParaRPr>
          </a:p>
        </p:txBody>
      </p:sp>
      <p:sp>
        <p:nvSpPr>
          <p:cNvPr id="359426" name="Rectangle 2"/>
          <p:cNvSpPr>
            <a:spLocks noGrp="1" noRot="1" noChangeAspect="1" noChangeArrowheads="1" noTextEdit="1"/>
          </p:cNvSpPr>
          <p:nvPr>
            <p:ph type="sldImg"/>
          </p:nvPr>
        </p:nvSpPr>
        <p:spPr>
          <a:ln/>
        </p:spPr>
      </p:sp>
      <p:sp>
        <p:nvSpPr>
          <p:cNvPr id="359427" name="Rectangle 3"/>
          <p:cNvSpPr>
            <a:spLocks noGrp="1" noChangeArrowheads="1"/>
          </p:cNvSpPr>
          <p:nvPr>
            <p:ph type="body" idx="1"/>
          </p:nvPr>
        </p:nvSpPr>
        <p:spPr/>
        <p:txBody>
          <a:bodyPr/>
          <a:lstStyle/>
          <a:p>
            <a:r>
              <a:rPr lang="en-US"/>
              <a:t>Net income increased by $12,375. Notice that sales revenue and variable expenses increased as well. Fixed expenses were decreased as a result of making sales commissions variable in nature.</a:t>
            </a:r>
            <a:br>
              <a:rPr lang="en-US"/>
            </a:br>
            <a:r>
              <a:rPr lang="en-US"/>
              <a:t/>
            </a:r>
            <a:br>
              <a:rPr lang="en-US"/>
            </a:br>
            <a:r>
              <a:rPr lang="en-US"/>
              <a:t>How did you do? We hope you are beginning to see the potential power of CVP analysis.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3"/>
          <p:cNvSpPr>
            <a:spLocks noGrp="1" noChangeArrowheads="1"/>
          </p:cNvSpPr>
          <p:nvPr>
            <p:ph type="dt" sz="quarter" idx="1"/>
          </p:nvPr>
        </p:nvSpPr>
        <p:spPr>
          <a:noFill/>
        </p:spPr>
        <p:txBody>
          <a:bodyPr/>
          <a:lstStyle>
            <a:lvl1pPr>
              <a:defRPr sz="3000">
                <a:solidFill>
                  <a:schemeClr val="tx1"/>
                </a:solidFill>
                <a:latin typeface="Arial" pitchFamily="34" charset="0"/>
              </a:defRPr>
            </a:lvl1pPr>
            <a:lvl2pPr marL="742950" indent="-285750">
              <a:defRPr sz="3000">
                <a:solidFill>
                  <a:schemeClr val="tx1"/>
                </a:solidFill>
                <a:latin typeface="Arial" pitchFamily="34" charset="0"/>
              </a:defRPr>
            </a:lvl2pPr>
            <a:lvl3pPr marL="1143000" indent="-228600">
              <a:defRPr sz="3000">
                <a:solidFill>
                  <a:schemeClr val="tx1"/>
                </a:solidFill>
                <a:latin typeface="Arial" pitchFamily="34" charset="0"/>
              </a:defRPr>
            </a:lvl3pPr>
            <a:lvl4pPr marL="1600200" indent="-228600">
              <a:defRPr sz="3000">
                <a:solidFill>
                  <a:schemeClr val="tx1"/>
                </a:solidFill>
                <a:latin typeface="Arial" pitchFamily="34" charset="0"/>
              </a:defRPr>
            </a:lvl4pPr>
            <a:lvl5pPr marL="2057400" indent="-228600">
              <a:defRPr sz="3000">
                <a:solidFill>
                  <a:schemeClr val="tx1"/>
                </a:solidFill>
                <a:latin typeface="Arial" pitchFamily="34" charset="0"/>
              </a:defRPr>
            </a:lvl5pPr>
            <a:lvl6pPr marL="2514600" indent="-228600" eaLnBrk="0" fontAlgn="base" hangingPunct="0">
              <a:spcBef>
                <a:spcPct val="0"/>
              </a:spcBef>
              <a:spcAft>
                <a:spcPct val="0"/>
              </a:spcAft>
              <a:defRPr sz="3000">
                <a:solidFill>
                  <a:schemeClr val="tx1"/>
                </a:solidFill>
                <a:latin typeface="Arial" pitchFamily="34" charset="0"/>
              </a:defRPr>
            </a:lvl6pPr>
            <a:lvl7pPr marL="2971800" indent="-228600" eaLnBrk="0" fontAlgn="base" hangingPunct="0">
              <a:spcBef>
                <a:spcPct val="0"/>
              </a:spcBef>
              <a:spcAft>
                <a:spcPct val="0"/>
              </a:spcAft>
              <a:defRPr sz="3000">
                <a:solidFill>
                  <a:schemeClr val="tx1"/>
                </a:solidFill>
                <a:latin typeface="Arial" pitchFamily="34" charset="0"/>
              </a:defRPr>
            </a:lvl7pPr>
            <a:lvl8pPr marL="3429000" indent="-228600" eaLnBrk="0" fontAlgn="base" hangingPunct="0">
              <a:spcBef>
                <a:spcPct val="0"/>
              </a:spcBef>
              <a:spcAft>
                <a:spcPct val="0"/>
              </a:spcAft>
              <a:defRPr sz="3000">
                <a:solidFill>
                  <a:schemeClr val="tx1"/>
                </a:solidFill>
                <a:latin typeface="Arial" pitchFamily="34" charset="0"/>
              </a:defRPr>
            </a:lvl8pPr>
            <a:lvl9pPr marL="3886200" indent="-228600" eaLnBrk="0" fontAlgn="base" hangingPunct="0">
              <a:spcBef>
                <a:spcPct val="0"/>
              </a:spcBef>
              <a:spcAft>
                <a:spcPct val="0"/>
              </a:spcAft>
              <a:defRPr sz="3000">
                <a:solidFill>
                  <a:schemeClr val="tx1"/>
                </a:solidFill>
                <a:latin typeface="Arial" pitchFamily="34" charset="0"/>
              </a:defRPr>
            </a:lvl9pPr>
          </a:lstStyle>
          <a:p>
            <a:r>
              <a:rPr lang="en-US" sz="1000" smtClean="0">
                <a:solidFill>
                  <a:srgbClr val="000000"/>
                </a:solidFill>
                <a:latin typeface="Times" pitchFamily="34" charset="0"/>
              </a:rPr>
              <a:t>3-</a:t>
            </a:r>
            <a:fld id="{70934CD3-A2C5-4EDD-8624-AB400AF15084}" type="slidenum">
              <a:rPr lang="en-US" sz="1000" smtClean="0">
                <a:solidFill>
                  <a:srgbClr val="000000"/>
                </a:solidFill>
                <a:latin typeface="Times" pitchFamily="34" charset="0"/>
              </a:rPr>
              <a:pPr/>
              <a:t>6</a:t>
            </a:fld>
            <a:endParaRPr lang="en-US" sz="1000" smtClean="0">
              <a:solidFill>
                <a:srgbClr val="000000"/>
              </a:solidFill>
              <a:latin typeface="Times" pitchFamily="34" charset="0"/>
            </a:endParaRPr>
          </a:p>
        </p:txBody>
      </p:sp>
      <p:sp>
        <p:nvSpPr>
          <p:cNvPr id="12083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000">
                <a:solidFill>
                  <a:schemeClr val="tx1"/>
                </a:solidFill>
                <a:latin typeface="Arial" pitchFamily="34" charset="0"/>
              </a:defRPr>
            </a:lvl1pPr>
            <a:lvl2pPr marL="742950" indent="-285750">
              <a:defRPr sz="3000">
                <a:solidFill>
                  <a:schemeClr val="tx1"/>
                </a:solidFill>
                <a:latin typeface="Arial" pitchFamily="34" charset="0"/>
              </a:defRPr>
            </a:lvl2pPr>
            <a:lvl3pPr marL="1143000" indent="-228600">
              <a:defRPr sz="3000">
                <a:solidFill>
                  <a:schemeClr val="tx1"/>
                </a:solidFill>
                <a:latin typeface="Arial" pitchFamily="34" charset="0"/>
              </a:defRPr>
            </a:lvl3pPr>
            <a:lvl4pPr marL="1600200" indent="-228600">
              <a:defRPr sz="3000">
                <a:solidFill>
                  <a:schemeClr val="tx1"/>
                </a:solidFill>
                <a:latin typeface="Arial" pitchFamily="34" charset="0"/>
              </a:defRPr>
            </a:lvl4pPr>
            <a:lvl5pPr marL="2057400" indent="-228600">
              <a:defRPr sz="3000">
                <a:solidFill>
                  <a:schemeClr val="tx1"/>
                </a:solidFill>
                <a:latin typeface="Arial" pitchFamily="34" charset="0"/>
              </a:defRPr>
            </a:lvl5pPr>
            <a:lvl6pPr marL="2514600" indent="-228600" eaLnBrk="0" fontAlgn="base" hangingPunct="0">
              <a:spcBef>
                <a:spcPct val="0"/>
              </a:spcBef>
              <a:spcAft>
                <a:spcPct val="0"/>
              </a:spcAft>
              <a:defRPr sz="3000">
                <a:solidFill>
                  <a:schemeClr val="tx1"/>
                </a:solidFill>
                <a:latin typeface="Arial" pitchFamily="34" charset="0"/>
              </a:defRPr>
            </a:lvl6pPr>
            <a:lvl7pPr marL="2971800" indent="-228600" eaLnBrk="0" fontAlgn="base" hangingPunct="0">
              <a:spcBef>
                <a:spcPct val="0"/>
              </a:spcBef>
              <a:spcAft>
                <a:spcPct val="0"/>
              </a:spcAft>
              <a:defRPr sz="3000">
                <a:solidFill>
                  <a:schemeClr val="tx1"/>
                </a:solidFill>
                <a:latin typeface="Arial" pitchFamily="34" charset="0"/>
              </a:defRPr>
            </a:lvl7pPr>
            <a:lvl8pPr marL="3429000" indent="-228600" eaLnBrk="0" fontAlgn="base" hangingPunct="0">
              <a:spcBef>
                <a:spcPct val="0"/>
              </a:spcBef>
              <a:spcAft>
                <a:spcPct val="0"/>
              </a:spcAft>
              <a:defRPr sz="3000">
                <a:solidFill>
                  <a:schemeClr val="tx1"/>
                </a:solidFill>
                <a:latin typeface="Arial" pitchFamily="34" charset="0"/>
              </a:defRPr>
            </a:lvl8pPr>
            <a:lvl9pPr marL="3886200" indent="-228600" eaLnBrk="0" fontAlgn="base" hangingPunct="0">
              <a:spcBef>
                <a:spcPct val="0"/>
              </a:spcBef>
              <a:spcAft>
                <a:spcPct val="0"/>
              </a:spcAft>
              <a:defRPr sz="3000">
                <a:solidFill>
                  <a:schemeClr val="tx1"/>
                </a:solidFill>
                <a:latin typeface="Arial" pitchFamily="34" charset="0"/>
              </a:defRPr>
            </a:lvl9pPr>
          </a:lstStyle>
          <a:p>
            <a:fld id="{CC12192C-A014-427C-80C2-663897AE5B7B}" type="slidenum">
              <a:rPr lang="en-US" sz="1200" smtClean="0">
                <a:solidFill>
                  <a:srgbClr val="000000"/>
                </a:solidFill>
              </a:rPr>
              <a:pPr/>
              <a:t>6</a:t>
            </a:fld>
            <a:endParaRPr lang="en-US" sz="1200" smtClean="0">
              <a:solidFill>
                <a:srgbClr val="000000"/>
              </a:solidFill>
            </a:endParaRPr>
          </a:p>
        </p:txBody>
      </p:sp>
      <p:sp>
        <p:nvSpPr>
          <p:cNvPr id="120836" name="Rectangle 2"/>
          <p:cNvSpPr>
            <a:spLocks noGrp="1" noRot="1" noChangeAspect="1" noChangeArrowheads="1" noTextEdit="1"/>
          </p:cNvSpPr>
          <p:nvPr>
            <p:ph type="sldImg"/>
          </p:nvPr>
        </p:nvSpPr>
        <p:spPr>
          <a:solidFill>
            <a:srgbClr val="FFFFFF"/>
          </a:solidFill>
          <a:ln/>
        </p:spPr>
      </p:sp>
      <p:sp>
        <p:nvSpPr>
          <p:cNvPr id="120837" name="Rectangle 3"/>
          <p:cNvSpPr>
            <a:spLocks noGrp="1" noChangeArrowheads="1"/>
          </p:cNvSpPr>
          <p:nvPr>
            <p:ph type="body" idx="1"/>
          </p:nvPr>
        </p:nvSpPr>
        <p:spPr>
          <a:xfrm>
            <a:off x="908050" y="4722813"/>
            <a:ext cx="4999038" cy="4473575"/>
          </a:xfrm>
          <a:solidFill>
            <a:srgbClr val="FFFFFF"/>
          </a:solidFill>
          <a:ln>
            <a:solidFill>
              <a:srgbClr val="000000"/>
            </a:solidFill>
            <a:miter lim="800000"/>
            <a:headEnd/>
            <a:tailEnd/>
          </a:ln>
        </p:spPr>
        <p:txBody>
          <a:bodyPr/>
          <a:lstStyle/>
          <a:p>
            <a:pPr algn="just" eaLnBrk="1" hangingPunct="1"/>
            <a:r>
              <a:rPr lang="en-US" smtClean="0">
                <a:cs typeface="Times New Roman" pitchFamily="18" charset="0"/>
              </a:rPr>
              <a:t>Quite frequently, it is necessary to predict how a certain cost will behave in response to a change in activity.  For example, a manager may want to estimate the impact that a 5% increase in sales would have on the company’s total electric bill.  Cost behavior refers to how a cost will react to changed in the level of activity within the relevant range.  The most commonly used classifications of cost behavior are variable and fixed costs.  </a:t>
            </a:r>
          </a:p>
          <a:p>
            <a:pPr algn="just" eaLnBrk="1" hangingPunct="1"/>
            <a:endParaRPr lang="en-US" smtClean="0">
              <a:cs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US">
                <a:solidFill>
                  <a:prstClr val="black"/>
                </a:solidFill>
              </a:rPr>
              <a:t>3-</a:t>
            </a:r>
            <a:fld id="{2E45A1C1-EAB4-42F2-89D6-B1A33D9B18D3}" type="slidenum">
              <a:rPr lang="en-US">
                <a:solidFill>
                  <a:prstClr val="black"/>
                </a:solidFill>
              </a:rPr>
              <a:pPr/>
              <a:t>33</a:t>
            </a:fld>
            <a:endParaRPr lang="en-US">
              <a:solidFill>
                <a:prstClr val="black"/>
              </a:solidFill>
            </a:endParaRPr>
          </a:p>
        </p:txBody>
      </p:sp>
      <p:sp>
        <p:nvSpPr>
          <p:cNvPr id="7" name="Rectangle 7"/>
          <p:cNvSpPr>
            <a:spLocks noGrp="1" noChangeArrowheads="1"/>
          </p:cNvSpPr>
          <p:nvPr>
            <p:ph type="sldNum" sz="quarter" idx="5"/>
          </p:nvPr>
        </p:nvSpPr>
        <p:spPr>
          <a:ln/>
        </p:spPr>
        <p:txBody>
          <a:bodyPr/>
          <a:lstStyle/>
          <a:p>
            <a:fld id="{3347508A-3181-404B-8C18-CD08A1CD2D63}" type="slidenum">
              <a:rPr lang="en-US">
                <a:solidFill>
                  <a:prstClr val="black"/>
                </a:solidFill>
              </a:rPr>
              <a:pPr/>
              <a:t>33</a:t>
            </a:fld>
            <a:endParaRPr lang="en-US">
              <a:solidFill>
                <a:prstClr val="black"/>
              </a:solidFill>
            </a:endParaRPr>
          </a:p>
        </p:txBody>
      </p:sp>
      <p:sp>
        <p:nvSpPr>
          <p:cNvPr id="361474" name="Rectangle 2"/>
          <p:cNvSpPr>
            <a:spLocks noGrp="1" noRot="1" noChangeAspect="1" noChangeArrowheads="1" noTextEdit="1"/>
          </p:cNvSpPr>
          <p:nvPr>
            <p:ph type="sldImg"/>
          </p:nvPr>
        </p:nvSpPr>
        <p:spPr>
          <a:ln/>
        </p:spPr>
      </p:sp>
      <p:sp>
        <p:nvSpPr>
          <p:cNvPr id="361475" name="Rectangle 3"/>
          <p:cNvSpPr>
            <a:spLocks noGrp="1" noChangeArrowheads="1"/>
          </p:cNvSpPr>
          <p:nvPr>
            <p:ph type="body" idx="1"/>
          </p:nvPr>
        </p:nvSpPr>
        <p:spPr/>
        <p:txBody>
          <a:bodyPr/>
          <a:lstStyle/>
          <a:p>
            <a:r>
              <a:rPr lang="en-US"/>
              <a:t>Suppose RBC has a one-time opportunity to sell 150 bikes to a wholesaler. There would be no change in the cost structure as a result of this sale. Racing wants the one-time sale to produce a profit of $3,000. What selling price should RBC quote to the wholesaler?</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US">
                <a:solidFill>
                  <a:prstClr val="black"/>
                </a:solidFill>
              </a:rPr>
              <a:t>3-</a:t>
            </a:r>
            <a:fld id="{6C8911C8-1990-4D24-9CFD-A140292EA217}" type="slidenum">
              <a:rPr lang="en-US">
                <a:solidFill>
                  <a:prstClr val="black"/>
                </a:solidFill>
              </a:rPr>
              <a:pPr/>
              <a:t>34</a:t>
            </a:fld>
            <a:endParaRPr lang="en-US">
              <a:solidFill>
                <a:prstClr val="black"/>
              </a:solidFill>
            </a:endParaRPr>
          </a:p>
        </p:txBody>
      </p:sp>
      <p:sp>
        <p:nvSpPr>
          <p:cNvPr id="7" name="Rectangle 7"/>
          <p:cNvSpPr>
            <a:spLocks noGrp="1" noChangeArrowheads="1"/>
          </p:cNvSpPr>
          <p:nvPr>
            <p:ph type="sldNum" sz="quarter" idx="5"/>
          </p:nvPr>
        </p:nvSpPr>
        <p:spPr>
          <a:ln/>
        </p:spPr>
        <p:txBody>
          <a:bodyPr/>
          <a:lstStyle/>
          <a:p>
            <a:fld id="{916F474C-C417-447A-B810-08062D709D6A}" type="slidenum">
              <a:rPr lang="en-US">
                <a:solidFill>
                  <a:prstClr val="black"/>
                </a:solidFill>
              </a:rPr>
              <a:pPr/>
              <a:t>34</a:t>
            </a:fld>
            <a:endParaRPr lang="en-US">
              <a:solidFill>
                <a:prstClr val="black"/>
              </a:solidFill>
            </a:endParaRPr>
          </a:p>
        </p:txBody>
      </p:sp>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p:txBody>
          <a:bodyPr/>
          <a:lstStyle/>
          <a:p>
            <a:r>
              <a:rPr lang="en-US"/>
              <a:t>If we desire a profit of $3,000 on the sale of 150 bikes, we must have a profit of $20 per bike. The variable expenses associated with each bike are $300, so we would quote a selling price of $320. </a:t>
            </a:r>
            <a:br>
              <a:rPr lang="en-US"/>
            </a:br>
            <a:r>
              <a:rPr lang="en-US"/>
              <a:t/>
            </a:r>
            <a:br>
              <a:rPr lang="en-US"/>
            </a:br>
            <a:r>
              <a:rPr lang="en-US"/>
              <a:t>You can see the proof of the quote in the blue schedule.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US">
                <a:solidFill>
                  <a:prstClr val="black"/>
                </a:solidFill>
              </a:rPr>
              <a:t>3-</a:t>
            </a:r>
            <a:fld id="{AA97D19A-BFA6-44F4-BD32-D8572B872521}" type="slidenum">
              <a:rPr lang="en-US">
                <a:solidFill>
                  <a:prstClr val="black"/>
                </a:solidFill>
              </a:rPr>
              <a:pPr/>
              <a:t>35</a:t>
            </a:fld>
            <a:endParaRPr lang="en-US">
              <a:solidFill>
                <a:prstClr val="black"/>
              </a:solidFill>
            </a:endParaRPr>
          </a:p>
        </p:txBody>
      </p:sp>
      <p:sp>
        <p:nvSpPr>
          <p:cNvPr id="7" name="Rectangle 7"/>
          <p:cNvSpPr>
            <a:spLocks noGrp="1" noChangeArrowheads="1"/>
          </p:cNvSpPr>
          <p:nvPr>
            <p:ph type="sldNum" sz="quarter" idx="5"/>
          </p:nvPr>
        </p:nvSpPr>
        <p:spPr>
          <a:ln/>
        </p:spPr>
        <p:txBody>
          <a:bodyPr/>
          <a:lstStyle/>
          <a:p>
            <a:fld id="{C05CC840-0FFB-486C-813D-D623EC14CF27}" type="slidenum">
              <a:rPr lang="en-US">
                <a:solidFill>
                  <a:prstClr val="black"/>
                </a:solidFill>
              </a:rPr>
              <a:pPr/>
              <a:t>35</a:t>
            </a:fld>
            <a:endParaRPr lang="en-US">
              <a:solidFill>
                <a:prstClr val="black"/>
              </a:solidFill>
            </a:endParaRPr>
          </a:p>
        </p:txBody>
      </p:sp>
      <p:sp>
        <p:nvSpPr>
          <p:cNvPr id="398338" name="Rectangle 1026"/>
          <p:cNvSpPr>
            <a:spLocks noGrp="1" noRot="1" noChangeAspect="1" noChangeArrowheads="1" noTextEdit="1"/>
          </p:cNvSpPr>
          <p:nvPr>
            <p:ph type="sldImg"/>
          </p:nvPr>
        </p:nvSpPr>
        <p:spPr>
          <a:ln/>
        </p:spPr>
      </p:sp>
      <p:sp>
        <p:nvSpPr>
          <p:cNvPr id="398339" name="Rectangle 1027"/>
          <p:cNvSpPr>
            <a:spLocks noGrp="1" noChangeArrowheads="1"/>
          </p:cNvSpPr>
          <p:nvPr>
            <p:ph type="body" idx="1"/>
          </p:nvPr>
        </p:nvSpPr>
        <p:spPr>
          <a:xfrm>
            <a:off x="908685" y="4723373"/>
            <a:ext cx="4997768" cy="4473792"/>
          </a:xfrm>
        </p:spPr>
        <p:txBody>
          <a:bodyPr/>
          <a:lstStyle/>
          <a:p>
            <a:r>
              <a:rPr lang="en-US"/>
              <a:t>The Coffee Klatch wants to earn a monthly profit of $2,500. How many cups of coffee must the company sell to reach this profit goal?</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US">
                <a:solidFill>
                  <a:prstClr val="black"/>
                </a:solidFill>
              </a:rPr>
              <a:t>3-</a:t>
            </a:r>
            <a:fld id="{FEC9CC3C-4519-408B-8FB7-DBBC5D7BD346}" type="slidenum">
              <a:rPr lang="en-US">
                <a:solidFill>
                  <a:prstClr val="black"/>
                </a:solidFill>
              </a:rPr>
              <a:pPr/>
              <a:t>36</a:t>
            </a:fld>
            <a:endParaRPr lang="en-US">
              <a:solidFill>
                <a:prstClr val="black"/>
              </a:solidFill>
            </a:endParaRPr>
          </a:p>
        </p:txBody>
      </p:sp>
      <p:sp>
        <p:nvSpPr>
          <p:cNvPr id="7" name="Rectangle 7"/>
          <p:cNvSpPr>
            <a:spLocks noGrp="1" noChangeArrowheads="1"/>
          </p:cNvSpPr>
          <p:nvPr>
            <p:ph type="sldNum" sz="quarter" idx="5"/>
          </p:nvPr>
        </p:nvSpPr>
        <p:spPr>
          <a:ln/>
        </p:spPr>
        <p:txBody>
          <a:bodyPr/>
          <a:lstStyle/>
          <a:p>
            <a:fld id="{BEF69842-4148-4A39-BF33-285039787376}" type="slidenum">
              <a:rPr lang="en-US">
                <a:solidFill>
                  <a:prstClr val="black"/>
                </a:solidFill>
              </a:rPr>
              <a:pPr/>
              <a:t>36</a:t>
            </a:fld>
            <a:endParaRPr lang="en-US">
              <a:solidFill>
                <a:prstClr val="black"/>
              </a:solidFill>
            </a:endParaRPr>
          </a:p>
        </p:txBody>
      </p:sp>
      <p:sp>
        <p:nvSpPr>
          <p:cNvPr id="400386" name="Rectangle 2"/>
          <p:cNvSpPr>
            <a:spLocks noGrp="1" noRot="1" noChangeAspect="1" noChangeArrowheads="1" noTextEdit="1"/>
          </p:cNvSpPr>
          <p:nvPr>
            <p:ph type="sldImg"/>
          </p:nvPr>
        </p:nvSpPr>
        <p:spPr>
          <a:ln/>
        </p:spPr>
      </p:sp>
      <p:sp>
        <p:nvSpPr>
          <p:cNvPr id="400387" name="Rectangle 3"/>
          <p:cNvSpPr>
            <a:spLocks noGrp="1" noChangeArrowheads="1"/>
          </p:cNvSpPr>
          <p:nvPr>
            <p:ph type="body" idx="1"/>
          </p:nvPr>
        </p:nvSpPr>
        <p:spPr>
          <a:xfrm>
            <a:off x="908685" y="4723373"/>
            <a:ext cx="4997768" cy="4473792"/>
          </a:xfrm>
        </p:spPr>
        <p:txBody>
          <a:bodyPr/>
          <a:lstStyle/>
          <a:p>
            <a:r>
              <a:rPr lang="en-US"/>
              <a:t>We add the desired profit to the fixed cost and divide by the unit contribution of $1.13. The company must sell 3,363 cups of coffee to reach its profit goal.</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US">
                <a:solidFill>
                  <a:prstClr val="black"/>
                </a:solidFill>
              </a:rPr>
              <a:t>3-</a:t>
            </a:r>
            <a:fld id="{9776CC36-D1DA-4B29-AB7C-B782BC53949C}" type="slidenum">
              <a:rPr lang="en-US">
                <a:solidFill>
                  <a:prstClr val="black"/>
                </a:solidFill>
              </a:rPr>
              <a:pPr/>
              <a:t>37</a:t>
            </a:fld>
            <a:endParaRPr lang="en-US">
              <a:solidFill>
                <a:prstClr val="black"/>
              </a:solidFill>
            </a:endParaRPr>
          </a:p>
        </p:txBody>
      </p:sp>
      <p:sp>
        <p:nvSpPr>
          <p:cNvPr id="7" name="Rectangle 7"/>
          <p:cNvSpPr>
            <a:spLocks noGrp="1" noChangeArrowheads="1"/>
          </p:cNvSpPr>
          <p:nvPr>
            <p:ph type="sldNum" sz="quarter" idx="5"/>
          </p:nvPr>
        </p:nvSpPr>
        <p:spPr>
          <a:ln/>
        </p:spPr>
        <p:txBody>
          <a:bodyPr/>
          <a:lstStyle/>
          <a:p>
            <a:fld id="{00B63E0C-5E6A-4352-9A39-271E78DD479D}" type="slidenum">
              <a:rPr lang="en-US">
                <a:solidFill>
                  <a:prstClr val="black"/>
                </a:solidFill>
              </a:rPr>
              <a:pPr/>
              <a:t>37</a:t>
            </a:fld>
            <a:endParaRPr lang="en-US">
              <a:solidFill>
                <a:prstClr val="black"/>
              </a:solidFill>
            </a:endParaRPr>
          </a:p>
        </p:txBody>
      </p:sp>
      <p:sp>
        <p:nvSpPr>
          <p:cNvPr id="402434" name="Rectangle 2"/>
          <p:cNvSpPr>
            <a:spLocks noGrp="1" noRot="1" noChangeAspect="1" noChangeArrowheads="1" noTextEdit="1"/>
          </p:cNvSpPr>
          <p:nvPr>
            <p:ph type="sldImg"/>
          </p:nvPr>
        </p:nvSpPr>
        <p:spPr>
          <a:ln/>
        </p:spPr>
      </p:sp>
      <p:sp>
        <p:nvSpPr>
          <p:cNvPr id="402435" name="Rectangle 3"/>
          <p:cNvSpPr>
            <a:spLocks noGrp="1" noChangeArrowheads="1"/>
          </p:cNvSpPr>
          <p:nvPr>
            <p:ph type="body" idx="1"/>
          </p:nvPr>
        </p:nvSpPr>
        <p:spPr>
          <a:xfrm>
            <a:off x="908685" y="4723373"/>
            <a:ext cx="4997768" cy="4473792"/>
          </a:xfrm>
        </p:spPr>
        <p:txBody>
          <a:bodyPr/>
          <a:lstStyle/>
          <a:p>
            <a:r>
              <a:rPr lang="en-US"/>
              <a:t>The margin of safety helps management assess how far above or below the break-even point the company is currently operating. To calculate the margin of safety, we take total current sales and subtract break-even sales.</a:t>
            </a:r>
            <a:br>
              <a:rPr lang="en-US"/>
            </a:br>
            <a:r>
              <a:rPr lang="en-US"/>
              <a:t/>
            </a:r>
            <a:br>
              <a:rPr lang="en-US"/>
            </a:br>
            <a:r>
              <a:rPr lang="en-US"/>
              <a:t>Let’s calculate the margin of safety for RBC.</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US">
                <a:solidFill>
                  <a:prstClr val="black"/>
                </a:solidFill>
              </a:rPr>
              <a:t>3-</a:t>
            </a:r>
            <a:fld id="{1CFCFE61-B9A0-438B-9340-00E465EE53FD}" type="slidenum">
              <a:rPr lang="en-US">
                <a:solidFill>
                  <a:prstClr val="black"/>
                </a:solidFill>
              </a:rPr>
              <a:pPr/>
              <a:t>38</a:t>
            </a:fld>
            <a:endParaRPr lang="en-US">
              <a:solidFill>
                <a:prstClr val="black"/>
              </a:solidFill>
            </a:endParaRPr>
          </a:p>
        </p:txBody>
      </p:sp>
      <p:sp>
        <p:nvSpPr>
          <p:cNvPr id="7" name="Rectangle 7"/>
          <p:cNvSpPr>
            <a:spLocks noGrp="1" noChangeArrowheads="1"/>
          </p:cNvSpPr>
          <p:nvPr>
            <p:ph type="sldNum" sz="quarter" idx="5"/>
          </p:nvPr>
        </p:nvSpPr>
        <p:spPr>
          <a:ln/>
        </p:spPr>
        <p:txBody>
          <a:bodyPr/>
          <a:lstStyle/>
          <a:p>
            <a:fld id="{C8F54387-91AC-4149-A65E-565294B9291C}" type="slidenum">
              <a:rPr lang="en-US">
                <a:solidFill>
                  <a:prstClr val="black"/>
                </a:solidFill>
              </a:rPr>
              <a:pPr/>
              <a:t>38</a:t>
            </a:fld>
            <a:endParaRPr lang="en-US">
              <a:solidFill>
                <a:prstClr val="black"/>
              </a:solidFill>
            </a:endParaRPr>
          </a:p>
        </p:txBody>
      </p:sp>
      <p:sp>
        <p:nvSpPr>
          <p:cNvPr id="404482" name="Rectangle 2"/>
          <p:cNvSpPr>
            <a:spLocks noGrp="1" noRot="1" noChangeAspect="1" noChangeArrowheads="1" noTextEdit="1"/>
          </p:cNvSpPr>
          <p:nvPr>
            <p:ph type="sldImg"/>
          </p:nvPr>
        </p:nvSpPr>
        <p:spPr>
          <a:ln/>
        </p:spPr>
      </p:sp>
      <p:sp>
        <p:nvSpPr>
          <p:cNvPr id="404483" name="Rectangle 3"/>
          <p:cNvSpPr>
            <a:spLocks noGrp="1" noChangeArrowheads="1"/>
          </p:cNvSpPr>
          <p:nvPr>
            <p:ph type="body" idx="1"/>
          </p:nvPr>
        </p:nvSpPr>
        <p:spPr>
          <a:xfrm>
            <a:off x="908685" y="4723373"/>
            <a:ext cx="4997768" cy="4473792"/>
          </a:xfrm>
        </p:spPr>
        <p:txBody>
          <a:bodyPr/>
          <a:lstStyle/>
          <a:p>
            <a:r>
              <a:rPr lang="en-US"/>
              <a:t>RBC is currently selling 500 bikes and producing total sales revenue of $250,000. Sales at the break-even point are $200,000, so the company’s margin of safety is $50,000.</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US">
                <a:solidFill>
                  <a:prstClr val="black"/>
                </a:solidFill>
              </a:rPr>
              <a:t>3-</a:t>
            </a:r>
            <a:fld id="{C34F6FF0-4A98-4098-AC9C-B2BF12100060}" type="slidenum">
              <a:rPr lang="en-US">
                <a:solidFill>
                  <a:prstClr val="black"/>
                </a:solidFill>
              </a:rPr>
              <a:pPr/>
              <a:t>39</a:t>
            </a:fld>
            <a:endParaRPr lang="en-US">
              <a:solidFill>
                <a:prstClr val="black"/>
              </a:solidFill>
            </a:endParaRPr>
          </a:p>
        </p:txBody>
      </p:sp>
      <p:sp>
        <p:nvSpPr>
          <p:cNvPr id="7" name="Rectangle 7"/>
          <p:cNvSpPr>
            <a:spLocks noGrp="1" noChangeArrowheads="1"/>
          </p:cNvSpPr>
          <p:nvPr>
            <p:ph type="sldNum" sz="quarter" idx="5"/>
          </p:nvPr>
        </p:nvSpPr>
        <p:spPr>
          <a:ln/>
        </p:spPr>
        <p:txBody>
          <a:bodyPr/>
          <a:lstStyle/>
          <a:p>
            <a:fld id="{3A6B78C2-EDF8-4C68-9225-BA325C9CBE5C}" type="slidenum">
              <a:rPr lang="en-US">
                <a:solidFill>
                  <a:prstClr val="black"/>
                </a:solidFill>
              </a:rPr>
              <a:pPr/>
              <a:t>39</a:t>
            </a:fld>
            <a:endParaRPr lang="en-US">
              <a:solidFill>
                <a:prstClr val="black"/>
              </a:solidFill>
            </a:endParaRPr>
          </a:p>
        </p:txBody>
      </p:sp>
      <p:sp>
        <p:nvSpPr>
          <p:cNvPr id="406530" name="Rectangle 1026"/>
          <p:cNvSpPr>
            <a:spLocks noGrp="1" noRot="1" noChangeAspect="1" noChangeArrowheads="1" noTextEdit="1"/>
          </p:cNvSpPr>
          <p:nvPr>
            <p:ph type="sldImg"/>
          </p:nvPr>
        </p:nvSpPr>
        <p:spPr>
          <a:ln/>
        </p:spPr>
      </p:sp>
      <p:sp>
        <p:nvSpPr>
          <p:cNvPr id="406531" name="Rectangle 1027"/>
          <p:cNvSpPr>
            <a:spLocks noGrp="1" noChangeArrowheads="1"/>
          </p:cNvSpPr>
          <p:nvPr>
            <p:ph type="body" idx="1"/>
          </p:nvPr>
        </p:nvSpPr>
        <p:spPr>
          <a:xfrm>
            <a:off x="908685" y="4723373"/>
            <a:ext cx="4997768" cy="4473792"/>
          </a:xfrm>
        </p:spPr>
        <p:txBody>
          <a:bodyPr/>
          <a:lstStyle/>
          <a:p>
            <a:r>
              <a:rPr lang="en-US"/>
              <a:t>We can express the margin of safety as a percent of sales. In the case of RBC, the margin of safety is 20% ($50,000 divided by $250,000).</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US">
                <a:solidFill>
                  <a:prstClr val="black"/>
                </a:solidFill>
              </a:rPr>
              <a:t>3-</a:t>
            </a:r>
            <a:fld id="{F6FE8C7F-F0CB-457E-A64D-B118AF7D6F6D}" type="slidenum">
              <a:rPr lang="en-US">
                <a:solidFill>
                  <a:prstClr val="black"/>
                </a:solidFill>
              </a:rPr>
              <a:pPr/>
              <a:t>40</a:t>
            </a:fld>
            <a:endParaRPr lang="en-US">
              <a:solidFill>
                <a:prstClr val="black"/>
              </a:solidFill>
            </a:endParaRPr>
          </a:p>
        </p:txBody>
      </p:sp>
      <p:sp>
        <p:nvSpPr>
          <p:cNvPr id="7" name="Rectangle 7"/>
          <p:cNvSpPr>
            <a:spLocks noGrp="1" noChangeArrowheads="1"/>
          </p:cNvSpPr>
          <p:nvPr>
            <p:ph type="sldNum" sz="quarter" idx="5"/>
          </p:nvPr>
        </p:nvSpPr>
        <p:spPr>
          <a:ln/>
        </p:spPr>
        <p:txBody>
          <a:bodyPr/>
          <a:lstStyle/>
          <a:p>
            <a:fld id="{A1DE05CF-CC70-4D0B-85DD-3B6695E828A1}" type="slidenum">
              <a:rPr lang="en-US">
                <a:solidFill>
                  <a:prstClr val="black"/>
                </a:solidFill>
              </a:rPr>
              <a:pPr/>
              <a:t>40</a:t>
            </a:fld>
            <a:endParaRPr lang="en-US">
              <a:solidFill>
                <a:prstClr val="black"/>
              </a:solidFill>
            </a:endParaRPr>
          </a:p>
        </p:txBody>
      </p:sp>
      <p:sp>
        <p:nvSpPr>
          <p:cNvPr id="408578" name="Rectangle 2"/>
          <p:cNvSpPr>
            <a:spLocks noGrp="1" noRot="1" noChangeAspect="1" noChangeArrowheads="1" noTextEdit="1"/>
          </p:cNvSpPr>
          <p:nvPr>
            <p:ph type="sldImg"/>
          </p:nvPr>
        </p:nvSpPr>
        <p:spPr>
          <a:ln/>
        </p:spPr>
      </p:sp>
      <p:sp>
        <p:nvSpPr>
          <p:cNvPr id="408579" name="Rectangle 3"/>
          <p:cNvSpPr>
            <a:spLocks noGrp="1" noChangeArrowheads="1"/>
          </p:cNvSpPr>
          <p:nvPr>
            <p:ph type="body" idx="1"/>
          </p:nvPr>
        </p:nvSpPr>
        <p:spPr>
          <a:xfrm>
            <a:off x="908685" y="4723373"/>
            <a:ext cx="4997768" cy="4473792"/>
          </a:xfrm>
        </p:spPr>
        <p:txBody>
          <a:bodyPr/>
          <a:lstStyle/>
          <a:p>
            <a:pPr marL="228600" indent="-228600"/>
            <a:r>
              <a:rPr lang="en-US"/>
              <a:t>The margin of safety can be expressed in terms of the number of units sold.  RBC’s margin of safety is 100 bikes.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US">
                <a:solidFill>
                  <a:prstClr val="black"/>
                </a:solidFill>
              </a:rPr>
              <a:t>3-</a:t>
            </a:r>
            <a:fld id="{A6B68723-DC30-42B5-A523-509B051A9B05}" type="slidenum">
              <a:rPr lang="en-US">
                <a:solidFill>
                  <a:prstClr val="black"/>
                </a:solidFill>
              </a:rPr>
              <a:pPr/>
              <a:t>41</a:t>
            </a:fld>
            <a:endParaRPr lang="en-US">
              <a:solidFill>
                <a:prstClr val="black"/>
              </a:solidFill>
            </a:endParaRPr>
          </a:p>
        </p:txBody>
      </p:sp>
      <p:sp>
        <p:nvSpPr>
          <p:cNvPr id="7" name="Rectangle 7"/>
          <p:cNvSpPr>
            <a:spLocks noGrp="1" noChangeArrowheads="1"/>
          </p:cNvSpPr>
          <p:nvPr>
            <p:ph type="sldNum" sz="quarter" idx="5"/>
          </p:nvPr>
        </p:nvSpPr>
        <p:spPr>
          <a:ln/>
        </p:spPr>
        <p:txBody>
          <a:bodyPr/>
          <a:lstStyle/>
          <a:p>
            <a:fld id="{CEC7197A-06A0-4419-B7E5-7461B2DF0381}" type="slidenum">
              <a:rPr lang="en-US">
                <a:solidFill>
                  <a:prstClr val="black"/>
                </a:solidFill>
              </a:rPr>
              <a:pPr/>
              <a:t>41</a:t>
            </a:fld>
            <a:endParaRPr lang="en-US">
              <a:solidFill>
                <a:prstClr val="black"/>
              </a:solidFill>
            </a:endParaRPr>
          </a:p>
        </p:txBody>
      </p:sp>
      <p:sp>
        <p:nvSpPr>
          <p:cNvPr id="410626" name="Rectangle 2"/>
          <p:cNvSpPr>
            <a:spLocks noGrp="1" noRot="1" noChangeAspect="1" noChangeArrowheads="1" noTextEdit="1"/>
          </p:cNvSpPr>
          <p:nvPr>
            <p:ph type="sldImg"/>
          </p:nvPr>
        </p:nvSpPr>
        <p:spPr>
          <a:ln/>
        </p:spPr>
      </p:sp>
      <p:sp>
        <p:nvSpPr>
          <p:cNvPr id="410627" name="Rectangle 3"/>
          <p:cNvSpPr>
            <a:spLocks noGrp="1" noChangeArrowheads="1"/>
          </p:cNvSpPr>
          <p:nvPr>
            <p:ph type="body" idx="1"/>
          </p:nvPr>
        </p:nvSpPr>
        <p:spPr>
          <a:xfrm>
            <a:off x="908685" y="4723373"/>
            <a:ext cx="4997768" cy="4473792"/>
          </a:xfrm>
        </p:spPr>
        <p:txBody>
          <a:bodyPr/>
          <a:lstStyle/>
          <a:p>
            <a:r>
              <a:rPr lang="en-US"/>
              <a:t>Let’s see if you can calculate the margin of safety in cups of coffee for the Coffee Klatch.</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US">
                <a:solidFill>
                  <a:prstClr val="black"/>
                </a:solidFill>
              </a:rPr>
              <a:t>3-</a:t>
            </a:r>
            <a:fld id="{D376E965-0172-42B9-B7C9-1A8992B4BDEE}" type="slidenum">
              <a:rPr lang="en-US">
                <a:solidFill>
                  <a:prstClr val="black"/>
                </a:solidFill>
              </a:rPr>
              <a:pPr/>
              <a:t>42</a:t>
            </a:fld>
            <a:endParaRPr lang="en-US">
              <a:solidFill>
                <a:prstClr val="black"/>
              </a:solidFill>
            </a:endParaRPr>
          </a:p>
        </p:txBody>
      </p:sp>
      <p:sp>
        <p:nvSpPr>
          <p:cNvPr id="7" name="Rectangle 7"/>
          <p:cNvSpPr>
            <a:spLocks noGrp="1" noChangeArrowheads="1"/>
          </p:cNvSpPr>
          <p:nvPr>
            <p:ph type="sldNum" sz="quarter" idx="5"/>
          </p:nvPr>
        </p:nvSpPr>
        <p:spPr>
          <a:ln/>
        </p:spPr>
        <p:txBody>
          <a:bodyPr/>
          <a:lstStyle/>
          <a:p>
            <a:fld id="{D23E9DB1-D167-44C7-A982-5A1441CCEDB2}" type="slidenum">
              <a:rPr lang="en-US">
                <a:solidFill>
                  <a:prstClr val="black"/>
                </a:solidFill>
              </a:rPr>
              <a:pPr/>
              <a:t>42</a:t>
            </a:fld>
            <a:endParaRPr lang="en-US">
              <a:solidFill>
                <a:prstClr val="black"/>
              </a:solidFill>
            </a:endParaRPr>
          </a:p>
        </p:txBody>
      </p:sp>
      <p:sp>
        <p:nvSpPr>
          <p:cNvPr id="412674" name="Rectangle 2"/>
          <p:cNvSpPr>
            <a:spLocks noGrp="1" noRot="1" noChangeAspect="1" noChangeArrowheads="1" noTextEdit="1"/>
          </p:cNvSpPr>
          <p:nvPr>
            <p:ph type="sldImg"/>
          </p:nvPr>
        </p:nvSpPr>
        <p:spPr>
          <a:ln/>
        </p:spPr>
      </p:sp>
      <p:sp>
        <p:nvSpPr>
          <p:cNvPr id="412675" name="Rectangle 3"/>
          <p:cNvSpPr>
            <a:spLocks noGrp="1" noChangeArrowheads="1"/>
          </p:cNvSpPr>
          <p:nvPr>
            <p:ph type="body" idx="1"/>
          </p:nvPr>
        </p:nvSpPr>
        <p:spPr>
          <a:xfrm>
            <a:off x="908685" y="4723373"/>
            <a:ext cx="4997768" cy="4473792"/>
          </a:xfrm>
        </p:spPr>
        <p:txBody>
          <a:bodyPr/>
          <a:lstStyle/>
          <a:p>
            <a:r>
              <a:rPr lang="en-US"/>
              <a:t>The margin of safety is 950 cups, or we can calculate the margin of safety as 45%.</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3"/>
          <p:cNvSpPr>
            <a:spLocks noGrp="1" noChangeArrowheads="1"/>
          </p:cNvSpPr>
          <p:nvPr>
            <p:ph type="dt" sz="quarter" idx="1"/>
          </p:nvPr>
        </p:nvSpPr>
        <p:spPr>
          <a:noFill/>
        </p:spPr>
        <p:txBody>
          <a:bodyPr/>
          <a:lstStyle>
            <a:lvl1pPr>
              <a:defRPr sz="3000">
                <a:solidFill>
                  <a:schemeClr val="tx1"/>
                </a:solidFill>
                <a:latin typeface="Arial" pitchFamily="34" charset="0"/>
              </a:defRPr>
            </a:lvl1pPr>
            <a:lvl2pPr marL="742950" indent="-285750">
              <a:defRPr sz="3000">
                <a:solidFill>
                  <a:schemeClr val="tx1"/>
                </a:solidFill>
                <a:latin typeface="Arial" pitchFamily="34" charset="0"/>
              </a:defRPr>
            </a:lvl2pPr>
            <a:lvl3pPr marL="1143000" indent="-228600">
              <a:defRPr sz="3000">
                <a:solidFill>
                  <a:schemeClr val="tx1"/>
                </a:solidFill>
                <a:latin typeface="Arial" pitchFamily="34" charset="0"/>
              </a:defRPr>
            </a:lvl3pPr>
            <a:lvl4pPr marL="1600200" indent="-228600">
              <a:defRPr sz="3000">
                <a:solidFill>
                  <a:schemeClr val="tx1"/>
                </a:solidFill>
                <a:latin typeface="Arial" pitchFamily="34" charset="0"/>
              </a:defRPr>
            </a:lvl4pPr>
            <a:lvl5pPr marL="2057400" indent="-228600">
              <a:defRPr sz="3000">
                <a:solidFill>
                  <a:schemeClr val="tx1"/>
                </a:solidFill>
                <a:latin typeface="Arial" pitchFamily="34" charset="0"/>
              </a:defRPr>
            </a:lvl5pPr>
            <a:lvl6pPr marL="2514600" indent="-228600" eaLnBrk="0" fontAlgn="base" hangingPunct="0">
              <a:spcBef>
                <a:spcPct val="0"/>
              </a:spcBef>
              <a:spcAft>
                <a:spcPct val="0"/>
              </a:spcAft>
              <a:defRPr sz="3000">
                <a:solidFill>
                  <a:schemeClr val="tx1"/>
                </a:solidFill>
                <a:latin typeface="Arial" pitchFamily="34" charset="0"/>
              </a:defRPr>
            </a:lvl6pPr>
            <a:lvl7pPr marL="2971800" indent="-228600" eaLnBrk="0" fontAlgn="base" hangingPunct="0">
              <a:spcBef>
                <a:spcPct val="0"/>
              </a:spcBef>
              <a:spcAft>
                <a:spcPct val="0"/>
              </a:spcAft>
              <a:defRPr sz="3000">
                <a:solidFill>
                  <a:schemeClr val="tx1"/>
                </a:solidFill>
                <a:latin typeface="Arial" pitchFamily="34" charset="0"/>
              </a:defRPr>
            </a:lvl7pPr>
            <a:lvl8pPr marL="3429000" indent="-228600" eaLnBrk="0" fontAlgn="base" hangingPunct="0">
              <a:spcBef>
                <a:spcPct val="0"/>
              </a:spcBef>
              <a:spcAft>
                <a:spcPct val="0"/>
              </a:spcAft>
              <a:defRPr sz="3000">
                <a:solidFill>
                  <a:schemeClr val="tx1"/>
                </a:solidFill>
                <a:latin typeface="Arial" pitchFamily="34" charset="0"/>
              </a:defRPr>
            </a:lvl8pPr>
            <a:lvl9pPr marL="3886200" indent="-228600" eaLnBrk="0" fontAlgn="base" hangingPunct="0">
              <a:spcBef>
                <a:spcPct val="0"/>
              </a:spcBef>
              <a:spcAft>
                <a:spcPct val="0"/>
              </a:spcAft>
              <a:defRPr sz="3000">
                <a:solidFill>
                  <a:schemeClr val="tx1"/>
                </a:solidFill>
                <a:latin typeface="Arial" pitchFamily="34" charset="0"/>
              </a:defRPr>
            </a:lvl9pPr>
          </a:lstStyle>
          <a:p>
            <a:r>
              <a:rPr lang="en-US" sz="1000" smtClean="0">
                <a:solidFill>
                  <a:srgbClr val="000000"/>
                </a:solidFill>
                <a:latin typeface="Times" pitchFamily="34" charset="0"/>
              </a:rPr>
              <a:t>3-</a:t>
            </a:r>
            <a:fld id="{1DA7ACD6-7164-4BC9-9FE8-22072934372B}" type="slidenum">
              <a:rPr lang="en-US" sz="1000" smtClean="0">
                <a:solidFill>
                  <a:srgbClr val="000000"/>
                </a:solidFill>
                <a:latin typeface="Times" pitchFamily="34" charset="0"/>
              </a:rPr>
              <a:pPr/>
              <a:t>7</a:t>
            </a:fld>
            <a:endParaRPr lang="en-US" sz="1000" smtClean="0">
              <a:solidFill>
                <a:srgbClr val="000000"/>
              </a:solidFill>
              <a:latin typeface="Times" pitchFamily="34" charset="0"/>
            </a:endParaRPr>
          </a:p>
        </p:txBody>
      </p:sp>
      <p:sp>
        <p:nvSpPr>
          <p:cNvPr id="12185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000">
                <a:solidFill>
                  <a:schemeClr val="tx1"/>
                </a:solidFill>
                <a:latin typeface="Arial" pitchFamily="34" charset="0"/>
              </a:defRPr>
            </a:lvl1pPr>
            <a:lvl2pPr marL="742950" indent="-285750">
              <a:defRPr sz="3000">
                <a:solidFill>
                  <a:schemeClr val="tx1"/>
                </a:solidFill>
                <a:latin typeface="Arial" pitchFamily="34" charset="0"/>
              </a:defRPr>
            </a:lvl2pPr>
            <a:lvl3pPr marL="1143000" indent="-228600">
              <a:defRPr sz="3000">
                <a:solidFill>
                  <a:schemeClr val="tx1"/>
                </a:solidFill>
                <a:latin typeface="Arial" pitchFamily="34" charset="0"/>
              </a:defRPr>
            </a:lvl3pPr>
            <a:lvl4pPr marL="1600200" indent="-228600">
              <a:defRPr sz="3000">
                <a:solidFill>
                  <a:schemeClr val="tx1"/>
                </a:solidFill>
                <a:latin typeface="Arial" pitchFamily="34" charset="0"/>
              </a:defRPr>
            </a:lvl4pPr>
            <a:lvl5pPr marL="2057400" indent="-228600">
              <a:defRPr sz="3000">
                <a:solidFill>
                  <a:schemeClr val="tx1"/>
                </a:solidFill>
                <a:latin typeface="Arial" pitchFamily="34" charset="0"/>
              </a:defRPr>
            </a:lvl5pPr>
            <a:lvl6pPr marL="2514600" indent="-228600" eaLnBrk="0" fontAlgn="base" hangingPunct="0">
              <a:spcBef>
                <a:spcPct val="0"/>
              </a:spcBef>
              <a:spcAft>
                <a:spcPct val="0"/>
              </a:spcAft>
              <a:defRPr sz="3000">
                <a:solidFill>
                  <a:schemeClr val="tx1"/>
                </a:solidFill>
                <a:latin typeface="Arial" pitchFamily="34" charset="0"/>
              </a:defRPr>
            </a:lvl6pPr>
            <a:lvl7pPr marL="2971800" indent="-228600" eaLnBrk="0" fontAlgn="base" hangingPunct="0">
              <a:spcBef>
                <a:spcPct val="0"/>
              </a:spcBef>
              <a:spcAft>
                <a:spcPct val="0"/>
              </a:spcAft>
              <a:defRPr sz="3000">
                <a:solidFill>
                  <a:schemeClr val="tx1"/>
                </a:solidFill>
                <a:latin typeface="Arial" pitchFamily="34" charset="0"/>
              </a:defRPr>
            </a:lvl7pPr>
            <a:lvl8pPr marL="3429000" indent="-228600" eaLnBrk="0" fontAlgn="base" hangingPunct="0">
              <a:spcBef>
                <a:spcPct val="0"/>
              </a:spcBef>
              <a:spcAft>
                <a:spcPct val="0"/>
              </a:spcAft>
              <a:defRPr sz="3000">
                <a:solidFill>
                  <a:schemeClr val="tx1"/>
                </a:solidFill>
                <a:latin typeface="Arial" pitchFamily="34" charset="0"/>
              </a:defRPr>
            </a:lvl8pPr>
            <a:lvl9pPr marL="3886200" indent="-228600" eaLnBrk="0" fontAlgn="base" hangingPunct="0">
              <a:spcBef>
                <a:spcPct val="0"/>
              </a:spcBef>
              <a:spcAft>
                <a:spcPct val="0"/>
              </a:spcAft>
              <a:defRPr sz="3000">
                <a:solidFill>
                  <a:schemeClr val="tx1"/>
                </a:solidFill>
                <a:latin typeface="Arial" pitchFamily="34" charset="0"/>
              </a:defRPr>
            </a:lvl9pPr>
          </a:lstStyle>
          <a:p>
            <a:fld id="{04857BFA-1DC9-4315-A032-4DB59EAC9D0E}" type="slidenum">
              <a:rPr lang="en-US" sz="1200" smtClean="0">
                <a:solidFill>
                  <a:srgbClr val="000000"/>
                </a:solidFill>
              </a:rPr>
              <a:pPr/>
              <a:t>7</a:t>
            </a:fld>
            <a:endParaRPr lang="en-US" sz="1200" smtClean="0">
              <a:solidFill>
                <a:srgbClr val="000000"/>
              </a:solidFill>
            </a:endParaRPr>
          </a:p>
        </p:txBody>
      </p:sp>
      <p:sp>
        <p:nvSpPr>
          <p:cNvPr id="121860" name="Rectangle 2"/>
          <p:cNvSpPr>
            <a:spLocks noGrp="1" noRot="1" noChangeAspect="1" noChangeArrowheads="1" noTextEdit="1"/>
          </p:cNvSpPr>
          <p:nvPr>
            <p:ph type="sldImg"/>
          </p:nvPr>
        </p:nvSpPr>
        <p:spPr>
          <a:solidFill>
            <a:srgbClr val="FFFFFF"/>
          </a:solidFill>
          <a:ln/>
        </p:spPr>
      </p:sp>
      <p:sp>
        <p:nvSpPr>
          <p:cNvPr id="121861" name="Rectangle 3"/>
          <p:cNvSpPr>
            <a:spLocks noGrp="1" noChangeArrowheads="1"/>
          </p:cNvSpPr>
          <p:nvPr>
            <p:ph type="body" idx="1"/>
          </p:nvPr>
        </p:nvSpPr>
        <p:spPr>
          <a:xfrm>
            <a:off x="908050" y="4722813"/>
            <a:ext cx="4999038" cy="4473575"/>
          </a:xfrm>
          <a:solidFill>
            <a:srgbClr val="FFFFFF"/>
          </a:solidFill>
          <a:ln>
            <a:solidFill>
              <a:srgbClr val="000000"/>
            </a:solidFill>
            <a:miter lim="800000"/>
            <a:headEnd/>
            <a:tailEnd/>
          </a:ln>
        </p:spPr>
        <p:txBody>
          <a:bodyPr/>
          <a:lstStyle/>
          <a:p>
            <a:pPr algn="just" eaLnBrk="1" hangingPunct="1"/>
            <a:r>
              <a:rPr lang="en-US" smtClean="0">
                <a:cs typeface="Times New Roman" pitchFamily="18" charset="0"/>
              </a:rPr>
              <a:t>Quite frequently, it is necessary to predict how a certain cost will behave in response to a change in activity.  For example, a manager may want to estimate the impact that a 5% increase in sales would have on the company’s total electric bill.  Cost behavior refers to how a cost will react to changed in the level of activity within the relevant range.  The most commonly used classifications of cost behavior are variable and fixed costs.  </a:t>
            </a:r>
          </a:p>
          <a:p>
            <a:pPr algn="just" eaLnBrk="1" hangingPunct="1"/>
            <a:endParaRPr lang="en-US" smtClean="0">
              <a:cs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US">
                <a:solidFill>
                  <a:prstClr val="black"/>
                </a:solidFill>
              </a:rPr>
              <a:t>3-</a:t>
            </a:r>
            <a:fld id="{9F15CC73-C8B0-4178-9688-CA2A120D0567}" type="slidenum">
              <a:rPr lang="en-US">
                <a:solidFill>
                  <a:prstClr val="black"/>
                </a:solidFill>
              </a:rPr>
              <a:pPr/>
              <a:t>43</a:t>
            </a:fld>
            <a:endParaRPr lang="en-US">
              <a:solidFill>
                <a:prstClr val="black"/>
              </a:solidFill>
            </a:endParaRPr>
          </a:p>
        </p:txBody>
      </p:sp>
      <p:sp>
        <p:nvSpPr>
          <p:cNvPr id="7" name="Rectangle 7"/>
          <p:cNvSpPr>
            <a:spLocks noGrp="1" noChangeArrowheads="1"/>
          </p:cNvSpPr>
          <p:nvPr>
            <p:ph type="sldNum" sz="quarter" idx="5"/>
          </p:nvPr>
        </p:nvSpPr>
        <p:spPr>
          <a:ln/>
        </p:spPr>
        <p:txBody>
          <a:bodyPr/>
          <a:lstStyle/>
          <a:p>
            <a:fld id="{2F2E8B3D-3487-4D94-8370-DECD091EA0BD}" type="slidenum">
              <a:rPr lang="en-US">
                <a:solidFill>
                  <a:prstClr val="black"/>
                </a:solidFill>
              </a:rPr>
              <a:pPr/>
              <a:t>43</a:t>
            </a:fld>
            <a:endParaRPr lang="en-US">
              <a:solidFill>
                <a:prstClr val="black"/>
              </a:solidFill>
            </a:endParaRPr>
          </a:p>
        </p:txBody>
      </p:sp>
      <p:sp>
        <p:nvSpPr>
          <p:cNvPr id="418818" name="Rectangle 2"/>
          <p:cNvSpPr>
            <a:spLocks noGrp="1" noRot="1" noChangeAspect="1" noChangeArrowheads="1" noTextEdit="1"/>
          </p:cNvSpPr>
          <p:nvPr>
            <p:ph type="sldImg"/>
          </p:nvPr>
        </p:nvSpPr>
        <p:spPr>
          <a:ln/>
        </p:spPr>
      </p:sp>
      <p:sp>
        <p:nvSpPr>
          <p:cNvPr id="418819" name="Rectangle 3"/>
          <p:cNvSpPr>
            <a:spLocks noGrp="1" noChangeArrowheads="1"/>
          </p:cNvSpPr>
          <p:nvPr>
            <p:ph type="body" idx="1"/>
          </p:nvPr>
        </p:nvSpPr>
        <p:spPr>
          <a:xfrm>
            <a:off x="908685" y="4723373"/>
            <a:ext cx="4997768" cy="4473792"/>
          </a:xfrm>
        </p:spPr>
        <p:txBody>
          <a:bodyPr/>
          <a:lstStyle/>
          <a:p>
            <a:r>
              <a:rPr lang="en-US"/>
              <a:t>The degree of operating leverage is a measure, at any given level of sales, of how a percentage change in sales volume will affect profits. It is computed by dividing contribution margin by net operating income.</a:t>
            </a:r>
            <a:br>
              <a:rPr lang="en-US"/>
            </a:br>
            <a:r>
              <a:rPr lang="en-US"/>
              <a:t/>
            </a:r>
            <a:br>
              <a:rPr lang="en-US"/>
            </a:br>
            <a:r>
              <a:rPr lang="en-US"/>
              <a:t>Let’s look at Racing Bicycle.</a:t>
            </a:r>
          </a:p>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US">
                <a:solidFill>
                  <a:prstClr val="black"/>
                </a:solidFill>
              </a:rPr>
              <a:t>3-</a:t>
            </a:r>
            <a:fld id="{3ECA73B9-E4A1-463D-BE6F-319D8A12DE9A}" type="slidenum">
              <a:rPr lang="en-US">
                <a:solidFill>
                  <a:prstClr val="black"/>
                </a:solidFill>
              </a:rPr>
              <a:pPr/>
              <a:t>44</a:t>
            </a:fld>
            <a:endParaRPr lang="en-US">
              <a:solidFill>
                <a:prstClr val="black"/>
              </a:solidFill>
            </a:endParaRPr>
          </a:p>
        </p:txBody>
      </p:sp>
      <p:sp>
        <p:nvSpPr>
          <p:cNvPr id="7" name="Rectangle 7"/>
          <p:cNvSpPr>
            <a:spLocks noGrp="1" noChangeArrowheads="1"/>
          </p:cNvSpPr>
          <p:nvPr>
            <p:ph type="sldNum" sz="quarter" idx="5"/>
          </p:nvPr>
        </p:nvSpPr>
        <p:spPr>
          <a:ln/>
        </p:spPr>
        <p:txBody>
          <a:bodyPr/>
          <a:lstStyle/>
          <a:p>
            <a:fld id="{AA5AFAF0-B46E-4C20-9A65-D3BD96F6ABAF}" type="slidenum">
              <a:rPr lang="en-US">
                <a:solidFill>
                  <a:prstClr val="black"/>
                </a:solidFill>
              </a:rPr>
              <a:pPr/>
              <a:t>44</a:t>
            </a:fld>
            <a:endParaRPr lang="en-US">
              <a:solidFill>
                <a:prstClr val="black"/>
              </a:solidFill>
            </a:endParaRPr>
          </a:p>
        </p:txBody>
      </p:sp>
      <p:sp>
        <p:nvSpPr>
          <p:cNvPr id="420866" name="Rectangle 1026"/>
          <p:cNvSpPr>
            <a:spLocks noGrp="1" noRot="1" noChangeAspect="1" noChangeArrowheads="1" noTextEdit="1"/>
          </p:cNvSpPr>
          <p:nvPr>
            <p:ph type="sldImg"/>
          </p:nvPr>
        </p:nvSpPr>
        <p:spPr>
          <a:ln/>
        </p:spPr>
      </p:sp>
      <p:sp>
        <p:nvSpPr>
          <p:cNvPr id="420867" name="Rectangle 1027"/>
          <p:cNvSpPr>
            <a:spLocks noGrp="1" noChangeArrowheads="1"/>
          </p:cNvSpPr>
          <p:nvPr>
            <p:ph type="body" idx="1"/>
          </p:nvPr>
        </p:nvSpPr>
        <p:spPr>
          <a:xfrm>
            <a:off x="908685" y="4723373"/>
            <a:ext cx="4997768" cy="4473792"/>
          </a:xfrm>
        </p:spPr>
        <p:txBody>
          <a:bodyPr/>
          <a:lstStyle/>
          <a:p>
            <a:r>
              <a:rPr lang="en-US"/>
              <a:t>Recall that Racing is currently selling 500 bikes and producing net income of $20,000. Contribution margin is $100,000.</a:t>
            </a:r>
          </a:p>
          <a:p>
            <a:endParaRPr lang="en-US"/>
          </a:p>
          <a:p>
            <a:r>
              <a:rPr lang="en-US"/>
              <a:t>Operating leverage is 5. We determine this by dividing the $100,000 contribution by net income of $20,000.</a:t>
            </a:r>
          </a:p>
          <a:p>
            <a:endParaRPr lang="en-US"/>
          </a:p>
          <a:p>
            <a:r>
              <a:rPr lang="en-US"/>
              <a:t>Now that we calculated the degree of operating leverage for RBC, let’s see exactly what this means to management.</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US">
                <a:solidFill>
                  <a:prstClr val="black"/>
                </a:solidFill>
              </a:rPr>
              <a:t>3-</a:t>
            </a:r>
            <a:fld id="{31D389AF-7DF6-4BA6-A28B-4EF886C33DC7}" type="slidenum">
              <a:rPr lang="en-US">
                <a:solidFill>
                  <a:prstClr val="black"/>
                </a:solidFill>
              </a:rPr>
              <a:pPr/>
              <a:t>45</a:t>
            </a:fld>
            <a:endParaRPr lang="en-US">
              <a:solidFill>
                <a:prstClr val="black"/>
              </a:solidFill>
            </a:endParaRPr>
          </a:p>
        </p:txBody>
      </p:sp>
      <p:sp>
        <p:nvSpPr>
          <p:cNvPr id="7" name="Rectangle 7"/>
          <p:cNvSpPr>
            <a:spLocks noGrp="1" noChangeArrowheads="1"/>
          </p:cNvSpPr>
          <p:nvPr>
            <p:ph type="sldNum" sz="quarter" idx="5"/>
          </p:nvPr>
        </p:nvSpPr>
        <p:spPr>
          <a:ln/>
        </p:spPr>
        <p:txBody>
          <a:bodyPr/>
          <a:lstStyle/>
          <a:p>
            <a:fld id="{92D9BA35-9385-4118-A665-6B1BE9928839}" type="slidenum">
              <a:rPr lang="en-US">
                <a:solidFill>
                  <a:prstClr val="black"/>
                </a:solidFill>
              </a:rPr>
              <a:pPr/>
              <a:t>45</a:t>
            </a:fld>
            <a:endParaRPr lang="en-US">
              <a:solidFill>
                <a:prstClr val="black"/>
              </a:solidFill>
            </a:endParaRPr>
          </a:p>
        </p:txBody>
      </p:sp>
      <p:sp>
        <p:nvSpPr>
          <p:cNvPr id="422914" name="Rectangle 2"/>
          <p:cNvSpPr>
            <a:spLocks noGrp="1" noRot="1" noChangeAspect="1" noChangeArrowheads="1" noTextEdit="1"/>
          </p:cNvSpPr>
          <p:nvPr>
            <p:ph type="sldImg"/>
          </p:nvPr>
        </p:nvSpPr>
        <p:spPr>
          <a:ln/>
        </p:spPr>
      </p:sp>
      <p:sp>
        <p:nvSpPr>
          <p:cNvPr id="422915" name="Rectangle 3"/>
          <p:cNvSpPr>
            <a:spLocks noGrp="1" noChangeArrowheads="1"/>
          </p:cNvSpPr>
          <p:nvPr>
            <p:ph type="body" idx="1"/>
          </p:nvPr>
        </p:nvSpPr>
        <p:spPr>
          <a:xfrm>
            <a:off x="908685" y="4723373"/>
            <a:ext cx="4997768" cy="4473792"/>
          </a:xfrm>
        </p:spPr>
        <p:txBody>
          <a:bodyPr/>
          <a:lstStyle/>
          <a:p>
            <a:r>
              <a:rPr lang="en-US"/>
              <a:t>If Racing is able to increase sales by 10%, net income will increase by 50%. We multiply the percentage increase in sales by the degree of operating leverage. Let’s verify the 50% increase in profit.</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US">
                <a:solidFill>
                  <a:prstClr val="black"/>
                </a:solidFill>
              </a:rPr>
              <a:t>3-</a:t>
            </a:r>
            <a:fld id="{3D62F436-2C31-4596-9ACE-AA0310515504}" type="slidenum">
              <a:rPr lang="en-US">
                <a:solidFill>
                  <a:prstClr val="black"/>
                </a:solidFill>
              </a:rPr>
              <a:pPr/>
              <a:t>46</a:t>
            </a:fld>
            <a:endParaRPr lang="en-US">
              <a:solidFill>
                <a:prstClr val="black"/>
              </a:solidFill>
            </a:endParaRPr>
          </a:p>
        </p:txBody>
      </p:sp>
      <p:sp>
        <p:nvSpPr>
          <p:cNvPr id="7" name="Rectangle 7"/>
          <p:cNvSpPr>
            <a:spLocks noGrp="1" noChangeArrowheads="1"/>
          </p:cNvSpPr>
          <p:nvPr>
            <p:ph type="sldNum" sz="quarter" idx="5"/>
          </p:nvPr>
        </p:nvSpPr>
        <p:spPr>
          <a:ln/>
        </p:spPr>
        <p:txBody>
          <a:bodyPr/>
          <a:lstStyle/>
          <a:p>
            <a:fld id="{234AB1BF-CEC6-4D5D-9A34-132F555381C3}" type="slidenum">
              <a:rPr lang="en-US">
                <a:solidFill>
                  <a:prstClr val="black"/>
                </a:solidFill>
              </a:rPr>
              <a:pPr/>
              <a:t>46</a:t>
            </a:fld>
            <a:endParaRPr lang="en-US">
              <a:solidFill>
                <a:prstClr val="black"/>
              </a:solidFill>
            </a:endParaRP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a:xfrm>
            <a:off x="908685" y="4723373"/>
            <a:ext cx="4997768" cy="4473792"/>
          </a:xfrm>
        </p:spPr>
        <p:txBody>
          <a:bodyPr/>
          <a:lstStyle/>
          <a:p>
            <a:r>
              <a:rPr lang="en-US"/>
              <a:t>A 10% increase in sales would increase bike sales from the current level of 500 to 550. Look at the contribution margin income statement and notice that income increased from $20,000 to $30,000. That $10,000 increase in net income is a 50% increase.</a:t>
            </a:r>
            <a:br>
              <a:rPr lang="en-US"/>
            </a:br>
            <a:r>
              <a:rPr lang="en-US"/>
              <a:t/>
            </a:r>
            <a:br>
              <a:rPr lang="en-US"/>
            </a:br>
            <a:r>
              <a:rPr lang="en-US"/>
              <a:t>So it is true that a 10% increase in sales results in a 50% in net income. This is powerful information for a manager to have.</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US">
                <a:solidFill>
                  <a:prstClr val="black"/>
                </a:solidFill>
              </a:rPr>
              <a:t>3-</a:t>
            </a:r>
            <a:fld id="{981C983C-58AC-402C-BB91-B77441D91210}" type="slidenum">
              <a:rPr lang="en-US">
                <a:solidFill>
                  <a:prstClr val="black"/>
                </a:solidFill>
              </a:rPr>
              <a:pPr/>
              <a:t>47</a:t>
            </a:fld>
            <a:endParaRPr lang="en-US">
              <a:solidFill>
                <a:prstClr val="black"/>
              </a:solidFill>
            </a:endParaRPr>
          </a:p>
        </p:txBody>
      </p:sp>
      <p:sp>
        <p:nvSpPr>
          <p:cNvPr id="7" name="Rectangle 7"/>
          <p:cNvSpPr>
            <a:spLocks noGrp="1" noChangeArrowheads="1"/>
          </p:cNvSpPr>
          <p:nvPr>
            <p:ph type="sldNum" sz="quarter" idx="5"/>
          </p:nvPr>
        </p:nvSpPr>
        <p:spPr>
          <a:ln/>
        </p:spPr>
        <p:txBody>
          <a:bodyPr/>
          <a:lstStyle/>
          <a:p>
            <a:fld id="{CB2B9AC4-4316-4A31-84B2-7CAD845CBE72}" type="slidenum">
              <a:rPr lang="en-US">
                <a:solidFill>
                  <a:prstClr val="black"/>
                </a:solidFill>
              </a:rPr>
              <a:pPr/>
              <a:t>47</a:t>
            </a:fld>
            <a:endParaRPr lang="en-US">
              <a:solidFill>
                <a:prstClr val="black"/>
              </a:solidFill>
            </a:endParaRP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a:xfrm>
            <a:off x="908685" y="4723373"/>
            <a:ext cx="4997768" cy="4473792"/>
          </a:xfrm>
        </p:spPr>
        <p:txBody>
          <a:bodyPr/>
          <a:lstStyle/>
          <a:p>
            <a:r>
              <a:rPr lang="en-US"/>
              <a:t>See if you can calculate the degree of operating leverage for the Coffee Klatch.</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US">
                <a:solidFill>
                  <a:prstClr val="black"/>
                </a:solidFill>
              </a:rPr>
              <a:t>3-</a:t>
            </a:r>
            <a:fld id="{D7D06C7A-5889-4D70-B60F-BDB9E63102E1}" type="slidenum">
              <a:rPr lang="en-US">
                <a:solidFill>
                  <a:prstClr val="black"/>
                </a:solidFill>
              </a:rPr>
              <a:pPr/>
              <a:t>48</a:t>
            </a:fld>
            <a:endParaRPr lang="en-US">
              <a:solidFill>
                <a:prstClr val="black"/>
              </a:solidFill>
            </a:endParaRPr>
          </a:p>
        </p:txBody>
      </p:sp>
      <p:sp>
        <p:nvSpPr>
          <p:cNvPr id="7" name="Rectangle 7"/>
          <p:cNvSpPr>
            <a:spLocks noGrp="1" noChangeArrowheads="1"/>
          </p:cNvSpPr>
          <p:nvPr>
            <p:ph type="sldNum" sz="quarter" idx="5"/>
          </p:nvPr>
        </p:nvSpPr>
        <p:spPr>
          <a:ln/>
        </p:spPr>
        <p:txBody>
          <a:bodyPr/>
          <a:lstStyle/>
          <a:p>
            <a:fld id="{CB0054D4-85D1-4BAD-938C-824333F7144D}" type="slidenum">
              <a:rPr lang="en-US">
                <a:solidFill>
                  <a:prstClr val="black"/>
                </a:solidFill>
              </a:rPr>
              <a:pPr/>
              <a:t>48</a:t>
            </a:fld>
            <a:endParaRPr lang="en-US">
              <a:solidFill>
                <a:prstClr val="black"/>
              </a:solidFill>
            </a:endParaRPr>
          </a:p>
        </p:txBody>
      </p:sp>
      <p:sp>
        <p:nvSpPr>
          <p:cNvPr id="429058" name="Rectangle 2"/>
          <p:cNvSpPr>
            <a:spLocks noGrp="1" noRot="1" noChangeAspect="1" noChangeArrowheads="1" noTextEdit="1"/>
          </p:cNvSpPr>
          <p:nvPr>
            <p:ph type="sldImg"/>
          </p:nvPr>
        </p:nvSpPr>
        <p:spPr>
          <a:ln/>
        </p:spPr>
      </p:sp>
      <p:sp>
        <p:nvSpPr>
          <p:cNvPr id="429059" name="Rectangle 3"/>
          <p:cNvSpPr>
            <a:spLocks noGrp="1" noChangeArrowheads="1"/>
          </p:cNvSpPr>
          <p:nvPr>
            <p:ph type="body" idx="1"/>
          </p:nvPr>
        </p:nvSpPr>
        <p:spPr>
          <a:xfrm>
            <a:off x="908685" y="4723373"/>
            <a:ext cx="4997768" cy="4473792"/>
          </a:xfrm>
        </p:spPr>
        <p:txBody>
          <a:bodyPr/>
          <a:lstStyle/>
          <a:p>
            <a:r>
              <a:rPr lang="en-US"/>
              <a:t>The computations took a while to complete, didn’t they. You can see that operating leverage is 2.21.</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US">
                <a:solidFill>
                  <a:prstClr val="black"/>
                </a:solidFill>
              </a:rPr>
              <a:t>3-</a:t>
            </a:r>
            <a:fld id="{13B53132-87B7-444C-88C2-A8674C4C2794}" type="slidenum">
              <a:rPr lang="en-US">
                <a:solidFill>
                  <a:prstClr val="black"/>
                </a:solidFill>
              </a:rPr>
              <a:pPr/>
              <a:t>49</a:t>
            </a:fld>
            <a:endParaRPr lang="en-US">
              <a:solidFill>
                <a:prstClr val="black"/>
              </a:solidFill>
            </a:endParaRPr>
          </a:p>
        </p:txBody>
      </p:sp>
      <p:sp>
        <p:nvSpPr>
          <p:cNvPr id="7" name="Rectangle 7"/>
          <p:cNvSpPr>
            <a:spLocks noGrp="1" noChangeArrowheads="1"/>
          </p:cNvSpPr>
          <p:nvPr>
            <p:ph type="sldNum" sz="quarter" idx="5"/>
          </p:nvPr>
        </p:nvSpPr>
        <p:spPr>
          <a:ln/>
        </p:spPr>
        <p:txBody>
          <a:bodyPr/>
          <a:lstStyle/>
          <a:p>
            <a:fld id="{B81D999B-D396-4E14-9EC9-AAD7839D42ED}" type="slidenum">
              <a:rPr lang="en-US">
                <a:solidFill>
                  <a:prstClr val="black"/>
                </a:solidFill>
              </a:rPr>
              <a:pPr/>
              <a:t>49</a:t>
            </a:fld>
            <a:endParaRPr lang="en-US">
              <a:solidFill>
                <a:prstClr val="black"/>
              </a:solidFill>
            </a:endParaRP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a:xfrm>
            <a:off x="908685" y="4723373"/>
            <a:ext cx="4997768" cy="4473792"/>
          </a:xfrm>
        </p:spPr>
        <p:txBody>
          <a:bodyPr/>
          <a:lstStyle/>
          <a:p>
            <a:r>
              <a:rPr lang="en-US"/>
              <a:t>If the Coffee Klatch is able to increase sales by 20%, what will be the increase in net income?</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US">
                <a:solidFill>
                  <a:prstClr val="black"/>
                </a:solidFill>
              </a:rPr>
              <a:t>3-</a:t>
            </a:r>
            <a:fld id="{AB236AA6-AB9D-4E35-AC1B-262437722499}" type="slidenum">
              <a:rPr lang="en-US">
                <a:solidFill>
                  <a:prstClr val="black"/>
                </a:solidFill>
              </a:rPr>
              <a:pPr/>
              <a:t>50</a:t>
            </a:fld>
            <a:endParaRPr lang="en-US">
              <a:solidFill>
                <a:prstClr val="black"/>
              </a:solidFill>
            </a:endParaRPr>
          </a:p>
        </p:txBody>
      </p:sp>
      <p:sp>
        <p:nvSpPr>
          <p:cNvPr id="7" name="Rectangle 7"/>
          <p:cNvSpPr>
            <a:spLocks noGrp="1" noChangeArrowheads="1"/>
          </p:cNvSpPr>
          <p:nvPr>
            <p:ph type="sldNum" sz="quarter" idx="5"/>
          </p:nvPr>
        </p:nvSpPr>
        <p:spPr>
          <a:ln/>
        </p:spPr>
        <p:txBody>
          <a:bodyPr/>
          <a:lstStyle/>
          <a:p>
            <a:fld id="{45176F69-DE21-4200-AE86-72FDA1765513}" type="slidenum">
              <a:rPr lang="en-US">
                <a:solidFill>
                  <a:prstClr val="black"/>
                </a:solidFill>
              </a:rPr>
              <a:pPr/>
              <a:t>50</a:t>
            </a:fld>
            <a:endParaRPr lang="en-US">
              <a:solidFill>
                <a:prstClr val="black"/>
              </a:solidFill>
            </a:endParaRPr>
          </a:p>
        </p:txBody>
      </p:sp>
      <p:sp>
        <p:nvSpPr>
          <p:cNvPr id="433154" name="Rectangle 2"/>
          <p:cNvSpPr>
            <a:spLocks noGrp="1" noRot="1" noChangeAspect="1" noChangeArrowheads="1" noTextEdit="1"/>
          </p:cNvSpPr>
          <p:nvPr>
            <p:ph type="sldImg"/>
          </p:nvPr>
        </p:nvSpPr>
        <p:spPr>
          <a:ln/>
        </p:spPr>
      </p:sp>
      <p:sp>
        <p:nvSpPr>
          <p:cNvPr id="433155" name="Rectangle 3"/>
          <p:cNvSpPr>
            <a:spLocks noGrp="1" noChangeArrowheads="1"/>
          </p:cNvSpPr>
          <p:nvPr>
            <p:ph type="body" idx="1"/>
          </p:nvPr>
        </p:nvSpPr>
        <p:spPr>
          <a:xfrm>
            <a:off x="908685" y="4723373"/>
            <a:ext cx="4997768" cy="4473792"/>
          </a:xfrm>
        </p:spPr>
        <p:txBody>
          <a:bodyPr/>
          <a:lstStyle/>
          <a:p>
            <a:r>
              <a:rPr lang="en-US"/>
              <a:t>You are right. The increase in net income is 44.2%.</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US">
                <a:solidFill>
                  <a:prstClr val="black"/>
                </a:solidFill>
              </a:rPr>
              <a:t>3-</a:t>
            </a:r>
            <a:fld id="{1CBC57E9-28B1-4359-9CEE-2B1BA11B7841}" type="slidenum">
              <a:rPr lang="en-US">
                <a:solidFill>
                  <a:prstClr val="black"/>
                </a:solidFill>
              </a:rPr>
              <a:pPr/>
              <a:t>51</a:t>
            </a:fld>
            <a:endParaRPr lang="en-US">
              <a:solidFill>
                <a:prstClr val="black"/>
              </a:solidFill>
            </a:endParaRPr>
          </a:p>
        </p:txBody>
      </p:sp>
      <p:sp>
        <p:nvSpPr>
          <p:cNvPr id="7" name="Rectangle 7"/>
          <p:cNvSpPr>
            <a:spLocks noGrp="1" noChangeArrowheads="1"/>
          </p:cNvSpPr>
          <p:nvPr>
            <p:ph type="sldNum" sz="quarter" idx="5"/>
          </p:nvPr>
        </p:nvSpPr>
        <p:spPr>
          <a:ln/>
        </p:spPr>
        <p:txBody>
          <a:bodyPr/>
          <a:lstStyle/>
          <a:p>
            <a:fld id="{42704FBE-246D-42AC-907E-E5D6461F06B0}" type="slidenum">
              <a:rPr lang="en-US">
                <a:solidFill>
                  <a:prstClr val="black"/>
                </a:solidFill>
              </a:rPr>
              <a:pPr/>
              <a:t>51</a:t>
            </a:fld>
            <a:endParaRPr lang="en-US">
              <a:solidFill>
                <a:prstClr val="black"/>
              </a:solidFill>
            </a:endParaRPr>
          </a:p>
        </p:txBody>
      </p:sp>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a:xfrm>
            <a:off x="908685" y="4723373"/>
            <a:ext cx="4997768" cy="4473792"/>
          </a:xfrm>
        </p:spPr>
        <p:txBody>
          <a:bodyPr/>
          <a:lstStyle/>
          <a:p>
            <a:r>
              <a:rPr lang="en-US"/>
              <a:t>Here is our verification of the increase in net income. Take a few minutes and make sure you understand how we calculated all the numbers.</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US">
                <a:solidFill>
                  <a:prstClr val="black"/>
                </a:solidFill>
              </a:rPr>
              <a:t>3-</a:t>
            </a:r>
            <a:fld id="{3E4350B6-9A0A-42F0-BA6E-E9DF045149B8}" type="slidenum">
              <a:rPr lang="en-US">
                <a:solidFill>
                  <a:prstClr val="black"/>
                </a:solidFill>
              </a:rPr>
              <a:pPr/>
              <a:t>52</a:t>
            </a:fld>
            <a:endParaRPr lang="en-US">
              <a:solidFill>
                <a:prstClr val="black"/>
              </a:solidFill>
            </a:endParaRPr>
          </a:p>
        </p:txBody>
      </p:sp>
      <p:sp>
        <p:nvSpPr>
          <p:cNvPr id="7" name="Rectangle 7"/>
          <p:cNvSpPr>
            <a:spLocks noGrp="1" noChangeArrowheads="1"/>
          </p:cNvSpPr>
          <p:nvPr>
            <p:ph type="sldNum" sz="quarter" idx="5"/>
          </p:nvPr>
        </p:nvSpPr>
        <p:spPr>
          <a:ln/>
        </p:spPr>
        <p:txBody>
          <a:bodyPr/>
          <a:lstStyle/>
          <a:p>
            <a:fld id="{E29CE506-5B4D-4C00-89B0-5F2932A18382}" type="slidenum">
              <a:rPr lang="en-US">
                <a:solidFill>
                  <a:prstClr val="black"/>
                </a:solidFill>
              </a:rPr>
              <a:pPr/>
              <a:t>52</a:t>
            </a:fld>
            <a:endParaRPr lang="en-US">
              <a:solidFill>
                <a:prstClr val="black"/>
              </a:solidFill>
            </a:endParaRPr>
          </a:p>
        </p:txBody>
      </p:sp>
      <p:sp>
        <p:nvSpPr>
          <p:cNvPr id="443394" name="Rectangle 2"/>
          <p:cNvSpPr>
            <a:spLocks noGrp="1" noRot="1" noChangeAspect="1" noChangeArrowheads="1" noTextEdit="1"/>
          </p:cNvSpPr>
          <p:nvPr>
            <p:ph type="sldImg"/>
          </p:nvPr>
        </p:nvSpPr>
        <p:spPr>
          <a:ln/>
        </p:spPr>
      </p:sp>
      <p:sp>
        <p:nvSpPr>
          <p:cNvPr id="443395" name="Rectangle 3"/>
          <p:cNvSpPr>
            <a:spLocks noGrp="1" noChangeArrowheads="1"/>
          </p:cNvSpPr>
          <p:nvPr>
            <p:ph type="body" idx="1"/>
          </p:nvPr>
        </p:nvSpPr>
        <p:spPr>
          <a:xfrm>
            <a:off x="908685" y="4723373"/>
            <a:ext cx="4997768" cy="4473792"/>
          </a:xfrm>
        </p:spPr>
        <p:txBody>
          <a:bodyPr/>
          <a:lstStyle/>
          <a:p>
            <a:r>
              <a:rPr lang="en-US"/>
              <a:t>When a company sells more than one product, break-even analyses become more complex because of the relative mix of the products sold. Different products will have different selling prices, cost structures and contribution margins.</a:t>
            </a:r>
            <a:br>
              <a:rPr lang="en-US"/>
            </a:br>
            <a:r>
              <a:rPr lang="en-US"/>
              <a:t/>
            </a:r>
            <a:br>
              <a:rPr lang="en-US"/>
            </a:br>
            <a:r>
              <a:rPr lang="en-US"/>
              <a:t>Let’s expand the product line at Racing Bicycle and see what impact this has on break-even. We are going to assume that the sales mix between the products remains the same in our example.</a:t>
            </a:r>
            <a:endParaRPr lang="en-US" b="1"/>
          </a:p>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3"/>
          <p:cNvSpPr>
            <a:spLocks noGrp="1" noChangeArrowheads="1"/>
          </p:cNvSpPr>
          <p:nvPr>
            <p:ph type="dt" sz="quarter" idx="1"/>
          </p:nvPr>
        </p:nvSpPr>
        <p:spPr>
          <a:noFill/>
        </p:spPr>
        <p:txBody>
          <a:bodyPr/>
          <a:lstStyle>
            <a:lvl1pPr>
              <a:defRPr sz="3000">
                <a:solidFill>
                  <a:schemeClr val="tx1"/>
                </a:solidFill>
                <a:latin typeface="Arial" pitchFamily="34" charset="0"/>
              </a:defRPr>
            </a:lvl1pPr>
            <a:lvl2pPr marL="742950" indent="-285750">
              <a:defRPr sz="3000">
                <a:solidFill>
                  <a:schemeClr val="tx1"/>
                </a:solidFill>
                <a:latin typeface="Arial" pitchFamily="34" charset="0"/>
              </a:defRPr>
            </a:lvl2pPr>
            <a:lvl3pPr marL="1143000" indent="-228600">
              <a:defRPr sz="3000">
                <a:solidFill>
                  <a:schemeClr val="tx1"/>
                </a:solidFill>
                <a:latin typeface="Arial" pitchFamily="34" charset="0"/>
              </a:defRPr>
            </a:lvl3pPr>
            <a:lvl4pPr marL="1600200" indent="-228600">
              <a:defRPr sz="3000">
                <a:solidFill>
                  <a:schemeClr val="tx1"/>
                </a:solidFill>
                <a:latin typeface="Arial" pitchFamily="34" charset="0"/>
              </a:defRPr>
            </a:lvl4pPr>
            <a:lvl5pPr marL="2057400" indent="-228600">
              <a:defRPr sz="3000">
                <a:solidFill>
                  <a:schemeClr val="tx1"/>
                </a:solidFill>
                <a:latin typeface="Arial" pitchFamily="34" charset="0"/>
              </a:defRPr>
            </a:lvl5pPr>
            <a:lvl6pPr marL="2514600" indent="-228600" eaLnBrk="0" fontAlgn="base" hangingPunct="0">
              <a:spcBef>
                <a:spcPct val="0"/>
              </a:spcBef>
              <a:spcAft>
                <a:spcPct val="0"/>
              </a:spcAft>
              <a:defRPr sz="3000">
                <a:solidFill>
                  <a:schemeClr val="tx1"/>
                </a:solidFill>
                <a:latin typeface="Arial" pitchFamily="34" charset="0"/>
              </a:defRPr>
            </a:lvl6pPr>
            <a:lvl7pPr marL="2971800" indent="-228600" eaLnBrk="0" fontAlgn="base" hangingPunct="0">
              <a:spcBef>
                <a:spcPct val="0"/>
              </a:spcBef>
              <a:spcAft>
                <a:spcPct val="0"/>
              </a:spcAft>
              <a:defRPr sz="3000">
                <a:solidFill>
                  <a:schemeClr val="tx1"/>
                </a:solidFill>
                <a:latin typeface="Arial" pitchFamily="34" charset="0"/>
              </a:defRPr>
            </a:lvl7pPr>
            <a:lvl8pPr marL="3429000" indent="-228600" eaLnBrk="0" fontAlgn="base" hangingPunct="0">
              <a:spcBef>
                <a:spcPct val="0"/>
              </a:spcBef>
              <a:spcAft>
                <a:spcPct val="0"/>
              </a:spcAft>
              <a:defRPr sz="3000">
                <a:solidFill>
                  <a:schemeClr val="tx1"/>
                </a:solidFill>
                <a:latin typeface="Arial" pitchFamily="34" charset="0"/>
              </a:defRPr>
            </a:lvl8pPr>
            <a:lvl9pPr marL="3886200" indent="-228600" eaLnBrk="0" fontAlgn="base" hangingPunct="0">
              <a:spcBef>
                <a:spcPct val="0"/>
              </a:spcBef>
              <a:spcAft>
                <a:spcPct val="0"/>
              </a:spcAft>
              <a:defRPr sz="3000">
                <a:solidFill>
                  <a:schemeClr val="tx1"/>
                </a:solidFill>
                <a:latin typeface="Arial" pitchFamily="34" charset="0"/>
              </a:defRPr>
            </a:lvl9pPr>
          </a:lstStyle>
          <a:p>
            <a:r>
              <a:rPr lang="en-US" sz="1000" smtClean="0">
                <a:solidFill>
                  <a:srgbClr val="000000"/>
                </a:solidFill>
                <a:latin typeface="Times" pitchFamily="34" charset="0"/>
              </a:rPr>
              <a:t>3-</a:t>
            </a:r>
            <a:fld id="{7EEFDA6D-0E3D-4FBB-B0BF-C6DA9677F018}" type="slidenum">
              <a:rPr lang="en-US" sz="1000" smtClean="0">
                <a:solidFill>
                  <a:srgbClr val="000000"/>
                </a:solidFill>
                <a:latin typeface="Times" pitchFamily="34" charset="0"/>
              </a:rPr>
              <a:pPr/>
              <a:t>8</a:t>
            </a:fld>
            <a:endParaRPr lang="en-US" sz="1000" smtClean="0">
              <a:solidFill>
                <a:srgbClr val="000000"/>
              </a:solidFill>
              <a:latin typeface="Times" pitchFamily="34" charset="0"/>
            </a:endParaRPr>
          </a:p>
        </p:txBody>
      </p:sp>
      <p:sp>
        <p:nvSpPr>
          <p:cNvPr id="12288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000">
                <a:solidFill>
                  <a:schemeClr val="tx1"/>
                </a:solidFill>
                <a:latin typeface="Arial" pitchFamily="34" charset="0"/>
              </a:defRPr>
            </a:lvl1pPr>
            <a:lvl2pPr marL="742950" indent="-285750">
              <a:defRPr sz="3000">
                <a:solidFill>
                  <a:schemeClr val="tx1"/>
                </a:solidFill>
                <a:latin typeface="Arial" pitchFamily="34" charset="0"/>
              </a:defRPr>
            </a:lvl2pPr>
            <a:lvl3pPr marL="1143000" indent="-228600">
              <a:defRPr sz="3000">
                <a:solidFill>
                  <a:schemeClr val="tx1"/>
                </a:solidFill>
                <a:latin typeface="Arial" pitchFamily="34" charset="0"/>
              </a:defRPr>
            </a:lvl3pPr>
            <a:lvl4pPr marL="1600200" indent="-228600">
              <a:defRPr sz="3000">
                <a:solidFill>
                  <a:schemeClr val="tx1"/>
                </a:solidFill>
                <a:latin typeface="Arial" pitchFamily="34" charset="0"/>
              </a:defRPr>
            </a:lvl4pPr>
            <a:lvl5pPr marL="2057400" indent="-228600">
              <a:defRPr sz="3000">
                <a:solidFill>
                  <a:schemeClr val="tx1"/>
                </a:solidFill>
                <a:latin typeface="Arial" pitchFamily="34" charset="0"/>
              </a:defRPr>
            </a:lvl5pPr>
            <a:lvl6pPr marL="2514600" indent="-228600" eaLnBrk="0" fontAlgn="base" hangingPunct="0">
              <a:spcBef>
                <a:spcPct val="0"/>
              </a:spcBef>
              <a:spcAft>
                <a:spcPct val="0"/>
              </a:spcAft>
              <a:defRPr sz="3000">
                <a:solidFill>
                  <a:schemeClr val="tx1"/>
                </a:solidFill>
                <a:latin typeface="Arial" pitchFamily="34" charset="0"/>
              </a:defRPr>
            </a:lvl6pPr>
            <a:lvl7pPr marL="2971800" indent="-228600" eaLnBrk="0" fontAlgn="base" hangingPunct="0">
              <a:spcBef>
                <a:spcPct val="0"/>
              </a:spcBef>
              <a:spcAft>
                <a:spcPct val="0"/>
              </a:spcAft>
              <a:defRPr sz="3000">
                <a:solidFill>
                  <a:schemeClr val="tx1"/>
                </a:solidFill>
                <a:latin typeface="Arial" pitchFamily="34" charset="0"/>
              </a:defRPr>
            </a:lvl7pPr>
            <a:lvl8pPr marL="3429000" indent="-228600" eaLnBrk="0" fontAlgn="base" hangingPunct="0">
              <a:spcBef>
                <a:spcPct val="0"/>
              </a:spcBef>
              <a:spcAft>
                <a:spcPct val="0"/>
              </a:spcAft>
              <a:defRPr sz="3000">
                <a:solidFill>
                  <a:schemeClr val="tx1"/>
                </a:solidFill>
                <a:latin typeface="Arial" pitchFamily="34" charset="0"/>
              </a:defRPr>
            </a:lvl8pPr>
            <a:lvl9pPr marL="3886200" indent="-228600" eaLnBrk="0" fontAlgn="base" hangingPunct="0">
              <a:spcBef>
                <a:spcPct val="0"/>
              </a:spcBef>
              <a:spcAft>
                <a:spcPct val="0"/>
              </a:spcAft>
              <a:defRPr sz="3000">
                <a:solidFill>
                  <a:schemeClr val="tx1"/>
                </a:solidFill>
                <a:latin typeface="Arial" pitchFamily="34" charset="0"/>
              </a:defRPr>
            </a:lvl9pPr>
          </a:lstStyle>
          <a:p>
            <a:fld id="{9B2DCA6F-615F-4913-95D8-C7062BE7CBB9}" type="slidenum">
              <a:rPr lang="en-US" sz="1200" smtClean="0">
                <a:solidFill>
                  <a:srgbClr val="000000"/>
                </a:solidFill>
              </a:rPr>
              <a:pPr/>
              <a:t>8</a:t>
            </a:fld>
            <a:endParaRPr lang="en-US" sz="1200" smtClean="0">
              <a:solidFill>
                <a:srgbClr val="000000"/>
              </a:solidFill>
            </a:endParaRPr>
          </a:p>
        </p:txBody>
      </p:sp>
      <p:sp>
        <p:nvSpPr>
          <p:cNvPr id="122884" name="Rectangle 2"/>
          <p:cNvSpPr>
            <a:spLocks noGrp="1" noRot="1" noChangeAspect="1" noChangeArrowheads="1" noTextEdit="1"/>
          </p:cNvSpPr>
          <p:nvPr>
            <p:ph type="sldImg"/>
          </p:nvPr>
        </p:nvSpPr>
        <p:spPr>
          <a:solidFill>
            <a:srgbClr val="FFFFFF"/>
          </a:solidFill>
          <a:ln/>
        </p:spPr>
      </p:sp>
      <p:sp>
        <p:nvSpPr>
          <p:cNvPr id="122885" name="Rectangle 3"/>
          <p:cNvSpPr>
            <a:spLocks noGrp="1" noChangeArrowheads="1"/>
          </p:cNvSpPr>
          <p:nvPr>
            <p:ph type="body" idx="1"/>
          </p:nvPr>
        </p:nvSpPr>
        <p:spPr>
          <a:xfrm>
            <a:off x="908050" y="4722813"/>
            <a:ext cx="4999038" cy="4473575"/>
          </a:xfrm>
          <a:solidFill>
            <a:srgbClr val="FFFFFF"/>
          </a:solidFill>
          <a:ln>
            <a:solidFill>
              <a:srgbClr val="000000"/>
            </a:solidFill>
            <a:miter lim="800000"/>
            <a:headEnd/>
            <a:tailEnd/>
          </a:ln>
        </p:spPr>
        <p:txBody>
          <a:bodyPr/>
          <a:lstStyle/>
          <a:p>
            <a:pPr algn="just" eaLnBrk="1" hangingPunct="1"/>
            <a:r>
              <a:rPr lang="en-US" smtClean="0">
                <a:cs typeface="Times New Roman" pitchFamily="18" charset="0"/>
              </a:rPr>
              <a:t>Quite frequently, it is necessary to predict how a certain cost will behave in response to a change in activity.  For example, a manager may want to estimate the impact that a 5% increase in sales would have on the company’s total electric bill.  Cost behavior refers to how a cost will react to changed in the level of activity within the relevant range.  The most commonly used classifications of cost behavior are variable and fixed costs.  </a:t>
            </a:r>
          </a:p>
          <a:p>
            <a:pPr algn="just" eaLnBrk="1" hangingPunct="1"/>
            <a:endParaRPr lang="en-US" smtClean="0">
              <a:cs typeface="Times New Roman"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US">
                <a:solidFill>
                  <a:prstClr val="black"/>
                </a:solidFill>
              </a:rPr>
              <a:t>3-</a:t>
            </a:r>
            <a:fld id="{33BC121E-CADD-40C5-8FB1-AAC6335D0879}" type="slidenum">
              <a:rPr lang="en-US">
                <a:solidFill>
                  <a:prstClr val="black"/>
                </a:solidFill>
              </a:rPr>
              <a:pPr/>
              <a:t>53</a:t>
            </a:fld>
            <a:endParaRPr lang="en-US">
              <a:solidFill>
                <a:prstClr val="black"/>
              </a:solidFill>
            </a:endParaRPr>
          </a:p>
        </p:txBody>
      </p:sp>
      <p:sp>
        <p:nvSpPr>
          <p:cNvPr id="7" name="Rectangle 7"/>
          <p:cNvSpPr>
            <a:spLocks noGrp="1" noChangeArrowheads="1"/>
          </p:cNvSpPr>
          <p:nvPr>
            <p:ph type="sldNum" sz="quarter" idx="5"/>
          </p:nvPr>
        </p:nvSpPr>
        <p:spPr>
          <a:ln/>
        </p:spPr>
        <p:txBody>
          <a:bodyPr/>
          <a:lstStyle/>
          <a:p>
            <a:fld id="{BB7DB2A5-4854-41FA-BDB5-2F9D38FE30E9}" type="slidenum">
              <a:rPr lang="en-US">
                <a:solidFill>
                  <a:prstClr val="black"/>
                </a:solidFill>
              </a:rPr>
              <a:pPr/>
              <a:t>53</a:t>
            </a:fld>
            <a:endParaRPr lang="en-US">
              <a:solidFill>
                <a:prstClr val="black"/>
              </a:solidFill>
            </a:endParaRPr>
          </a:p>
        </p:txBody>
      </p:sp>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a:xfrm>
            <a:off x="908685" y="4723373"/>
            <a:ext cx="4997768" cy="4473792"/>
          </a:xfrm>
        </p:spPr>
        <p:txBody>
          <a:bodyPr/>
          <a:lstStyle/>
          <a:p>
            <a:r>
              <a:rPr lang="en-US"/>
              <a:t>Racing Bicycle sells both bikes and carts. Look at the contribution margin for each product. Notice that we subtract fixed expenses from the total contribution margin. We do not allocate the fixed costs to each product.</a:t>
            </a:r>
            <a:br>
              <a:rPr lang="en-US"/>
            </a:br>
            <a:r>
              <a:rPr lang="en-US"/>
              <a:t/>
            </a:r>
            <a:br>
              <a:rPr lang="en-US"/>
            </a:br>
            <a:r>
              <a:rPr lang="en-US"/>
              <a:t>The sales mix shows that 45% of the company’s sales revenue comes from the sale of bikes and 55% comes from the sale of carts.</a:t>
            </a:r>
            <a:br>
              <a:rPr lang="en-US"/>
            </a:br>
            <a:r>
              <a:rPr lang="en-US"/>
              <a:t/>
            </a:r>
            <a:br>
              <a:rPr lang="en-US"/>
            </a:br>
            <a:r>
              <a:rPr lang="en-US"/>
              <a:t>The combined contribution margin ratio is 48.2% (rounded). Let’s look at break-even.</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US">
                <a:solidFill>
                  <a:prstClr val="black"/>
                </a:solidFill>
              </a:rPr>
              <a:t>3-</a:t>
            </a:r>
            <a:fld id="{55081F3B-CECF-404E-A280-DEEB04439442}" type="slidenum">
              <a:rPr lang="en-US">
                <a:solidFill>
                  <a:prstClr val="black"/>
                </a:solidFill>
              </a:rPr>
              <a:pPr/>
              <a:t>54</a:t>
            </a:fld>
            <a:endParaRPr lang="en-US">
              <a:solidFill>
                <a:prstClr val="black"/>
              </a:solidFill>
            </a:endParaRPr>
          </a:p>
        </p:txBody>
      </p:sp>
      <p:sp>
        <p:nvSpPr>
          <p:cNvPr id="7" name="Rectangle 7"/>
          <p:cNvSpPr>
            <a:spLocks noGrp="1" noChangeArrowheads="1"/>
          </p:cNvSpPr>
          <p:nvPr>
            <p:ph type="sldNum" sz="quarter" idx="5"/>
          </p:nvPr>
        </p:nvSpPr>
        <p:spPr>
          <a:ln/>
        </p:spPr>
        <p:txBody>
          <a:bodyPr/>
          <a:lstStyle/>
          <a:p>
            <a:fld id="{EFFFD0D7-E254-49A3-B614-813875699DA2}" type="slidenum">
              <a:rPr lang="en-US">
                <a:solidFill>
                  <a:prstClr val="black"/>
                </a:solidFill>
              </a:rPr>
              <a:pPr/>
              <a:t>54</a:t>
            </a:fld>
            <a:endParaRPr lang="en-US">
              <a:solidFill>
                <a:prstClr val="black"/>
              </a:solidFill>
            </a:endParaRPr>
          </a:p>
        </p:txBody>
      </p:sp>
      <p:sp>
        <p:nvSpPr>
          <p:cNvPr id="447490" name="Rectangle 2"/>
          <p:cNvSpPr>
            <a:spLocks noGrp="1" noRot="1" noChangeAspect="1" noChangeArrowheads="1" noTextEdit="1"/>
          </p:cNvSpPr>
          <p:nvPr>
            <p:ph type="sldImg"/>
          </p:nvPr>
        </p:nvSpPr>
        <p:spPr>
          <a:ln/>
        </p:spPr>
      </p:sp>
      <p:sp>
        <p:nvSpPr>
          <p:cNvPr id="447491" name="Rectangle 3"/>
          <p:cNvSpPr>
            <a:spLocks noGrp="1" noChangeArrowheads="1"/>
          </p:cNvSpPr>
          <p:nvPr>
            <p:ph type="body" idx="1"/>
          </p:nvPr>
        </p:nvSpPr>
        <p:spPr>
          <a:xfrm>
            <a:off x="908685" y="4723373"/>
            <a:ext cx="4997768" cy="4473792"/>
          </a:xfrm>
        </p:spPr>
        <p:txBody>
          <a:bodyPr/>
          <a:lstStyle/>
          <a:p>
            <a:r>
              <a:rPr lang="en-US"/>
              <a:t>Part I</a:t>
            </a:r>
          </a:p>
          <a:p>
            <a:r>
              <a:rPr lang="en-US"/>
              <a:t>Break-even in sales dollars is $352,697. We calculate this amount in the normal way. We divide total fixed expenses of $170,000 by the combined contribution margin ratio.</a:t>
            </a:r>
          </a:p>
          <a:p>
            <a:endParaRPr lang="en-US"/>
          </a:p>
          <a:p>
            <a:r>
              <a:rPr lang="en-US"/>
              <a:t>Part II</a:t>
            </a:r>
          </a:p>
          <a:p>
            <a:r>
              <a:rPr lang="en-US"/>
              <a:t>We begin by allocating total break-even sales revenue to the two products. 45% of the total is assigned to the bikes and 55% to the carts.</a:t>
            </a:r>
            <a:br>
              <a:rPr lang="en-US"/>
            </a:br>
            <a:r>
              <a:rPr lang="en-US"/>
              <a:t/>
            </a:r>
            <a:br>
              <a:rPr lang="en-US"/>
            </a:br>
            <a:r>
              <a:rPr lang="en-US"/>
              <a:t>The variable costs-by-product are determined by multiplying the variable expense percent times the assigned revenue. The contribution margin is the difference between the assigned revenue and the variable expenses. Once again, we subtract fixed expenses from the combined total contribution margin for the two products. Because we used a rounded contribution margin percent, we have a rounding error of $176.</a:t>
            </a:r>
            <a:br>
              <a:rPr lang="en-US"/>
            </a:br>
            <a:r>
              <a:rPr lang="en-US"/>
              <a:t/>
            </a:r>
            <a:br>
              <a:rPr lang="en-US"/>
            </a:br>
            <a:r>
              <a:rPr lang="en-US"/>
              <a:t>Obviously, the more products a company has, the more complex the break-even analysis becomes.</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US">
                <a:solidFill>
                  <a:prstClr val="black"/>
                </a:solidFill>
              </a:rPr>
              <a:t>3-</a:t>
            </a:r>
            <a:fld id="{788BFAA9-D7B6-4F22-9EE8-36BE80C808A5}" type="slidenum">
              <a:rPr lang="en-US">
                <a:solidFill>
                  <a:prstClr val="black"/>
                </a:solidFill>
              </a:rPr>
              <a:pPr/>
              <a:t>55</a:t>
            </a:fld>
            <a:endParaRPr lang="en-US">
              <a:solidFill>
                <a:prstClr val="black"/>
              </a:solidFill>
            </a:endParaRPr>
          </a:p>
        </p:txBody>
      </p:sp>
      <p:sp>
        <p:nvSpPr>
          <p:cNvPr id="7" name="Rectangle 7"/>
          <p:cNvSpPr>
            <a:spLocks noGrp="1" noChangeArrowheads="1"/>
          </p:cNvSpPr>
          <p:nvPr>
            <p:ph type="sldNum" sz="quarter" idx="5"/>
          </p:nvPr>
        </p:nvSpPr>
        <p:spPr>
          <a:ln/>
        </p:spPr>
        <p:txBody>
          <a:bodyPr/>
          <a:lstStyle/>
          <a:p>
            <a:fld id="{FB5E6532-7A74-4AAB-B0FC-5EC6C0630D23}" type="slidenum">
              <a:rPr lang="en-US">
                <a:solidFill>
                  <a:prstClr val="black"/>
                </a:solidFill>
              </a:rPr>
              <a:pPr/>
              <a:t>55</a:t>
            </a:fld>
            <a:endParaRPr lang="en-US">
              <a:solidFill>
                <a:prstClr val="black"/>
              </a:solidFill>
            </a:endParaRPr>
          </a:p>
        </p:txBody>
      </p:sp>
      <p:sp>
        <p:nvSpPr>
          <p:cNvPr id="449538" name="Rectangle 2"/>
          <p:cNvSpPr>
            <a:spLocks noGrp="1" noRot="1" noChangeAspect="1" noChangeArrowheads="1" noTextEdit="1"/>
          </p:cNvSpPr>
          <p:nvPr>
            <p:ph type="sldImg"/>
          </p:nvPr>
        </p:nvSpPr>
        <p:spPr>
          <a:ln/>
        </p:spPr>
      </p:sp>
      <p:sp>
        <p:nvSpPr>
          <p:cNvPr id="449539" name="Rectangle 3"/>
          <p:cNvSpPr>
            <a:spLocks noGrp="1" noChangeArrowheads="1"/>
          </p:cNvSpPr>
          <p:nvPr>
            <p:ph type="body" idx="1"/>
          </p:nvPr>
        </p:nvSpPr>
        <p:spPr>
          <a:xfrm>
            <a:off x="908685" y="4723373"/>
            <a:ext cx="4997768" cy="4473792"/>
          </a:xfrm>
        </p:spPr>
        <p:txBody>
          <a:bodyPr/>
          <a:lstStyle/>
          <a:p>
            <a:r>
              <a:rPr lang="en-US"/>
              <a:t>Here are the four key assumptions of cost-volume-profit analysis. You are probably familiar with the first three by now. The forth assumption tells us that there can be no change in inventory levels. That is, all units produced are sold in the current period.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3"/>
          <p:cNvSpPr>
            <a:spLocks noGrp="1" noChangeArrowheads="1"/>
          </p:cNvSpPr>
          <p:nvPr>
            <p:ph type="dt" sz="quarter" idx="1"/>
          </p:nvPr>
        </p:nvSpPr>
        <p:spPr>
          <a:noFill/>
        </p:spPr>
        <p:txBody>
          <a:bodyPr/>
          <a:lstStyle>
            <a:lvl1pPr>
              <a:defRPr sz="3000">
                <a:solidFill>
                  <a:schemeClr val="tx1"/>
                </a:solidFill>
                <a:latin typeface="Arial" pitchFamily="34" charset="0"/>
              </a:defRPr>
            </a:lvl1pPr>
            <a:lvl2pPr marL="742950" indent="-285750">
              <a:defRPr sz="3000">
                <a:solidFill>
                  <a:schemeClr val="tx1"/>
                </a:solidFill>
                <a:latin typeface="Arial" pitchFamily="34" charset="0"/>
              </a:defRPr>
            </a:lvl2pPr>
            <a:lvl3pPr marL="1143000" indent="-228600">
              <a:defRPr sz="3000">
                <a:solidFill>
                  <a:schemeClr val="tx1"/>
                </a:solidFill>
                <a:latin typeface="Arial" pitchFamily="34" charset="0"/>
              </a:defRPr>
            </a:lvl3pPr>
            <a:lvl4pPr marL="1600200" indent="-228600">
              <a:defRPr sz="3000">
                <a:solidFill>
                  <a:schemeClr val="tx1"/>
                </a:solidFill>
                <a:latin typeface="Arial" pitchFamily="34" charset="0"/>
              </a:defRPr>
            </a:lvl4pPr>
            <a:lvl5pPr marL="2057400" indent="-228600">
              <a:defRPr sz="3000">
                <a:solidFill>
                  <a:schemeClr val="tx1"/>
                </a:solidFill>
                <a:latin typeface="Arial" pitchFamily="34" charset="0"/>
              </a:defRPr>
            </a:lvl5pPr>
            <a:lvl6pPr marL="2514600" indent="-228600" eaLnBrk="0" fontAlgn="base" hangingPunct="0">
              <a:spcBef>
                <a:spcPct val="0"/>
              </a:spcBef>
              <a:spcAft>
                <a:spcPct val="0"/>
              </a:spcAft>
              <a:defRPr sz="3000">
                <a:solidFill>
                  <a:schemeClr val="tx1"/>
                </a:solidFill>
                <a:latin typeface="Arial" pitchFamily="34" charset="0"/>
              </a:defRPr>
            </a:lvl6pPr>
            <a:lvl7pPr marL="2971800" indent="-228600" eaLnBrk="0" fontAlgn="base" hangingPunct="0">
              <a:spcBef>
                <a:spcPct val="0"/>
              </a:spcBef>
              <a:spcAft>
                <a:spcPct val="0"/>
              </a:spcAft>
              <a:defRPr sz="3000">
                <a:solidFill>
                  <a:schemeClr val="tx1"/>
                </a:solidFill>
                <a:latin typeface="Arial" pitchFamily="34" charset="0"/>
              </a:defRPr>
            </a:lvl7pPr>
            <a:lvl8pPr marL="3429000" indent="-228600" eaLnBrk="0" fontAlgn="base" hangingPunct="0">
              <a:spcBef>
                <a:spcPct val="0"/>
              </a:spcBef>
              <a:spcAft>
                <a:spcPct val="0"/>
              </a:spcAft>
              <a:defRPr sz="3000">
                <a:solidFill>
                  <a:schemeClr val="tx1"/>
                </a:solidFill>
                <a:latin typeface="Arial" pitchFamily="34" charset="0"/>
              </a:defRPr>
            </a:lvl8pPr>
            <a:lvl9pPr marL="3886200" indent="-228600" eaLnBrk="0" fontAlgn="base" hangingPunct="0">
              <a:spcBef>
                <a:spcPct val="0"/>
              </a:spcBef>
              <a:spcAft>
                <a:spcPct val="0"/>
              </a:spcAft>
              <a:defRPr sz="3000">
                <a:solidFill>
                  <a:schemeClr val="tx1"/>
                </a:solidFill>
                <a:latin typeface="Arial" pitchFamily="34" charset="0"/>
              </a:defRPr>
            </a:lvl9pPr>
          </a:lstStyle>
          <a:p>
            <a:r>
              <a:rPr lang="en-US" sz="1000" smtClean="0">
                <a:solidFill>
                  <a:srgbClr val="000000"/>
                </a:solidFill>
                <a:latin typeface="Times" pitchFamily="34" charset="0"/>
              </a:rPr>
              <a:t>3-</a:t>
            </a:r>
            <a:fld id="{5043337E-7C4E-4D4A-B50D-628243E9FBF3}" type="slidenum">
              <a:rPr lang="en-US" sz="1000" smtClean="0">
                <a:solidFill>
                  <a:srgbClr val="000000"/>
                </a:solidFill>
                <a:latin typeface="Times" pitchFamily="34" charset="0"/>
              </a:rPr>
              <a:pPr/>
              <a:t>9</a:t>
            </a:fld>
            <a:endParaRPr lang="en-US" sz="1000" smtClean="0">
              <a:solidFill>
                <a:srgbClr val="000000"/>
              </a:solidFill>
              <a:latin typeface="Times" pitchFamily="34" charset="0"/>
            </a:endParaRPr>
          </a:p>
        </p:txBody>
      </p:sp>
      <p:sp>
        <p:nvSpPr>
          <p:cNvPr id="12390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000">
                <a:solidFill>
                  <a:schemeClr val="tx1"/>
                </a:solidFill>
                <a:latin typeface="Arial" pitchFamily="34" charset="0"/>
              </a:defRPr>
            </a:lvl1pPr>
            <a:lvl2pPr marL="742950" indent="-285750">
              <a:defRPr sz="3000">
                <a:solidFill>
                  <a:schemeClr val="tx1"/>
                </a:solidFill>
                <a:latin typeface="Arial" pitchFamily="34" charset="0"/>
              </a:defRPr>
            </a:lvl2pPr>
            <a:lvl3pPr marL="1143000" indent="-228600">
              <a:defRPr sz="3000">
                <a:solidFill>
                  <a:schemeClr val="tx1"/>
                </a:solidFill>
                <a:latin typeface="Arial" pitchFamily="34" charset="0"/>
              </a:defRPr>
            </a:lvl3pPr>
            <a:lvl4pPr marL="1600200" indent="-228600">
              <a:defRPr sz="3000">
                <a:solidFill>
                  <a:schemeClr val="tx1"/>
                </a:solidFill>
                <a:latin typeface="Arial" pitchFamily="34" charset="0"/>
              </a:defRPr>
            </a:lvl4pPr>
            <a:lvl5pPr marL="2057400" indent="-228600">
              <a:defRPr sz="3000">
                <a:solidFill>
                  <a:schemeClr val="tx1"/>
                </a:solidFill>
                <a:latin typeface="Arial" pitchFamily="34" charset="0"/>
              </a:defRPr>
            </a:lvl5pPr>
            <a:lvl6pPr marL="2514600" indent="-228600" eaLnBrk="0" fontAlgn="base" hangingPunct="0">
              <a:spcBef>
                <a:spcPct val="0"/>
              </a:spcBef>
              <a:spcAft>
                <a:spcPct val="0"/>
              </a:spcAft>
              <a:defRPr sz="3000">
                <a:solidFill>
                  <a:schemeClr val="tx1"/>
                </a:solidFill>
                <a:latin typeface="Arial" pitchFamily="34" charset="0"/>
              </a:defRPr>
            </a:lvl6pPr>
            <a:lvl7pPr marL="2971800" indent="-228600" eaLnBrk="0" fontAlgn="base" hangingPunct="0">
              <a:spcBef>
                <a:spcPct val="0"/>
              </a:spcBef>
              <a:spcAft>
                <a:spcPct val="0"/>
              </a:spcAft>
              <a:defRPr sz="3000">
                <a:solidFill>
                  <a:schemeClr val="tx1"/>
                </a:solidFill>
                <a:latin typeface="Arial" pitchFamily="34" charset="0"/>
              </a:defRPr>
            </a:lvl7pPr>
            <a:lvl8pPr marL="3429000" indent="-228600" eaLnBrk="0" fontAlgn="base" hangingPunct="0">
              <a:spcBef>
                <a:spcPct val="0"/>
              </a:spcBef>
              <a:spcAft>
                <a:spcPct val="0"/>
              </a:spcAft>
              <a:defRPr sz="3000">
                <a:solidFill>
                  <a:schemeClr val="tx1"/>
                </a:solidFill>
                <a:latin typeface="Arial" pitchFamily="34" charset="0"/>
              </a:defRPr>
            </a:lvl8pPr>
            <a:lvl9pPr marL="3886200" indent="-228600" eaLnBrk="0" fontAlgn="base" hangingPunct="0">
              <a:spcBef>
                <a:spcPct val="0"/>
              </a:spcBef>
              <a:spcAft>
                <a:spcPct val="0"/>
              </a:spcAft>
              <a:defRPr sz="3000">
                <a:solidFill>
                  <a:schemeClr val="tx1"/>
                </a:solidFill>
                <a:latin typeface="Arial" pitchFamily="34" charset="0"/>
              </a:defRPr>
            </a:lvl9pPr>
          </a:lstStyle>
          <a:p>
            <a:fld id="{5FF9BF3F-4204-4CE7-BEBF-05DF5D9CCDD2}" type="slidenum">
              <a:rPr lang="en-US" sz="1200" smtClean="0">
                <a:solidFill>
                  <a:srgbClr val="000000"/>
                </a:solidFill>
              </a:rPr>
              <a:pPr/>
              <a:t>9</a:t>
            </a:fld>
            <a:endParaRPr lang="en-US" sz="1200" smtClean="0">
              <a:solidFill>
                <a:srgbClr val="000000"/>
              </a:solidFill>
            </a:endParaRPr>
          </a:p>
        </p:txBody>
      </p:sp>
      <p:sp>
        <p:nvSpPr>
          <p:cNvPr id="123908" name="Rectangle 2"/>
          <p:cNvSpPr>
            <a:spLocks noGrp="1" noRot="1" noChangeAspect="1" noChangeArrowheads="1" noTextEdit="1"/>
          </p:cNvSpPr>
          <p:nvPr>
            <p:ph type="sldImg"/>
          </p:nvPr>
        </p:nvSpPr>
        <p:spPr>
          <a:solidFill>
            <a:srgbClr val="FFFFFF"/>
          </a:solidFill>
          <a:ln/>
        </p:spPr>
      </p:sp>
      <p:sp>
        <p:nvSpPr>
          <p:cNvPr id="123909" name="Rectangle 3"/>
          <p:cNvSpPr>
            <a:spLocks noGrp="1" noChangeArrowheads="1"/>
          </p:cNvSpPr>
          <p:nvPr>
            <p:ph type="body" idx="1"/>
          </p:nvPr>
        </p:nvSpPr>
        <p:spPr>
          <a:xfrm>
            <a:off x="908050" y="4722813"/>
            <a:ext cx="4999038" cy="4473575"/>
          </a:xfrm>
          <a:solidFill>
            <a:srgbClr val="FFFFFF"/>
          </a:solidFill>
          <a:ln>
            <a:solidFill>
              <a:srgbClr val="000000"/>
            </a:solidFill>
            <a:miter lim="800000"/>
            <a:headEnd/>
            <a:tailEnd/>
          </a:ln>
        </p:spPr>
        <p:txBody>
          <a:bodyPr/>
          <a:lstStyle/>
          <a:p>
            <a:pPr algn="just" eaLnBrk="1" hangingPunct="1"/>
            <a:r>
              <a:rPr lang="en-US" smtClean="0">
                <a:cs typeface="Times New Roman" pitchFamily="18" charset="0"/>
              </a:rPr>
              <a:t>Quite frequently, it is necessary to predict how a certain cost will behave in response to a change in activity.  For example, a manager may want to estimate the impact that a 5% increase in sales would have on the company’s total electric bill.  Cost behavior refers to how a cost will react to changed in the level of activity within the relevant range.  The most commonly used classifications of cost behavior are variable and fixed costs.  </a:t>
            </a:r>
          </a:p>
          <a:p>
            <a:pPr algn="just" eaLnBrk="1" hangingPunct="1"/>
            <a:endParaRPr lang="en-US" smtClean="0">
              <a:cs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3"/>
          <p:cNvSpPr>
            <a:spLocks noGrp="1" noChangeArrowheads="1"/>
          </p:cNvSpPr>
          <p:nvPr>
            <p:ph type="dt" sz="quarter" idx="1"/>
          </p:nvPr>
        </p:nvSpPr>
        <p:spPr>
          <a:noFill/>
        </p:spPr>
        <p:txBody>
          <a:bodyPr/>
          <a:lstStyle>
            <a:lvl1pPr>
              <a:defRPr sz="3000">
                <a:solidFill>
                  <a:schemeClr val="tx1"/>
                </a:solidFill>
                <a:latin typeface="Arial" pitchFamily="34" charset="0"/>
              </a:defRPr>
            </a:lvl1pPr>
            <a:lvl2pPr marL="742950" indent="-285750">
              <a:defRPr sz="3000">
                <a:solidFill>
                  <a:schemeClr val="tx1"/>
                </a:solidFill>
                <a:latin typeface="Arial" pitchFamily="34" charset="0"/>
              </a:defRPr>
            </a:lvl2pPr>
            <a:lvl3pPr marL="1143000" indent="-228600">
              <a:defRPr sz="3000">
                <a:solidFill>
                  <a:schemeClr val="tx1"/>
                </a:solidFill>
                <a:latin typeface="Arial" pitchFamily="34" charset="0"/>
              </a:defRPr>
            </a:lvl3pPr>
            <a:lvl4pPr marL="1600200" indent="-228600">
              <a:defRPr sz="3000">
                <a:solidFill>
                  <a:schemeClr val="tx1"/>
                </a:solidFill>
                <a:latin typeface="Arial" pitchFamily="34" charset="0"/>
              </a:defRPr>
            </a:lvl4pPr>
            <a:lvl5pPr marL="2057400" indent="-228600">
              <a:defRPr sz="3000">
                <a:solidFill>
                  <a:schemeClr val="tx1"/>
                </a:solidFill>
                <a:latin typeface="Arial" pitchFamily="34" charset="0"/>
              </a:defRPr>
            </a:lvl5pPr>
            <a:lvl6pPr marL="2514600" indent="-228600" eaLnBrk="0" fontAlgn="base" hangingPunct="0">
              <a:spcBef>
                <a:spcPct val="0"/>
              </a:spcBef>
              <a:spcAft>
                <a:spcPct val="0"/>
              </a:spcAft>
              <a:defRPr sz="3000">
                <a:solidFill>
                  <a:schemeClr val="tx1"/>
                </a:solidFill>
                <a:latin typeface="Arial" pitchFamily="34" charset="0"/>
              </a:defRPr>
            </a:lvl6pPr>
            <a:lvl7pPr marL="2971800" indent="-228600" eaLnBrk="0" fontAlgn="base" hangingPunct="0">
              <a:spcBef>
                <a:spcPct val="0"/>
              </a:spcBef>
              <a:spcAft>
                <a:spcPct val="0"/>
              </a:spcAft>
              <a:defRPr sz="3000">
                <a:solidFill>
                  <a:schemeClr val="tx1"/>
                </a:solidFill>
                <a:latin typeface="Arial" pitchFamily="34" charset="0"/>
              </a:defRPr>
            </a:lvl7pPr>
            <a:lvl8pPr marL="3429000" indent="-228600" eaLnBrk="0" fontAlgn="base" hangingPunct="0">
              <a:spcBef>
                <a:spcPct val="0"/>
              </a:spcBef>
              <a:spcAft>
                <a:spcPct val="0"/>
              </a:spcAft>
              <a:defRPr sz="3000">
                <a:solidFill>
                  <a:schemeClr val="tx1"/>
                </a:solidFill>
                <a:latin typeface="Arial" pitchFamily="34" charset="0"/>
              </a:defRPr>
            </a:lvl8pPr>
            <a:lvl9pPr marL="3886200" indent="-228600" eaLnBrk="0" fontAlgn="base" hangingPunct="0">
              <a:spcBef>
                <a:spcPct val="0"/>
              </a:spcBef>
              <a:spcAft>
                <a:spcPct val="0"/>
              </a:spcAft>
              <a:defRPr sz="3000">
                <a:solidFill>
                  <a:schemeClr val="tx1"/>
                </a:solidFill>
                <a:latin typeface="Arial" pitchFamily="34" charset="0"/>
              </a:defRPr>
            </a:lvl9pPr>
          </a:lstStyle>
          <a:p>
            <a:r>
              <a:rPr lang="en-US" sz="1000" smtClean="0">
                <a:solidFill>
                  <a:srgbClr val="000000"/>
                </a:solidFill>
                <a:latin typeface="Times" pitchFamily="34" charset="0"/>
              </a:rPr>
              <a:t>3-</a:t>
            </a:r>
            <a:fld id="{73C6448D-B833-436F-BAD2-A716AE0C6AC2}" type="slidenum">
              <a:rPr lang="en-US" sz="1000" smtClean="0">
                <a:solidFill>
                  <a:srgbClr val="000000"/>
                </a:solidFill>
                <a:latin typeface="Times" pitchFamily="34" charset="0"/>
              </a:rPr>
              <a:pPr/>
              <a:t>10</a:t>
            </a:fld>
            <a:endParaRPr lang="en-US" sz="1000" smtClean="0">
              <a:solidFill>
                <a:srgbClr val="000000"/>
              </a:solidFill>
              <a:latin typeface="Times" pitchFamily="34" charset="0"/>
            </a:endParaRPr>
          </a:p>
        </p:txBody>
      </p:sp>
      <p:sp>
        <p:nvSpPr>
          <p:cNvPr id="12493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000">
                <a:solidFill>
                  <a:schemeClr val="tx1"/>
                </a:solidFill>
                <a:latin typeface="Arial" pitchFamily="34" charset="0"/>
              </a:defRPr>
            </a:lvl1pPr>
            <a:lvl2pPr marL="742950" indent="-285750">
              <a:defRPr sz="3000">
                <a:solidFill>
                  <a:schemeClr val="tx1"/>
                </a:solidFill>
                <a:latin typeface="Arial" pitchFamily="34" charset="0"/>
              </a:defRPr>
            </a:lvl2pPr>
            <a:lvl3pPr marL="1143000" indent="-228600">
              <a:defRPr sz="3000">
                <a:solidFill>
                  <a:schemeClr val="tx1"/>
                </a:solidFill>
                <a:latin typeface="Arial" pitchFamily="34" charset="0"/>
              </a:defRPr>
            </a:lvl3pPr>
            <a:lvl4pPr marL="1600200" indent="-228600">
              <a:defRPr sz="3000">
                <a:solidFill>
                  <a:schemeClr val="tx1"/>
                </a:solidFill>
                <a:latin typeface="Arial" pitchFamily="34" charset="0"/>
              </a:defRPr>
            </a:lvl4pPr>
            <a:lvl5pPr marL="2057400" indent="-228600">
              <a:defRPr sz="3000">
                <a:solidFill>
                  <a:schemeClr val="tx1"/>
                </a:solidFill>
                <a:latin typeface="Arial" pitchFamily="34" charset="0"/>
              </a:defRPr>
            </a:lvl5pPr>
            <a:lvl6pPr marL="2514600" indent="-228600" eaLnBrk="0" fontAlgn="base" hangingPunct="0">
              <a:spcBef>
                <a:spcPct val="0"/>
              </a:spcBef>
              <a:spcAft>
                <a:spcPct val="0"/>
              </a:spcAft>
              <a:defRPr sz="3000">
                <a:solidFill>
                  <a:schemeClr val="tx1"/>
                </a:solidFill>
                <a:latin typeface="Arial" pitchFamily="34" charset="0"/>
              </a:defRPr>
            </a:lvl6pPr>
            <a:lvl7pPr marL="2971800" indent="-228600" eaLnBrk="0" fontAlgn="base" hangingPunct="0">
              <a:spcBef>
                <a:spcPct val="0"/>
              </a:spcBef>
              <a:spcAft>
                <a:spcPct val="0"/>
              </a:spcAft>
              <a:defRPr sz="3000">
                <a:solidFill>
                  <a:schemeClr val="tx1"/>
                </a:solidFill>
                <a:latin typeface="Arial" pitchFamily="34" charset="0"/>
              </a:defRPr>
            </a:lvl7pPr>
            <a:lvl8pPr marL="3429000" indent="-228600" eaLnBrk="0" fontAlgn="base" hangingPunct="0">
              <a:spcBef>
                <a:spcPct val="0"/>
              </a:spcBef>
              <a:spcAft>
                <a:spcPct val="0"/>
              </a:spcAft>
              <a:defRPr sz="3000">
                <a:solidFill>
                  <a:schemeClr val="tx1"/>
                </a:solidFill>
                <a:latin typeface="Arial" pitchFamily="34" charset="0"/>
              </a:defRPr>
            </a:lvl8pPr>
            <a:lvl9pPr marL="3886200" indent="-228600" eaLnBrk="0" fontAlgn="base" hangingPunct="0">
              <a:spcBef>
                <a:spcPct val="0"/>
              </a:spcBef>
              <a:spcAft>
                <a:spcPct val="0"/>
              </a:spcAft>
              <a:defRPr sz="3000">
                <a:solidFill>
                  <a:schemeClr val="tx1"/>
                </a:solidFill>
                <a:latin typeface="Arial" pitchFamily="34" charset="0"/>
              </a:defRPr>
            </a:lvl9pPr>
          </a:lstStyle>
          <a:p>
            <a:fld id="{78843783-22AE-4F41-A3E2-6007844DE071}" type="slidenum">
              <a:rPr lang="en-US" sz="1200" smtClean="0">
                <a:solidFill>
                  <a:srgbClr val="000000"/>
                </a:solidFill>
              </a:rPr>
              <a:pPr/>
              <a:t>10</a:t>
            </a:fld>
            <a:endParaRPr lang="en-US" sz="1200" smtClean="0">
              <a:solidFill>
                <a:srgbClr val="000000"/>
              </a:solidFill>
            </a:endParaRPr>
          </a:p>
        </p:txBody>
      </p:sp>
      <p:sp>
        <p:nvSpPr>
          <p:cNvPr id="124932" name="Rectangle 2"/>
          <p:cNvSpPr>
            <a:spLocks noGrp="1" noRot="1" noChangeAspect="1" noChangeArrowheads="1" noTextEdit="1"/>
          </p:cNvSpPr>
          <p:nvPr>
            <p:ph type="sldImg"/>
          </p:nvPr>
        </p:nvSpPr>
        <p:spPr>
          <a:solidFill>
            <a:srgbClr val="FFFFFF"/>
          </a:solidFill>
          <a:ln/>
        </p:spPr>
      </p:sp>
      <p:sp>
        <p:nvSpPr>
          <p:cNvPr id="124933" name="Rectangle 3"/>
          <p:cNvSpPr>
            <a:spLocks noGrp="1" noChangeArrowheads="1"/>
          </p:cNvSpPr>
          <p:nvPr>
            <p:ph type="body" idx="1"/>
          </p:nvPr>
        </p:nvSpPr>
        <p:spPr>
          <a:xfrm>
            <a:off x="908050" y="4722813"/>
            <a:ext cx="4999038" cy="4473575"/>
          </a:xfrm>
          <a:solidFill>
            <a:srgbClr val="FFFFFF"/>
          </a:solidFill>
          <a:ln>
            <a:solidFill>
              <a:srgbClr val="000000"/>
            </a:solidFill>
            <a:miter lim="800000"/>
            <a:headEnd/>
            <a:tailEnd/>
          </a:ln>
        </p:spPr>
        <p:txBody>
          <a:bodyPr/>
          <a:lstStyle/>
          <a:p>
            <a:pPr algn="just" eaLnBrk="1" hangingPunct="1"/>
            <a:r>
              <a:rPr lang="en-US" smtClean="0">
                <a:cs typeface="Times New Roman" pitchFamily="18" charset="0"/>
              </a:rPr>
              <a:t>Quite frequently, it is necessary to predict how a certain cost will behave in response to a change in activity.  For example, a manager may want to estimate the impact that a 5% increase in sales would have on the company’s total electric bill.  Cost behavior refers to how a cost will react to changed in the level of activity within the relevant range.  The most commonly used classifications of cost behavior are variable and fixed costs.  </a:t>
            </a:r>
          </a:p>
          <a:p>
            <a:pPr algn="just" eaLnBrk="1" hangingPunct="1"/>
            <a:endParaRPr lang="en-US" smtClean="0">
              <a:cs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3"/>
          <p:cNvSpPr>
            <a:spLocks noGrp="1" noChangeArrowheads="1"/>
          </p:cNvSpPr>
          <p:nvPr>
            <p:ph type="dt" sz="quarter" idx="1"/>
          </p:nvPr>
        </p:nvSpPr>
        <p:spPr>
          <a:noFill/>
        </p:spPr>
        <p:txBody>
          <a:bodyPr/>
          <a:lstStyle>
            <a:lvl1pPr>
              <a:defRPr sz="3000">
                <a:solidFill>
                  <a:schemeClr val="tx1"/>
                </a:solidFill>
                <a:latin typeface="Arial" pitchFamily="34" charset="0"/>
              </a:defRPr>
            </a:lvl1pPr>
            <a:lvl2pPr marL="742950" indent="-285750">
              <a:defRPr sz="3000">
                <a:solidFill>
                  <a:schemeClr val="tx1"/>
                </a:solidFill>
                <a:latin typeface="Arial" pitchFamily="34" charset="0"/>
              </a:defRPr>
            </a:lvl2pPr>
            <a:lvl3pPr marL="1143000" indent="-228600">
              <a:defRPr sz="3000">
                <a:solidFill>
                  <a:schemeClr val="tx1"/>
                </a:solidFill>
                <a:latin typeface="Arial" pitchFamily="34" charset="0"/>
              </a:defRPr>
            </a:lvl3pPr>
            <a:lvl4pPr marL="1600200" indent="-228600">
              <a:defRPr sz="3000">
                <a:solidFill>
                  <a:schemeClr val="tx1"/>
                </a:solidFill>
                <a:latin typeface="Arial" pitchFamily="34" charset="0"/>
              </a:defRPr>
            </a:lvl4pPr>
            <a:lvl5pPr marL="2057400" indent="-228600">
              <a:defRPr sz="3000">
                <a:solidFill>
                  <a:schemeClr val="tx1"/>
                </a:solidFill>
                <a:latin typeface="Arial" pitchFamily="34" charset="0"/>
              </a:defRPr>
            </a:lvl5pPr>
            <a:lvl6pPr marL="2514600" indent="-228600" eaLnBrk="0" fontAlgn="base" hangingPunct="0">
              <a:spcBef>
                <a:spcPct val="0"/>
              </a:spcBef>
              <a:spcAft>
                <a:spcPct val="0"/>
              </a:spcAft>
              <a:defRPr sz="3000">
                <a:solidFill>
                  <a:schemeClr val="tx1"/>
                </a:solidFill>
                <a:latin typeface="Arial" pitchFamily="34" charset="0"/>
              </a:defRPr>
            </a:lvl6pPr>
            <a:lvl7pPr marL="2971800" indent="-228600" eaLnBrk="0" fontAlgn="base" hangingPunct="0">
              <a:spcBef>
                <a:spcPct val="0"/>
              </a:spcBef>
              <a:spcAft>
                <a:spcPct val="0"/>
              </a:spcAft>
              <a:defRPr sz="3000">
                <a:solidFill>
                  <a:schemeClr val="tx1"/>
                </a:solidFill>
                <a:latin typeface="Arial" pitchFamily="34" charset="0"/>
              </a:defRPr>
            </a:lvl7pPr>
            <a:lvl8pPr marL="3429000" indent="-228600" eaLnBrk="0" fontAlgn="base" hangingPunct="0">
              <a:spcBef>
                <a:spcPct val="0"/>
              </a:spcBef>
              <a:spcAft>
                <a:spcPct val="0"/>
              </a:spcAft>
              <a:defRPr sz="3000">
                <a:solidFill>
                  <a:schemeClr val="tx1"/>
                </a:solidFill>
                <a:latin typeface="Arial" pitchFamily="34" charset="0"/>
              </a:defRPr>
            </a:lvl8pPr>
            <a:lvl9pPr marL="3886200" indent="-228600" eaLnBrk="0" fontAlgn="base" hangingPunct="0">
              <a:spcBef>
                <a:spcPct val="0"/>
              </a:spcBef>
              <a:spcAft>
                <a:spcPct val="0"/>
              </a:spcAft>
              <a:defRPr sz="3000">
                <a:solidFill>
                  <a:schemeClr val="tx1"/>
                </a:solidFill>
                <a:latin typeface="Arial" pitchFamily="34" charset="0"/>
              </a:defRPr>
            </a:lvl9pPr>
          </a:lstStyle>
          <a:p>
            <a:r>
              <a:rPr lang="en-US" sz="1000" smtClean="0">
                <a:solidFill>
                  <a:srgbClr val="000000"/>
                </a:solidFill>
                <a:latin typeface="Times" pitchFamily="34" charset="0"/>
              </a:rPr>
              <a:t>3-</a:t>
            </a:r>
            <a:fld id="{CD335509-753C-489E-9533-987EB9FF7721}" type="slidenum">
              <a:rPr lang="en-US" sz="1000" smtClean="0">
                <a:solidFill>
                  <a:srgbClr val="000000"/>
                </a:solidFill>
                <a:latin typeface="Times" pitchFamily="34" charset="0"/>
              </a:rPr>
              <a:pPr/>
              <a:t>11</a:t>
            </a:fld>
            <a:endParaRPr lang="en-US" sz="1000" smtClean="0">
              <a:solidFill>
                <a:srgbClr val="000000"/>
              </a:solidFill>
              <a:latin typeface="Times" pitchFamily="34" charset="0"/>
            </a:endParaRPr>
          </a:p>
        </p:txBody>
      </p:sp>
      <p:sp>
        <p:nvSpPr>
          <p:cNvPr id="12595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000">
                <a:solidFill>
                  <a:schemeClr val="tx1"/>
                </a:solidFill>
                <a:latin typeface="Arial" pitchFamily="34" charset="0"/>
              </a:defRPr>
            </a:lvl1pPr>
            <a:lvl2pPr marL="742950" indent="-285750">
              <a:defRPr sz="3000">
                <a:solidFill>
                  <a:schemeClr val="tx1"/>
                </a:solidFill>
                <a:latin typeface="Arial" pitchFamily="34" charset="0"/>
              </a:defRPr>
            </a:lvl2pPr>
            <a:lvl3pPr marL="1143000" indent="-228600">
              <a:defRPr sz="3000">
                <a:solidFill>
                  <a:schemeClr val="tx1"/>
                </a:solidFill>
                <a:latin typeface="Arial" pitchFamily="34" charset="0"/>
              </a:defRPr>
            </a:lvl3pPr>
            <a:lvl4pPr marL="1600200" indent="-228600">
              <a:defRPr sz="3000">
                <a:solidFill>
                  <a:schemeClr val="tx1"/>
                </a:solidFill>
                <a:latin typeface="Arial" pitchFamily="34" charset="0"/>
              </a:defRPr>
            </a:lvl4pPr>
            <a:lvl5pPr marL="2057400" indent="-228600">
              <a:defRPr sz="3000">
                <a:solidFill>
                  <a:schemeClr val="tx1"/>
                </a:solidFill>
                <a:latin typeface="Arial" pitchFamily="34" charset="0"/>
              </a:defRPr>
            </a:lvl5pPr>
            <a:lvl6pPr marL="2514600" indent="-228600" eaLnBrk="0" fontAlgn="base" hangingPunct="0">
              <a:spcBef>
                <a:spcPct val="0"/>
              </a:spcBef>
              <a:spcAft>
                <a:spcPct val="0"/>
              </a:spcAft>
              <a:defRPr sz="3000">
                <a:solidFill>
                  <a:schemeClr val="tx1"/>
                </a:solidFill>
                <a:latin typeface="Arial" pitchFamily="34" charset="0"/>
              </a:defRPr>
            </a:lvl6pPr>
            <a:lvl7pPr marL="2971800" indent="-228600" eaLnBrk="0" fontAlgn="base" hangingPunct="0">
              <a:spcBef>
                <a:spcPct val="0"/>
              </a:spcBef>
              <a:spcAft>
                <a:spcPct val="0"/>
              </a:spcAft>
              <a:defRPr sz="3000">
                <a:solidFill>
                  <a:schemeClr val="tx1"/>
                </a:solidFill>
                <a:latin typeface="Arial" pitchFamily="34" charset="0"/>
              </a:defRPr>
            </a:lvl7pPr>
            <a:lvl8pPr marL="3429000" indent="-228600" eaLnBrk="0" fontAlgn="base" hangingPunct="0">
              <a:spcBef>
                <a:spcPct val="0"/>
              </a:spcBef>
              <a:spcAft>
                <a:spcPct val="0"/>
              </a:spcAft>
              <a:defRPr sz="3000">
                <a:solidFill>
                  <a:schemeClr val="tx1"/>
                </a:solidFill>
                <a:latin typeface="Arial" pitchFamily="34" charset="0"/>
              </a:defRPr>
            </a:lvl8pPr>
            <a:lvl9pPr marL="3886200" indent="-228600" eaLnBrk="0" fontAlgn="base" hangingPunct="0">
              <a:spcBef>
                <a:spcPct val="0"/>
              </a:spcBef>
              <a:spcAft>
                <a:spcPct val="0"/>
              </a:spcAft>
              <a:defRPr sz="3000">
                <a:solidFill>
                  <a:schemeClr val="tx1"/>
                </a:solidFill>
                <a:latin typeface="Arial" pitchFamily="34" charset="0"/>
              </a:defRPr>
            </a:lvl9pPr>
          </a:lstStyle>
          <a:p>
            <a:fld id="{8F394D63-888A-4303-BFEF-CD567F04D559}" type="slidenum">
              <a:rPr lang="en-US" sz="1200" smtClean="0">
                <a:solidFill>
                  <a:srgbClr val="000000"/>
                </a:solidFill>
              </a:rPr>
              <a:pPr/>
              <a:t>11</a:t>
            </a:fld>
            <a:endParaRPr lang="en-US" sz="1200" smtClean="0">
              <a:solidFill>
                <a:srgbClr val="000000"/>
              </a:solidFill>
            </a:endParaRPr>
          </a:p>
        </p:txBody>
      </p:sp>
      <p:sp>
        <p:nvSpPr>
          <p:cNvPr id="125956" name="Rectangle 2"/>
          <p:cNvSpPr>
            <a:spLocks noGrp="1" noRot="1" noChangeAspect="1" noChangeArrowheads="1" noTextEdit="1"/>
          </p:cNvSpPr>
          <p:nvPr>
            <p:ph type="sldImg"/>
          </p:nvPr>
        </p:nvSpPr>
        <p:spPr>
          <a:solidFill>
            <a:srgbClr val="FFFFFF"/>
          </a:solidFill>
          <a:ln/>
        </p:spPr>
      </p:sp>
      <p:sp>
        <p:nvSpPr>
          <p:cNvPr id="125957" name="Rectangle 3"/>
          <p:cNvSpPr>
            <a:spLocks noGrp="1" noChangeArrowheads="1"/>
          </p:cNvSpPr>
          <p:nvPr>
            <p:ph type="body" idx="1"/>
          </p:nvPr>
        </p:nvSpPr>
        <p:spPr>
          <a:xfrm>
            <a:off x="908050" y="4722813"/>
            <a:ext cx="4999038" cy="4473575"/>
          </a:xfrm>
          <a:solidFill>
            <a:srgbClr val="FFFFFF"/>
          </a:solidFill>
          <a:ln>
            <a:solidFill>
              <a:srgbClr val="000000"/>
            </a:solidFill>
            <a:miter lim="800000"/>
            <a:headEnd/>
            <a:tailEnd/>
          </a:ln>
        </p:spPr>
        <p:txBody>
          <a:bodyPr/>
          <a:lstStyle/>
          <a:p>
            <a:pPr algn="just" eaLnBrk="1" hangingPunct="1"/>
            <a:r>
              <a:rPr lang="en-US" smtClean="0">
                <a:cs typeface="Times New Roman" pitchFamily="18" charset="0"/>
              </a:rPr>
              <a:t>Quite frequently, it is necessary to predict how a certain cost will behave in response to a change in activity.  For example, a manager may want to estimate the impact that a 5% increase in sales would have on the company’s total electric bill.  Cost behavior refers to how a cost will react to changed in the level of activity within the relevant range.  The most commonly used classifications of cost behavior are variable and fixed costs.  </a:t>
            </a:r>
          </a:p>
          <a:p>
            <a:pPr algn="just" eaLnBrk="1" hangingPunct="1"/>
            <a:endParaRPr lang="en-US" smtClean="0">
              <a:cs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a:spLocks noGrp="1" noChangeArrowheads="1"/>
          </p:cNvSpPr>
          <p:nvPr>
            <p:ph type="dt" sz="quarter" idx="1"/>
          </p:nvPr>
        </p:nvSpPr>
        <p:spPr>
          <a:noFill/>
        </p:spPr>
        <p:txBody>
          <a:bodyPr/>
          <a:lstStyle>
            <a:lvl1pPr>
              <a:defRPr sz="3000">
                <a:solidFill>
                  <a:schemeClr val="tx1"/>
                </a:solidFill>
                <a:latin typeface="Arial" pitchFamily="34" charset="0"/>
              </a:defRPr>
            </a:lvl1pPr>
            <a:lvl2pPr marL="742950" indent="-285750">
              <a:defRPr sz="3000">
                <a:solidFill>
                  <a:schemeClr val="tx1"/>
                </a:solidFill>
                <a:latin typeface="Arial" pitchFamily="34" charset="0"/>
              </a:defRPr>
            </a:lvl2pPr>
            <a:lvl3pPr marL="1143000" indent="-228600">
              <a:defRPr sz="3000">
                <a:solidFill>
                  <a:schemeClr val="tx1"/>
                </a:solidFill>
                <a:latin typeface="Arial" pitchFamily="34" charset="0"/>
              </a:defRPr>
            </a:lvl3pPr>
            <a:lvl4pPr marL="1600200" indent="-228600">
              <a:defRPr sz="3000">
                <a:solidFill>
                  <a:schemeClr val="tx1"/>
                </a:solidFill>
                <a:latin typeface="Arial" pitchFamily="34" charset="0"/>
              </a:defRPr>
            </a:lvl4pPr>
            <a:lvl5pPr marL="2057400" indent="-228600">
              <a:defRPr sz="3000">
                <a:solidFill>
                  <a:schemeClr val="tx1"/>
                </a:solidFill>
                <a:latin typeface="Arial" pitchFamily="34" charset="0"/>
              </a:defRPr>
            </a:lvl5pPr>
            <a:lvl6pPr marL="2514600" indent="-228600" eaLnBrk="0" fontAlgn="base" hangingPunct="0">
              <a:spcBef>
                <a:spcPct val="0"/>
              </a:spcBef>
              <a:spcAft>
                <a:spcPct val="0"/>
              </a:spcAft>
              <a:defRPr sz="3000">
                <a:solidFill>
                  <a:schemeClr val="tx1"/>
                </a:solidFill>
                <a:latin typeface="Arial" pitchFamily="34" charset="0"/>
              </a:defRPr>
            </a:lvl6pPr>
            <a:lvl7pPr marL="2971800" indent="-228600" eaLnBrk="0" fontAlgn="base" hangingPunct="0">
              <a:spcBef>
                <a:spcPct val="0"/>
              </a:spcBef>
              <a:spcAft>
                <a:spcPct val="0"/>
              </a:spcAft>
              <a:defRPr sz="3000">
                <a:solidFill>
                  <a:schemeClr val="tx1"/>
                </a:solidFill>
                <a:latin typeface="Arial" pitchFamily="34" charset="0"/>
              </a:defRPr>
            </a:lvl7pPr>
            <a:lvl8pPr marL="3429000" indent="-228600" eaLnBrk="0" fontAlgn="base" hangingPunct="0">
              <a:spcBef>
                <a:spcPct val="0"/>
              </a:spcBef>
              <a:spcAft>
                <a:spcPct val="0"/>
              </a:spcAft>
              <a:defRPr sz="3000">
                <a:solidFill>
                  <a:schemeClr val="tx1"/>
                </a:solidFill>
                <a:latin typeface="Arial" pitchFamily="34" charset="0"/>
              </a:defRPr>
            </a:lvl8pPr>
            <a:lvl9pPr marL="3886200" indent="-228600" eaLnBrk="0" fontAlgn="base" hangingPunct="0">
              <a:spcBef>
                <a:spcPct val="0"/>
              </a:spcBef>
              <a:spcAft>
                <a:spcPct val="0"/>
              </a:spcAft>
              <a:defRPr sz="3000">
                <a:solidFill>
                  <a:schemeClr val="tx1"/>
                </a:solidFill>
                <a:latin typeface="Arial" pitchFamily="34" charset="0"/>
              </a:defRPr>
            </a:lvl9pPr>
          </a:lstStyle>
          <a:p>
            <a:r>
              <a:rPr lang="en-US" sz="1000" smtClean="0">
                <a:solidFill>
                  <a:srgbClr val="000000"/>
                </a:solidFill>
                <a:latin typeface="Times" pitchFamily="34" charset="0"/>
              </a:rPr>
              <a:t>3-</a:t>
            </a:r>
            <a:fld id="{92D7C366-3420-4B5B-8ECA-41F582A60B78}" type="slidenum">
              <a:rPr lang="en-US" sz="1000" smtClean="0">
                <a:solidFill>
                  <a:srgbClr val="000000"/>
                </a:solidFill>
                <a:latin typeface="Times" pitchFamily="34" charset="0"/>
              </a:rPr>
              <a:pPr/>
              <a:t>12</a:t>
            </a:fld>
            <a:endParaRPr lang="en-US" sz="1000" smtClean="0">
              <a:solidFill>
                <a:srgbClr val="000000"/>
              </a:solidFill>
              <a:latin typeface="Times" pitchFamily="34" charset="0"/>
            </a:endParaRPr>
          </a:p>
        </p:txBody>
      </p:sp>
      <p:sp>
        <p:nvSpPr>
          <p:cNvPr id="12697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000">
                <a:solidFill>
                  <a:schemeClr val="tx1"/>
                </a:solidFill>
                <a:latin typeface="Arial" pitchFamily="34" charset="0"/>
              </a:defRPr>
            </a:lvl1pPr>
            <a:lvl2pPr marL="742950" indent="-285750">
              <a:defRPr sz="3000">
                <a:solidFill>
                  <a:schemeClr val="tx1"/>
                </a:solidFill>
                <a:latin typeface="Arial" pitchFamily="34" charset="0"/>
              </a:defRPr>
            </a:lvl2pPr>
            <a:lvl3pPr marL="1143000" indent="-228600">
              <a:defRPr sz="3000">
                <a:solidFill>
                  <a:schemeClr val="tx1"/>
                </a:solidFill>
                <a:latin typeface="Arial" pitchFamily="34" charset="0"/>
              </a:defRPr>
            </a:lvl3pPr>
            <a:lvl4pPr marL="1600200" indent="-228600">
              <a:defRPr sz="3000">
                <a:solidFill>
                  <a:schemeClr val="tx1"/>
                </a:solidFill>
                <a:latin typeface="Arial" pitchFamily="34" charset="0"/>
              </a:defRPr>
            </a:lvl4pPr>
            <a:lvl5pPr marL="2057400" indent="-228600">
              <a:defRPr sz="3000">
                <a:solidFill>
                  <a:schemeClr val="tx1"/>
                </a:solidFill>
                <a:latin typeface="Arial" pitchFamily="34" charset="0"/>
              </a:defRPr>
            </a:lvl5pPr>
            <a:lvl6pPr marL="2514600" indent="-228600" eaLnBrk="0" fontAlgn="base" hangingPunct="0">
              <a:spcBef>
                <a:spcPct val="0"/>
              </a:spcBef>
              <a:spcAft>
                <a:spcPct val="0"/>
              </a:spcAft>
              <a:defRPr sz="3000">
                <a:solidFill>
                  <a:schemeClr val="tx1"/>
                </a:solidFill>
                <a:latin typeface="Arial" pitchFamily="34" charset="0"/>
              </a:defRPr>
            </a:lvl6pPr>
            <a:lvl7pPr marL="2971800" indent="-228600" eaLnBrk="0" fontAlgn="base" hangingPunct="0">
              <a:spcBef>
                <a:spcPct val="0"/>
              </a:spcBef>
              <a:spcAft>
                <a:spcPct val="0"/>
              </a:spcAft>
              <a:defRPr sz="3000">
                <a:solidFill>
                  <a:schemeClr val="tx1"/>
                </a:solidFill>
                <a:latin typeface="Arial" pitchFamily="34" charset="0"/>
              </a:defRPr>
            </a:lvl7pPr>
            <a:lvl8pPr marL="3429000" indent="-228600" eaLnBrk="0" fontAlgn="base" hangingPunct="0">
              <a:spcBef>
                <a:spcPct val="0"/>
              </a:spcBef>
              <a:spcAft>
                <a:spcPct val="0"/>
              </a:spcAft>
              <a:defRPr sz="3000">
                <a:solidFill>
                  <a:schemeClr val="tx1"/>
                </a:solidFill>
                <a:latin typeface="Arial" pitchFamily="34" charset="0"/>
              </a:defRPr>
            </a:lvl8pPr>
            <a:lvl9pPr marL="3886200" indent="-228600" eaLnBrk="0" fontAlgn="base" hangingPunct="0">
              <a:spcBef>
                <a:spcPct val="0"/>
              </a:spcBef>
              <a:spcAft>
                <a:spcPct val="0"/>
              </a:spcAft>
              <a:defRPr sz="3000">
                <a:solidFill>
                  <a:schemeClr val="tx1"/>
                </a:solidFill>
                <a:latin typeface="Arial" pitchFamily="34" charset="0"/>
              </a:defRPr>
            </a:lvl9pPr>
          </a:lstStyle>
          <a:p>
            <a:fld id="{25AB2461-76EB-4B0B-9841-0A8CB2CF016C}" type="slidenum">
              <a:rPr lang="en-US" sz="1200" smtClean="0">
                <a:solidFill>
                  <a:srgbClr val="000000"/>
                </a:solidFill>
              </a:rPr>
              <a:pPr/>
              <a:t>12</a:t>
            </a:fld>
            <a:endParaRPr lang="en-US" sz="1200" smtClean="0">
              <a:solidFill>
                <a:srgbClr val="000000"/>
              </a:solidFill>
            </a:endParaRPr>
          </a:p>
        </p:txBody>
      </p:sp>
      <p:sp>
        <p:nvSpPr>
          <p:cNvPr id="126980" name="Rectangle 2"/>
          <p:cNvSpPr>
            <a:spLocks noGrp="1" noRot="1" noChangeAspect="1" noChangeArrowheads="1" noTextEdit="1"/>
          </p:cNvSpPr>
          <p:nvPr>
            <p:ph type="sldImg"/>
          </p:nvPr>
        </p:nvSpPr>
        <p:spPr>
          <a:ln/>
        </p:spPr>
      </p:sp>
      <p:sp>
        <p:nvSpPr>
          <p:cNvPr id="126981" name="Rectangle 3"/>
          <p:cNvSpPr>
            <a:spLocks noGrp="1" noChangeArrowheads="1"/>
          </p:cNvSpPr>
          <p:nvPr>
            <p:ph type="body" idx="1"/>
          </p:nvPr>
        </p:nvSpPr>
        <p:spPr>
          <a:xfrm>
            <a:off x="908050" y="4722813"/>
            <a:ext cx="4999038" cy="4473575"/>
          </a:xfrm>
          <a:noFill/>
        </p:spPr>
        <p:txBody>
          <a:bodyPr/>
          <a:lstStyle/>
          <a:p>
            <a:r>
              <a:rPr lang="en-US" u="sng" smtClean="0"/>
              <a:t>The equation method</a:t>
            </a:r>
            <a:r>
              <a:rPr lang="en-US" smtClean="0"/>
              <a:t> is based on the contribution approach income statement. The equation can be stated in one of two ways:</a:t>
            </a:r>
          </a:p>
          <a:p>
            <a:pPr marL="114300" lvl="1"/>
            <a:endParaRPr lang="en-US" smtClean="0">
              <a:latin typeface="Times New Roman" pitchFamily="18" charset="0"/>
            </a:endParaRPr>
          </a:p>
          <a:p>
            <a:r>
              <a:rPr lang="en-US" smtClean="0"/>
              <a:t>Profits equal Sales less Variable expenses, less Fixed Expenses, </a:t>
            </a:r>
            <a:r>
              <a:rPr lang="en-US" b="1" smtClean="0"/>
              <a:t>or</a:t>
            </a:r>
          </a:p>
          <a:p>
            <a:r>
              <a:rPr lang="en-US" smtClean="0"/>
              <a:t>Sales equal Variable expenses plus Fixed expenses plus Profits</a:t>
            </a:r>
            <a:br>
              <a:rPr lang="en-US" smtClean="0"/>
            </a:br>
            <a:r>
              <a:rPr lang="en-US" smtClean="0"/>
              <a:t/>
            </a:r>
            <a:br>
              <a:rPr lang="en-US" smtClean="0"/>
            </a:br>
            <a:r>
              <a:rPr lang="en-US" smtClean="0"/>
              <a:t>Remember that at the break-even point profits are equal to zero.</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17"/>
          <p:cNvSpPr txBox="1">
            <a:spLocks noChangeArrowheads="1"/>
          </p:cNvSpPr>
          <p:nvPr userDrawn="1"/>
        </p:nvSpPr>
        <p:spPr bwMode="auto">
          <a:xfrm>
            <a:off x="6191250" y="6613525"/>
            <a:ext cx="2951163"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3000">
                <a:solidFill>
                  <a:schemeClr val="tx1"/>
                </a:solidFill>
                <a:latin typeface="Arial" pitchFamily="34" charset="0"/>
              </a:defRPr>
            </a:lvl1pPr>
            <a:lvl2pPr marL="742950" indent="-285750">
              <a:defRPr sz="3000">
                <a:solidFill>
                  <a:schemeClr val="tx1"/>
                </a:solidFill>
                <a:latin typeface="Arial" pitchFamily="34" charset="0"/>
              </a:defRPr>
            </a:lvl2pPr>
            <a:lvl3pPr marL="1143000" indent="-228600">
              <a:defRPr sz="3000">
                <a:solidFill>
                  <a:schemeClr val="tx1"/>
                </a:solidFill>
                <a:latin typeface="Arial" pitchFamily="34" charset="0"/>
              </a:defRPr>
            </a:lvl3pPr>
            <a:lvl4pPr marL="1600200" indent="-228600">
              <a:defRPr sz="3000">
                <a:solidFill>
                  <a:schemeClr val="tx1"/>
                </a:solidFill>
                <a:latin typeface="Arial" pitchFamily="34" charset="0"/>
              </a:defRPr>
            </a:lvl4pPr>
            <a:lvl5pPr marL="2057400" indent="-228600">
              <a:defRPr sz="3000">
                <a:solidFill>
                  <a:schemeClr val="tx1"/>
                </a:solidFill>
                <a:latin typeface="Arial" pitchFamily="34" charset="0"/>
              </a:defRPr>
            </a:lvl5pPr>
            <a:lvl6pPr marL="2514600" indent="-228600" eaLnBrk="0" fontAlgn="base" hangingPunct="0">
              <a:spcBef>
                <a:spcPct val="0"/>
              </a:spcBef>
              <a:spcAft>
                <a:spcPct val="0"/>
              </a:spcAft>
              <a:defRPr sz="3000">
                <a:solidFill>
                  <a:schemeClr val="tx1"/>
                </a:solidFill>
                <a:latin typeface="Arial" pitchFamily="34" charset="0"/>
              </a:defRPr>
            </a:lvl6pPr>
            <a:lvl7pPr marL="2971800" indent="-228600" eaLnBrk="0" fontAlgn="base" hangingPunct="0">
              <a:spcBef>
                <a:spcPct val="0"/>
              </a:spcBef>
              <a:spcAft>
                <a:spcPct val="0"/>
              </a:spcAft>
              <a:defRPr sz="3000">
                <a:solidFill>
                  <a:schemeClr val="tx1"/>
                </a:solidFill>
                <a:latin typeface="Arial" pitchFamily="34" charset="0"/>
              </a:defRPr>
            </a:lvl7pPr>
            <a:lvl8pPr marL="3429000" indent="-228600" eaLnBrk="0" fontAlgn="base" hangingPunct="0">
              <a:spcBef>
                <a:spcPct val="0"/>
              </a:spcBef>
              <a:spcAft>
                <a:spcPct val="0"/>
              </a:spcAft>
              <a:defRPr sz="3000">
                <a:solidFill>
                  <a:schemeClr val="tx1"/>
                </a:solidFill>
                <a:latin typeface="Arial" pitchFamily="34" charset="0"/>
              </a:defRPr>
            </a:lvl8pPr>
            <a:lvl9pPr marL="3886200" indent="-228600" eaLnBrk="0" fontAlgn="base" hangingPunct="0">
              <a:spcBef>
                <a:spcPct val="0"/>
              </a:spcBef>
              <a:spcAft>
                <a:spcPct val="0"/>
              </a:spcAft>
              <a:defRPr sz="3000">
                <a:solidFill>
                  <a:schemeClr val="tx1"/>
                </a:solidFill>
                <a:latin typeface="Arial" pitchFamily="34" charset="0"/>
              </a:defRPr>
            </a:lvl9pPr>
          </a:lstStyle>
          <a:p>
            <a:pPr>
              <a:defRPr/>
            </a:pPr>
            <a:r>
              <a:rPr lang="en-US" sz="1000" i="1" smtClean="0">
                <a:solidFill>
                  <a:srgbClr val="000000"/>
                </a:solidFill>
                <a:latin typeface="Times" pitchFamily="34" charset="0"/>
              </a:rPr>
              <a:t>Copyright © 2008, The McGraw-Hill Companies, Inc.</a:t>
            </a:r>
          </a:p>
        </p:txBody>
      </p:sp>
      <p:sp>
        <p:nvSpPr>
          <p:cNvPr id="5" name="Text Box 18"/>
          <p:cNvSpPr txBox="1">
            <a:spLocks noChangeArrowheads="1"/>
          </p:cNvSpPr>
          <p:nvPr userDrawn="1"/>
        </p:nvSpPr>
        <p:spPr bwMode="auto">
          <a:xfrm>
            <a:off x="152400" y="6613525"/>
            <a:ext cx="1185863"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3000">
                <a:solidFill>
                  <a:schemeClr val="tx1"/>
                </a:solidFill>
                <a:latin typeface="Arial" pitchFamily="34" charset="0"/>
              </a:defRPr>
            </a:lvl1pPr>
            <a:lvl2pPr marL="742950" indent="-285750">
              <a:defRPr sz="3000">
                <a:solidFill>
                  <a:schemeClr val="tx1"/>
                </a:solidFill>
                <a:latin typeface="Arial" pitchFamily="34" charset="0"/>
              </a:defRPr>
            </a:lvl2pPr>
            <a:lvl3pPr marL="1143000" indent="-228600">
              <a:defRPr sz="3000">
                <a:solidFill>
                  <a:schemeClr val="tx1"/>
                </a:solidFill>
                <a:latin typeface="Arial" pitchFamily="34" charset="0"/>
              </a:defRPr>
            </a:lvl3pPr>
            <a:lvl4pPr marL="1600200" indent="-228600">
              <a:defRPr sz="3000">
                <a:solidFill>
                  <a:schemeClr val="tx1"/>
                </a:solidFill>
                <a:latin typeface="Arial" pitchFamily="34" charset="0"/>
              </a:defRPr>
            </a:lvl4pPr>
            <a:lvl5pPr marL="2057400" indent="-228600">
              <a:defRPr sz="3000">
                <a:solidFill>
                  <a:schemeClr val="tx1"/>
                </a:solidFill>
                <a:latin typeface="Arial" pitchFamily="34" charset="0"/>
              </a:defRPr>
            </a:lvl5pPr>
            <a:lvl6pPr marL="2514600" indent="-228600" eaLnBrk="0" fontAlgn="base" hangingPunct="0">
              <a:spcBef>
                <a:spcPct val="0"/>
              </a:spcBef>
              <a:spcAft>
                <a:spcPct val="0"/>
              </a:spcAft>
              <a:defRPr sz="3000">
                <a:solidFill>
                  <a:schemeClr val="tx1"/>
                </a:solidFill>
                <a:latin typeface="Arial" pitchFamily="34" charset="0"/>
              </a:defRPr>
            </a:lvl6pPr>
            <a:lvl7pPr marL="2971800" indent="-228600" eaLnBrk="0" fontAlgn="base" hangingPunct="0">
              <a:spcBef>
                <a:spcPct val="0"/>
              </a:spcBef>
              <a:spcAft>
                <a:spcPct val="0"/>
              </a:spcAft>
              <a:defRPr sz="3000">
                <a:solidFill>
                  <a:schemeClr val="tx1"/>
                </a:solidFill>
                <a:latin typeface="Arial" pitchFamily="34" charset="0"/>
              </a:defRPr>
            </a:lvl7pPr>
            <a:lvl8pPr marL="3429000" indent="-228600" eaLnBrk="0" fontAlgn="base" hangingPunct="0">
              <a:spcBef>
                <a:spcPct val="0"/>
              </a:spcBef>
              <a:spcAft>
                <a:spcPct val="0"/>
              </a:spcAft>
              <a:defRPr sz="3000">
                <a:solidFill>
                  <a:schemeClr val="tx1"/>
                </a:solidFill>
                <a:latin typeface="Arial" pitchFamily="34" charset="0"/>
              </a:defRPr>
            </a:lvl8pPr>
            <a:lvl9pPr marL="3886200" indent="-228600" eaLnBrk="0" fontAlgn="base" hangingPunct="0">
              <a:spcBef>
                <a:spcPct val="0"/>
              </a:spcBef>
              <a:spcAft>
                <a:spcPct val="0"/>
              </a:spcAft>
              <a:defRPr sz="3000">
                <a:solidFill>
                  <a:schemeClr val="tx1"/>
                </a:solidFill>
                <a:latin typeface="Arial" pitchFamily="34" charset="0"/>
              </a:defRPr>
            </a:lvl9pPr>
          </a:lstStyle>
          <a:p>
            <a:pPr>
              <a:defRPr/>
            </a:pPr>
            <a:r>
              <a:rPr lang="en-US" sz="1000" i="1" smtClean="0">
                <a:solidFill>
                  <a:srgbClr val="000000"/>
                </a:solidFill>
                <a:latin typeface="Times" pitchFamily="34" charset="0"/>
              </a:rPr>
              <a:t>McGraw-Hill/Irwin</a:t>
            </a:r>
          </a:p>
        </p:txBody>
      </p:sp>
      <p:pic>
        <p:nvPicPr>
          <p:cNvPr id="6" name="Picture 19" descr="j0200553"/>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4800600"/>
            <a:ext cx="1447800" cy="1828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AutoShape 20"/>
          <p:cNvSpPr>
            <a:spLocks noChangeArrowheads="1"/>
          </p:cNvSpPr>
          <p:nvPr userDrawn="1"/>
        </p:nvSpPr>
        <p:spPr bwMode="auto">
          <a:xfrm>
            <a:off x="685800" y="3562350"/>
            <a:ext cx="7696200" cy="152400"/>
          </a:xfrm>
          <a:prstGeom prst="roundRect">
            <a:avLst>
              <a:gd name="adj" fmla="val 16667"/>
            </a:avLst>
          </a:prstGeom>
          <a:gradFill rotWithShape="1">
            <a:gsLst>
              <a:gs pos="0">
                <a:srgbClr val="FBD979"/>
              </a:gs>
              <a:gs pos="100000">
                <a:schemeClr val="accent1"/>
              </a:gs>
            </a:gsLst>
            <a:path path="shape">
              <a:fillToRect l="50000" t="50000" r="50000" b="50000"/>
            </a:path>
          </a:gra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AU">
              <a:solidFill>
                <a:srgbClr val="000000"/>
              </a:solidFill>
            </a:endParaRPr>
          </a:p>
        </p:txBody>
      </p:sp>
      <p:sp>
        <p:nvSpPr>
          <p:cNvPr id="9231" name="Rectangle 15"/>
          <p:cNvSpPr>
            <a:spLocks noGrp="1" noChangeArrowheads="1"/>
          </p:cNvSpPr>
          <p:nvPr>
            <p:ph type="ctrTitle"/>
          </p:nvPr>
        </p:nvSpPr>
        <p:spPr>
          <a:xfrm>
            <a:off x="685800" y="1752600"/>
            <a:ext cx="7772400" cy="1470025"/>
          </a:xfrm>
        </p:spPr>
        <p:txBody>
          <a:bodyPr/>
          <a:lstStyle>
            <a:lvl1pPr>
              <a:defRPr sz="4400"/>
            </a:lvl1pPr>
          </a:lstStyle>
          <a:p>
            <a:pPr lvl="0"/>
            <a:r>
              <a:rPr lang="en-US" noProof="0" smtClean="0"/>
              <a:t>Chapter Title</a:t>
            </a:r>
          </a:p>
        </p:txBody>
      </p:sp>
      <p:sp>
        <p:nvSpPr>
          <p:cNvPr id="9232" name="Rectangle 16"/>
          <p:cNvSpPr>
            <a:spLocks noGrp="1" noChangeArrowheads="1"/>
          </p:cNvSpPr>
          <p:nvPr>
            <p:ph type="subTitle" idx="1"/>
          </p:nvPr>
        </p:nvSpPr>
        <p:spPr>
          <a:xfrm>
            <a:off x="1371600" y="4114800"/>
            <a:ext cx="6400800" cy="1752600"/>
          </a:xfrm>
        </p:spPr>
        <p:txBody>
          <a:bodyPr/>
          <a:lstStyle>
            <a:lvl1pPr marL="0" indent="0" algn="ctr">
              <a:buFont typeface="Times" pitchFamily="34" charset="0"/>
              <a:buNone/>
              <a:defRPr/>
            </a:lvl1pPr>
          </a:lstStyle>
          <a:p>
            <a:pPr lvl="0"/>
            <a:r>
              <a:rPr lang="en-US" noProof="0" smtClean="0"/>
              <a:t>Chapter Number</a:t>
            </a:r>
          </a:p>
        </p:txBody>
      </p:sp>
    </p:spTree>
    <p:extLst>
      <p:ext uri="{BB962C8B-B14F-4D97-AF65-F5344CB8AC3E}">
        <p14:creationId xmlns="" xmlns:p14="http://schemas.microsoft.com/office/powerpoint/2010/main" val="3155503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 xmlns:p14="http://schemas.microsoft.com/office/powerpoint/2010/main" val="1954743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8950" y="76200"/>
            <a:ext cx="2228850" cy="6400800"/>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152400" y="76200"/>
            <a:ext cx="653415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 xmlns:p14="http://schemas.microsoft.com/office/powerpoint/2010/main" val="673115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915400" cy="762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228600" y="1219200"/>
            <a:ext cx="4267200" cy="5257800"/>
          </a:xfrm>
        </p:spPr>
        <p:txBody>
          <a:bodyPr rtlCol="0">
            <a:normAutofit/>
          </a:bodyPr>
          <a:lstStyle/>
          <a:p>
            <a:pPr lvl="0"/>
            <a:endParaRPr lang="en-US" noProof="0" smtClean="0"/>
          </a:p>
        </p:txBody>
      </p:sp>
      <p:sp>
        <p:nvSpPr>
          <p:cNvPr id="4" name="Text Placeholder 3"/>
          <p:cNvSpPr>
            <a:spLocks noGrp="1"/>
          </p:cNvSpPr>
          <p:nvPr>
            <p:ph type="body" sz="half" idx="2"/>
          </p:nvPr>
        </p:nvSpPr>
        <p:spPr>
          <a:xfrm>
            <a:off x="4648200" y="1219200"/>
            <a:ext cx="42672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930572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 xmlns:p14="http://schemas.microsoft.com/office/powerpoint/2010/main" val="3403880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 xmlns:p14="http://schemas.microsoft.com/office/powerpoint/2010/main" val="250915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228600" y="1219200"/>
            <a:ext cx="42672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219200"/>
            <a:ext cx="42672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 xmlns:p14="http://schemas.microsoft.com/office/powerpoint/2010/main" val="205845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 xmlns:p14="http://schemas.microsoft.com/office/powerpoint/2010/main" val="3288107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Tree>
    <p:extLst>
      <p:ext uri="{BB962C8B-B14F-4D97-AF65-F5344CB8AC3E}">
        <p14:creationId xmlns="" xmlns:p14="http://schemas.microsoft.com/office/powerpoint/2010/main" val="1026923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920960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3355503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3733014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D979"/>
        </a:solidFill>
        <a:effectLst/>
      </p:bgPr>
    </p:bg>
    <p:spTree>
      <p:nvGrpSpPr>
        <p:cNvPr id="1" name=""/>
        <p:cNvGrpSpPr/>
        <p:nvPr/>
      </p:nvGrpSpPr>
      <p:grpSpPr>
        <a:xfrm>
          <a:off x="0" y="0"/>
          <a:ext cx="0" cy="0"/>
          <a:chOff x="0" y="0"/>
          <a:chExt cx="0" cy="0"/>
        </a:xfrm>
      </p:grpSpPr>
      <p:sp>
        <p:nvSpPr>
          <p:cNvPr id="4098" name="Rectangle 17"/>
          <p:cNvSpPr>
            <a:spLocks noGrp="1" noChangeArrowheads="1"/>
          </p:cNvSpPr>
          <p:nvPr>
            <p:ph type="title"/>
          </p:nvPr>
        </p:nvSpPr>
        <p:spPr bwMode="auto">
          <a:xfrm>
            <a:off x="152400" y="76200"/>
            <a:ext cx="891540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Rectangle 18"/>
          <p:cNvSpPr>
            <a:spLocks noGrp="1" noChangeArrowheads="1"/>
          </p:cNvSpPr>
          <p:nvPr>
            <p:ph type="body" idx="1"/>
          </p:nvPr>
        </p:nvSpPr>
        <p:spPr bwMode="auto">
          <a:xfrm>
            <a:off x="228600" y="1219200"/>
            <a:ext cx="8686800" cy="5257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6148" name="Text Box 19"/>
          <p:cNvSpPr txBox="1">
            <a:spLocks noChangeArrowheads="1"/>
          </p:cNvSpPr>
          <p:nvPr userDrawn="1"/>
        </p:nvSpPr>
        <p:spPr bwMode="auto">
          <a:xfrm>
            <a:off x="6191250" y="6613525"/>
            <a:ext cx="295275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3000">
                <a:solidFill>
                  <a:schemeClr val="tx1"/>
                </a:solidFill>
                <a:latin typeface="Arial" pitchFamily="34" charset="0"/>
              </a:defRPr>
            </a:lvl1pPr>
            <a:lvl2pPr marL="742950" indent="-285750">
              <a:defRPr sz="3000">
                <a:solidFill>
                  <a:schemeClr val="tx1"/>
                </a:solidFill>
                <a:latin typeface="Arial" pitchFamily="34" charset="0"/>
              </a:defRPr>
            </a:lvl2pPr>
            <a:lvl3pPr marL="1143000" indent="-228600">
              <a:defRPr sz="3000">
                <a:solidFill>
                  <a:schemeClr val="tx1"/>
                </a:solidFill>
                <a:latin typeface="Arial" pitchFamily="34" charset="0"/>
              </a:defRPr>
            </a:lvl3pPr>
            <a:lvl4pPr marL="1600200" indent="-228600">
              <a:defRPr sz="3000">
                <a:solidFill>
                  <a:schemeClr val="tx1"/>
                </a:solidFill>
                <a:latin typeface="Arial" pitchFamily="34" charset="0"/>
              </a:defRPr>
            </a:lvl4pPr>
            <a:lvl5pPr marL="2057400" indent="-228600">
              <a:defRPr sz="3000">
                <a:solidFill>
                  <a:schemeClr val="tx1"/>
                </a:solidFill>
                <a:latin typeface="Arial" pitchFamily="34" charset="0"/>
              </a:defRPr>
            </a:lvl5pPr>
            <a:lvl6pPr marL="2514600" indent="-228600" eaLnBrk="0" fontAlgn="base" hangingPunct="0">
              <a:spcBef>
                <a:spcPct val="0"/>
              </a:spcBef>
              <a:spcAft>
                <a:spcPct val="0"/>
              </a:spcAft>
              <a:defRPr sz="3000">
                <a:solidFill>
                  <a:schemeClr val="tx1"/>
                </a:solidFill>
                <a:latin typeface="Arial" pitchFamily="34" charset="0"/>
              </a:defRPr>
            </a:lvl6pPr>
            <a:lvl7pPr marL="2971800" indent="-228600" eaLnBrk="0" fontAlgn="base" hangingPunct="0">
              <a:spcBef>
                <a:spcPct val="0"/>
              </a:spcBef>
              <a:spcAft>
                <a:spcPct val="0"/>
              </a:spcAft>
              <a:defRPr sz="3000">
                <a:solidFill>
                  <a:schemeClr val="tx1"/>
                </a:solidFill>
                <a:latin typeface="Arial" pitchFamily="34" charset="0"/>
              </a:defRPr>
            </a:lvl7pPr>
            <a:lvl8pPr marL="3429000" indent="-228600" eaLnBrk="0" fontAlgn="base" hangingPunct="0">
              <a:spcBef>
                <a:spcPct val="0"/>
              </a:spcBef>
              <a:spcAft>
                <a:spcPct val="0"/>
              </a:spcAft>
              <a:defRPr sz="3000">
                <a:solidFill>
                  <a:schemeClr val="tx1"/>
                </a:solidFill>
                <a:latin typeface="Arial" pitchFamily="34" charset="0"/>
              </a:defRPr>
            </a:lvl8pPr>
            <a:lvl9pPr marL="3886200" indent="-228600" eaLnBrk="0" fontAlgn="base" hangingPunct="0">
              <a:spcBef>
                <a:spcPct val="0"/>
              </a:spcBef>
              <a:spcAft>
                <a:spcPct val="0"/>
              </a:spcAft>
              <a:defRPr sz="3000">
                <a:solidFill>
                  <a:schemeClr val="tx1"/>
                </a:solidFill>
                <a:latin typeface="Arial" pitchFamily="34" charset="0"/>
              </a:defRPr>
            </a:lvl9pPr>
          </a:lstStyle>
          <a:p>
            <a:pPr>
              <a:defRPr/>
            </a:pPr>
            <a:r>
              <a:rPr lang="en-US" sz="1000" i="1" smtClean="0">
                <a:solidFill>
                  <a:srgbClr val="000000"/>
                </a:solidFill>
                <a:latin typeface="Times" pitchFamily="34" charset="0"/>
              </a:rPr>
              <a:t>Copyright © 2008, The McGraw-Hill Companies, Inc.</a:t>
            </a:r>
          </a:p>
        </p:txBody>
      </p:sp>
      <p:sp>
        <p:nvSpPr>
          <p:cNvPr id="6149" name="Text Box 20"/>
          <p:cNvSpPr txBox="1">
            <a:spLocks noChangeArrowheads="1"/>
          </p:cNvSpPr>
          <p:nvPr userDrawn="1"/>
        </p:nvSpPr>
        <p:spPr bwMode="auto">
          <a:xfrm>
            <a:off x="152400" y="6613525"/>
            <a:ext cx="1185863"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3000">
                <a:solidFill>
                  <a:schemeClr val="tx1"/>
                </a:solidFill>
                <a:latin typeface="Arial" pitchFamily="34" charset="0"/>
              </a:defRPr>
            </a:lvl1pPr>
            <a:lvl2pPr marL="742950" indent="-285750">
              <a:defRPr sz="3000">
                <a:solidFill>
                  <a:schemeClr val="tx1"/>
                </a:solidFill>
                <a:latin typeface="Arial" pitchFamily="34" charset="0"/>
              </a:defRPr>
            </a:lvl2pPr>
            <a:lvl3pPr marL="1143000" indent="-228600">
              <a:defRPr sz="3000">
                <a:solidFill>
                  <a:schemeClr val="tx1"/>
                </a:solidFill>
                <a:latin typeface="Arial" pitchFamily="34" charset="0"/>
              </a:defRPr>
            </a:lvl3pPr>
            <a:lvl4pPr marL="1600200" indent="-228600">
              <a:defRPr sz="3000">
                <a:solidFill>
                  <a:schemeClr val="tx1"/>
                </a:solidFill>
                <a:latin typeface="Arial" pitchFamily="34" charset="0"/>
              </a:defRPr>
            </a:lvl4pPr>
            <a:lvl5pPr marL="2057400" indent="-228600">
              <a:defRPr sz="3000">
                <a:solidFill>
                  <a:schemeClr val="tx1"/>
                </a:solidFill>
                <a:latin typeface="Arial" pitchFamily="34" charset="0"/>
              </a:defRPr>
            </a:lvl5pPr>
            <a:lvl6pPr marL="2514600" indent="-228600" eaLnBrk="0" fontAlgn="base" hangingPunct="0">
              <a:spcBef>
                <a:spcPct val="0"/>
              </a:spcBef>
              <a:spcAft>
                <a:spcPct val="0"/>
              </a:spcAft>
              <a:defRPr sz="3000">
                <a:solidFill>
                  <a:schemeClr val="tx1"/>
                </a:solidFill>
                <a:latin typeface="Arial" pitchFamily="34" charset="0"/>
              </a:defRPr>
            </a:lvl6pPr>
            <a:lvl7pPr marL="2971800" indent="-228600" eaLnBrk="0" fontAlgn="base" hangingPunct="0">
              <a:spcBef>
                <a:spcPct val="0"/>
              </a:spcBef>
              <a:spcAft>
                <a:spcPct val="0"/>
              </a:spcAft>
              <a:defRPr sz="3000">
                <a:solidFill>
                  <a:schemeClr val="tx1"/>
                </a:solidFill>
                <a:latin typeface="Arial" pitchFamily="34" charset="0"/>
              </a:defRPr>
            </a:lvl7pPr>
            <a:lvl8pPr marL="3429000" indent="-228600" eaLnBrk="0" fontAlgn="base" hangingPunct="0">
              <a:spcBef>
                <a:spcPct val="0"/>
              </a:spcBef>
              <a:spcAft>
                <a:spcPct val="0"/>
              </a:spcAft>
              <a:defRPr sz="3000">
                <a:solidFill>
                  <a:schemeClr val="tx1"/>
                </a:solidFill>
                <a:latin typeface="Arial" pitchFamily="34" charset="0"/>
              </a:defRPr>
            </a:lvl8pPr>
            <a:lvl9pPr marL="3886200" indent="-228600" eaLnBrk="0" fontAlgn="base" hangingPunct="0">
              <a:spcBef>
                <a:spcPct val="0"/>
              </a:spcBef>
              <a:spcAft>
                <a:spcPct val="0"/>
              </a:spcAft>
              <a:defRPr sz="3000">
                <a:solidFill>
                  <a:schemeClr val="tx1"/>
                </a:solidFill>
                <a:latin typeface="Arial" pitchFamily="34" charset="0"/>
              </a:defRPr>
            </a:lvl9pPr>
          </a:lstStyle>
          <a:p>
            <a:pPr>
              <a:defRPr/>
            </a:pPr>
            <a:r>
              <a:rPr lang="en-US" sz="1000" i="1" smtClean="0">
                <a:solidFill>
                  <a:srgbClr val="000000"/>
                </a:solidFill>
                <a:latin typeface="Times" pitchFamily="34" charset="0"/>
              </a:rPr>
              <a:t>McGraw-Hill/Irwin</a:t>
            </a:r>
          </a:p>
        </p:txBody>
      </p:sp>
      <p:sp>
        <p:nvSpPr>
          <p:cNvPr id="4102" name="AutoShape 22"/>
          <p:cNvSpPr>
            <a:spLocks noChangeArrowheads="1"/>
          </p:cNvSpPr>
          <p:nvPr userDrawn="1"/>
        </p:nvSpPr>
        <p:spPr bwMode="auto">
          <a:xfrm>
            <a:off x="152400" y="933450"/>
            <a:ext cx="8915400" cy="152400"/>
          </a:xfrm>
          <a:prstGeom prst="roundRect">
            <a:avLst>
              <a:gd name="adj" fmla="val 16667"/>
            </a:avLst>
          </a:prstGeom>
          <a:gradFill rotWithShape="1">
            <a:gsLst>
              <a:gs pos="0">
                <a:srgbClr val="FBD979"/>
              </a:gs>
              <a:gs pos="100000">
                <a:schemeClr val="accent1"/>
              </a:gs>
            </a:gsLst>
            <a:path path="shape">
              <a:fillToRect l="50000" t="50000" r="50000" b="50000"/>
            </a:path>
          </a:gra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AU">
              <a:solidFill>
                <a:srgbClr val="000000"/>
              </a:solidFill>
            </a:endParaRPr>
          </a:p>
        </p:txBody>
      </p:sp>
      <p:sp>
        <p:nvSpPr>
          <p:cNvPr id="6151" name="Text Box 23"/>
          <p:cNvSpPr txBox="1">
            <a:spLocks noChangeArrowheads="1"/>
          </p:cNvSpPr>
          <p:nvPr userDrawn="1"/>
        </p:nvSpPr>
        <p:spPr bwMode="auto">
          <a:xfrm>
            <a:off x="104775" y="0"/>
            <a:ext cx="504825"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3000">
                <a:solidFill>
                  <a:schemeClr val="tx1"/>
                </a:solidFill>
                <a:latin typeface="Arial" pitchFamily="34" charset="0"/>
              </a:defRPr>
            </a:lvl1pPr>
            <a:lvl2pPr marL="742950" indent="-285750">
              <a:defRPr sz="3000">
                <a:solidFill>
                  <a:schemeClr val="tx1"/>
                </a:solidFill>
                <a:latin typeface="Arial" pitchFamily="34" charset="0"/>
              </a:defRPr>
            </a:lvl2pPr>
            <a:lvl3pPr marL="1143000" indent="-228600">
              <a:defRPr sz="3000">
                <a:solidFill>
                  <a:schemeClr val="tx1"/>
                </a:solidFill>
                <a:latin typeface="Arial" pitchFamily="34" charset="0"/>
              </a:defRPr>
            </a:lvl3pPr>
            <a:lvl4pPr marL="1600200" indent="-228600">
              <a:defRPr sz="3000">
                <a:solidFill>
                  <a:schemeClr val="tx1"/>
                </a:solidFill>
                <a:latin typeface="Arial" pitchFamily="34" charset="0"/>
              </a:defRPr>
            </a:lvl4pPr>
            <a:lvl5pPr marL="2057400" indent="-228600">
              <a:defRPr sz="3000">
                <a:solidFill>
                  <a:schemeClr val="tx1"/>
                </a:solidFill>
                <a:latin typeface="Arial" pitchFamily="34" charset="0"/>
              </a:defRPr>
            </a:lvl5pPr>
            <a:lvl6pPr marL="2514600" indent="-228600" eaLnBrk="0" fontAlgn="base" hangingPunct="0">
              <a:spcBef>
                <a:spcPct val="0"/>
              </a:spcBef>
              <a:spcAft>
                <a:spcPct val="0"/>
              </a:spcAft>
              <a:defRPr sz="3000">
                <a:solidFill>
                  <a:schemeClr val="tx1"/>
                </a:solidFill>
                <a:latin typeface="Arial" pitchFamily="34" charset="0"/>
              </a:defRPr>
            </a:lvl6pPr>
            <a:lvl7pPr marL="2971800" indent="-228600" eaLnBrk="0" fontAlgn="base" hangingPunct="0">
              <a:spcBef>
                <a:spcPct val="0"/>
              </a:spcBef>
              <a:spcAft>
                <a:spcPct val="0"/>
              </a:spcAft>
              <a:defRPr sz="3000">
                <a:solidFill>
                  <a:schemeClr val="tx1"/>
                </a:solidFill>
                <a:latin typeface="Arial" pitchFamily="34" charset="0"/>
              </a:defRPr>
            </a:lvl7pPr>
            <a:lvl8pPr marL="3429000" indent="-228600" eaLnBrk="0" fontAlgn="base" hangingPunct="0">
              <a:spcBef>
                <a:spcPct val="0"/>
              </a:spcBef>
              <a:spcAft>
                <a:spcPct val="0"/>
              </a:spcAft>
              <a:defRPr sz="3000">
                <a:solidFill>
                  <a:schemeClr val="tx1"/>
                </a:solidFill>
                <a:latin typeface="Arial" pitchFamily="34" charset="0"/>
              </a:defRPr>
            </a:lvl8pPr>
            <a:lvl9pPr marL="3886200" indent="-228600" eaLnBrk="0" fontAlgn="base" hangingPunct="0">
              <a:spcBef>
                <a:spcPct val="0"/>
              </a:spcBef>
              <a:spcAft>
                <a:spcPct val="0"/>
              </a:spcAft>
              <a:defRPr sz="3000">
                <a:solidFill>
                  <a:schemeClr val="tx1"/>
                </a:solidFill>
                <a:latin typeface="Arial" pitchFamily="34" charset="0"/>
              </a:defRPr>
            </a:lvl9pPr>
          </a:lstStyle>
          <a:p>
            <a:pPr algn="r">
              <a:defRPr/>
            </a:pPr>
            <a:r>
              <a:rPr lang="en-US" sz="1200" b="1" smtClean="0">
                <a:solidFill>
                  <a:srgbClr val="000000"/>
                </a:solidFill>
              </a:rPr>
              <a:t>6-</a:t>
            </a:r>
            <a:fld id="{0CB1CDDB-567E-415C-8356-8EF303C6B312}" type="slidenum">
              <a:rPr lang="en-US" sz="1200" b="1" smtClean="0">
                <a:solidFill>
                  <a:srgbClr val="000000"/>
                </a:solidFill>
              </a:rPr>
              <a:pPr algn="r">
                <a:defRPr/>
              </a:pPr>
              <a:t>‹#›</a:t>
            </a:fld>
            <a:endParaRPr lang="en-US"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4614" r:id="rId1"/>
    <p:sldLayoutId id="2147484580" r:id="rId2"/>
    <p:sldLayoutId id="2147484581" r:id="rId3"/>
    <p:sldLayoutId id="2147484582" r:id="rId4"/>
    <p:sldLayoutId id="2147484583" r:id="rId5"/>
    <p:sldLayoutId id="2147484584" r:id="rId6"/>
    <p:sldLayoutId id="2147484585" r:id="rId7"/>
    <p:sldLayoutId id="2147484586" r:id="rId8"/>
    <p:sldLayoutId id="2147484587" r:id="rId9"/>
    <p:sldLayoutId id="2147484588" r:id="rId10"/>
    <p:sldLayoutId id="2147484589" r:id="rId11"/>
    <p:sldLayoutId id="2147484650" r:id="rId12"/>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charset="0"/>
        </a:defRPr>
      </a:lvl2pPr>
      <a:lvl3pPr algn="ctr" rtl="0" eaLnBrk="0" fontAlgn="base" hangingPunct="0">
        <a:spcBef>
          <a:spcPct val="0"/>
        </a:spcBef>
        <a:spcAft>
          <a:spcPct val="0"/>
        </a:spcAft>
        <a:defRPr sz="3600" b="1">
          <a:solidFill>
            <a:schemeClr val="tx2"/>
          </a:solidFill>
          <a:latin typeface="Arial" charset="0"/>
        </a:defRPr>
      </a:lvl3pPr>
      <a:lvl4pPr algn="ctr" rtl="0" eaLnBrk="0" fontAlgn="base" hangingPunct="0">
        <a:spcBef>
          <a:spcPct val="0"/>
        </a:spcBef>
        <a:spcAft>
          <a:spcPct val="0"/>
        </a:spcAft>
        <a:defRPr sz="3600" b="1">
          <a:solidFill>
            <a:schemeClr val="tx2"/>
          </a:solidFill>
          <a:latin typeface="Arial" charset="0"/>
        </a:defRPr>
      </a:lvl4pPr>
      <a:lvl5pPr algn="ctr" rtl="0" eaLnBrk="0" fontAlgn="base" hangingPunct="0">
        <a:spcBef>
          <a:spcPct val="0"/>
        </a:spcBef>
        <a:spcAft>
          <a:spcPct val="0"/>
        </a:spcAft>
        <a:defRPr sz="3600" b="1">
          <a:solidFill>
            <a:schemeClr val="tx2"/>
          </a:solidFill>
          <a:latin typeface="Arial" charset="0"/>
        </a:defRPr>
      </a:lvl5pPr>
      <a:lvl6pPr marL="457200" algn="ctr" rtl="0" fontAlgn="base">
        <a:spcBef>
          <a:spcPct val="0"/>
        </a:spcBef>
        <a:spcAft>
          <a:spcPct val="0"/>
        </a:spcAft>
        <a:defRPr sz="3600" b="1">
          <a:solidFill>
            <a:schemeClr val="tx2"/>
          </a:solidFill>
          <a:latin typeface="Arial" charset="0"/>
        </a:defRPr>
      </a:lvl6pPr>
      <a:lvl7pPr marL="914400" algn="ctr" rtl="0" fontAlgn="base">
        <a:spcBef>
          <a:spcPct val="0"/>
        </a:spcBef>
        <a:spcAft>
          <a:spcPct val="0"/>
        </a:spcAft>
        <a:defRPr sz="3600" b="1">
          <a:solidFill>
            <a:schemeClr val="tx2"/>
          </a:solidFill>
          <a:latin typeface="Arial" charset="0"/>
        </a:defRPr>
      </a:lvl7pPr>
      <a:lvl8pPr marL="1371600" algn="ctr" rtl="0" fontAlgn="base">
        <a:spcBef>
          <a:spcPct val="0"/>
        </a:spcBef>
        <a:spcAft>
          <a:spcPct val="0"/>
        </a:spcAft>
        <a:defRPr sz="3600" b="1">
          <a:solidFill>
            <a:schemeClr val="tx2"/>
          </a:solidFill>
          <a:latin typeface="Arial" charset="0"/>
        </a:defRPr>
      </a:lvl8pPr>
      <a:lvl9pPr marL="1828800" algn="ctr" rtl="0" fontAlgn="base">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lr>
          <a:schemeClr val="accent1"/>
        </a:buClr>
        <a:buFont typeface="Times" pitchFamily="34" charset="0"/>
        <a:buChar char="•"/>
        <a:defRPr sz="3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w"/>
        <a:defRPr sz="2600">
          <a:solidFill>
            <a:schemeClr val="tx1"/>
          </a:solidFill>
          <a:latin typeface="+mn-lt"/>
        </a:defRPr>
      </a:lvl2pPr>
      <a:lvl3pPr marL="1085850" indent="-228600" algn="l" rtl="0" eaLnBrk="0" fontAlgn="base" hangingPunct="0">
        <a:spcBef>
          <a:spcPct val="20000"/>
        </a:spcBef>
        <a:spcAft>
          <a:spcPct val="0"/>
        </a:spcAft>
        <a:buClr>
          <a:schemeClr val="accent1"/>
        </a:buClr>
        <a:buFont typeface="Wingdings" pitchFamily="2" charset="2"/>
        <a:buChar char="§"/>
        <a:defRPr sz="2400">
          <a:solidFill>
            <a:schemeClr val="tx1"/>
          </a:solidFill>
          <a:latin typeface="+mn-lt"/>
        </a:defRPr>
      </a:lvl3pPr>
      <a:lvl4pPr marL="1428750" indent="-228600" algn="l" rtl="0" eaLnBrk="0" fontAlgn="base" hangingPunct="0">
        <a:spcBef>
          <a:spcPct val="20000"/>
        </a:spcBef>
        <a:spcAft>
          <a:spcPct val="0"/>
        </a:spcAft>
        <a:buClr>
          <a:schemeClr val="accent2"/>
        </a:buClr>
        <a:buFont typeface="Times" pitchFamily="34" charset="0"/>
        <a:buChar char="•"/>
        <a:defRPr sz="2000">
          <a:solidFill>
            <a:schemeClr val="tx1"/>
          </a:solidFill>
          <a:latin typeface="+mn-lt"/>
        </a:defRPr>
      </a:lvl4pPr>
      <a:lvl5pPr marL="1771650" indent="-228600" algn="l" rtl="0" eaLnBrk="0" fontAlgn="base" hangingPunct="0">
        <a:spcBef>
          <a:spcPct val="20000"/>
        </a:spcBef>
        <a:spcAft>
          <a:spcPct val="0"/>
        </a:spcAft>
        <a:buClr>
          <a:schemeClr val="tx2"/>
        </a:buClr>
        <a:buFont typeface="Wingdings" pitchFamily="2" charset="2"/>
        <a:buChar char="§"/>
        <a:defRPr sz="2000">
          <a:solidFill>
            <a:schemeClr val="tx1"/>
          </a:solidFill>
          <a:latin typeface="+mn-lt"/>
        </a:defRPr>
      </a:lvl5pPr>
      <a:lvl6pPr marL="2228850" indent="-228600" algn="l" rtl="0" fontAlgn="base">
        <a:spcBef>
          <a:spcPct val="20000"/>
        </a:spcBef>
        <a:spcAft>
          <a:spcPct val="0"/>
        </a:spcAft>
        <a:buClr>
          <a:schemeClr val="tx2"/>
        </a:buClr>
        <a:buFont typeface="Wingdings" pitchFamily="2" charset="2"/>
        <a:buChar char="§"/>
        <a:defRPr sz="2000">
          <a:solidFill>
            <a:schemeClr val="tx1"/>
          </a:solidFill>
          <a:latin typeface="+mn-lt"/>
        </a:defRPr>
      </a:lvl6pPr>
      <a:lvl7pPr marL="2686050" indent="-228600" algn="l" rtl="0" fontAlgn="base">
        <a:spcBef>
          <a:spcPct val="20000"/>
        </a:spcBef>
        <a:spcAft>
          <a:spcPct val="0"/>
        </a:spcAft>
        <a:buClr>
          <a:schemeClr val="tx2"/>
        </a:buClr>
        <a:buFont typeface="Wingdings" pitchFamily="2" charset="2"/>
        <a:buChar char="§"/>
        <a:defRPr sz="2000">
          <a:solidFill>
            <a:schemeClr val="tx1"/>
          </a:solidFill>
          <a:latin typeface="+mn-lt"/>
        </a:defRPr>
      </a:lvl7pPr>
      <a:lvl8pPr marL="3143250" indent="-228600" algn="l" rtl="0" fontAlgn="base">
        <a:spcBef>
          <a:spcPct val="20000"/>
        </a:spcBef>
        <a:spcAft>
          <a:spcPct val="0"/>
        </a:spcAft>
        <a:buClr>
          <a:schemeClr val="tx2"/>
        </a:buClr>
        <a:buFont typeface="Wingdings" pitchFamily="2" charset="2"/>
        <a:buChar char="§"/>
        <a:defRPr sz="2000">
          <a:solidFill>
            <a:schemeClr val="tx1"/>
          </a:solidFill>
          <a:latin typeface="+mn-lt"/>
        </a:defRPr>
      </a:lvl8pPr>
      <a:lvl9pPr marL="3600450" indent="-228600" algn="l" rtl="0" fontAlgn="base">
        <a:spcBef>
          <a:spcPct val="20000"/>
        </a:spcBef>
        <a:spcAft>
          <a:spcPct val="0"/>
        </a:spcAft>
        <a:buClr>
          <a:schemeClr val="tx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Microsoft_Office_Excel_97-2003_Worksheet1.xls"/></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Microsoft_Office_Excel_97-2003_Worksheet2.xls"/></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Microsoft_Office_Excel_97-2003_Worksheet3.xls"/></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4.wmf"/><Relationship Id="rId4" Type="http://schemas.openxmlformats.org/officeDocument/2006/relationships/oleObject" Target="../embeddings/Microsoft_Office_Excel_97-2003_Worksheet4.xls"/></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4.wmf"/><Relationship Id="rId4" Type="http://schemas.openxmlformats.org/officeDocument/2006/relationships/oleObject" Target="../embeddings/Microsoft_Office_Excel_97-2003_Worksheet5.xls"/></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vmlDrawing" Target="../drawings/vmlDrawing6.vml"/><Relationship Id="rId5" Type="http://schemas.openxmlformats.org/officeDocument/2006/relationships/image" Target="../media/image4.wmf"/><Relationship Id="rId4" Type="http://schemas.openxmlformats.org/officeDocument/2006/relationships/oleObject" Target="../embeddings/Microsoft_Office_Excel_97-2003_Worksheet6.xls"/></Relationships>
</file>

<file path=ppt/slides/_rels/slide2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18.wmf"/><Relationship Id="rId5" Type="http://schemas.openxmlformats.org/officeDocument/2006/relationships/oleObject" Target="../embeddings/Microsoft_Office_Excel_97-2003_Worksheet8.xls"/><Relationship Id="rId4" Type="http://schemas.openxmlformats.org/officeDocument/2006/relationships/oleObject" Target="../embeddings/Microsoft_Office_Excel_97-2003_Worksheet7.xls"/></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vmlDrawing" Target="../drawings/vmlDrawing8.vml"/><Relationship Id="rId5" Type="http://schemas.openxmlformats.org/officeDocument/2006/relationships/image" Target="../media/image4.wmf"/><Relationship Id="rId4" Type="http://schemas.openxmlformats.org/officeDocument/2006/relationships/oleObject" Target="../embeddings/Microsoft_Office_Excel_97-2003_Worksheet9.xls"/></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image" Target="../media/image4.wmf"/><Relationship Id="rId4" Type="http://schemas.openxmlformats.org/officeDocument/2006/relationships/oleObject" Target="../embeddings/Microsoft_Office_Excel_97-2003_Worksheet10.xls"/></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6.xml"/><Relationship Id="rId1" Type="http://schemas.openxmlformats.org/officeDocument/2006/relationships/vmlDrawing" Target="../drawings/vmlDrawing10.vml"/><Relationship Id="rId5" Type="http://schemas.openxmlformats.org/officeDocument/2006/relationships/image" Target="../media/image4.wmf"/><Relationship Id="rId4" Type="http://schemas.openxmlformats.org/officeDocument/2006/relationships/oleObject" Target="../embeddings/Microsoft_Office_Excel_97-2003_Worksheet11.xls"/></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6.xml"/><Relationship Id="rId1" Type="http://schemas.openxmlformats.org/officeDocument/2006/relationships/vmlDrawing" Target="../drawings/vmlDrawing11.vml"/><Relationship Id="rId5" Type="http://schemas.openxmlformats.org/officeDocument/2006/relationships/image" Target="../media/image4.wmf"/><Relationship Id="rId4" Type="http://schemas.openxmlformats.org/officeDocument/2006/relationships/oleObject" Target="../embeddings/Microsoft_Office_Excel_97-2003_Worksheet12.xls"/></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oleObject" Target="../embeddings/Microsoft_Office_Excel_97-2003_Worksheet13.xls"/></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6.xml"/><Relationship Id="rId1" Type="http://schemas.openxmlformats.org/officeDocument/2006/relationships/vmlDrawing" Target="../drawings/vmlDrawing13.vml"/><Relationship Id="rId5" Type="http://schemas.openxmlformats.org/officeDocument/2006/relationships/oleObject" Target="../embeddings/Microsoft_Office_Excel_97-2003_Worksheet14.xls"/><Relationship Id="rId4" Type="http://schemas.openxmlformats.org/officeDocument/2006/relationships/oleObject" Target="../embeddings/oleObject1.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vmlDrawing" Target="../drawings/vmlDrawing14.vml"/><Relationship Id="rId4" Type="http://schemas.openxmlformats.org/officeDocument/2006/relationships/oleObject" Target="../embeddings/Microsoft_Office_Excel_97-2003_Worksheet15.xls"/></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oleObject" Target="../embeddings/Microsoft_Office_Excel_97-2003_Worksheet16.xls"/></Relationships>
</file>

<file path=ppt/slides/_rels/slide5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457200"/>
            <a:ext cx="7239000" cy="2133600"/>
          </a:xfrm>
        </p:spPr>
        <p:txBody>
          <a:bodyPr>
            <a:normAutofit/>
          </a:bodyPr>
          <a:lstStyle/>
          <a:p>
            <a:pPr algn="ctr" eaLnBrk="1" fontAlgn="auto" hangingPunct="1">
              <a:spcAft>
                <a:spcPts val="0"/>
              </a:spcAft>
              <a:defRPr/>
            </a:pPr>
            <a:r>
              <a:rPr lang="en-AU" sz="4000" cap="none" smtClean="0">
                <a:solidFill>
                  <a:srgbClr val="7030A0"/>
                </a:solidFill>
              </a:rPr>
              <a:t>COST VOLUME </a:t>
            </a:r>
            <a:r>
              <a:rPr lang="en-AU" sz="4000" cap="none" dirty="0" smtClean="0">
                <a:solidFill>
                  <a:srgbClr val="7030A0"/>
                </a:solidFill>
              </a:rPr>
              <a:t>PROFIT</a:t>
            </a:r>
            <a:br>
              <a:rPr lang="en-AU" sz="4000" cap="none" dirty="0" smtClean="0">
                <a:solidFill>
                  <a:srgbClr val="7030A0"/>
                </a:solidFill>
              </a:rPr>
            </a:br>
            <a:r>
              <a:rPr lang="en-AU" sz="4000" cap="none" dirty="0" smtClean="0">
                <a:solidFill>
                  <a:srgbClr val="7030A0"/>
                </a:solidFill>
              </a:rPr>
              <a:t>ANALYSIS</a:t>
            </a:r>
            <a:endParaRPr lang="en-AU" sz="4000" cap="none" dirty="0">
              <a:solidFill>
                <a:schemeClr val="tx1"/>
              </a:solidFill>
            </a:endParaRPr>
          </a:p>
        </p:txBody>
      </p:sp>
      <p:sp>
        <p:nvSpPr>
          <p:cNvPr id="43011" name="Subtitle 2"/>
          <p:cNvSpPr>
            <a:spLocks noGrp="1"/>
          </p:cNvSpPr>
          <p:nvPr>
            <p:ph type="subTitle" idx="1"/>
          </p:nvPr>
        </p:nvSpPr>
        <p:spPr>
          <a:xfrm>
            <a:off x="4067175" y="5300663"/>
            <a:ext cx="3886200" cy="1557337"/>
          </a:xfrm>
        </p:spPr>
        <p:txBody>
          <a:bodyPr/>
          <a:lstStyle/>
          <a:p>
            <a:pPr algn="ctr" eaLnBrk="1" hangingPunct="1"/>
            <a:r>
              <a:rPr lang="en-AU" dirty="0" smtClean="0">
                <a:solidFill>
                  <a:srgbClr val="002060"/>
                </a:solidFill>
              </a:rPr>
              <a:t>Md. </a:t>
            </a:r>
            <a:r>
              <a:rPr lang="en-AU" dirty="0" err="1" smtClean="0">
                <a:solidFill>
                  <a:srgbClr val="002060"/>
                </a:solidFill>
              </a:rPr>
              <a:t>Amjad</a:t>
            </a:r>
            <a:r>
              <a:rPr lang="en-AU" dirty="0" smtClean="0">
                <a:solidFill>
                  <a:srgbClr val="002060"/>
                </a:solidFill>
              </a:rPr>
              <a:t> </a:t>
            </a:r>
            <a:r>
              <a:rPr lang="en-AU" dirty="0" err="1" smtClean="0">
                <a:solidFill>
                  <a:srgbClr val="002060"/>
                </a:solidFill>
              </a:rPr>
              <a:t>Hossain</a:t>
            </a:r>
            <a:endParaRPr lang="en-AU" dirty="0" smtClean="0">
              <a:solidFill>
                <a:srgbClr val="00206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050"/>
          <p:cNvSpPr>
            <a:spLocks noGrp="1" noChangeArrowheads="1"/>
          </p:cNvSpPr>
          <p:nvPr>
            <p:ph type="title"/>
          </p:nvPr>
        </p:nvSpPr>
        <p:spPr>
          <a:xfrm>
            <a:off x="152400" y="304800"/>
            <a:ext cx="8915400" cy="914400"/>
          </a:xfrm>
          <a:extLs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pPr algn="ctr" eaLnBrk="1" fontAlgn="auto" hangingPunct="1">
              <a:spcAft>
                <a:spcPts val="0"/>
              </a:spcAft>
              <a:defRPr/>
            </a:pPr>
            <a:r>
              <a:rPr lang="en-US" dirty="0" smtClean="0">
                <a:solidFill>
                  <a:schemeClr val="accent1">
                    <a:satMod val="150000"/>
                  </a:schemeClr>
                </a:solidFill>
              </a:rPr>
              <a:t>Expressing CVP Relationships</a:t>
            </a:r>
          </a:p>
        </p:txBody>
      </p:sp>
      <p:sp>
        <p:nvSpPr>
          <p:cNvPr id="78851" name="Rectangle 10"/>
          <p:cNvSpPr>
            <a:spLocks noGrp="1" noChangeArrowheads="1"/>
          </p:cNvSpPr>
          <p:nvPr>
            <p:ph type="body" sz="half" idx="2"/>
          </p:nvPr>
        </p:nvSpPr>
        <p:spPr>
          <a:xfrm>
            <a:off x="304800" y="1676400"/>
            <a:ext cx="8534400" cy="3962400"/>
          </a:xfrm>
          <a:extLst>
            <a:ext uri="{91240B29-F687-4F45-9708-019B960494DF}">
              <a14:hiddenLine xmlns="" xmlns:a14="http://schemas.microsoft.com/office/drawing/2010/main" w="12699">
                <a:solidFill>
                  <a:schemeClr val="tx1"/>
                </a:solidFill>
                <a:miter lim="800000"/>
                <a:headEnd/>
                <a:tailEnd/>
              </a14:hiddenLine>
            </a:ext>
          </a:extLst>
        </p:spPr>
        <p:txBody>
          <a:bodyPr lIns="90488" tIns="44450" rIns="90488" bIns="44450"/>
          <a:lstStyle/>
          <a:p>
            <a:pPr marL="568325" indent="-457200" algn="just" eaLnBrk="1" hangingPunct="1">
              <a:buFont typeface="Wingdings" pitchFamily="2" charset="2"/>
              <a:buChar char="Ø"/>
            </a:pPr>
            <a:r>
              <a:rPr lang="en-US" sz="2400" b="1" smtClean="0">
                <a:solidFill>
                  <a:srgbClr val="C00000"/>
                </a:solidFill>
                <a:latin typeface="Gill Sans MT" pitchFamily="34" charset="0"/>
              </a:rPr>
              <a:t>The equation method;</a:t>
            </a:r>
          </a:p>
          <a:p>
            <a:pPr marL="568325" indent="-457200" algn="just" eaLnBrk="1" hangingPunct="1">
              <a:buFont typeface="Wingdings" pitchFamily="2" charset="2"/>
              <a:buChar char="Ø"/>
            </a:pPr>
            <a:r>
              <a:rPr lang="en-US" sz="2400" b="1" smtClean="0">
                <a:solidFill>
                  <a:srgbClr val="006600"/>
                </a:solidFill>
                <a:latin typeface="Gill Sans MT" pitchFamily="34" charset="0"/>
              </a:rPr>
              <a:t>The contribution margin method;</a:t>
            </a:r>
            <a:endParaRPr lang="en-US" sz="2400" b="1" smtClean="0">
              <a:latin typeface="Gill Sans MT" pitchFamily="34" charset="0"/>
            </a:endParaRPr>
          </a:p>
          <a:p>
            <a:pPr marL="568325" indent="-457200" algn="just" eaLnBrk="1" hangingPunct="1">
              <a:buFont typeface="Wingdings" pitchFamily="2" charset="2"/>
              <a:buChar char="Ø"/>
            </a:pPr>
            <a:r>
              <a:rPr lang="en-US" sz="2400" b="1" smtClean="0">
                <a:solidFill>
                  <a:srgbClr val="C00000"/>
                </a:solidFill>
                <a:latin typeface="Gill Sans MT" pitchFamily="34" charset="0"/>
              </a:rPr>
              <a:t>The graph method;</a:t>
            </a:r>
          </a:p>
        </p:txBody>
      </p:sp>
    </p:spTree>
  </p:cSld>
  <p:clrMapOvr>
    <a:masterClrMapping/>
  </p:clrMapOvr>
  <p:transition>
    <p:split orient="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050"/>
          <p:cNvSpPr>
            <a:spLocks noGrp="1" noChangeArrowheads="1"/>
          </p:cNvSpPr>
          <p:nvPr>
            <p:ph type="title"/>
          </p:nvPr>
        </p:nvSpPr>
        <p:spPr>
          <a:xfrm>
            <a:off x="152400" y="304800"/>
            <a:ext cx="8915400" cy="914400"/>
          </a:xfrm>
          <a:extLs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pPr algn="ctr" eaLnBrk="1" fontAlgn="auto" hangingPunct="1">
              <a:spcAft>
                <a:spcPts val="0"/>
              </a:spcAft>
              <a:defRPr/>
            </a:pPr>
            <a:r>
              <a:rPr lang="en-US" dirty="0" smtClean="0">
                <a:solidFill>
                  <a:schemeClr val="accent1">
                    <a:satMod val="150000"/>
                  </a:schemeClr>
                </a:solidFill>
              </a:rPr>
              <a:t>The equation method</a:t>
            </a:r>
          </a:p>
        </p:txBody>
      </p:sp>
      <p:sp>
        <p:nvSpPr>
          <p:cNvPr id="79875" name="Rectangle 10"/>
          <p:cNvSpPr>
            <a:spLocks noGrp="1" noChangeArrowheads="1"/>
          </p:cNvSpPr>
          <p:nvPr>
            <p:ph type="body" sz="half" idx="2"/>
          </p:nvPr>
        </p:nvSpPr>
        <p:spPr>
          <a:xfrm>
            <a:off x="304800" y="1676400"/>
            <a:ext cx="8534400" cy="3962400"/>
          </a:xfrm>
          <a:extLst>
            <a:ext uri="{91240B29-F687-4F45-9708-019B960494DF}">
              <a14:hiddenLine xmlns="" xmlns:a14="http://schemas.microsoft.com/office/drawing/2010/main" w="12699">
                <a:solidFill>
                  <a:schemeClr val="tx1"/>
                </a:solidFill>
                <a:miter lim="800000"/>
                <a:headEnd/>
                <a:tailEnd/>
              </a14:hiddenLine>
            </a:ext>
          </a:extLst>
        </p:spPr>
        <p:txBody>
          <a:bodyPr lIns="90488" tIns="44450" rIns="90488" bIns="44450"/>
          <a:lstStyle/>
          <a:p>
            <a:pPr marL="568325" indent="-457200" algn="just" eaLnBrk="1" hangingPunct="1">
              <a:buFont typeface="Wingdings" pitchFamily="2" charset="2"/>
              <a:buChar char="Ø"/>
            </a:pPr>
            <a:endParaRPr lang="en-US" sz="2400" b="1" smtClean="0">
              <a:solidFill>
                <a:srgbClr val="C00000"/>
              </a:solidFill>
              <a:latin typeface="Gill Sans MT" pitchFamily="34" charset="0"/>
            </a:endParaRPr>
          </a:p>
          <a:p>
            <a:pPr marL="568325" indent="-457200" algn="just" eaLnBrk="1" hangingPunct="1">
              <a:buFont typeface="Wingdings" pitchFamily="2" charset="2"/>
              <a:buChar char="Ø"/>
            </a:pPr>
            <a:endParaRPr lang="en-US" sz="2400" b="1" smtClean="0">
              <a:solidFill>
                <a:srgbClr val="C00000"/>
              </a:solidFill>
              <a:latin typeface="Gill Sans MT" pitchFamily="34" charset="0"/>
            </a:endParaRPr>
          </a:p>
        </p:txBody>
      </p:sp>
      <p:pic>
        <p:nvPicPr>
          <p:cNvPr id="7987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33400" y="1676400"/>
            <a:ext cx="8229600" cy="449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pPr eaLnBrk="1" fontAlgn="auto" hangingPunct="1">
              <a:spcAft>
                <a:spcPts val="0"/>
              </a:spcAft>
              <a:defRPr/>
            </a:pPr>
            <a:r>
              <a:rPr lang="en-US">
                <a:solidFill>
                  <a:schemeClr val="accent1">
                    <a:satMod val="150000"/>
                  </a:schemeClr>
                </a:solidFill>
              </a:rPr>
              <a:t>Equation Method</a:t>
            </a:r>
          </a:p>
        </p:txBody>
      </p:sp>
      <p:sp>
        <p:nvSpPr>
          <p:cNvPr id="80899" name="Rectangle 3"/>
          <p:cNvSpPr>
            <a:spLocks noChangeArrowheads="1"/>
          </p:cNvSpPr>
          <p:nvPr/>
        </p:nvSpPr>
        <p:spPr bwMode="auto">
          <a:xfrm>
            <a:off x="504825" y="1662113"/>
            <a:ext cx="8308975" cy="5461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400" b="1">
                <a:solidFill>
                  <a:srgbClr val="000000"/>
                </a:solidFill>
              </a:rPr>
              <a:t>Profits  =  (Sales – Variable expenses) </a:t>
            </a:r>
            <a:r>
              <a:rPr lang="en-US" b="1">
                <a:solidFill>
                  <a:srgbClr val="000000"/>
                </a:solidFill>
              </a:rPr>
              <a:t>–</a:t>
            </a:r>
            <a:r>
              <a:rPr lang="en-US" sz="2400" b="1">
                <a:solidFill>
                  <a:srgbClr val="000000"/>
                </a:solidFill>
              </a:rPr>
              <a:t> Fixed expenses</a:t>
            </a:r>
          </a:p>
        </p:txBody>
      </p:sp>
      <p:sp>
        <p:nvSpPr>
          <p:cNvPr id="80900" name="Rectangle 4"/>
          <p:cNvSpPr>
            <a:spLocks noChangeArrowheads="1"/>
          </p:cNvSpPr>
          <p:nvPr/>
        </p:nvSpPr>
        <p:spPr bwMode="auto">
          <a:xfrm>
            <a:off x="620713" y="3109913"/>
            <a:ext cx="8080375" cy="45402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400" b="1">
                <a:solidFill>
                  <a:srgbClr val="000000"/>
                </a:solidFill>
              </a:rPr>
              <a:t>Sales  =  Variable expenses + Fixed expenses + Profits</a:t>
            </a:r>
          </a:p>
        </p:txBody>
      </p:sp>
      <p:sp>
        <p:nvSpPr>
          <p:cNvPr id="80901" name="Rectangle 5"/>
          <p:cNvSpPr>
            <a:spLocks noChangeArrowheads="1"/>
          </p:cNvSpPr>
          <p:nvPr/>
        </p:nvSpPr>
        <p:spPr bwMode="auto">
          <a:xfrm>
            <a:off x="4341813" y="2379663"/>
            <a:ext cx="638175" cy="45402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400" b="1">
                <a:solidFill>
                  <a:srgbClr val="FF0000"/>
                </a:solidFill>
              </a:rPr>
              <a:t>OR</a:t>
            </a:r>
          </a:p>
        </p:txBody>
      </p:sp>
      <p:grpSp>
        <p:nvGrpSpPr>
          <p:cNvPr id="80902" name="Group 6"/>
          <p:cNvGrpSpPr>
            <a:grpSpLocks/>
          </p:cNvGrpSpPr>
          <p:nvPr/>
        </p:nvGrpSpPr>
        <p:grpSpPr bwMode="auto">
          <a:xfrm>
            <a:off x="2771775" y="3505200"/>
            <a:ext cx="5153025" cy="1651000"/>
            <a:chOff x="1698" y="2204"/>
            <a:chExt cx="3246" cy="1040"/>
          </a:xfrm>
        </p:grpSpPr>
        <p:sp>
          <p:nvSpPr>
            <p:cNvPr id="366599" name="Rectangle 7"/>
            <p:cNvSpPr>
              <a:spLocks noChangeArrowheads="1"/>
            </p:cNvSpPr>
            <p:nvPr/>
          </p:nvSpPr>
          <p:spPr bwMode="auto">
            <a:xfrm>
              <a:off x="1698" y="2574"/>
              <a:ext cx="3024" cy="67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defRPr/>
              </a:pPr>
              <a:r>
                <a:rPr lang="en-US" sz="3200" b="1">
                  <a:solidFill>
                    <a:srgbClr val="0000CC"/>
                  </a:solidFill>
                  <a:effectLst>
                    <a:outerShdw blurRad="38100" dist="38100" dir="2700000" algn="tl">
                      <a:srgbClr val="000000"/>
                    </a:outerShdw>
                  </a:effectLst>
                  <a:latin typeface="Arial" charset="0"/>
                </a:rPr>
                <a:t>At the break-even point </a:t>
              </a:r>
            </a:p>
            <a:p>
              <a:pPr algn="ctr">
                <a:defRPr/>
              </a:pPr>
              <a:r>
                <a:rPr lang="en-US" sz="3200" b="1">
                  <a:solidFill>
                    <a:srgbClr val="0000CC"/>
                  </a:solidFill>
                  <a:effectLst>
                    <a:outerShdw blurRad="38100" dist="38100" dir="2700000" algn="tl">
                      <a:srgbClr val="000000"/>
                    </a:outerShdw>
                  </a:effectLst>
                  <a:latin typeface="Arial" charset="0"/>
                </a:rPr>
                <a:t>profits equal zero</a:t>
              </a:r>
            </a:p>
          </p:txBody>
        </p:sp>
        <p:sp>
          <p:nvSpPr>
            <p:cNvPr id="80904" name="Line 8"/>
            <p:cNvSpPr>
              <a:spLocks noChangeShapeType="1"/>
            </p:cNvSpPr>
            <p:nvPr/>
          </p:nvSpPr>
          <p:spPr bwMode="auto">
            <a:xfrm flipV="1">
              <a:off x="4520" y="2204"/>
              <a:ext cx="424" cy="440"/>
            </a:xfrm>
            <a:prstGeom prst="line">
              <a:avLst/>
            </a:prstGeom>
            <a:noFill/>
            <a:ln w="38100">
              <a:solidFill>
                <a:srgbClr val="FF0000"/>
              </a:solidFill>
              <a:round/>
              <a:headEnd/>
              <a:tailEnd type="triangle" w="med" len="med"/>
            </a:ln>
            <a:effectLst>
              <a:outerShdw dist="28398" dir="1593903" algn="ctr" rotWithShape="0">
                <a:schemeClr val="bg2"/>
              </a:outerShdw>
            </a:effectLst>
            <a:extLst>
              <a:ext uri="{909E8E84-426E-40DD-AFC4-6F175D3DCCD1}">
                <a14:hiddenFill xmlns="" xmlns:a14="http://schemas.microsoft.com/office/drawing/2010/main">
                  <a:noFill/>
                </a14:hiddenFill>
              </a:ext>
            </a:extLst>
          </p:spPr>
          <p:txBody>
            <a:bodyPr wrap="none" anchor="ctr"/>
            <a:lstStyle/>
            <a:p>
              <a:endParaRPr lang="en-AU"/>
            </a:p>
          </p:txBody>
        </p:sp>
      </p:grpSp>
    </p:spTree>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pPr eaLnBrk="1" hangingPunct="1"/>
            <a:r>
              <a:rPr lang="en-US" smtClean="0"/>
              <a:t>Equation Method</a:t>
            </a:r>
          </a:p>
        </p:txBody>
      </p:sp>
      <p:sp>
        <p:nvSpPr>
          <p:cNvPr id="81923" name="Rectangle 3"/>
          <p:cNvSpPr>
            <a:spLocks noGrp="1" noChangeArrowheads="1"/>
          </p:cNvSpPr>
          <p:nvPr>
            <p:ph idx="1"/>
          </p:nvPr>
        </p:nvSpPr>
        <p:spPr>
          <a:xfrm>
            <a:off x="76200" y="1447800"/>
            <a:ext cx="8991600" cy="685800"/>
          </a:xfrm>
          <a:extLst>
            <a:ext uri="{91240B29-F687-4F45-9708-019B960494DF}">
              <a14:hiddenLine xmlns="" xmlns:a14="http://schemas.microsoft.com/office/drawing/2010/main" w="12700">
                <a:solidFill>
                  <a:schemeClr val="tx1"/>
                </a:solidFill>
                <a:miter lim="800000"/>
                <a:headEnd/>
                <a:tailEnd/>
              </a14:hiddenLine>
            </a:ext>
          </a:extLst>
        </p:spPr>
        <p:txBody>
          <a:bodyPr lIns="90488" tIns="44450" rIns="90488" bIns="44450"/>
          <a:lstStyle/>
          <a:p>
            <a:pPr algn="ctr" eaLnBrk="1" hangingPunct="1">
              <a:buSzPct val="25000"/>
              <a:buFont typeface="Monotype Sorts"/>
              <a:buChar char=" "/>
            </a:pPr>
            <a:r>
              <a:rPr lang="en-US" sz="3200" smtClean="0"/>
              <a:t>We calculate the break-even point as follows:</a:t>
            </a:r>
          </a:p>
        </p:txBody>
      </p:sp>
      <p:sp>
        <p:nvSpPr>
          <p:cNvPr id="370692" name="Rectangle 4"/>
          <p:cNvSpPr>
            <a:spLocks noChangeArrowheads="1"/>
          </p:cNvSpPr>
          <p:nvPr/>
        </p:nvSpPr>
        <p:spPr bwMode="auto">
          <a:xfrm>
            <a:off x="671513" y="2195513"/>
            <a:ext cx="7924800" cy="466725"/>
          </a:xfrm>
          <a:prstGeom prst="rect">
            <a:avLst/>
          </a:prstGeom>
          <a:solidFill>
            <a:srgbClr val="E5F5FF"/>
          </a:solidFill>
          <a:ln w="12700">
            <a:solidFill>
              <a:srgbClr val="0000CC"/>
            </a:solidFill>
            <a:miter lim="800000"/>
            <a:headEnd/>
            <a:tailEnd/>
          </a:ln>
          <a:effectLst>
            <a:outerShdw dist="35921" dir="2700000" algn="ctr" rotWithShape="0">
              <a:schemeClr val="bg2"/>
            </a:outerShdw>
          </a:effectLst>
        </p:spPr>
        <p:txBody>
          <a:bodyPr wrap="none" lIns="90488" tIns="44450" rIns="90488" bIns="44450">
            <a:spAutoFit/>
          </a:bodyPr>
          <a:lstStyle/>
          <a:p>
            <a:pPr>
              <a:defRPr/>
            </a:pPr>
            <a:r>
              <a:rPr lang="en-US" sz="2400" b="1">
                <a:solidFill>
                  <a:srgbClr val="FF0000"/>
                </a:solidFill>
                <a:latin typeface="Arial" charset="0"/>
              </a:rPr>
              <a:t>Sales = Variable expenses + Fixed expenses + Profits</a:t>
            </a:r>
            <a:endParaRPr lang="en-US" sz="2400">
              <a:solidFill>
                <a:srgbClr val="FF0000"/>
              </a:solidFill>
              <a:effectLst>
                <a:outerShdw blurRad="38100" dist="38100" dir="2700000" algn="tl">
                  <a:srgbClr val="000000"/>
                </a:outerShdw>
              </a:effectLst>
              <a:latin typeface="Arial" charset="0"/>
            </a:endParaRPr>
          </a:p>
        </p:txBody>
      </p:sp>
      <p:sp>
        <p:nvSpPr>
          <p:cNvPr id="370693" name="Rectangle 5"/>
          <p:cNvSpPr>
            <a:spLocks noChangeArrowheads="1"/>
          </p:cNvSpPr>
          <p:nvPr/>
        </p:nvSpPr>
        <p:spPr bwMode="auto">
          <a:xfrm>
            <a:off x="1651000" y="3048000"/>
            <a:ext cx="5815013" cy="27368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defRPr/>
            </a:pPr>
            <a:r>
              <a:rPr lang="en-US" sz="2800" b="1" dirty="0">
                <a:solidFill>
                  <a:srgbClr val="0000CC"/>
                </a:solidFill>
                <a:latin typeface="Arial" charset="0"/>
              </a:rPr>
              <a:t>$250Q = $150Q + $35,000 +</a:t>
            </a:r>
            <a:r>
              <a:rPr lang="en-US" sz="2800" b="1" dirty="0">
                <a:solidFill>
                  <a:srgbClr val="1822CD"/>
                </a:solidFill>
                <a:latin typeface="Arial" charset="0"/>
              </a:rPr>
              <a:t> </a:t>
            </a:r>
            <a:r>
              <a:rPr lang="en-US" sz="2800" b="1" dirty="0">
                <a:solidFill>
                  <a:srgbClr val="FF0000"/>
                </a:solidFill>
                <a:latin typeface="Arial" charset="0"/>
              </a:rPr>
              <a:t>$0</a:t>
            </a:r>
          </a:p>
          <a:p>
            <a:pPr>
              <a:defRPr/>
            </a:pPr>
            <a:endParaRPr lang="en-US" sz="2400" dirty="0">
              <a:solidFill>
                <a:srgbClr val="000000"/>
              </a:solidFill>
              <a:effectLst>
                <a:outerShdw blurRad="38100" dist="38100" dir="2700000" algn="tl">
                  <a:srgbClr val="FFFFFF"/>
                </a:outerShdw>
              </a:effectLst>
              <a:latin typeface="Arial" charset="0"/>
            </a:endParaRPr>
          </a:p>
          <a:p>
            <a:pPr>
              <a:defRPr/>
            </a:pPr>
            <a:r>
              <a:rPr lang="en-US" sz="2400" b="1" dirty="0">
                <a:solidFill>
                  <a:srgbClr val="000000"/>
                </a:solidFill>
                <a:latin typeface="Arial" charset="0"/>
              </a:rPr>
              <a:t>Where:</a:t>
            </a:r>
          </a:p>
          <a:p>
            <a:pPr>
              <a:defRPr/>
            </a:pPr>
            <a:r>
              <a:rPr lang="en-US" sz="2400" b="1" dirty="0">
                <a:solidFill>
                  <a:srgbClr val="000000"/>
                </a:solidFill>
                <a:latin typeface="Arial" charset="0"/>
              </a:rPr>
              <a:t>	           Q = Number of bikes sold</a:t>
            </a:r>
          </a:p>
          <a:p>
            <a:pPr>
              <a:defRPr/>
            </a:pPr>
            <a:r>
              <a:rPr lang="en-US" sz="2400" b="1" dirty="0">
                <a:solidFill>
                  <a:srgbClr val="000000"/>
                </a:solidFill>
                <a:latin typeface="Arial" charset="0"/>
              </a:rPr>
              <a:t>	      $250 = Unit selling price</a:t>
            </a:r>
          </a:p>
          <a:p>
            <a:pPr>
              <a:defRPr/>
            </a:pPr>
            <a:r>
              <a:rPr lang="en-US" sz="2400" b="1" dirty="0">
                <a:solidFill>
                  <a:srgbClr val="000000"/>
                </a:solidFill>
                <a:latin typeface="Arial" charset="0"/>
              </a:rPr>
              <a:t>	      $150 = Unit variable expense</a:t>
            </a:r>
          </a:p>
          <a:p>
            <a:pPr>
              <a:defRPr/>
            </a:pPr>
            <a:r>
              <a:rPr lang="en-US" sz="2400" b="1" dirty="0">
                <a:solidFill>
                  <a:srgbClr val="000000"/>
                </a:solidFill>
                <a:latin typeface="Arial" charset="0"/>
              </a:rPr>
              <a:t>	 $35,000 = Total fixed expense</a:t>
            </a:r>
          </a:p>
        </p:txBody>
      </p:sp>
      <p:pic>
        <p:nvPicPr>
          <p:cNvPr id="81926" name="Picture 6" descr="j019904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267200" y="5867400"/>
            <a:ext cx="993775" cy="819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pPr eaLnBrk="1" hangingPunct="1"/>
            <a:r>
              <a:rPr lang="en-US" smtClean="0"/>
              <a:t>Equation Method</a:t>
            </a:r>
          </a:p>
        </p:txBody>
      </p:sp>
      <p:sp>
        <p:nvSpPr>
          <p:cNvPr id="82948" name="Rectangle 4"/>
          <p:cNvSpPr>
            <a:spLocks noGrp="1" noChangeArrowheads="1"/>
          </p:cNvSpPr>
          <p:nvPr>
            <p:ph idx="1"/>
          </p:nvPr>
        </p:nvSpPr>
        <p:spPr>
          <a:xfrm>
            <a:off x="76200" y="1219200"/>
            <a:ext cx="8991600" cy="914400"/>
          </a:xfrm>
          <a:extLst>
            <a:ext uri="{91240B29-F687-4F45-9708-019B960494DF}">
              <a14:hiddenLine xmlns="" xmlns:a14="http://schemas.microsoft.com/office/drawing/2010/main" w="12700">
                <a:solidFill>
                  <a:schemeClr val="tx1"/>
                </a:solidFill>
                <a:miter lim="800000"/>
                <a:headEnd/>
                <a:tailEnd/>
              </a14:hiddenLine>
            </a:ext>
          </a:extLst>
        </p:spPr>
        <p:txBody>
          <a:bodyPr lIns="90488" tIns="44450" rIns="90488" bIns="44450"/>
          <a:lstStyle/>
          <a:p>
            <a:pPr algn="ctr" eaLnBrk="1" hangingPunct="1">
              <a:buSzPct val="25000"/>
              <a:buFont typeface="Monotype Sorts"/>
              <a:buChar char=" "/>
            </a:pPr>
            <a:r>
              <a:rPr lang="en-US" smtClean="0"/>
              <a:t>We calculate the break-even point </a:t>
            </a:r>
            <a:r>
              <a:rPr lang="en-US" smtClean="0">
                <a:solidFill>
                  <a:srgbClr val="C00000"/>
                </a:solidFill>
              </a:rPr>
              <a:t>in units </a:t>
            </a:r>
            <a:r>
              <a:rPr lang="en-US" smtClean="0"/>
              <a:t>as follows:</a:t>
            </a:r>
          </a:p>
        </p:txBody>
      </p:sp>
      <p:sp>
        <p:nvSpPr>
          <p:cNvPr id="82947" name="Rectangle 3"/>
          <p:cNvSpPr>
            <a:spLocks noChangeArrowheads="1"/>
          </p:cNvSpPr>
          <p:nvPr/>
        </p:nvSpPr>
        <p:spPr bwMode="auto">
          <a:xfrm>
            <a:off x="1371600" y="2914650"/>
            <a:ext cx="6408807" cy="255198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3200" b="1" dirty="0" smtClean="0">
                <a:solidFill>
                  <a:srgbClr val="0000CC"/>
                </a:solidFill>
              </a:rPr>
              <a:t>$</a:t>
            </a:r>
            <a:r>
              <a:rPr lang="en-US" sz="3200" b="1" dirty="0">
                <a:solidFill>
                  <a:srgbClr val="0000CC"/>
                </a:solidFill>
              </a:rPr>
              <a:t>250Q = $150Q + $35,000 + </a:t>
            </a:r>
            <a:r>
              <a:rPr lang="en-US" sz="3200" b="1" dirty="0">
                <a:solidFill>
                  <a:srgbClr val="FF0000"/>
                </a:solidFill>
              </a:rPr>
              <a:t>$</a:t>
            </a:r>
            <a:r>
              <a:rPr lang="en-US" sz="3200" b="1" dirty="0" smtClean="0">
                <a:solidFill>
                  <a:srgbClr val="FF0000"/>
                </a:solidFill>
              </a:rPr>
              <a:t>0</a:t>
            </a:r>
          </a:p>
          <a:p>
            <a:r>
              <a:rPr lang="en-US" sz="3200" b="1" dirty="0" smtClean="0">
                <a:solidFill>
                  <a:srgbClr val="0000CC"/>
                </a:solidFill>
              </a:rPr>
              <a:t>$250Q - $150Q = $35,000</a:t>
            </a:r>
            <a:endParaRPr lang="en-US" sz="3200" b="1" dirty="0">
              <a:solidFill>
                <a:srgbClr val="FF0000"/>
              </a:solidFill>
            </a:endParaRPr>
          </a:p>
          <a:p>
            <a:r>
              <a:rPr lang="en-US" sz="3200" b="1" dirty="0">
                <a:solidFill>
                  <a:srgbClr val="0000CC"/>
                </a:solidFill>
              </a:rPr>
              <a:t>$100Q = $35,000</a:t>
            </a:r>
          </a:p>
          <a:p>
            <a:r>
              <a:rPr lang="en-US" sz="3200" b="1" dirty="0">
                <a:solidFill>
                  <a:srgbClr val="0000CC"/>
                </a:solidFill>
              </a:rPr>
              <a:t>        Q = $35,000 </a:t>
            </a:r>
            <a:r>
              <a:rPr lang="en-US" sz="3200" b="1" dirty="0">
                <a:solidFill>
                  <a:srgbClr val="0000CC"/>
                </a:solidFill>
                <a:cs typeface="Arial" pitchFamily="34" charset="0"/>
              </a:rPr>
              <a:t>÷ $100 per bike</a:t>
            </a:r>
            <a:endParaRPr lang="en-US" sz="3200" b="1" dirty="0">
              <a:solidFill>
                <a:srgbClr val="0000CC"/>
              </a:solidFill>
            </a:endParaRPr>
          </a:p>
          <a:p>
            <a:r>
              <a:rPr lang="en-US" sz="3200" b="1" dirty="0">
                <a:solidFill>
                  <a:srgbClr val="0000CC"/>
                </a:solidFill>
              </a:rPr>
              <a:t>        Q = 350 bikes</a:t>
            </a:r>
          </a:p>
        </p:txBody>
      </p:sp>
      <p:sp>
        <p:nvSpPr>
          <p:cNvPr id="372741" name="Rectangle 5"/>
          <p:cNvSpPr>
            <a:spLocks noChangeArrowheads="1"/>
          </p:cNvSpPr>
          <p:nvPr/>
        </p:nvSpPr>
        <p:spPr bwMode="auto">
          <a:xfrm>
            <a:off x="671513" y="2195513"/>
            <a:ext cx="7924800" cy="466725"/>
          </a:xfrm>
          <a:prstGeom prst="rect">
            <a:avLst/>
          </a:prstGeom>
          <a:solidFill>
            <a:srgbClr val="E5F5FF"/>
          </a:solidFill>
          <a:ln w="12700">
            <a:solidFill>
              <a:srgbClr val="0000CC"/>
            </a:solidFill>
            <a:miter lim="800000"/>
            <a:headEnd/>
            <a:tailEnd/>
          </a:ln>
          <a:effectLst>
            <a:outerShdw dist="35921" dir="2700000" algn="ctr" rotWithShape="0">
              <a:schemeClr val="bg2"/>
            </a:outerShdw>
          </a:effectLst>
        </p:spPr>
        <p:txBody>
          <a:bodyPr wrap="none" lIns="90488" tIns="44450" rIns="90488" bIns="44450">
            <a:spAutoFit/>
          </a:bodyPr>
          <a:lstStyle/>
          <a:p>
            <a:pPr>
              <a:defRPr/>
            </a:pPr>
            <a:r>
              <a:rPr lang="en-US" sz="2400" b="1">
                <a:solidFill>
                  <a:srgbClr val="FF0000"/>
                </a:solidFill>
                <a:latin typeface="Arial" charset="0"/>
              </a:rPr>
              <a:t>Sales = Variable expenses + Fixed expenses + Profits</a:t>
            </a:r>
            <a:endParaRPr lang="en-US" sz="2400">
              <a:solidFill>
                <a:srgbClr val="FF0000"/>
              </a:solidFill>
              <a:effectLst>
                <a:outerShdw blurRad="38100" dist="38100" dir="2700000" algn="tl">
                  <a:srgbClr val="000000"/>
                </a:outerShdw>
              </a:effectLst>
              <a:latin typeface="Arial" charset="0"/>
            </a:endParaRPr>
          </a:p>
        </p:txBody>
      </p:sp>
      <p:pic>
        <p:nvPicPr>
          <p:cNvPr id="82950" name="Picture 6" descr="j019904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267200" y="5867400"/>
            <a:ext cx="993775" cy="819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pPr eaLnBrk="1" hangingPunct="1"/>
            <a:r>
              <a:rPr lang="en-US" smtClean="0"/>
              <a:t>Equation Method</a:t>
            </a:r>
          </a:p>
        </p:txBody>
      </p:sp>
      <p:sp>
        <p:nvSpPr>
          <p:cNvPr id="83971" name="Rectangle 3"/>
          <p:cNvSpPr>
            <a:spLocks noGrp="1" noChangeArrowheads="1"/>
          </p:cNvSpPr>
          <p:nvPr>
            <p:ph idx="1"/>
          </p:nvPr>
        </p:nvSpPr>
        <p:spPr>
          <a:xfrm>
            <a:off x="609600" y="1447800"/>
            <a:ext cx="8001000" cy="876300"/>
          </a:xfrm>
          <a:extLst>
            <a:ext uri="{91240B29-F687-4F45-9708-019B960494DF}">
              <a14:hiddenLine xmlns="" xmlns:a14="http://schemas.microsoft.com/office/drawing/2010/main" w="12700">
                <a:solidFill>
                  <a:schemeClr val="tx1"/>
                </a:solidFill>
                <a:miter lim="800000"/>
                <a:headEnd/>
                <a:tailEnd/>
              </a14:hiddenLine>
            </a:ext>
          </a:extLst>
        </p:spPr>
        <p:txBody>
          <a:bodyPr lIns="90488" tIns="44450" rIns="90488" bIns="44450"/>
          <a:lstStyle/>
          <a:p>
            <a:pPr algn="ctr" eaLnBrk="1" hangingPunct="1">
              <a:buSzPct val="25000"/>
              <a:buFont typeface="Monotype Sorts"/>
              <a:buChar char=" "/>
            </a:pPr>
            <a:r>
              <a:rPr lang="en-US" sz="2800" b="1" smtClean="0"/>
              <a:t>The equation can be modified to calculate the break-even point in </a:t>
            </a:r>
            <a:r>
              <a:rPr lang="en-US" sz="2800" b="1" smtClean="0">
                <a:solidFill>
                  <a:srgbClr val="C00000"/>
                </a:solidFill>
              </a:rPr>
              <a:t>sales dollars</a:t>
            </a:r>
            <a:r>
              <a:rPr lang="en-US" sz="2800" b="1" smtClean="0"/>
              <a:t>.</a:t>
            </a:r>
          </a:p>
        </p:txBody>
      </p:sp>
      <p:sp>
        <p:nvSpPr>
          <p:cNvPr id="83972" name="Rectangle 4"/>
          <p:cNvSpPr>
            <a:spLocks noChangeArrowheads="1"/>
          </p:cNvSpPr>
          <p:nvPr/>
        </p:nvSpPr>
        <p:spPr bwMode="auto">
          <a:xfrm>
            <a:off x="381000" y="2593975"/>
            <a:ext cx="8585200" cy="498475"/>
          </a:xfrm>
          <a:prstGeom prst="rect">
            <a:avLst/>
          </a:prstGeom>
          <a:solidFill>
            <a:srgbClr val="0000CC"/>
          </a:solidFill>
          <a:ln w="12700">
            <a:solidFill>
              <a:schemeClr val="tx1"/>
            </a:solidFill>
            <a:miter lim="800000"/>
            <a:headEnd/>
            <a:tailEnd/>
          </a:ln>
          <a:effectLst>
            <a:outerShdw dist="35921" dir="2700000" algn="ctr" rotWithShape="0">
              <a:schemeClr val="bg2"/>
            </a:outerShdw>
          </a:effectLst>
        </p:spPr>
        <p:txBody>
          <a:bodyPr wrap="none" lIns="90488" tIns="44450" rIns="90488" bIns="44450">
            <a:spAutoFit/>
          </a:bodyPr>
          <a:lstStyle/>
          <a:p>
            <a:r>
              <a:rPr lang="en-US" sz="2600" b="1">
                <a:solidFill>
                  <a:srgbClr val="FFFFFF"/>
                </a:solidFill>
              </a:rPr>
              <a:t>Sales = Variable expenses + Fixed expenses + Profits</a:t>
            </a:r>
          </a:p>
        </p:txBody>
      </p:sp>
      <p:sp>
        <p:nvSpPr>
          <p:cNvPr id="374789" name="Rectangle 5"/>
          <p:cNvSpPr>
            <a:spLocks noChangeArrowheads="1"/>
          </p:cNvSpPr>
          <p:nvPr/>
        </p:nvSpPr>
        <p:spPr bwMode="auto">
          <a:xfrm>
            <a:off x="612775" y="3433763"/>
            <a:ext cx="8226425" cy="25527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defRPr/>
            </a:pPr>
            <a:r>
              <a:rPr lang="en-US" sz="2800" b="1" dirty="0">
                <a:solidFill>
                  <a:srgbClr val="1822CD"/>
                </a:solidFill>
                <a:effectLst>
                  <a:outerShdw blurRad="38100" dist="38100" dir="2700000" algn="tl">
                    <a:srgbClr val="000000"/>
                  </a:outerShdw>
                </a:effectLst>
                <a:latin typeface="Arial" charset="0"/>
              </a:rPr>
              <a:t>           </a:t>
            </a:r>
            <a:r>
              <a:rPr lang="en-US" sz="3200" b="1" dirty="0">
                <a:solidFill>
                  <a:srgbClr val="0000CC"/>
                </a:solidFill>
                <a:effectLst>
                  <a:outerShdw blurRad="38100" dist="38100" dir="2700000" algn="tl">
                    <a:srgbClr val="000000"/>
                  </a:outerShdw>
                </a:effectLst>
                <a:latin typeface="Arial" charset="0"/>
              </a:rPr>
              <a:t>X  =  0.60X  +  $35,000  +</a:t>
            </a:r>
            <a:r>
              <a:rPr lang="en-US" sz="3200" b="1" dirty="0">
                <a:solidFill>
                  <a:srgbClr val="CC9900"/>
                </a:solidFill>
                <a:effectLst>
                  <a:outerShdw blurRad="38100" dist="38100" dir="2700000" algn="tl">
                    <a:srgbClr val="000000"/>
                  </a:outerShdw>
                </a:effectLst>
                <a:latin typeface="Arial" charset="0"/>
              </a:rPr>
              <a:t>  </a:t>
            </a:r>
            <a:r>
              <a:rPr lang="en-US" sz="3200" b="1" dirty="0">
                <a:solidFill>
                  <a:srgbClr val="FF0000"/>
                </a:solidFill>
                <a:effectLst>
                  <a:outerShdw blurRad="38100" dist="38100" dir="2700000" algn="tl">
                    <a:srgbClr val="000000"/>
                  </a:outerShdw>
                </a:effectLst>
                <a:latin typeface="Arial" charset="0"/>
              </a:rPr>
              <a:t>$0</a:t>
            </a:r>
            <a:br>
              <a:rPr lang="en-US" sz="3200" b="1" dirty="0">
                <a:solidFill>
                  <a:srgbClr val="FF0000"/>
                </a:solidFill>
                <a:effectLst>
                  <a:outerShdw blurRad="38100" dist="38100" dir="2700000" algn="tl">
                    <a:srgbClr val="000000"/>
                  </a:outerShdw>
                </a:effectLst>
                <a:latin typeface="Arial" charset="0"/>
              </a:rPr>
            </a:br>
            <a:endParaRPr lang="en-US" sz="3200" b="1" dirty="0">
              <a:solidFill>
                <a:srgbClr val="FF0000"/>
              </a:solidFill>
              <a:effectLst>
                <a:outerShdw blurRad="38100" dist="38100" dir="2700000" algn="tl">
                  <a:srgbClr val="000000"/>
                </a:outerShdw>
              </a:effectLst>
              <a:latin typeface="Arial" charset="0"/>
            </a:endParaRPr>
          </a:p>
          <a:p>
            <a:pPr>
              <a:defRPr/>
            </a:pPr>
            <a:r>
              <a:rPr lang="en-US" sz="2400" b="1" dirty="0">
                <a:solidFill>
                  <a:srgbClr val="CC9900"/>
                </a:solidFill>
                <a:effectLst>
                  <a:outerShdw blurRad="38100" dist="38100" dir="2700000" algn="tl">
                    <a:srgbClr val="000000"/>
                  </a:outerShdw>
                </a:effectLst>
                <a:latin typeface="Arial" charset="0"/>
              </a:rPr>
              <a:t>	  </a:t>
            </a:r>
            <a:r>
              <a:rPr lang="en-US" sz="2400" b="1" dirty="0">
                <a:solidFill>
                  <a:srgbClr val="000000"/>
                </a:solidFill>
                <a:latin typeface="Arial" charset="0"/>
              </a:rPr>
              <a:t>Where:</a:t>
            </a:r>
          </a:p>
          <a:p>
            <a:pPr>
              <a:defRPr/>
            </a:pPr>
            <a:r>
              <a:rPr lang="en-US" sz="2400" b="1" dirty="0">
                <a:solidFill>
                  <a:srgbClr val="000000"/>
                </a:solidFill>
                <a:latin typeface="Arial" charset="0"/>
              </a:rPr>
              <a:t>		 X = Total</a:t>
            </a:r>
            <a:r>
              <a:rPr lang="en-US" sz="2400" b="1" dirty="0">
                <a:solidFill>
                  <a:srgbClr val="CC9900"/>
                </a:solidFill>
                <a:latin typeface="Arial" charset="0"/>
              </a:rPr>
              <a:t> </a:t>
            </a:r>
            <a:r>
              <a:rPr lang="en-US" sz="2400" b="1" dirty="0">
                <a:solidFill>
                  <a:srgbClr val="FF0000"/>
                </a:solidFill>
                <a:latin typeface="Arial" charset="0"/>
              </a:rPr>
              <a:t>sales dollars</a:t>
            </a:r>
          </a:p>
          <a:p>
            <a:pPr>
              <a:defRPr/>
            </a:pPr>
            <a:r>
              <a:rPr lang="en-US" sz="2400" b="1" dirty="0">
                <a:solidFill>
                  <a:srgbClr val="CC9900"/>
                </a:solidFill>
                <a:latin typeface="Arial" charset="0"/>
              </a:rPr>
              <a:t>	       </a:t>
            </a:r>
            <a:r>
              <a:rPr lang="en-US" sz="2400" b="1" dirty="0">
                <a:solidFill>
                  <a:srgbClr val="000000"/>
                </a:solidFill>
                <a:latin typeface="Arial" charset="0"/>
              </a:rPr>
              <a:t>0.60 =  Variable expenses as a % of sales 	 $35,000 = Total fixed expenses</a:t>
            </a:r>
          </a:p>
        </p:txBody>
      </p:sp>
      <p:pic>
        <p:nvPicPr>
          <p:cNvPr id="83974" name="Picture 6" descr="j019904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267200" y="5962650"/>
            <a:ext cx="993775" cy="819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check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pPr eaLnBrk="1" hangingPunct="1"/>
            <a:r>
              <a:rPr lang="en-US" smtClean="0"/>
              <a:t>Equation Method</a:t>
            </a:r>
          </a:p>
        </p:txBody>
      </p:sp>
      <p:sp>
        <p:nvSpPr>
          <p:cNvPr id="84995" name="Rectangle 3"/>
          <p:cNvSpPr>
            <a:spLocks noChangeArrowheads="1"/>
          </p:cNvSpPr>
          <p:nvPr/>
        </p:nvSpPr>
        <p:spPr bwMode="auto">
          <a:xfrm>
            <a:off x="612775" y="3429000"/>
            <a:ext cx="8226425" cy="22860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2800" b="1">
                <a:solidFill>
                  <a:srgbClr val="1822CD"/>
                </a:solidFill>
              </a:rPr>
              <a:t>              </a:t>
            </a:r>
            <a:r>
              <a:rPr lang="en-US" sz="3600" b="1">
                <a:solidFill>
                  <a:srgbClr val="0000CC"/>
                </a:solidFill>
              </a:rPr>
              <a:t>X =  0.60X  +  $35,000  +  </a:t>
            </a:r>
            <a:r>
              <a:rPr lang="en-US" sz="3600" b="1">
                <a:solidFill>
                  <a:srgbClr val="FF0000"/>
                </a:solidFill>
              </a:rPr>
              <a:t>$0</a:t>
            </a:r>
          </a:p>
          <a:p>
            <a:r>
              <a:rPr lang="en-US" sz="3600" b="1">
                <a:solidFill>
                  <a:srgbClr val="0000CC"/>
                </a:solidFill>
              </a:rPr>
              <a:t>    0.40X = $35,000</a:t>
            </a:r>
          </a:p>
          <a:p>
            <a:r>
              <a:rPr lang="en-US" sz="3600" b="1">
                <a:solidFill>
                  <a:srgbClr val="0000CC"/>
                </a:solidFill>
              </a:rPr>
              <a:t>           X = $35,000 </a:t>
            </a:r>
            <a:r>
              <a:rPr lang="en-US" sz="3600" b="1">
                <a:solidFill>
                  <a:srgbClr val="0000CC"/>
                </a:solidFill>
                <a:cs typeface="Arial" pitchFamily="34" charset="0"/>
              </a:rPr>
              <a:t>÷ 0.40</a:t>
            </a:r>
            <a:endParaRPr lang="en-US" sz="3600" b="1">
              <a:solidFill>
                <a:srgbClr val="0000CC"/>
              </a:solidFill>
            </a:endParaRPr>
          </a:p>
          <a:p>
            <a:r>
              <a:rPr lang="en-US" sz="3600" b="1">
                <a:solidFill>
                  <a:srgbClr val="0000CC"/>
                </a:solidFill>
              </a:rPr>
              <a:t>           X =  $87,500</a:t>
            </a:r>
          </a:p>
        </p:txBody>
      </p:sp>
      <p:sp>
        <p:nvSpPr>
          <p:cNvPr id="84996" name="Rectangle 4"/>
          <p:cNvSpPr>
            <a:spLocks noChangeArrowheads="1"/>
          </p:cNvSpPr>
          <p:nvPr/>
        </p:nvSpPr>
        <p:spPr bwMode="auto">
          <a:xfrm>
            <a:off x="381000" y="2593975"/>
            <a:ext cx="8585200" cy="498475"/>
          </a:xfrm>
          <a:prstGeom prst="rect">
            <a:avLst/>
          </a:prstGeom>
          <a:solidFill>
            <a:srgbClr val="0000CC"/>
          </a:solidFill>
          <a:ln w="12700">
            <a:solidFill>
              <a:schemeClr val="tx1"/>
            </a:solidFill>
            <a:miter lim="800000"/>
            <a:headEnd/>
            <a:tailEnd/>
          </a:ln>
          <a:effectLst>
            <a:outerShdw dist="35921" dir="2700000" algn="ctr" rotWithShape="0">
              <a:schemeClr val="bg2"/>
            </a:outerShdw>
          </a:effectLst>
        </p:spPr>
        <p:txBody>
          <a:bodyPr wrap="none" lIns="90488" tIns="44450" rIns="90488" bIns="44450">
            <a:spAutoFit/>
          </a:bodyPr>
          <a:lstStyle/>
          <a:p>
            <a:r>
              <a:rPr lang="en-US" sz="2600" b="1">
                <a:solidFill>
                  <a:srgbClr val="FFFFFF"/>
                </a:solidFill>
              </a:rPr>
              <a:t>Sales = Variable expenses + Fixed expenses + Profits</a:t>
            </a:r>
          </a:p>
        </p:txBody>
      </p:sp>
      <p:sp>
        <p:nvSpPr>
          <p:cNvPr id="84997" name="Rectangle 5"/>
          <p:cNvSpPr>
            <a:spLocks noChangeArrowheads="1"/>
          </p:cNvSpPr>
          <p:nvPr/>
        </p:nvSpPr>
        <p:spPr bwMode="auto">
          <a:xfrm>
            <a:off x="609600" y="1447800"/>
            <a:ext cx="8001000" cy="876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lstStyle/>
          <a:p>
            <a:pPr marL="342900" indent="-342900" algn="ctr" eaLnBrk="1" hangingPunct="1">
              <a:spcBef>
                <a:spcPct val="20000"/>
              </a:spcBef>
              <a:buClr>
                <a:srgbClr val="3568C7"/>
              </a:buClr>
              <a:buSzPct val="25000"/>
              <a:buFont typeface="Monotype Sorts"/>
              <a:buChar char=" "/>
            </a:pPr>
            <a:r>
              <a:rPr lang="en-US" sz="2800" b="1">
                <a:solidFill>
                  <a:srgbClr val="000000"/>
                </a:solidFill>
              </a:rPr>
              <a:t>The equation can be modified to calculate the break-even point in sales dollars.</a:t>
            </a:r>
          </a:p>
        </p:txBody>
      </p:sp>
      <p:pic>
        <p:nvPicPr>
          <p:cNvPr id="84998" name="Picture 6" descr="j019904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267200" y="5962650"/>
            <a:ext cx="993775" cy="819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check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050"/>
          <p:cNvSpPr>
            <a:spLocks noGrp="1" noChangeArrowheads="1"/>
          </p:cNvSpPr>
          <p:nvPr>
            <p:ph type="title"/>
          </p:nvPr>
        </p:nvSpPr>
        <p:spPr>
          <a:xfrm>
            <a:off x="152400" y="304800"/>
            <a:ext cx="8915400" cy="914400"/>
          </a:xfrm>
          <a:extLs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pPr algn="ctr" eaLnBrk="1" fontAlgn="auto" hangingPunct="1">
              <a:spcAft>
                <a:spcPts val="0"/>
              </a:spcAft>
              <a:defRPr/>
            </a:pPr>
            <a:r>
              <a:rPr lang="en-US" dirty="0" smtClean="0">
                <a:solidFill>
                  <a:schemeClr val="accent1">
                    <a:satMod val="150000"/>
                  </a:schemeClr>
                </a:solidFill>
              </a:rPr>
              <a:t>The contribution margin method</a:t>
            </a:r>
          </a:p>
        </p:txBody>
      </p:sp>
      <p:sp>
        <p:nvSpPr>
          <p:cNvPr id="86019" name="Rectangle 10"/>
          <p:cNvSpPr>
            <a:spLocks noGrp="1" noChangeArrowheads="1"/>
          </p:cNvSpPr>
          <p:nvPr>
            <p:ph type="body" sz="half" idx="2"/>
          </p:nvPr>
        </p:nvSpPr>
        <p:spPr>
          <a:xfrm>
            <a:off x="304800" y="1676400"/>
            <a:ext cx="8534400" cy="3962400"/>
          </a:xfrm>
          <a:extLst>
            <a:ext uri="{91240B29-F687-4F45-9708-019B960494DF}">
              <a14:hiddenLine xmlns="" xmlns:a14="http://schemas.microsoft.com/office/drawing/2010/main" w="12699">
                <a:solidFill>
                  <a:schemeClr val="tx1"/>
                </a:solidFill>
                <a:miter lim="800000"/>
                <a:headEnd/>
                <a:tailEnd/>
              </a14:hiddenLine>
            </a:ext>
          </a:extLst>
        </p:spPr>
        <p:txBody>
          <a:bodyPr lIns="90488" tIns="44450" rIns="90488" bIns="44450"/>
          <a:lstStyle/>
          <a:p>
            <a:pPr marL="568325" indent="-457200" algn="just" eaLnBrk="1" hangingPunct="1">
              <a:buFont typeface="Wingdings" pitchFamily="2" charset="2"/>
              <a:buChar char="Ø"/>
            </a:pPr>
            <a:endParaRPr lang="en-US" sz="2400" b="1" smtClean="0">
              <a:solidFill>
                <a:srgbClr val="C00000"/>
              </a:solidFill>
              <a:latin typeface="Gill Sans MT" pitchFamily="34" charset="0"/>
            </a:endParaRPr>
          </a:p>
          <a:p>
            <a:pPr marL="568325" indent="-457200" algn="just" eaLnBrk="1" hangingPunct="1">
              <a:buFont typeface="Wingdings" pitchFamily="2" charset="2"/>
              <a:buChar char="Ø"/>
            </a:pPr>
            <a:endParaRPr lang="en-US" sz="2400" b="1" smtClean="0">
              <a:solidFill>
                <a:srgbClr val="C00000"/>
              </a:solidFill>
              <a:latin typeface="Gill Sans MT" pitchFamily="34" charset="0"/>
            </a:endParaRPr>
          </a:p>
        </p:txBody>
      </p:sp>
      <p:pic>
        <p:nvPicPr>
          <p:cNvPr id="86020"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838200" y="1905000"/>
            <a:ext cx="7620000" cy="304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split orient="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pPr eaLnBrk="1" fontAlgn="auto" hangingPunct="1">
              <a:spcAft>
                <a:spcPts val="0"/>
              </a:spcAft>
              <a:defRPr/>
            </a:pPr>
            <a:r>
              <a:rPr lang="en-US">
                <a:solidFill>
                  <a:schemeClr val="accent1">
                    <a:satMod val="150000"/>
                  </a:schemeClr>
                </a:solidFill>
              </a:rPr>
              <a:t>Contribution Margin Method</a:t>
            </a:r>
          </a:p>
        </p:txBody>
      </p:sp>
      <p:sp>
        <p:nvSpPr>
          <p:cNvPr id="87043" name="Rectangle 3"/>
          <p:cNvSpPr>
            <a:spLocks noGrp="1" noChangeArrowheads="1"/>
          </p:cNvSpPr>
          <p:nvPr>
            <p:ph idx="1"/>
          </p:nvPr>
        </p:nvSpPr>
        <p:spPr>
          <a:xfrm>
            <a:off x="228600" y="1414463"/>
            <a:ext cx="8686800" cy="1328737"/>
          </a:xfrm>
          <a:extLst>
            <a:ext uri="{91240B29-F687-4F45-9708-019B960494DF}">
              <a14:hiddenLine xmlns="" xmlns:a14="http://schemas.microsoft.com/office/drawing/2010/main" w="12700">
                <a:solidFill>
                  <a:schemeClr val="tx1"/>
                </a:solidFill>
                <a:miter lim="800000"/>
                <a:headEnd/>
                <a:tailEnd/>
              </a14:hiddenLine>
            </a:ext>
          </a:extLst>
        </p:spPr>
        <p:txBody>
          <a:bodyPr lIns="90488" tIns="44450" rIns="90488" bIns="44450"/>
          <a:lstStyle/>
          <a:p>
            <a:pPr algn="ctr" eaLnBrk="1" hangingPunct="1">
              <a:buFont typeface="Times" pitchFamily="34" charset="0"/>
              <a:buNone/>
            </a:pPr>
            <a:r>
              <a:rPr lang="en-US" sz="3600" smtClean="0"/>
              <a:t>The contribution margin method has two key equations.</a:t>
            </a:r>
          </a:p>
        </p:txBody>
      </p:sp>
      <p:grpSp>
        <p:nvGrpSpPr>
          <p:cNvPr id="87044" name="Group 16"/>
          <p:cNvGrpSpPr>
            <a:grpSpLocks/>
          </p:cNvGrpSpPr>
          <p:nvPr/>
        </p:nvGrpSpPr>
        <p:grpSpPr bwMode="auto">
          <a:xfrm>
            <a:off x="1273175" y="3302000"/>
            <a:ext cx="6042025" cy="819150"/>
            <a:chOff x="802" y="2080"/>
            <a:chExt cx="3806" cy="516"/>
          </a:xfrm>
        </p:grpSpPr>
        <p:sp>
          <p:nvSpPr>
            <p:cNvPr id="87051" name="Rectangle 6"/>
            <p:cNvSpPr>
              <a:spLocks noChangeArrowheads="1"/>
            </p:cNvSpPr>
            <p:nvPr/>
          </p:nvSpPr>
          <p:spPr bwMode="auto">
            <a:xfrm>
              <a:off x="3022" y="2080"/>
              <a:ext cx="1544" cy="51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sz="2400" b="1">
                  <a:solidFill>
                    <a:srgbClr val="1822CD"/>
                  </a:solidFill>
                </a:rPr>
                <a:t>Fixed expenses</a:t>
              </a:r>
              <a:br>
                <a:rPr lang="en-US" sz="2400" b="1">
                  <a:solidFill>
                    <a:srgbClr val="1822CD"/>
                  </a:solidFill>
                </a:rPr>
              </a:br>
              <a:r>
                <a:rPr lang="en-US" sz="2400" b="1">
                  <a:solidFill>
                    <a:srgbClr val="1822CD"/>
                  </a:solidFill>
                </a:rPr>
                <a:t>CM per unit   </a:t>
              </a:r>
            </a:p>
          </p:txBody>
        </p:sp>
        <p:sp>
          <p:nvSpPr>
            <p:cNvPr id="87052" name="Rectangle 7"/>
            <p:cNvSpPr>
              <a:spLocks noChangeArrowheads="1"/>
            </p:cNvSpPr>
            <p:nvPr/>
          </p:nvSpPr>
          <p:spPr bwMode="auto">
            <a:xfrm>
              <a:off x="2530" y="2195"/>
              <a:ext cx="226" cy="28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sz="2400" b="1">
                  <a:solidFill>
                    <a:srgbClr val="1822CD"/>
                  </a:solidFill>
                </a:rPr>
                <a:t>=</a:t>
              </a:r>
            </a:p>
          </p:txBody>
        </p:sp>
        <p:sp>
          <p:nvSpPr>
            <p:cNvPr id="87053" name="Rectangle 8"/>
            <p:cNvSpPr>
              <a:spLocks noChangeArrowheads="1"/>
            </p:cNvSpPr>
            <p:nvPr/>
          </p:nvSpPr>
          <p:spPr bwMode="auto">
            <a:xfrm>
              <a:off x="802" y="2080"/>
              <a:ext cx="1672" cy="51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sz="2400" b="1">
                  <a:solidFill>
                    <a:srgbClr val="1822CD"/>
                  </a:solidFill>
                </a:rPr>
                <a:t>Break-even point</a:t>
              </a:r>
            </a:p>
            <a:p>
              <a:pPr algn="ctr"/>
              <a:r>
                <a:rPr lang="en-US" sz="2400" b="1">
                  <a:solidFill>
                    <a:srgbClr val="1822CD"/>
                  </a:solidFill>
                </a:rPr>
                <a:t>in </a:t>
              </a:r>
              <a:r>
                <a:rPr lang="en-US" sz="2400" b="1">
                  <a:solidFill>
                    <a:srgbClr val="FF0000"/>
                  </a:solidFill>
                </a:rPr>
                <a:t>units sold</a:t>
              </a:r>
              <a:endParaRPr lang="en-US" sz="2400" b="1">
                <a:solidFill>
                  <a:srgbClr val="1822CD"/>
                </a:solidFill>
              </a:endParaRPr>
            </a:p>
          </p:txBody>
        </p:sp>
        <p:sp>
          <p:nvSpPr>
            <p:cNvPr id="87054" name="Line 9"/>
            <p:cNvSpPr>
              <a:spLocks noChangeShapeType="1"/>
            </p:cNvSpPr>
            <p:nvPr/>
          </p:nvSpPr>
          <p:spPr bwMode="auto">
            <a:xfrm>
              <a:off x="2914" y="2350"/>
              <a:ext cx="1694" cy="0"/>
            </a:xfrm>
            <a:prstGeom prst="line">
              <a:avLst/>
            </a:prstGeom>
            <a:noFill/>
            <a:ln w="38100">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AU"/>
            </a:p>
          </p:txBody>
        </p:sp>
      </p:grpSp>
      <p:grpSp>
        <p:nvGrpSpPr>
          <p:cNvPr id="87045" name="Group 10"/>
          <p:cNvGrpSpPr>
            <a:grpSpLocks/>
          </p:cNvGrpSpPr>
          <p:nvPr/>
        </p:nvGrpSpPr>
        <p:grpSpPr bwMode="auto">
          <a:xfrm>
            <a:off x="941388" y="4419600"/>
            <a:ext cx="6032500" cy="914400"/>
            <a:chOff x="576" y="2928"/>
            <a:chExt cx="3800" cy="576"/>
          </a:xfrm>
        </p:grpSpPr>
        <p:sp>
          <p:nvSpPr>
            <p:cNvPr id="87047" name="Rectangle 11"/>
            <p:cNvSpPr>
              <a:spLocks noChangeArrowheads="1"/>
            </p:cNvSpPr>
            <p:nvPr/>
          </p:nvSpPr>
          <p:spPr bwMode="auto">
            <a:xfrm>
              <a:off x="2832" y="2988"/>
              <a:ext cx="1544" cy="51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400" b="1">
                  <a:solidFill>
                    <a:srgbClr val="1822CD"/>
                  </a:solidFill>
                </a:rPr>
                <a:t>Fixed expenses</a:t>
              </a:r>
            </a:p>
            <a:p>
              <a:r>
                <a:rPr lang="en-US" sz="2400" b="1">
                  <a:solidFill>
                    <a:srgbClr val="1822CD"/>
                  </a:solidFill>
                </a:rPr>
                <a:t>        CM ratio</a:t>
              </a:r>
            </a:p>
          </p:txBody>
        </p:sp>
        <p:sp>
          <p:nvSpPr>
            <p:cNvPr id="87048" name="Rectangle 12"/>
            <p:cNvSpPr>
              <a:spLocks noChangeArrowheads="1"/>
            </p:cNvSpPr>
            <p:nvPr/>
          </p:nvSpPr>
          <p:spPr bwMode="auto">
            <a:xfrm>
              <a:off x="2520" y="3074"/>
              <a:ext cx="226" cy="28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400" b="1">
                  <a:solidFill>
                    <a:srgbClr val="1822CD"/>
                  </a:solidFill>
                </a:rPr>
                <a:t>=</a:t>
              </a:r>
            </a:p>
          </p:txBody>
        </p:sp>
        <p:sp>
          <p:nvSpPr>
            <p:cNvPr id="87049" name="Rectangle 13"/>
            <p:cNvSpPr>
              <a:spLocks noChangeArrowheads="1"/>
            </p:cNvSpPr>
            <p:nvPr/>
          </p:nvSpPr>
          <p:spPr bwMode="auto">
            <a:xfrm>
              <a:off x="576" y="2928"/>
              <a:ext cx="1895" cy="51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sz="2400" b="1">
                  <a:solidFill>
                    <a:srgbClr val="1822CD"/>
                  </a:solidFill>
                </a:rPr>
                <a:t>Break-even point in</a:t>
              </a:r>
            </a:p>
            <a:p>
              <a:pPr algn="ctr"/>
              <a:r>
                <a:rPr lang="en-US" sz="2400" b="1">
                  <a:solidFill>
                    <a:srgbClr val="FF0000"/>
                  </a:solidFill>
                </a:rPr>
                <a:t>total sales dollars</a:t>
              </a:r>
              <a:endParaRPr lang="en-US" sz="2400" b="1">
                <a:solidFill>
                  <a:srgbClr val="1822CD"/>
                </a:solidFill>
              </a:endParaRPr>
            </a:p>
          </p:txBody>
        </p:sp>
        <p:sp>
          <p:nvSpPr>
            <p:cNvPr id="87050" name="Line 14"/>
            <p:cNvSpPr>
              <a:spLocks noChangeShapeType="1"/>
            </p:cNvSpPr>
            <p:nvPr/>
          </p:nvSpPr>
          <p:spPr bwMode="auto">
            <a:xfrm>
              <a:off x="2880" y="3242"/>
              <a:ext cx="1440" cy="0"/>
            </a:xfrm>
            <a:prstGeom prst="line">
              <a:avLst/>
            </a:prstGeom>
            <a:noFill/>
            <a:ln w="38100">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AU"/>
            </a:p>
          </p:txBody>
        </p:sp>
      </p:grpSp>
      <p:pic>
        <p:nvPicPr>
          <p:cNvPr id="87046" name="Picture 15" descr="j019904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267200" y="5962650"/>
            <a:ext cx="993775" cy="819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check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pPr eaLnBrk="1" hangingPunct="1"/>
            <a:r>
              <a:rPr lang="en-US" smtClean="0"/>
              <a:t>Contribution Margin Ratio</a:t>
            </a:r>
          </a:p>
        </p:txBody>
      </p:sp>
      <p:sp>
        <p:nvSpPr>
          <p:cNvPr id="88067" name="Rectangle 3"/>
          <p:cNvSpPr>
            <a:spLocks noGrp="1" noChangeArrowheads="1"/>
          </p:cNvSpPr>
          <p:nvPr>
            <p:ph idx="1"/>
          </p:nvPr>
        </p:nvSpPr>
        <p:spPr>
          <a:xfrm>
            <a:off x="685800" y="1676400"/>
            <a:ext cx="7772400" cy="2209800"/>
          </a:xfrm>
          <a:extLst>
            <a:ext uri="{91240B29-F687-4F45-9708-019B960494DF}">
              <a14:hiddenLine xmlns="" xmlns:a14="http://schemas.microsoft.com/office/drawing/2010/main" w="12700">
                <a:solidFill>
                  <a:schemeClr val="tx1"/>
                </a:solidFill>
                <a:miter lim="800000"/>
                <a:headEnd/>
                <a:tailEnd/>
              </a14:hiddenLine>
            </a:ext>
          </a:extLst>
        </p:spPr>
        <p:txBody>
          <a:bodyPr lIns="90488" tIns="44450" rIns="90488" bIns="44450"/>
          <a:lstStyle/>
          <a:p>
            <a:pPr algn="ctr" eaLnBrk="1" hangingPunct="1">
              <a:lnSpc>
                <a:spcPct val="90000"/>
              </a:lnSpc>
              <a:buFont typeface="Times" pitchFamily="34" charset="0"/>
              <a:buNone/>
            </a:pPr>
            <a:r>
              <a:rPr lang="en-US" sz="2800" smtClean="0"/>
              <a:t>The contribution margin </a:t>
            </a:r>
            <a:r>
              <a:rPr lang="en-US" sz="2800" b="1" smtClean="0">
                <a:solidFill>
                  <a:srgbClr val="0000CC"/>
                </a:solidFill>
              </a:rPr>
              <a:t>ratio </a:t>
            </a:r>
            <a:r>
              <a:rPr lang="en-US" sz="2800" smtClean="0"/>
              <a:t>is:</a:t>
            </a:r>
            <a:br>
              <a:rPr lang="en-US" sz="2800" smtClean="0"/>
            </a:br>
            <a:r>
              <a:rPr lang="en-US" sz="2800" smtClean="0"/>
              <a:t/>
            </a:r>
            <a:br>
              <a:rPr lang="en-US" sz="2800" smtClean="0"/>
            </a:br>
            <a:r>
              <a:rPr lang="en-US" sz="2800" smtClean="0"/>
              <a:t/>
            </a:r>
            <a:br>
              <a:rPr lang="en-US" sz="2800" smtClean="0"/>
            </a:br>
            <a:r>
              <a:rPr lang="en-US" sz="2800" smtClean="0"/>
              <a:t/>
            </a:r>
            <a:br>
              <a:rPr lang="en-US" sz="2800" smtClean="0"/>
            </a:br>
            <a:r>
              <a:rPr lang="en-US" sz="2800" smtClean="0"/>
              <a:t>For Acoustic Concepts the ratio is:</a:t>
            </a:r>
          </a:p>
        </p:txBody>
      </p:sp>
      <p:grpSp>
        <p:nvGrpSpPr>
          <p:cNvPr id="331780" name="Group 4"/>
          <p:cNvGrpSpPr>
            <a:grpSpLocks/>
          </p:cNvGrpSpPr>
          <p:nvPr/>
        </p:nvGrpSpPr>
        <p:grpSpPr bwMode="auto">
          <a:xfrm>
            <a:off x="2590800" y="2209800"/>
            <a:ext cx="3910013" cy="882650"/>
            <a:chOff x="1632" y="1652"/>
            <a:chExt cx="2463" cy="556"/>
          </a:xfrm>
        </p:grpSpPr>
        <p:grpSp>
          <p:nvGrpSpPr>
            <p:cNvPr id="88076" name="Group 5"/>
            <p:cNvGrpSpPr>
              <a:grpSpLocks/>
            </p:cNvGrpSpPr>
            <p:nvPr/>
          </p:nvGrpSpPr>
          <p:grpSpPr bwMode="auto">
            <a:xfrm>
              <a:off x="1632" y="1652"/>
              <a:ext cx="2463" cy="556"/>
              <a:chOff x="1224" y="1488"/>
              <a:chExt cx="2463" cy="556"/>
            </a:xfrm>
          </p:grpSpPr>
          <p:sp>
            <p:nvSpPr>
              <p:cNvPr id="88078" name="Rectangle 6"/>
              <p:cNvSpPr>
                <a:spLocks noChangeArrowheads="1"/>
              </p:cNvSpPr>
              <p:nvPr/>
            </p:nvSpPr>
            <p:spPr bwMode="auto">
              <a:xfrm>
                <a:off x="2496" y="1488"/>
                <a:ext cx="1191" cy="55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600" b="1">
                    <a:solidFill>
                      <a:srgbClr val="CC9900"/>
                    </a:solidFill>
                  </a:rPr>
                  <a:t>  </a:t>
                </a:r>
                <a:r>
                  <a:rPr lang="en-US" sz="2600" b="1">
                    <a:solidFill>
                      <a:srgbClr val="0000CC"/>
                    </a:solidFill>
                  </a:rPr>
                  <a:t>Total CM</a:t>
                </a:r>
              </a:p>
              <a:p>
                <a:r>
                  <a:rPr lang="en-US" sz="2600" b="1">
                    <a:solidFill>
                      <a:srgbClr val="0000CC"/>
                    </a:solidFill>
                  </a:rPr>
                  <a:t>Total sales</a:t>
                </a:r>
              </a:p>
            </p:txBody>
          </p:sp>
          <p:sp>
            <p:nvSpPr>
              <p:cNvPr id="88079" name="Rectangle 7"/>
              <p:cNvSpPr>
                <a:spLocks noChangeArrowheads="1"/>
              </p:cNvSpPr>
              <p:nvPr/>
            </p:nvSpPr>
            <p:spPr bwMode="auto">
              <a:xfrm>
                <a:off x="1224" y="1606"/>
                <a:ext cx="1368" cy="30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600" b="1">
                    <a:solidFill>
                      <a:srgbClr val="0000CC"/>
                    </a:solidFill>
                  </a:rPr>
                  <a:t>CM Ratio  =</a:t>
                </a:r>
                <a:r>
                  <a:rPr lang="en-US" sz="2600" b="1">
                    <a:solidFill>
                      <a:srgbClr val="CC9900"/>
                    </a:solidFill>
                  </a:rPr>
                  <a:t>  </a:t>
                </a:r>
              </a:p>
            </p:txBody>
          </p:sp>
        </p:grpSp>
        <p:sp>
          <p:nvSpPr>
            <p:cNvPr id="88077" name="Line 8"/>
            <p:cNvSpPr>
              <a:spLocks noChangeShapeType="1"/>
            </p:cNvSpPr>
            <p:nvPr/>
          </p:nvSpPr>
          <p:spPr bwMode="auto">
            <a:xfrm>
              <a:off x="2928" y="1920"/>
              <a:ext cx="1104" cy="0"/>
            </a:xfrm>
            <a:prstGeom prst="line">
              <a:avLst/>
            </a:prstGeom>
            <a:noFill/>
            <a:ln w="38100">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AU"/>
            </a:p>
          </p:txBody>
        </p:sp>
      </p:grpSp>
      <p:sp>
        <p:nvSpPr>
          <p:cNvPr id="88069" name="Text Box 9"/>
          <p:cNvSpPr txBox="1">
            <a:spLocks noChangeArrowheads="1"/>
          </p:cNvSpPr>
          <p:nvPr/>
        </p:nvSpPr>
        <p:spPr bwMode="auto">
          <a:xfrm>
            <a:off x="1143000" y="4800600"/>
            <a:ext cx="7010400"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3000">
                <a:solidFill>
                  <a:schemeClr val="tx1"/>
                </a:solidFill>
                <a:latin typeface="Arial" pitchFamily="34" charset="0"/>
              </a:defRPr>
            </a:lvl1pPr>
            <a:lvl2pPr marL="742950" indent="-285750">
              <a:defRPr sz="3000">
                <a:solidFill>
                  <a:schemeClr val="tx1"/>
                </a:solidFill>
                <a:latin typeface="Arial" pitchFamily="34" charset="0"/>
              </a:defRPr>
            </a:lvl2pPr>
            <a:lvl3pPr marL="1143000" indent="-228600">
              <a:defRPr sz="3000">
                <a:solidFill>
                  <a:schemeClr val="tx1"/>
                </a:solidFill>
                <a:latin typeface="Arial" pitchFamily="34" charset="0"/>
              </a:defRPr>
            </a:lvl3pPr>
            <a:lvl4pPr marL="1600200" indent="-228600">
              <a:defRPr sz="3000">
                <a:solidFill>
                  <a:schemeClr val="tx1"/>
                </a:solidFill>
                <a:latin typeface="Arial" pitchFamily="34" charset="0"/>
              </a:defRPr>
            </a:lvl4pPr>
            <a:lvl5pPr marL="2057400" indent="-228600">
              <a:defRPr sz="3000">
                <a:solidFill>
                  <a:schemeClr val="tx1"/>
                </a:solidFill>
                <a:latin typeface="Arial" pitchFamily="34" charset="0"/>
              </a:defRPr>
            </a:lvl5pPr>
            <a:lvl6pPr marL="2514600" indent="-228600" eaLnBrk="0" fontAlgn="base" hangingPunct="0">
              <a:spcBef>
                <a:spcPct val="0"/>
              </a:spcBef>
              <a:spcAft>
                <a:spcPct val="0"/>
              </a:spcAft>
              <a:defRPr sz="3000">
                <a:solidFill>
                  <a:schemeClr val="tx1"/>
                </a:solidFill>
                <a:latin typeface="Arial" pitchFamily="34" charset="0"/>
              </a:defRPr>
            </a:lvl6pPr>
            <a:lvl7pPr marL="2971800" indent="-228600" eaLnBrk="0" fontAlgn="base" hangingPunct="0">
              <a:spcBef>
                <a:spcPct val="0"/>
              </a:spcBef>
              <a:spcAft>
                <a:spcPct val="0"/>
              </a:spcAft>
              <a:defRPr sz="3000">
                <a:solidFill>
                  <a:schemeClr val="tx1"/>
                </a:solidFill>
                <a:latin typeface="Arial" pitchFamily="34" charset="0"/>
              </a:defRPr>
            </a:lvl7pPr>
            <a:lvl8pPr marL="3429000" indent="-228600" eaLnBrk="0" fontAlgn="base" hangingPunct="0">
              <a:spcBef>
                <a:spcPct val="0"/>
              </a:spcBef>
              <a:spcAft>
                <a:spcPct val="0"/>
              </a:spcAft>
              <a:defRPr sz="3000">
                <a:solidFill>
                  <a:schemeClr val="tx1"/>
                </a:solidFill>
                <a:latin typeface="Arial" pitchFamily="34" charset="0"/>
              </a:defRPr>
            </a:lvl8pPr>
            <a:lvl9pPr marL="3886200" indent="-228600" eaLnBrk="0" fontAlgn="base" hangingPunct="0">
              <a:spcBef>
                <a:spcPct val="0"/>
              </a:spcBef>
              <a:spcAft>
                <a:spcPct val="0"/>
              </a:spcAft>
              <a:defRPr sz="3000">
                <a:solidFill>
                  <a:schemeClr val="tx1"/>
                </a:solidFill>
                <a:latin typeface="Arial" pitchFamily="34" charset="0"/>
              </a:defRPr>
            </a:lvl9pPr>
          </a:lstStyle>
          <a:p>
            <a:pPr algn="ctr" eaLnBrk="1" hangingPunct="1">
              <a:spcBef>
                <a:spcPct val="50000"/>
              </a:spcBef>
            </a:pPr>
            <a:r>
              <a:rPr lang="en-US" sz="2800">
                <a:solidFill>
                  <a:srgbClr val="000000"/>
                </a:solidFill>
              </a:rPr>
              <a:t>Each $1.00 increase in sales results in a total contribution margin increase of 40</a:t>
            </a:r>
            <a:r>
              <a:rPr lang="en-US" sz="2800">
                <a:solidFill>
                  <a:srgbClr val="000000"/>
                </a:solidFill>
                <a:cs typeface="Times New Roman" pitchFamily="18" charset="0"/>
              </a:rPr>
              <a:t>¢.</a:t>
            </a:r>
          </a:p>
        </p:txBody>
      </p:sp>
      <p:pic>
        <p:nvPicPr>
          <p:cNvPr id="88070" name="Picture 10" descr="j019904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267200" y="5867400"/>
            <a:ext cx="993775" cy="819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88071" name="Group 11"/>
          <p:cNvGrpSpPr>
            <a:grpSpLocks/>
          </p:cNvGrpSpPr>
          <p:nvPr/>
        </p:nvGrpSpPr>
        <p:grpSpPr bwMode="auto">
          <a:xfrm>
            <a:off x="3192463" y="3810000"/>
            <a:ext cx="2735262" cy="890588"/>
            <a:chOff x="2011" y="2400"/>
            <a:chExt cx="1723" cy="561"/>
          </a:xfrm>
        </p:grpSpPr>
        <p:sp>
          <p:nvSpPr>
            <p:cNvPr id="88072" name="Rectangle 12"/>
            <p:cNvSpPr>
              <a:spLocks noChangeArrowheads="1"/>
            </p:cNvSpPr>
            <p:nvPr/>
          </p:nvSpPr>
          <p:spPr bwMode="auto">
            <a:xfrm>
              <a:off x="3024" y="2515"/>
              <a:ext cx="710" cy="30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600" b="1">
                  <a:solidFill>
                    <a:srgbClr val="0000CC"/>
                  </a:solidFill>
                </a:rPr>
                <a:t>= </a:t>
              </a:r>
              <a:r>
                <a:rPr lang="en-US" sz="2600" b="1">
                  <a:solidFill>
                    <a:srgbClr val="FF0000"/>
                  </a:solidFill>
                </a:rPr>
                <a:t>40%</a:t>
              </a:r>
            </a:p>
          </p:txBody>
        </p:sp>
        <p:grpSp>
          <p:nvGrpSpPr>
            <p:cNvPr id="88073" name="Group 13"/>
            <p:cNvGrpSpPr>
              <a:grpSpLocks/>
            </p:cNvGrpSpPr>
            <p:nvPr/>
          </p:nvGrpSpPr>
          <p:grpSpPr bwMode="auto">
            <a:xfrm>
              <a:off x="2011" y="2400"/>
              <a:ext cx="994" cy="561"/>
              <a:chOff x="2011" y="2400"/>
              <a:chExt cx="994" cy="561"/>
            </a:xfrm>
          </p:grpSpPr>
          <p:sp>
            <p:nvSpPr>
              <p:cNvPr id="88074" name="Rectangle 14"/>
              <p:cNvSpPr>
                <a:spLocks noChangeArrowheads="1"/>
              </p:cNvSpPr>
              <p:nvPr/>
            </p:nvSpPr>
            <p:spPr bwMode="auto">
              <a:xfrm>
                <a:off x="2011" y="2400"/>
                <a:ext cx="994" cy="56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sz="2600" b="1">
                    <a:solidFill>
                      <a:srgbClr val="0000CC"/>
                    </a:solidFill>
                  </a:rPr>
                  <a:t>$40,000</a:t>
                </a:r>
              </a:p>
              <a:p>
                <a:pPr algn="ctr"/>
                <a:r>
                  <a:rPr lang="en-US" sz="2600" b="1">
                    <a:solidFill>
                      <a:srgbClr val="0000CC"/>
                    </a:solidFill>
                  </a:rPr>
                  <a:t>$100,000</a:t>
                </a:r>
              </a:p>
            </p:txBody>
          </p:sp>
          <p:sp>
            <p:nvSpPr>
              <p:cNvPr id="88075" name="Line 15"/>
              <p:cNvSpPr>
                <a:spLocks noChangeShapeType="1"/>
              </p:cNvSpPr>
              <p:nvPr/>
            </p:nvSpPr>
            <p:spPr bwMode="auto">
              <a:xfrm>
                <a:off x="2048" y="2680"/>
                <a:ext cx="912" cy="0"/>
              </a:xfrm>
              <a:prstGeom prst="line">
                <a:avLst/>
              </a:prstGeom>
              <a:noFill/>
              <a:ln w="28575">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AU"/>
              </a:p>
            </p:txBody>
          </p:sp>
        </p:grpSp>
      </p:gr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331780"/>
                                        </p:tgtEl>
                                        <p:attrNameLst>
                                          <p:attrName>style.visibility</p:attrName>
                                        </p:attrNameLst>
                                      </p:cBhvr>
                                      <p:to>
                                        <p:strVal val="visible"/>
                                      </p:to>
                                    </p:set>
                                    <p:anim calcmode="lin" valueType="num">
                                      <p:cBhvr additive="base">
                                        <p:cTn id="7" dur="500" fill="hold"/>
                                        <p:tgtEl>
                                          <p:spTgt spid="331780"/>
                                        </p:tgtEl>
                                        <p:attrNameLst>
                                          <p:attrName>ppt_x</p:attrName>
                                        </p:attrNameLst>
                                      </p:cBhvr>
                                      <p:tavLst>
                                        <p:tav tm="0">
                                          <p:val>
                                            <p:strVal val="0-#ppt_w/2"/>
                                          </p:val>
                                        </p:tav>
                                        <p:tav tm="100000">
                                          <p:val>
                                            <p:strVal val="#ppt_x"/>
                                          </p:val>
                                        </p:tav>
                                      </p:tavLst>
                                    </p:anim>
                                    <p:anim calcmode="lin" valueType="num">
                                      <p:cBhvr additive="base">
                                        <p:cTn id="8" dur="500" fill="hold"/>
                                        <p:tgtEl>
                                          <p:spTgt spid="3317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050"/>
          <p:cNvSpPr>
            <a:spLocks noGrp="1" noChangeArrowheads="1"/>
          </p:cNvSpPr>
          <p:nvPr>
            <p:ph type="title"/>
          </p:nvPr>
        </p:nvSpPr>
        <p:spPr>
          <a:xfrm>
            <a:off x="152400" y="304800"/>
            <a:ext cx="8915400" cy="914400"/>
          </a:xfrm>
          <a:extLs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normAutofit/>
          </a:bodyPr>
          <a:lstStyle/>
          <a:p>
            <a:pPr algn="ctr" eaLnBrk="1" fontAlgn="auto" hangingPunct="1">
              <a:spcAft>
                <a:spcPts val="0"/>
              </a:spcAft>
              <a:defRPr/>
            </a:pPr>
            <a:r>
              <a:rPr lang="en-US" dirty="0" smtClean="0">
                <a:solidFill>
                  <a:schemeClr val="accent1">
                    <a:satMod val="150000"/>
                  </a:schemeClr>
                </a:solidFill>
              </a:rPr>
              <a:t>Basics of CVP Analysis</a:t>
            </a:r>
          </a:p>
        </p:txBody>
      </p:sp>
      <p:sp>
        <p:nvSpPr>
          <p:cNvPr id="72707" name="Rectangle 10"/>
          <p:cNvSpPr>
            <a:spLocks noGrp="1" noChangeArrowheads="1"/>
          </p:cNvSpPr>
          <p:nvPr>
            <p:ph type="body" sz="half" idx="2"/>
          </p:nvPr>
        </p:nvSpPr>
        <p:spPr>
          <a:xfrm>
            <a:off x="304800" y="1676400"/>
            <a:ext cx="8534400" cy="3962400"/>
          </a:xfrm>
          <a:extLst>
            <a:ext uri="{91240B29-F687-4F45-9708-019B960494DF}">
              <a14:hiddenLine xmlns="" xmlns:a14="http://schemas.microsoft.com/office/drawing/2010/main" w="12699">
                <a:solidFill>
                  <a:schemeClr val="tx1"/>
                </a:solidFill>
                <a:miter lim="800000"/>
                <a:headEnd/>
                <a:tailEnd/>
              </a14:hiddenLine>
            </a:ext>
          </a:extLst>
        </p:spPr>
        <p:txBody>
          <a:bodyPr lIns="90488" tIns="44450" rIns="90488" bIns="44450"/>
          <a:lstStyle/>
          <a:p>
            <a:pPr marL="568325" indent="-457200" algn="just" eaLnBrk="1" hangingPunct="1">
              <a:buFont typeface="Wingdings" pitchFamily="2" charset="2"/>
              <a:buChar char="Ø"/>
            </a:pPr>
            <a:r>
              <a:rPr lang="en-US" sz="2400" b="1" dirty="0" smtClean="0"/>
              <a:t>Cost-volume-profit (CVP) analysis is a key step in many decisions. CVP analysis involves specifying a model of the relations among the prices of products, the volume or level of activity, unit variable costs, total fixed costs, and the sales mix. This model is used to predict the impact on profits </a:t>
            </a:r>
            <a:r>
              <a:rPr lang="en-US" sz="2400" b="1" dirty="0" smtClean="0"/>
              <a:t>due to changes </a:t>
            </a:r>
            <a:r>
              <a:rPr lang="en-US" sz="2400" b="1" dirty="0" smtClean="0"/>
              <a:t>in those parameters.</a:t>
            </a:r>
            <a:endParaRPr lang="en-US" sz="2400" b="1" dirty="0" smtClean="0">
              <a:latin typeface="Gill Sans MT" pitchFamily="34" charset="0"/>
            </a:endParaRPr>
          </a:p>
        </p:txBody>
      </p:sp>
    </p:spTree>
  </p:cSld>
  <p:clrMapOvr>
    <a:masterClrMapping/>
  </p:clrMapOvr>
  <p:transition>
    <p:split orient="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pPr eaLnBrk="1" hangingPunct="1"/>
            <a:r>
              <a:rPr lang="en-US" smtClean="0"/>
              <a:t>Contribution Margin Ratio</a:t>
            </a:r>
          </a:p>
        </p:txBody>
      </p:sp>
      <p:sp>
        <p:nvSpPr>
          <p:cNvPr id="89091" name="Rectangle 3"/>
          <p:cNvSpPr>
            <a:spLocks noGrp="1" noChangeArrowheads="1"/>
          </p:cNvSpPr>
          <p:nvPr>
            <p:ph idx="1"/>
          </p:nvPr>
        </p:nvSpPr>
        <p:spPr>
          <a:xfrm>
            <a:off x="228600" y="1600200"/>
            <a:ext cx="8686800" cy="2057400"/>
          </a:xfrm>
          <a:extLst>
            <a:ext uri="{91240B29-F687-4F45-9708-019B960494DF}">
              <a14:hiddenLine xmlns="" xmlns:a14="http://schemas.microsoft.com/office/drawing/2010/main" w="12700">
                <a:solidFill>
                  <a:schemeClr val="tx1"/>
                </a:solidFill>
                <a:miter lim="800000"/>
                <a:headEnd/>
                <a:tailEnd/>
              </a14:hiddenLine>
            </a:ext>
          </a:extLst>
        </p:spPr>
        <p:txBody>
          <a:bodyPr lIns="90488" tIns="44450" rIns="90488" bIns="44450"/>
          <a:lstStyle/>
          <a:p>
            <a:pPr algn="ctr" eaLnBrk="1" hangingPunct="1">
              <a:lnSpc>
                <a:spcPct val="90000"/>
              </a:lnSpc>
              <a:buFont typeface="Times" pitchFamily="34" charset="0"/>
              <a:buNone/>
            </a:pPr>
            <a:r>
              <a:rPr lang="en-US" sz="2800" smtClean="0"/>
              <a:t>Or, in terms of </a:t>
            </a:r>
            <a:r>
              <a:rPr lang="en-US" sz="2800" b="1" smtClean="0">
                <a:solidFill>
                  <a:srgbClr val="006600"/>
                </a:solidFill>
              </a:rPr>
              <a:t>units</a:t>
            </a:r>
            <a:r>
              <a:rPr lang="en-US" sz="2800" smtClean="0"/>
              <a:t>, the contribution margin </a:t>
            </a:r>
            <a:r>
              <a:rPr lang="en-US" sz="2800" b="1" smtClean="0">
                <a:solidFill>
                  <a:srgbClr val="006600"/>
                </a:solidFill>
              </a:rPr>
              <a:t>ratio</a:t>
            </a:r>
            <a:r>
              <a:rPr lang="en-US" sz="2800" b="1" smtClean="0">
                <a:solidFill>
                  <a:schemeClr val="accent2"/>
                </a:solidFill>
              </a:rPr>
              <a:t> </a:t>
            </a:r>
            <a:r>
              <a:rPr lang="en-US" sz="2800" smtClean="0"/>
              <a:t>is:</a:t>
            </a:r>
            <a:br>
              <a:rPr lang="en-US" sz="2800" smtClean="0"/>
            </a:br>
            <a:r>
              <a:rPr lang="en-US" sz="2800" smtClean="0"/>
              <a:t/>
            </a:r>
            <a:br>
              <a:rPr lang="en-US" sz="2800" smtClean="0"/>
            </a:br>
            <a:r>
              <a:rPr lang="en-US" sz="2800" smtClean="0"/>
              <a:t/>
            </a:r>
            <a:br>
              <a:rPr lang="en-US" sz="2800" smtClean="0"/>
            </a:br>
            <a:r>
              <a:rPr lang="en-US" sz="2800" smtClean="0"/>
              <a:t/>
            </a:r>
            <a:br>
              <a:rPr lang="en-US" sz="2800" smtClean="0"/>
            </a:br>
            <a:r>
              <a:rPr lang="en-US" sz="2800" smtClean="0"/>
              <a:t>For Acoustic Concept the ratio is:</a:t>
            </a:r>
          </a:p>
        </p:txBody>
      </p:sp>
      <p:grpSp>
        <p:nvGrpSpPr>
          <p:cNvPr id="333828" name="Group 4"/>
          <p:cNvGrpSpPr>
            <a:grpSpLocks/>
          </p:cNvGrpSpPr>
          <p:nvPr/>
        </p:nvGrpSpPr>
        <p:grpSpPr bwMode="auto">
          <a:xfrm>
            <a:off x="3825875" y="4070350"/>
            <a:ext cx="2041525" cy="890588"/>
            <a:chOff x="2208" y="2976"/>
            <a:chExt cx="1286" cy="561"/>
          </a:xfrm>
        </p:grpSpPr>
        <p:sp>
          <p:nvSpPr>
            <p:cNvPr id="89099" name="Rectangle 5"/>
            <p:cNvSpPr>
              <a:spLocks noChangeArrowheads="1"/>
            </p:cNvSpPr>
            <p:nvPr/>
          </p:nvSpPr>
          <p:spPr bwMode="auto">
            <a:xfrm>
              <a:off x="2208" y="2976"/>
              <a:ext cx="584" cy="56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600" b="1" u="sng">
                  <a:solidFill>
                    <a:srgbClr val="1822CD"/>
                  </a:solidFill>
                </a:rPr>
                <a:t>$100</a:t>
              </a:r>
              <a:endParaRPr lang="en-US" sz="2600" b="1">
                <a:solidFill>
                  <a:srgbClr val="1822CD"/>
                </a:solidFill>
              </a:endParaRPr>
            </a:p>
            <a:p>
              <a:r>
                <a:rPr lang="en-US" sz="2600" b="1">
                  <a:solidFill>
                    <a:srgbClr val="1822CD"/>
                  </a:solidFill>
                </a:rPr>
                <a:t>$250</a:t>
              </a:r>
            </a:p>
          </p:txBody>
        </p:sp>
        <p:sp>
          <p:nvSpPr>
            <p:cNvPr id="89100" name="Rectangle 6"/>
            <p:cNvSpPr>
              <a:spLocks noChangeArrowheads="1"/>
            </p:cNvSpPr>
            <p:nvPr/>
          </p:nvSpPr>
          <p:spPr bwMode="auto">
            <a:xfrm>
              <a:off x="2784" y="3072"/>
              <a:ext cx="710" cy="30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600" b="1">
                  <a:solidFill>
                    <a:srgbClr val="1822CD"/>
                  </a:solidFill>
                </a:rPr>
                <a:t>= </a:t>
              </a:r>
              <a:r>
                <a:rPr lang="en-US" sz="2600" b="1">
                  <a:solidFill>
                    <a:srgbClr val="FF0000"/>
                  </a:solidFill>
                </a:rPr>
                <a:t>40%</a:t>
              </a:r>
            </a:p>
          </p:txBody>
        </p:sp>
      </p:grpSp>
      <p:grpSp>
        <p:nvGrpSpPr>
          <p:cNvPr id="333831" name="Group 7"/>
          <p:cNvGrpSpPr>
            <a:grpSpLocks/>
          </p:cNvGrpSpPr>
          <p:nvPr/>
        </p:nvGrpSpPr>
        <p:grpSpPr bwMode="auto">
          <a:xfrm>
            <a:off x="1981200" y="2133600"/>
            <a:ext cx="4864100" cy="882650"/>
            <a:chOff x="1248" y="1776"/>
            <a:chExt cx="3064" cy="556"/>
          </a:xfrm>
        </p:grpSpPr>
        <p:grpSp>
          <p:nvGrpSpPr>
            <p:cNvPr id="89095" name="Group 8"/>
            <p:cNvGrpSpPr>
              <a:grpSpLocks/>
            </p:cNvGrpSpPr>
            <p:nvPr/>
          </p:nvGrpSpPr>
          <p:grpSpPr bwMode="auto">
            <a:xfrm>
              <a:off x="1248" y="1776"/>
              <a:ext cx="3064" cy="556"/>
              <a:chOff x="1224" y="1488"/>
              <a:chExt cx="3064" cy="556"/>
            </a:xfrm>
          </p:grpSpPr>
          <p:sp>
            <p:nvSpPr>
              <p:cNvPr id="89097" name="Rectangle 9"/>
              <p:cNvSpPr>
                <a:spLocks noChangeArrowheads="1"/>
              </p:cNvSpPr>
              <p:nvPr/>
            </p:nvSpPr>
            <p:spPr bwMode="auto">
              <a:xfrm>
                <a:off x="2496" y="1488"/>
                <a:ext cx="1792" cy="55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rgbClr val="0000CC"/>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600" b="1">
                    <a:solidFill>
                      <a:srgbClr val="0000CC"/>
                    </a:solidFill>
                  </a:rPr>
                  <a:t>        Unit CM</a:t>
                </a:r>
              </a:p>
              <a:p>
                <a:r>
                  <a:rPr lang="en-US" sz="2600" b="1">
                    <a:solidFill>
                      <a:srgbClr val="0000CC"/>
                    </a:solidFill>
                  </a:rPr>
                  <a:t>Unit selling price</a:t>
                </a:r>
              </a:p>
            </p:txBody>
          </p:sp>
          <p:sp>
            <p:nvSpPr>
              <p:cNvPr id="89098" name="Rectangle 10"/>
              <p:cNvSpPr>
                <a:spLocks noChangeArrowheads="1"/>
              </p:cNvSpPr>
              <p:nvPr/>
            </p:nvSpPr>
            <p:spPr bwMode="auto">
              <a:xfrm>
                <a:off x="1224" y="1606"/>
                <a:ext cx="1368" cy="30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rgbClr val="0000CC"/>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600" b="1">
                    <a:solidFill>
                      <a:srgbClr val="0000CC"/>
                    </a:solidFill>
                  </a:rPr>
                  <a:t>CM Ratio  =  </a:t>
                </a:r>
              </a:p>
            </p:txBody>
          </p:sp>
        </p:grpSp>
        <p:sp>
          <p:nvSpPr>
            <p:cNvPr id="89096" name="Line 11"/>
            <p:cNvSpPr>
              <a:spLocks noChangeShapeType="1"/>
            </p:cNvSpPr>
            <p:nvPr/>
          </p:nvSpPr>
          <p:spPr bwMode="auto">
            <a:xfrm>
              <a:off x="2592" y="2055"/>
              <a:ext cx="1680" cy="0"/>
            </a:xfrm>
            <a:prstGeom prst="line">
              <a:avLst/>
            </a:prstGeom>
            <a:noFill/>
            <a:ln w="38100">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AU"/>
            </a:p>
          </p:txBody>
        </p:sp>
      </p:grpSp>
      <p:pic>
        <p:nvPicPr>
          <p:cNvPr id="89094" name="Picture 12" descr="j019904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267200" y="5867400"/>
            <a:ext cx="993775" cy="819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333831"/>
                                        </p:tgtEl>
                                        <p:attrNameLst>
                                          <p:attrName>style.visibility</p:attrName>
                                        </p:attrNameLst>
                                      </p:cBhvr>
                                      <p:to>
                                        <p:strVal val="visible"/>
                                      </p:to>
                                    </p:set>
                                    <p:anim calcmode="lin" valueType="num">
                                      <p:cBhvr additive="base">
                                        <p:cTn id="7" dur="500" fill="hold"/>
                                        <p:tgtEl>
                                          <p:spTgt spid="333831"/>
                                        </p:tgtEl>
                                        <p:attrNameLst>
                                          <p:attrName>ppt_x</p:attrName>
                                        </p:attrNameLst>
                                      </p:cBhvr>
                                      <p:tavLst>
                                        <p:tav tm="0">
                                          <p:val>
                                            <p:strVal val="0-#ppt_w/2"/>
                                          </p:val>
                                        </p:tav>
                                        <p:tav tm="100000">
                                          <p:val>
                                            <p:strVal val="#ppt_x"/>
                                          </p:val>
                                        </p:tav>
                                      </p:tavLst>
                                    </p:anim>
                                    <p:anim calcmode="lin" valueType="num">
                                      <p:cBhvr additive="base">
                                        <p:cTn id="8" dur="500" fill="hold"/>
                                        <p:tgtEl>
                                          <p:spTgt spid="33383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33828"/>
                                        </p:tgtEl>
                                        <p:attrNameLst>
                                          <p:attrName>style.visibility</p:attrName>
                                        </p:attrNameLst>
                                      </p:cBhvr>
                                      <p:to>
                                        <p:strVal val="visible"/>
                                      </p:to>
                                    </p:set>
                                    <p:anim calcmode="lin" valueType="num">
                                      <p:cBhvr additive="base">
                                        <p:cTn id="12" dur="500" fill="hold"/>
                                        <p:tgtEl>
                                          <p:spTgt spid="333828"/>
                                        </p:tgtEl>
                                        <p:attrNameLst>
                                          <p:attrName>ppt_x</p:attrName>
                                        </p:attrNameLst>
                                      </p:cBhvr>
                                      <p:tavLst>
                                        <p:tav tm="0">
                                          <p:val>
                                            <p:strVal val="0-#ppt_w/2"/>
                                          </p:val>
                                        </p:tav>
                                        <p:tav tm="100000">
                                          <p:val>
                                            <p:strVal val="#ppt_x"/>
                                          </p:val>
                                        </p:tav>
                                      </p:tavLst>
                                    </p:anim>
                                    <p:anim calcmode="lin" valueType="num">
                                      <p:cBhvr additive="base">
                                        <p:cTn id="13" dur="500" fill="hold"/>
                                        <p:tgtEl>
                                          <p:spTgt spid="3338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pPr eaLnBrk="1" fontAlgn="auto" hangingPunct="1">
              <a:spcAft>
                <a:spcPts val="0"/>
              </a:spcAft>
              <a:defRPr/>
            </a:pPr>
            <a:r>
              <a:rPr lang="en-US">
                <a:solidFill>
                  <a:schemeClr val="accent1">
                    <a:satMod val="150000"/>
                  </a:schemeClr>
                </a:solidFill>
              </a:rPr>
              <a:t>Contribution Margin Method</a:t>
            </a:r>
          </a:p>
        </p:txBody>
      </p:sp>
      <p:sp>
        <p:nvSpPr>
          <p:cNvPr id="90115" name="Rectangle 3"/>
          <p:cNvSpPr>
            <a:spLocks noGrp="1" noChangeArrowheads="1"/>
          </p:cNvSpPr>
          <p:nvPr>
            <p:ph idx="1"/>
          </p:nvPr>
        </p:nvSpPr>
        <p:spPr>
          <a:xfrm>
            <a:off x="228600" y="1414463"/>
            <a:ext cx="8686800" cy="1785937"/>
          </a:xfrm>
          <a:extLst>
            <a:ext uri="{91240B29-F687-4F45-9708-019B960494DF}">
              <a14:hiddenLine xmlns="" xmlns:a14="http://schemas.microsoft.com/office/drawing/2010/main" w="12700">
                <a:solidFill>
                  <a:schemeClr val="tx1"/>
                </a:solidFill>
                <a:miter lim="800000"/>
                <a:headEnd/>
                <a:tailEnd/>
              </a14:hiddenLine>
            </a:ext>
          </a:extLst>
        </p:spPr>
        <p:txBody>
          <a:bodyPr lIns="90488" tIns="44450" rIns="90488" bIns="44450"/>
          <a:lstStyle/>
          <a:p>
            <a:pPr algn="ctr" eaLnBrk="1" hangingPunct="1">
              <a:buFont typeface="Times" pitchFamily="34" charset="0"/>
              <a:buNone/>
            </a:pPr>
            <a:r>
              <a:rPr lang="en-US" sz="3600" smtClean="0"/>
              <a:t>Let’s use the contribution margin method to calculate the break-even point in total sales dollars.</a:t>
            </a:r>
          </a:p>
        </p:txBody>
      </p:sp>
      <p:grpSp>
        <p:nvGrpSpPr>
          <p:cNvPr id="90116" name="Group 4"/>
          <p:cNvGrpSpPr>
            <a:grpSpLocks/>
          </p:cNvGrpSpPr>
          <p:nvPr/>
        </p:nvGrpSpPr>
        <p:grpSpPr bwMode="auto">
          <a:xfrm>
            <a:off x="1447800" y="3200400"/>
            <a:ext cx="6032500" cy="914400"/>
            <a:chOff x="576" y="2928"/>
            <a:chExt cx="3800" cy="576"/>
          </a:xfrm>
        </p:grpSpPr>
        <p:sp>
          <p:nvSpPr>
            <p:cNvPr id="90123" name="Rectangle 5"/>
            <p:cNvSpPr>
              <a:spLocks noChangeArrowheads="1"/>
            </p:cNvSpPr>
            <p:nvPr/>
          </p:nvSpPr>
          <p:spPr bwMode="auto">
            <a:xfrm>
              <a:off x="2832" y="2988"/>
              <a:ext cx="1544" cy="51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400" b="1">
                  <a:solidFill>
                    <a:srgbClr val="1822CD"/>
                  </a:solidFill>
                </a:rPr>
                <a:t>Fixed expenses</a:t>
              </a:r>
            </a:p>
            <a:p>
              <a:r>
                <a:rPr lang="en-US" sz="2400" b="1">
                  <a:solidFill>
                    <a:srgbClr val="1822CD"/>
                  </a:solidFill>
                </a:rPr>
                <a:t>        CM ratio</a:t>
              </a:r>
            </a:p>
          </p:txBody>
        </p:sp>
        <p:sp>
          <p:nvSpPr>
            <p:cNvPr id="90124" name="Rectangle 6"/>
            <p:cNvSpPr>
              <a:spLocks noChangeArrowheads="1"/>
            </p:cNvSpPr>
            <p:nvPr/>
          </p:nvSpPr>
          <p:spPr bwMode="auto">
            <a:xfrm>
              <a:off x="2520" y="3074"/>
              <a:ext cx="226" cy="28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400" b="1">
                  <a:solidFill>
                    <a:srgbClr val="1822CD"/>
                  </a:solidFill>
                </a:rPr>
                <a:t>=</a:t>
              </a:r>
            </a:p>
          </p:txBody>
        </p:sp>
        <p:sp>
          <p:nvSpPr>
            <p:cNvPr id="90125" name="Rectangle 7"/>
            <p:cNvSpPr>
              <a:spLocks noChangeArrowheads="1"/>
            </p:cNvSpPr>
            <p:nvPr/>
          </p:nvSpPr>
          <p:spPr bwMode="auto">
            <a:xfrm>
              <a:off x="576" y="2928"/>
              <a:ext cx="1895" cy="51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sz="2400" b="1">
                  <a:solidFill>
                    <a:srgbClr val="1822CD"/>
                  </a:solidFill>
                </a:rPr>
                <a:t>Break-even point in</a:t>
              </a:r>
            </a:p>
            <a:p>
              <a:pPr algn="ctr"/>
              <a:r>
                <a:rPr lang="en-US" sz="2400" b="1">
                  <a:solidFill>
                    <a:srgbClr val="FF0000"/>
                  </a:solidFill>
                </a:rPr>
                <a:t>total sales dollars</a:t>
              </a:r>
              <a:endParaRPr lang="en-US" sz="2400" b="1">
                <a:solidFill>
                  <a:srgbClr val="1822CD"/>
                </a:solidFill>
              </a:endParaRPr>
            </a:p>
          </p:txBody>
        </p:sp>
        <p:sp>
          <p:nvSpPr>
            <p:cNvPr id="90126" name="Line 8"/>
            <p:cNvSpPr>
              <a:spLocks noChangeShapeType="1"/>
            </p:cNvSpPr>
            <p:nvPr/>
          </p:nvSpPr>
          <p:spPr bwMode="auto">
            <a:xfrm>
              <a:off x="2880" y="3242"/>
              <a:ext cx="1440" cy="0"/>
            </a:xfrm>
            <a:prstGeom prst="line">
              <a:avLst/>
            </a:prstGeom>
            <a:noFill/>
            <a:ln w="38100">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AU"/>
            </a:p>
          </p:txBody>
        </p:sp>
      </p:grpSp>
      <p:grpSp>
        <p:nvGrpSpPr>
          <p:cNvPr id="380937" name="Group 9"/>
          <p:cNvGrpSpPr>
            <a:grpSpLocks/>
          </p:cNvGrpSpPr>
          <p:nvPr/>
        </p:nvGrpSpPr>
        <p:grpSpPr bwMode="auto">
          <a:xfrm>
            <a:off x="1143000" y="4343400"/>
            <a:ext cx="7391400" cy="1371600"/>
            <a:chOff x="720" y="2736"/>
            <a:chExt cx="4656" cy="864"/>
          </a:xfrm>
        </p:grpSpPr>
        <p:sp>
          <p:nvSpPr>
            <p:cNvPr id="90119" name="Rectangle 10"/>
            <p:cNvSpPr>
              <a:spLocks noChangeArrowheads="1"/>
            </p:cNvSpPr>
            <p:nvPr/>
          </p:nvSpPr>
          <p:spPr bwMode="auto">
            <a:xfrm>
              <a:off x="720" y="2736"/>
              <a:ext cx="4656" cy="864"/>
            </a:xfrm>
            <a:prstGeom prst="rect">
              <a:avLst/>
            </a:prstGeom>
            <a:solidFill>
              <a:schemeClr val="accent1"/>
            </a:solidFill>
            <a:ln w="9525">
              <a:solidFill>
                <a:schemeClr val="tx1"/>
              </a:solidFill>
              <a:miter lim="800000"/>
              <a:headEnd/>
              <a:tailEnd/>
            </a:ln>
            <a:effectLst>
              <a:outerShdw dist="53882" dir="2700000" algn="ctr" rotWithShape="0">
                <a:schemeClr val="bg2"/>
              </a:outerShdw>
            </a:effectLst>
          </p:spPr>
          <p:txBody>
            <a:bodyPr wrap="none" anchor="ctr"/>
            <a:lstStyle/>
            <a:p>
              <a:endParaRPr lang="en-AU">
                <a:solidFill>
                  <a:srgbClr val="000000"/>
                </a:solidFill>
              </a:endParaRPr>
            </a:p>
          </p:txBody>
        </p:sp>
        <p:sp>
          <p:nvSpPr>
            <p:cNvPr id="380939" name="Text Box 11"/>
            <p:cNvSpPr txBox="1">
              <a:spLocks noChangeArrowheads="1"/>
            </p:cNvSpPr>
            <p:nvPr/>
          </p:nvSpPr>
          <p:spPr bwMode="auto">
            <a:xfrm>
              <a:off x="908" y="2832"/>
              <a:ext cx="990" cy="6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dirty="0">
                  <a:solidFill>
                    <a:srgbClr val="FFFFFF"/>
                  </a:solidFill>
                  <a:effectLst>
                    <a:outerShdw blurRad="38100" dist="38100" dir="2700000" algn="tl">
                      <a:srgbClr val="000000"/>
                    </a:outerShdw>
                  </a:effectLst>
                  <a:latin typeface="Arial" charset="0"/>
                </a:rPr>
                <a:t>$35,000</a:t>
              </a:r>
            </a:p>
            <a:p>
              <a:pPr algn="ctr">
                <a:defRPr/>
              </a:pPr>
              <a:r>
                <a:rPr lang="en-US" dirty="0">
                  <a:solidFill>
                    <a:srgbClr val="FFFFFF"/>
                  </a:solidFill>
                  <a:effectLst>
                    <a:outerShdw blurRad="38100" dist="38100" dir="2700000" algn="tl">
                      <a:srgbClr val="000000"/>
                    </a:outerShdw>
                  </a:effectLst>
                  <a:latin typeface="Arial" charset="0"/>
                </a:rPr>
                <a:t>40%</a:t>
              </a:r>
            </a:p>
          </p:txBody>
        </p:sp>
        <p:sp>
          <p:nvSpPr>
            <p:cNvPr id="380940" name="Text Box 12"/>
            <p:cNvSpPr txBox="1">
              <a:spLocks noChangeArrowheads="1"/>
            </p:cNvSpPr>
            <p:nvPr/>
          </p:nvSpPr>
          <p:spPr bwMode="auto">
            <a:xfrm>
              <a:off x="1968" y="2976"/>
              <a:ext cx="3176" cy="34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dirty="0">
                  <a:solidFill>
                    <a:srgbClr val="FFFFFF"/>
                  </a:solidFill>
                  <a:effectLst>
                    <a:outerShdw blurRad="38100" dist="38100" dir="2700000" algn="tl">
                      <a:srgbClr val="000000"/>
                    </a:outerShdw>
                  </a:effectLst>
                  <a:latin typeface="Arial" charset="0"/>
                </a:rPr>
                <a:t>=  $87,500 break-even sales</a:t>
              </a:r>
            </a:p>
          </p:txBody>
        </p:sp>
        <p:sp>
          <p:nvSpPr>
            <p:cNvPr id="90122" name="Line 13"/>
            <p:cNvSpPr>
              <a:spLocks noChangeShapeType="1"/>
            </p:cNvSpPr>
            <p:nvPr/>
          </p:nvSpPr>
          <p:spPr bwMode="auto">
            <a:xfrm>
              <a:off x="912" y="3159"/>
              <a:ext cx="960" cy="0"/>
            </a:xfrm>
            <a:prstGeom prst="line">
              <a:avLst/>
            </a:prstGeom>
            <a:noFill/>
            <a:ln w="38100">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AU"/>
            </a:p>
          </p:txBody>
        </p:sp>
      </p:grpSp>
      <p:pic>
        <p:nvPicPr>
          <p:cNvPr id="90118" name="Picture 14" descr="j019904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267200" y="5962650"/>
            <a:ext cx="993775" cy="819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380937"/>
                                        </p:tgtEl>
                                        <p:attrNameLst>
                                          <p:attrName>style.visibility</p:attrName>
                                        </p:attrNameLst>
                                      </p:cBhvr>
                                      <p:to>
                                        <p:strVal val="visible"/>
                                      </p:to>
                                    </p:set>
                                    <p:animEffect transition="in" filter="barn(outVertical)">
                                      <p:cBhvr>
                                        <p:cTn id="7" dur="500"/>
                                        <p:tgtEl>
                                          <p:spTgt spid="3809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The Contribution Approach</a:t>
            </a:r>
          </a:p>
        </p:txBody>
      </p:sp>
      <p:sp>
        <p:nvSpPr>
          <p:cNvPr id="91139" name="Text Box 3"/>
          <p:cNvSpPr txBox="1">
            <a:spLocks noChangeArrowheads="1"/>
          </p:cNvSpPr>
          <p:nvPr/>
        </p:nvSpPr>
        <p:spPr bwMode="auto">
          <a:xfrm>
            <a:off x="228600" y="1447800"/>
            <a:ext cx="8610600" cy="1920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3000">
                <a:solidFill>
                  <a:schemeClr val="tx1"/>
                </a:solidFill>
                <a:latin typeface="Arial" pitchFamily="34" charset="0"/>
              </a:defRPr>
            </a:lvl1pPr>
            <a:lvl2pPr marL="742950" indent="-285750">
              <a:defRPr sz="3000">
                <a:solidFill>
                  <a:schemeClr val="tx1"/>
                </a:solidFill>
                <a:latin typeface="Arial" pitchFamily="34" charset="0"/>
              </a:defRPr>
            </a:lvl2pPr>
            <a:lvl3pPr marL="1143000" indent="-228600">
              <a:defRPr sz="3000">
                <a:solidFill>
                  <a:schemeClr val="tx1"/>
                </a:solidFill>
                <a:latin typeface="Arial" pitchFamily="34" charset="0"/>
              </a:defRPr>
            </a:lvl3pPr>
            <a:lvl4pPr marL="1600200" indent="-228600">
              <a:defRPr sz="3000">
                <a:solidFill>
                  <a:schemeClr val="tx1"/>
                </a:solidFill>
                <a:latin typeface="Arial" pitchFamily="34" charset="0"/>
              </a:defRPr>
            </a:lvl4pPr>
            <a:lvl5pPr marL="2057400" indent="-228600">
              <a:defRPr sz="3000">
                <a:solidFill>
                  <a:schemeClr val="tx1"/>
                </a:solidFill>
                <a:latin typeface="Arial" pitchFamily="34" charset="0"/>
              </a:defRPr>
            </a:lvl5pPr>
            <a:lvl6pPr marL="2514600" indent="-228600" eaLnBrk="0" fontAlgn="base" hangingPunct="0">
              <a:spcBef>
                <a:spcPct val="0"/>
              </a:spcBef>
              <a:spcAft>
                <a:spcPct val="0"/>
              </a:spcAft>
              <a:defRPr sz="3000">
                <a:solidFill>
                  <a:schemeClr val="tx1"/>
                </a:solidFill>
                <a:latin typeface="Arial" pitchFamily="34" charset="0"/>
              </a:defRPr>
            </a:lvl6pPr>
            <a:lvl7pPr marL="2971800" indent="-228600" eaLnBrk="0" fontAlgn="base" hangingPunct="0">
              <a:spcBef>
                <a:spcPct val="0"/>
              </a:spcBef>
              <a:spcAft>
                <a:spcPct val="0"/>
              </a:spcAft>
              <a:defRPr sz="3000">
                <a:solidFill>
                  <a:schemeClr val="tx1"/>
                </a:solidFill>
                <a:latin typeface="Arial" pitchFamily="34" charset="0"/>
              </a:defRPr>
            </a:lvl7pPr>
            <a:lvl8pPr marL="3429000" indent="-228600" eaLnBrk="0" fontAlgn="base" hangingPunct="0">
              <a:spcBef>
                <a:spcPct val="0"/>
              </a:spcBef>
              <a:spcAft>
                <a:spcPct val="0"/>
              </a:spcAft>
              <a:defRPr sz="3000">
                <a:solidFill>
                  <a:schemeClr val="tx1"/>
                </a:solidFill>
                <a:latin typeface="Arial" pitchFamily="34" charset="0"/>
              </a:defRPr>
            </a:lvl8pPr>
            <a:lvl9pPr marL="3886200" indent="-228600" eaLnBrk="0" fontAlgn="base" hangingPunct="0">
              <a:spcBef>
                <a:spcPct val="0"/>
              </a:spcBef>
              <a:spcAft>
                <a:spcPct val="0"/>
              </a:spcAft>
              <a:defRPr sz="3000">
                <a:solidFill>
                  <a:schemeClr val="tx1"/>
                </a:solidFill>
                <a:latin typeface="Arial" pitchFamily="34" charset="0"/>
              </a:defRPr>
            </a:lvl9pPr>
          </a:lstStyle>
          <a:p>
            <a:pPr algn="ctr">
              <a:spcBef>
                <a:spcPct val="50000"/>
              </a:spcBef>
            </a:pPr>
            <a:r>
              <a:rPr lang="en-US">
                <a:solidFill>
                  <a:srgbClr val="000000"/>
                </a:solidFill>
              </a:rPr>
              <a:t>We do not need to prepare an income statement to estimate profits at a particular sales volume. Simply multiply the number of units sold above break-even by the contribution margin per unit.</a:t>
            </a:r>
          </a:p>
        </p:txBody>
      </p:sp>
      <p:sp>
        <p:nvSpPr>
          <p:cNvPr id="317444" name="AutoShape 4"/>
          <p:cNvSpPr>
            <a:spLocks noChangeArrowheads="1"/>
          </p:cNvSpPr>
          <p:nvPr/>
        </p:nvSpPr>
        <p:spPr bwMode="auto">
          <a:xfrm>
            <a:off x="3276600" y="3352800"/>
            <a:ext cx="3962400" cy="2819400"/>
          </a:xfrm>
          <a:prstGeom prst="cloudCallout">
            <a:avLst>
              <a:gd name="adj1" fmla="val -43870"/>
              <a:gd name="adj2" fmla="val 40824"/>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defRPr/>
            </a:pPr>
            <a:r>
              <a:rPr lang="en-US" sz="2800" dirty="0">
                <a:solidFill>
                  <a:srgbClr val="FFFFFF"/>
                </a:solidFill>
                <a:effectLst>
                  <a:outerShdw blurRad="38100" dist="38100" dir="2700000" algn="tl">
                    <a:srgbClr val="000000"/>
                  </a:outerShdw>
                </a:effectLst>
                <a:latin typeface="Arial" charset="0"/>
              </a:rPr>
              <a:t>If the firm sells 380 speakers, its net income will be $3,000.</a:t>
            </a:r>
          </a:p>
        </p:txBody>
      </p:sp>
      <p:pic>
        <p:nvPicPr>
          <p:cNvPr id="91141" name="Picture 5" descr="j0284137"/>
          <p:cNvPicPr>
            <a:picLocks noChangeAspect="1" noChangeArrowheads="1" noCrop="1"/>
          </p:cNvPicPr>
          <p:nvPr/>
        </p:nvPicPr>
        <p:blipFill>
          <a:blip r:embed="rId3">
            <a:extLst>
              <a:ext uri="{28A0092B-C50C-407E-A947-70E740481C1C}">
                <a14:useLocalDpi xmlns="" xmlns:a14="http://schemas.microsoft.com/office/drawing/2010/main" val="0"/>
              </a:ext>
            </a:extLst>
          </a:blip>
          <a:srcRect/>
          <a:stretch>
            <a:fillRect/>
          </a:stretch>
        </p:blipFill>
        <p:spPr bwMode="auto">
          <a:xfrm>
            <a:off x="2362200" y="5257800"/>
            <a:ext cx="1828800" cy="1495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noFill/>
          <a:ln/>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sz="3000" dirty="0" smtClean="0"/>
              <a:t>Graph Method</a:t>
            </a:r>
            <a:endParaRPr lang="en-US" sz="3000" dirty="0"/>
          </a:p>
        </p:txBody>
      </p:sp>
      <p:sp>
        <p:nvSpPr>
          <p:cNvPr id="319491" name="Rectangle 3"/>
          <p:cNvSpPr>
            <a:spLocks noGrp="1" noChangeArrowheads="1"/>
          </p:cNvSpPr>
          <p:nvPr>
            <p:ph idx="1"/>
          </p:nvPr>
        </p:nvSpPr>
        <p:spPr>
          <a:xfrm>
            <a:off x="304800" y="1524000"/>
            <a:ext cx="8610600" cy="1752600"/>
          </a:xfrm>
          <a:noFill/>
          <a:ln/>
          <a:extLst>
            <a:ext uri="{91240B29-F687-4F45-9708-019B960494DF}">
              <a14:hiddenLine xmlns="" xmlns:a14="http://schemas.microsoft.com/office/drawing/2010/main" w="12700">
                <a:solidFill>
                  <a:schemeClr val="tx1"/>
                </a:solidFill>
                <a:miter lim="800000"/>
                <a:headEnd/>
                <a:tailEnd/>
              </a14:hiddenLine>
            </a:ext>
          </a:extLst>
        </p:spPr>
        <p:txBody>
          <a:bodyPr lIns="90488" tIns="44450" rIns="90488" bIns="44450">
            <a:normAutofit/>
          </a:bodyPr>
          <a:lstStyle/>
          <a:p>
            <a:pPr algn="ctr">
              <a:lnSpc>
                <a:spcPct val="90000"/>
              </a:lnSpc>
              <a:buFont typeface="Times" pitchFamily="34" charset="0"/>
              <a:buNone/>
            </a:pPr>
            <a:r>
              <a:rPr lang="en-US" sz="2400" dirty="0"/>
              <a:t>The relationship among revenue, cost, profit and volume can be expressed graphically by preparing a CVP graph. Racing developed contribution margin income statements at 300, 400, and 500 units sold. We will use this information to prepare the CVP graph.</a:t>
            </a:r>
          </a:p>
        </p:txBody>
      </p:sp>
      <p:graphicFrame>
        <p:nvGraphicFramePr>
          <p:cNvPr id="319492" name="Object 4"/>
          <p:cNvGraphicFramePr>
            <a:graphicFrameLocks/>
          </p:cNvGraphicFramePr>
          <p:nvPr/>
        </p:nvGraphicFramePr>
        <p:xfrm>
          <a:off x="381000" y="3378200"/>
          <a:ext cx="8382000" cy="2667000"/>
        </p:xfrm>
        <a:graphic>
          <a:graphicData uri="http://schemas.openxmlformats.org/presentationml/2006/ole">
            <p:oleObj spid="_x0000_s190466" name="Worksheet" r:id="rId4" imgW="4405680" imgH="1365120" progId="Excel.Sheet.8">
              <p:embed/>
            </p:oleObj>
          </a:graphicData>
        </a:graphic>
      </p:graphicFrame>
      <p:pic>
        <p:nvPicPr>
          <p:cNvPr id="319493" name="Picture 5" descr="j0199044"/>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993775" y="2667000"/>
            <a:ext cx="993775" cy="8191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628392"/>
      </p:ext>
    </p:extLst>
  </p:cSld>
  <p:clrMapOvr>
    <a:masterClrMapping/>
  </p:clrMapOvr>
  <p:transition>
    <p:zoom dir="in"/>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1538" name="Object 2"/>
          <p:cNvGraphicFramePr>
            <a:graphicFrameLocks/>
          </p:cNvGraphicFramePr>
          <p:nvPr/>
        </p:nvGraphicFramePr>
        <p:xfrm>
          <a:off x="609600" y="1447800"/>
          <a:ext cx="8128000" cy="4533900"/>
        </p:xfrm>
        <a:graphic>
          <a:graphicData uri="http://schemas.openxmlformats.org/presentationml/2006/ole">
            <p:oleObj spid="_x0000_s191490" name="Chart" r:id="rId4" imgW="4886280" imgH="2762280" progId="Excel.Sheet.8">
              <p:embed followColorScheme="full"/>
            </p:oleObj>
          </a:graphicData>
        </a:graphic>
      </p:graphicFrame>
      <p:sp>
        <p:nvSpPr>
          <p:cNvPr id="321539" name="Rectangle 3"/>
          <p:cNvSpPr>
            <a:spLocks noGrp="1" noChangeArrowheads="1"/>
          </p:cNvSpPr>
          <p:nvPr>
            <p:ph type="title"/>
          </p:nvPr>
        </p:nvSpPr>
        <p:spPr>
          <a:noFill/>
          <a:ln/>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a:t>CVP Graph</a:t>
            </a:r>
          </a:p>
        </p:txBody>
      </p:sp>
      <p:sp>
        <p:nvSpPr>
          <p:cNvPr id="321540" name="Rectangle 4"/>
          <p:cNvSpPr>
            <a:spLocks noChangeArrowheads="1"/>
          </p:cNvSpPr>
          <p:nvPr/>
        </p:nvSpPr>
        <p:spPr bwMode="auto">
          <a:xfrm>
            <a:off x="4329113" y="5867400"/>
            <a:ext cx="701675" cy="36353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1822CD"/>
                </a:solidFill>
                <a:latin typeface="Arial" charset="0"/>
              </a:rPr>
              <a:t>Units</a:t>
            </a:r>
          </a:p>
        </p:txBody>
      </p:sp>
      <p:sp>
        <p:nvSpPr>
          <p:cNvPr id="321541" name="Rectangle 5"/>
          <p:cNvSpPr>
            <a:spLocks noChangeArrowheads="1"/>
          </p:cNvSpPr>
          <p:nvPr/>
        </p:nvSpPr>
        <p:spPr bwMode="auto">
          <a:xfrm rot="16260000">
            <a:off x="527844" y="3344069"/>
            <a:ext cx="1025525" cy="36353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800">
                <a:solidFill>
                  <a:srgbClr val="1822CD"/>
                </a:solidFill>
                <a:latin typeface="Arial" charset="0"/>
              </a:rPr>
              <a:t>Dollars</a:t>
            </a:r>
          </a:p>
        </p:txBody>
      </p:sp>
      <p:pic>
        <p:nvPicPr>
          <p:cNvPr id="321542" name="Picture 6" descr="j0199044"/>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295400" y="5867400"/>
            <a:ext cx="993775" cy="819150"/>
          </a:xfrm>
          <a:prstGeom prst="rect">
            <a:avLst/>
          </a:prstGeom>
          <a:noFill/>
          <a:extLst>
            <a:ext uri="{909E8E84-426E-40DD-AFC4-6F175D3DCCD1}">
              <a14:hiddenFill xmlns="" xmlns:a14="http://schemas.microsoft.com/office/drawing/2010/main">
                <a:solidFill>
                  <a:srgbClr val="FFFFFF"/>
                </a:solidFill>
              </a14:hiddenFill>
            </a:ext>
          </a:extLst>
        </p:spPr>
      </p:pic>
      <p:sp>
        <p:nvSpPr>
          <p:cNvPr id="321543" name="Rectangle 7"/>
          <p:cNvSpPr>
            <a:spLocks noChangeArrowheads="1"/>
          </p:cNvSpPr>
          <p:nvPr/>
        </p:nvSpPr>
        <p:spPr bwMode="auto">
          <a:xfrm>
            <a:off x="2336800" y="4572000"/>
            <a:ext cx="5715000" cy="228600"/>
          </a:xfrm>
          <a:prstGeom prst="rect">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rgbClr val="CCCCCC"/>
              </a:solidFill>
              <a:latin typeface="Arial" charset="0"/>
            </a:endParaRPr>
          </a:p>
        </p:txBody>
      </p:sp>
      <p:sp>
        <p:nvSpPr>
          <p:cNvPr id="321544" name="Text Box 8"/>
          <p:cNvSpPr txBox="1">
            <a:spLocks noChangeArrowheads="1"/>
          </p:cNvSpPr>
          <p:nvPr/>
        </p:nvSpPr>
        <p:spPr bwMode="auto">
          <a:xfrm>
            <a:off x="2438400" y="3352800"/>
            <a:ext cx="5468938" cy="1689100"/>
          </a:xfrm>
          <a:prstGeom prst="rect">
            <a:avLst/>
          </a:prstGeom>
          <a:solidFill>
            <a:srgbClr val="0000CC"/>
          </a:solidFill>
          <a:ln w="9525">
            <a:solidFill>
              <a:schemeClr val="tx1"/>
            </a:solidFill>
            <a:miter lim="800000"/>
            <a:headEnd/>
            <a:tailEnd/>
          </a:ln>
          <a:effectLst>
            <a:outerShdw dist="35921" dir="2700000" algn="ctr" rotWithShape="0">
              <a:schemeClr val="bg2"/>
            </a:outerShdw>
          </a:effectLst>
        </p:spPr>
        <p:txBody>
          <a:bodyPr>
            <a:spAutoFit/>
          </a:bodyPr>
          <a:lstStyle/>
          <a:p>
            <a:pPr algn="ctr"/>
            <a:r>
              <a:rPr lang="en-US" sz="2600">
                <a:solidFill>
                  <a:srgbClr val="FFFFFF"/>
                </a:solidFill>
                <a:effectLst>
                  <a:outerShdw blurRad="38100" dist="38100" dir="2700000" algn="tl">
                    <a:srgbClr val="000000"/>
                  </a:outerShdw>
                </a:effectLst>
                <a:latin typeface="Arial" charset="0"/>
              </a:rPr>
              <a:t>In a CVP graph, </a:t>
            </a:r>
            <a:r>
              <a:rPr lang="en-US" sz="2600" b="1">
                <a:solidFill>
                  <a:srgbClr val="B3D1F0"/>
                </a:solidFill>
                <a:effectLst>
                  <a:outerShdw blurRad="38100" dist="38100" dir="2700000" algn="tl">
                    <a:srgbClr val="000000"/>
                  </a:outerShdw>
                </a:effectLst>
                <a:latin typeface="Arial" charset="0"/>
              </a:rPr>
              <a:t>unit volume</a:t>
            </a:r>
            <a:r>
              <a:rPr lang="en-US" sz="2600">
                <a:solidFill>
                  <a:srgbClr val="FFFFFF"/>
                </a:solidFill>
                <a:effectLst>
                  <a:outerShdw blurRad="38100" dist="38100" dir="2700000" algn="tl">
                    <a:srgbClr val="000000"/>
                  </a:outerShdw>
                </a:effectLst>
                <a:latin typeface="Arial" charset="0"/>
              </a:rPr>
              <a:t> is usually represented on the </a:t>
            </a:r>
            <a:r>
              <a:rPr lang="en-US" sz="2600" b="1">
                <a:solidFill>
                  <a:srgbClr val="B3D1F0"/>
                </a:solidFill>
                <a:effectLst>
                  <a:outerShdw blurRad="38100" dist="38100" dir="2700000" algn="tl">
                    <a:srgbClr val="000000"/>
                  </a:outerShdw>
                </a:effectLst>
                <a:latin typeface="Arial" charset="0"/>
              </a:rPr>
              <a:t>horizontal (X) axis</a:t>
            </a:r>
            <a:r>
              <a:rPr lang="en-US" sz="2600">
                <a:solidFill>
                  <a:srgbClr val="FFFFFF"/>
                </a:solidFill>
                <a:effectLst>
                  <a:outerShdw blurRad="38100" dist="38100" dir="2700000" algn="tl">
                    <a:srgbClr val="000000"/>
                  </a:outerShdw>
                </a:effectLst>
                <a:latin typeface="Arial" charset="0"/>
              </a:rPr>
              <a:t> and </a:t>
            </a:r>
            <a:r>
              <a:rPr lang="en-US" sz="2600" b="1">
                <a:solidFill>
                  <a:srgbClr val="B3D1F0"/>
                </a:solidFill>
                <a:effectLst>
                  <a:outerShdw blurRad="38100" dist="38100" dir="2700000" algn="tl">
                    <a:srgbClr val="000000"/>
                  </a:outerShdw>
                </a:effectLst>
                <a:latin typeface="Arial" charset="0"/>
              </a:rPr>
              <a:t>dollars</a:t>
            </a:r>
            <a:r>
              <a:rPr lang="en-US" sz="2600">
                <a:solidFill>
                  <a:srgbClr val="FFFFFF"/>
                </a:solidFill>
                <a:effectLst>
                  <a:outerShdw blurRad="38100" dist="38100" dir="2700000" algn="tl">
                    <a:srgbClr val="000000"/>
                  </a:outerShdw>
                </a:effectLst>
                <a:latin typeface="Arial" charset="0"/>
              </a:rPr>
              <a:t> on the </a:t>
            </a:r>
            <a:r>
              <a:rPr lang="en-US" sz="2600" b="1">
                <a:solidFill>
                  <a:srgbClr val="B3D1F0"/>
                </a:solidFill>
                <a:effectLst>
                  <a:outerShdw blurRad="38100" dist="38100" dir="2700000" algn="tl">
                    <a:srgbClr val="000000"/>
                  </a:outerShdw>
                </a:effectLst>
                <a:latin typeface="Arial" charset="0"/>
              </a:rPr>
              <a:t>vertical (Y) axis</a:t>
            </a:r>
            <a:r>
              <a:rPr lang="en-US" sz="2600">
                <a:solidFill>
                  <a:srgbClr val="B3D1F0"/>
                </a:solidFill>
                <a:effectLst>
                  <a:outerShdw blurRad="38100" dist="38100" dir="2700000" algn="tl">
                    <a:srgbClr val="000000"/>
                  </a:outerShdw>
                </a:effectLst>
                <a:latin typeface="Arial" charset="0"/>
              </a:rPr>
              <a:t>.</a:t>
            </a:r>
            <a:r>
              <a:rPr lang="en-US" sz="2600">
                <a:solidFill>
                  <a:srgbClr val="FFFFFF"/>
                </a:solidFill>
                <a:effectLst>
                  <a:outerShdw blurRad="38100" dist="38100" dir="2700000" algn="tl">
                    <a:srgbClr val="000000"/>
                  </a:outerShdw>
                </a:effectLst>
                <a:latin typeface="Arial" charset="0"/>
              </a:rPr>
              <a:t> </a:t>
            </a:r>
          </a:p>
        </p:txBody>
      </p:sp>
    </p:spTree>
    <p:extLst>
      <p:ext uri="{BB962C8B-B14F-4D97-AF65-F5344CB8AC3E}">
        <p14:creationId xmlns="" xmlns:p14="http://schemas.microsoft.com/office/powerpoint/2010/main" val="1800202602"/>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3586" name="Object 2"/>
          <p:cNvGraphicFramePr>
            <a:graphicFrameLocks/>
          </p:cNvGraphicFramePr>
          <p:nvPr/>
        </p:nvGraphicFramePr>
        <p:xfrm>
          <a:off x="609600" y="1447800"/>
          <a:ext cx="8128000" cy="4533900"/>
        </p:xfrm>
        <a:graphic>
          <a:graphicData uri="http://schemas.openxmlformats.org/presentationml/2006/ole">
            <p:oleObj spid="_x0000_s192514" name="Chart" r:id="rId4" imgW="4886280" imgH="2762280" progId="Excel.Sheet.8">
              <p:embed followColorScheme="full"/>
            </p:oleObj>
          </a:graphicData>
        </a:graphic>
      </p:graphicFrame>
      <p:sp>
        <p:nvSpPr>
          <p:cNvPr id="323587" name="Rectangle 3"/>
          <p:cNvSpPr>
            <a:spLocks noGrp="1" noChangeArrowheads="1"/>
          </p:cNvSpPr>
          <p:nvPr>
            <p:ph type="title"/>
          </p:nvPr>
        </p:nvSpPr>
        <p:spPr>
          <a:noFill/>
          <a:ln/>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a:t>CVP Graph</a:t>
            </a:r>
          </a:p>
        </p:txBody>
      </p:sp>
      <p:sp>
        <p:nvSpPr>
          <p:cNvPr id="323588" name="Rectangle 4"/>
          <p:cNvSpPr>
            <a:spLocks noChangeArrowheads="1"/>
          </p:cNvSpPr>
          <p:nvPr/>
        </p:nvSpPr>
        <p:spPr bwMode="auto">
          <a:xfrm>
            <a:off x="4329113" y="5867400"/>
            <a:ext cx="701675" cy="36353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1822CD"/>
                </a:solidFill>
                <a:latin typeface="Arial" charset="0"/>
              </a:rPr>
              <a:t>Units</a:t>
            </a:r>
          </a:p>
        </p:txBody>
      </p:sp>
      <p:sp>
        <p:nvSpPr>
          <p:cNvPr id="323589" name="Rectangle 5"/>
          <p:cNvSpPr>
            <a:spLocks noChangeArrowheads="1"/>
          </p:cNvSpPr>
          <p:nvPr/>
        </p:nvSpPr>
        <p:spPr bwMode="auto">
          <a:xfrm rot="16260000">
            <a:off x="527844" y="3344069"/>
            <a:ext cx="1025525" cy="36353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800">
                <a:solidFill>
                  <a:srgbClr val="1822CD"/>
                </a:solidFill>
                <a:latin typeface="Arial" charset="0"/>
              </a:rPr>
              <a:t>Dollars</a:t>
            </a:r>
          </a:p>
        </p:txBody>
      </p:sp>
      <p:grpSp>
        <p:nvGrpSpPr>
          <p:cNvPr id="323591" name="Group 7"/>
          <p:cNvGrpSpPr>
            <a:grpSpLocks/>
          </p:cNvGrpSpPr>
          <p:nvPr/>
        </p:nvGrpSpPr>
        <p:grpSpPr bwMode="auto">
          <a:xfrm>
            <a:off x="5214938" y="3810000"/>
            <a:ext cx="2497137" cy="898525"/>
            <a:chOff x="3285" y="2698"/>
            <a:chExt cx="1573" cy="566"/>
          </a:xfrm>
        </p:grpSpPr>
        <p:sp>
          <p:nvSpPr>
            <p:cNvPr id="323592" name="Rectangle 8"/>
            <p:cNvSpPr>
              <a:spLocks noChangeArrowheads="1"/>
            </p:cNvSpPr>
            <p:nvPr/>
          </p:nvSpPr>
          <p:spPr bwMode="auto">
            <a:xfrm>
              <a:off x="3285" y="2698"/>
              <a:ext cx="1573" cy="294"/>
            </a:xfrm>
            <a:prstGeom prst="rect">
              <a:avLst/>
            </a:prstGeom>
            <a:solidFill>
              <a:srgbClr val="F8F8F8"/>
            </a:solidFill>
            <a:ln w="12700">
              <a:solidFill>
                <a:schemeClr val="tx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400" b="1">
                  <a:solidFill>
                    <a:srgbClr val="1822CD"/>
                  </a:solidFill>
                  <a:latin typeface="Arial" charset="0"/>
                </a:rPr>
                <a:t>Fixed Expenses</a:t>
              </a:r>
            </a:p>
          </p:txBody>
        </p:sp>
        <p:sp>
          <p:nvSpPr>
            <p:cNvPr id="323593" name="Line 9"/>
            <p:cNvSpPr>
              <a:spLocks noChangeShapeType="1"/>
            </p:cNvSpPr>
            <p:nvPr/>
          </p:nvSpPr>
          <p:spPr bwMode="auto">
            <a:xfrm>
              <a:off x="4061" y="2984"/>
              <a:ext cx="0" cy="280"/>
            </a:xfrm>
            <a:prstGeom prst="line">
              <a:avLst/>
            </a:prstGeom>
            <a:noFill/>
            <a:ln w="38100">
              <a:solidFill>
                <a:schemeClr val="tx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AU">
                <a:solidFill>
                  <a:srgbClr val="000000"/>
                </a:solidFill>
                <a:latin typeface="Arial" charset="0"/>
              </a:endParaRPr>
            </a:p>
          </p:txBody>
        </p:sp>
      </p:grpSp>
      <p:pic>
        <p:nvPicPr>
          <p:cNvPr id="323594" name="Picture 10" descr="j0199044"/>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295400" y="5867400"/>
            <a:ext cx="993775" cy="8191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224694342"/>
      </p:ext>
    </p:extLst>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5634" name="Object 2"/>
          <p:cNvGraphicFramePr>
            <a:graphicFrameLocks/>
          </p:cNvGraphicFramePr>
          <p:nvPr/>
        </p:nvGraphicFramePr>
        <p:xfrm>
          <a:off x="604838" y="1438275"/>
          <a:ext cx="8175625" cy="4572000"/>
        </p:xfrm>
        <a:graphic>
          <a:graphicData uri="http://schemas.openxmlformats.org/presentationml/2006/ole">
            <p:oleObj spid="_x0000_s193538" name="Chart" r:id="rId4" imgW="4886280" imgH="2762280" progId="Excel.Sheet.8">
              <p:embed followColorScheme="full"/>
            </p:oleObj>
          </a:graphicData>
        </a:graphic>
      </p:graphicFrame>
      <p:sp>
        <p:nvSpPr>
          <p:cNvPr id="325635" name="Rectangle 3"/>
          <p:cNvSpPr>
            <a:spLocks noGrp="1" noChangeArrowheads="1"/>
          </p:cNvSpPr>
          <p:nvPr>
            <p:ph type="title"/>
          </p:nvPr>
        </p:nvSpPr>
        <p:spPr/>
        <p:txBody>
          <a:bodyPr/>
          <a:lstStyle/>
          <a:p>
            <a:r>
              <a:rPr lang="en-US"/>
              <a:t>CVP Graph</a:t>
            </a:r>
          </a:p>
        </p:txBody>
      </p:sp>
      <p:sp>
        <p:nvSpPr>
          <p:cNvPr id="325636" name="Rectangle 4"/>
          <p:cNvSpPr>
            <a:spLocks noChangeArrowheads="1"/>
          </p:cNvSpPr>
          <p:nvPr/>
        </p:nvSpPr>
        <p:spPr bwMode="auto">
          <a:xfrm rot="16260000">
            <a:off x="527844" y="3344069"/>
            <a:ext cx="1025525" cy="36353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800">
                <a:solidFill>
                  <a:srgbClr val="1822CD"/>
                </a:solidFill>
                <a:latin typeface="Arial" charset="0"/>
              </a:rPr>
              <a:t>Dollars</a:t>
            </a:r>
          </a:p>
        </p:txBody>
      </p:sp>
      <p:sp>
        <p:nvSpPr>
          <p:cNvPr id="325637" name="Rectangle 5"/>
          <p:cNvSpPr>
            <a:spLocks noChangeArrowheads="1"/>
          </p:cNvSpPr>
          <p:nvPr/>
        </p:nvSpPr>
        <p:spPr bwMode="auto">
          <a:xfrm>
            <a:off x="4329113" y="5867400"/>
            <a:ext cx="701675" cy="36353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1822CD"/>
                </a:solidFill>
                <a:latin typeface="Arial" charset="0"/>
              </a:rPr>
              <a:t>Units</a:t>
            </a:r>
          </a:p>
        </p:txBody>
      </p:sp>
      <p:grpSp>
        <p:nvGrpSpPr>
          <p:cNvPr id="325638" name="Group 6"/>
          <p:cNvGrpSpPr>
            <a:grpSpLocks/>
          </p:cNvGrpSpPr>
          <p:nvPr/>
        </p:nvGrpSpPr>
        <p:grpSpPr bwMode="auto">
          <a:xfrm>
            <a:off x="5214938" y="3810000"/>
            <a:ext cx="2497137" cy="898525"/>
            <a:chOff x="3285" y="2698"/>
            <a:chExt cx="1573" cy="566"/>
          </a:xfrm>
        </p:grpSpPr>
        <p:sp>
          <p:nvSpPr>
            <p:cNvPr id="325639" name="Rectangle 7"/>
            <p:cNvSpPr>
              <a:spLocks noChangeArrowheads="1"/>
            </p:cNvSpPr>
            <p:nvPr/>
          </p:nvSpPr>
          <p:spPr bwMode="auto">
            <a:xfrm>
              <a:off x="3285" y="2698"/>
              <a:ext cx="1573" cy="294"/>
            </a:xfrm>
            <a:prstGeom prst="rect">
              <a:avLst/>
            </a:prstGeom>
            <a:solidFill>
              <a:srgbClr val="F8F8F8"/>
            </a:solidFill>
            <a:ln w="12700">
              <a:solidFill>
                <a:schemeClr val="tx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400" b="1">
                  <a:solidFill>
                    <a:srgbClr val="1822CD"/>
                  </a:solidFill>
                  <a:latin typeface="Arial" charset="0"/>
                </a:rPr>
                <a:t>Fixed Expenses</a:t>
              </a:r>
            </a:p>
          </p:txBody>
        </p:sp>
        <p:sp>
          <p:nvSpPr>
            <p:cNvPr id="325640" name="Line 8"/>
            <p:cNvSpPr>
              <a:spLocks noChangeShapeType="1"/>
            </p:cNvSpPr>
            <p:nvPr/>
          </p:nvSpPr>
          <p:spPr bwMode="auto">
            <a:xfrm>
              <a:off x="4061" y="2984"/>
              <a:ext cx="0" cy="280"/>
            </a:xfrm>
            <a:prstGeom prst="line">
              <a:avLst/>
            </a:prstGeom>
            <a:noFill/>
            <a:ln w="38100">
              <a:solidFill>
                <a:schemeClr val="tx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AU">
                <a:solidFill>
                  <a:srgbClr val="000000"/>
                </a:solidFill>
                <a:latin typeface="Arial" charset="0"/>
              </a:endParaRPr>
            </a:p>
          </p:txBody>
        </p:sp>
      </p:grpSp>
      <p:pic>
        <p:nvPicPr>
          <p:cNvPr id="325641" name="Picture 9" descr="j0199044"/>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295400" y="5867400"/>
            <a:ext cx="993775" cy="819150"/>
          </a:xfrm>
          <a:prstGeom prst="rect">
            <a:avLst/>
          </a:prstGeom>
          <a:noFill/>
          <a:extLst>
            <a:ext uri="{909E8E84-426E-40DD-AFC4-6F175D3DCCD1}">
              <a14:hiddenFill xmlns="" xmlns:a14="http://schemas.microsoft.com/office/drawing/2010/main">
                <a:solidFill>
                  <a:srgbClr val="FFFFFF"/>
                </a:solidFill>
              </a14:hiddenFill>
            </a:ext>
          </a:extLst>
        </p:spPr>
      </p:pic>
      <p:sp>
        <p:nvSpPr>
          <p:cNvPr id="325642" name="Line 10"/>
          <p:cNvSpPr>
            <a:spLocks noChangeShapeType="1"/>
          </p:cNvSpPr>
          <p:nvPr/>
        </p:nvSpPr>
        <p:spPr bwMode="auto">
          <a:xfrm flipV="1">
            <a:off x="5057775" y="3733800"/>
            <a:ext cx="228600" cy="7620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AU">
              <a:solidFill>
                <a:srgbClr val="000000"/>
              </a:solidFill>
              <a:latin typeface="Arial" charset="0"/>
            </a:endParaRPr>
          </a:p>
        </p:txBody>
      </p:sp>
      <p:sp>
        <p:nvSpPr>
          <p:cNvPr id="325643" name="Line 11"/>
          <p:cNvSpPr>
            <a:spLocks noChangeShapeType="1"/>
          </p:cNvSpPr>
          <p:nvPr/>
        </p:nvSpPr>
        <p:spPr bwMode="auto">
          <a:xfrm flipH="1">
            <a:off x="2300288" y="4738688"/>
            <a:ext cx="5715000" cy="0"/>
          </a:xfrm>
          <a:prstGeom prst="line">
            <a:avLst/>
          </a:prstGeom>
          <a:noFill/>
          <a:ln w="38100">
            <a:solidFill>
              <a:srgbClr val="000066"/>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AU">
              <a:solidFill>
                <a:srgbClr val="000000"/>
              </a:solidFill>
              <a:latin typeface="Arial" charset="0"/>
            </a:endParaRPr>
          </a:p>
        </p:txBody>
      </p:sp>
      <p:grpSp>
        <p:nvGrpSpPr>
          <p:cNvPr id="325644" name="Group 12"/>
          <p:cNvGrpSpPr>
            <a:grpSpLocks/>
          </p:cNvGrpSpPr>
          <p:nvPr/>
        </p:nvGrpSpPr>
        <p:grpSpPr bwMode="auto">
          <a:xfrm>
            <a:off x="2524125" y="3213100"/>
            <a:ext cx="2428875" cy="977900"/>
            <a:chOff x="1536" y="1784"/>
            <a:chExt cx="1530" cy="616"/>
          </a:xfrm>
        </p:grpSpPr>
        <p:sp>
          <p:nvSpPr>
            <p:cNvPr id="325645" name="Line 13"/>
            <p:cNvSpPr>
              <a:spLocks noChangeShapeType="1"/>
            </p:cNvSpPr>
            <p:nvPr/>
          </p:nvSpPr>
          <p:spPr bwMode="auto">
            <a:xfrm>
              <a:off x="2301" y="2047"/>
              <a:ext cx="0" cy="353"/>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AU">
                <a:solidFill>
                  <a:srgbClr val="000000"/>
                </a:solidFill>
                <a:latin typeface="Arial" charset="0"/>
              </a:endParaRPr>
            </a:p>
          </p:txBody>
        </p:sp>
        <p:sp>
          <p:nvSpPr>
            <p:cNvPr id="325646" name="Rectangle 14"/>
            <p:cNvSpPr>
              <a:spLocks noChangeArrowheads="1"/>
            </p:cNvSpPr>
            <p:nvPr/>
          </p:nvSpPr>
          <p:spPr bwMode="auto">
            <a:xfrm>
              <a:off x="1536" y="1784"/>
              <a:ext cx="1530" cy="294"/>
            </a:xfrm>
            <a:prstGeom prst="rect">
              <a:avLst/>
            </a:prstGeom>
            <a:solidFill>
              <a:srgbClr val="F8F8F8"/>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400" b="1">
                  <a:solidFill>
                    <a:srgbClr val="000000"/>
                  </a:solidFill>
                  <a:latin typeface="Arial" charset="0"/>
                </a:rPr>
                <a:t>Total Expenses</a:t>
              </a:r>
            </a:p>
          </p:txBody>
        </p:sp>
      </p:grpSp>
    </p:spTree>
    <p:extLst>
      <p:ext uri="{BB962C8B-B14F-4D97-AF65-F5344CB8AC3E}">
        <p14:creationId xmlns="" xmlns:p14="http://schemas.microsoft.com/office/powerpoint/2010/main" val="2160845284"/>
      </p:ext>
    </p:extLst>
  </p:cSld>
  <p:clrMapOvr>
    <a:masterClrMapping/>
  </p:clrMapOvr>
  <p:transition>
    <p:checke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a:t>CVP Graph</a:t>
            </a:r>
          </a:p>
        </p:txBody>
      </p:sp>
      <p:graphicFrame>
        <p:nvGraphicFramePr>
          <p:cNvPr id="327683" name="Object 3"/>
          <p:cNvGraphicFramePr>
            <a:graphicFrameLocks/>
          </p:cNvGraphicFramePr>
          <p:nvPr/>
        </p:nvGraphicFramePr>
        <p:xfrm>
          <a:off x="609600" y="1447800"/>
          <a:ext cx="8128000" cy="4533900"/>
        </p:xfrm>
        <a:graphic>
          <a:graphicData uri="http://schemas.openxmlformats.org/presentationml/2006/ole">
            <p:oleObj spid="_x0000_s194562" name="Chart" r:id="rId4" imgW="4886280" imgH="2762280" progId="Excel.Sheet.8">
              <p:embed followColorScheme="full"/>
            </p:oleObj>
          </a:graphicData>
        </a:graphic>
      </p:graphicFrame>
      <p:grpSp>
        <p:nvGrpSpPr>
          <p:cNvPr id="327684" name="Group 4"/>
          <p:cNvGrpSpPr>
            <a:grpSpLocks/>
          </p:cNvGrpSpPr>
          <p:nvPr/>
        </p:nvGrpSpPr>
        <p:grpSpPr bwMode="auto">
          <a:xfrm>
            <a:off x="5214938" y="3810000"/>
            <a:ext cx="2497137" cy="898525"/>
            <a:chOff x="3285" y="2698"/>
            <a:chExt cx="1573" cy="566"/>
          </a:xfrm>
        </p:grpSpPr>
        <p:sp>
          <p:nvSpPr>
            <p:cNvPr id="327685" name="Rectangle 5"/>
            <p:cNvSpPr>
              <a:spLocks noChangeArrowheads="1"/>
            </p:cNvSpPr>
            <p:nvPr/>
          </p:nvSpPr>
          <p:spPr bwMode="auto">
            <a:xfrm>
              <a:off x="3285" y="2698"/>
              <a:ext cx="1573" cy="294"/>
            </a:xfrm>
            <a:prstGeom prst="rect">
              <a:avLst/>
            </a:prstGeom>
            <a:solidFill>
              <a:srgbClr val="F8F8F8"/>
            </a:solidFill>
            <a:ln w="12700">
              <a:solidFill>
                <a:schemeClr val="tx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400" b="1">
                  <a:solidFill>
                    <a:srgbClr val="1822CD"/>
                  </a:solidFill>
                  <a:latin typeface="Arial" charset="0"/>
                </a:rPr>
                <a:t>Fixed Expenses</a:t>
              </a:r>
            </a:p>
          </p:txBody>
        </p:sp>
        <p:sp>
          <p:nvSpPr>
            <p:cNvPr id="327686" name="Line 6"/>
            <p:cNvSpPr>
              <a:spLocks noChangeShapeType="1"/>
            </p:cNvSpPr>
            <p:nvPr/>
          </p:nvSpPr>
          <p:spPr bwMode="auto">
            <a:xfrm>
              <a:off x="4061" y="2984"/>
              <a:ext cx="0" cy="280"/>
            </a:xfrm>
            <a:prstGeom prst="line">
              <a:avLst/>
            </a:prstGeom>
            <a:noFill/>
            <a:ln w="38100">
              <a:solidFill>
                <a:schemeClr val="tx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AU">
                <a:solidFill>
                  <a:srgbClr val="000000"/>
                </a:solidFill>
                <a:latin typeface="Arial" charset="0"/>
              </a:endParaRPr>
            </a:p>
          </p:txBody>
        </p:sp>
      </p:grpSp>
      <p:sp>
        <p:nvSpPr>
          <p:cNvPr id="327687" name="Rectangle 7"/>
          <p:cNvSpPr>
            <a:spLocks noChangeArrowheads="1"/>
          </p:cNvSpPr>
          <p:nvPr/>
        </p:nvSpPr>
        <p:spPr bwMode="auto">
          <a:xfrm rot="16260000">
            <a:off x="527844" y="3344069"/>
            <a:ext cx="1025525" cy="36353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800">
                <a:solidFill>
                  <a:srgbClr val="1822CD"/>
                </a:solidFill>
                <a:latin typeface="Arial" charset="0"/>
              </a:rPr>
              <a:t>Dollars</a:t>
            </a:r>
          </a:p>
        </p:txBody>
      </p:sp>
      <p:grpSp>
        <p:nvGrpSpPr>
          <p:cNvPr id="327688" name="Group 8"/>
          <p:cNvGrpSpPr>
            <a:grpSpLocks/>
          </p:cNvGrpSpPr>
          <p:nvPr/>
        </p:nvGrpSpPr>
        <p:grpSpPr bwMode="auto">
          <a:xfrm>
            <a:off x="2524125" y="3213100"/>
            <a:ext cx="2428875" cy="977900"/>
            <a:chOff x="1536" y="1784"/>
            <a:chExt cx="1530" cy="616"/>
          </a:xfrm>
        </p:grpSpPr>
        <p:sp>
          <p:nvSpPr>
            <p:cNvPr id="327689" name="Line 9"/>
            <p:cNvSpPr>
              <a:spLocks noChangeShapeType="1"/>
            </p:cNvSpPr>
            <p:nvPr/>
          </p:nvSpPr>
          <p:spPr bwMode="auto">
            <a:xfrm>
              <a:off x="2301" y="2047"/>
              <a:ext cx="0" cy="353"/>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AU">
                <a:solidFill>
                  <a:srgbClr val="000000"/>
                </a:solidFill>
                <a:latin typeface="Arial" charset="0"/>
              </a:endParaRPr>
            </a:p>
          </p:txBody>
        </p:sp>
        <p:sp>
          <p:nvSpPr>
            <p:cNvPr id="327690" name="Rectangle 10"/>
            <p:cNvSpPr>
              <a:spLocks noChangeArrowheads="1"/>
            </p:cNvSpPr>
            <p:nvPr/>
          </p:nvSpPr>
          <p:spPr bwMode="auto">
            <a:xfrm>
              <a:off x="1536" y="1784"/>
              <a:ext cx="1530" cy="294"/>
            </a:xfrm>
            <a:prstGeom prst="rect">
              <a:avLst/>
            </a:prstGeom>
            <a:solidFill>
              <a:srgbClr val="F8F8F8"/>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400" b="1">
                  <a:solidFill>
                    <a:srgbClr val="000000"/>
                  </a:solidFill>
                  <a:latin typeface="Arial" charset="0"/>
                </a:rPr>
                <a:t>Total Expenses</a:t>
              </a:r>
            </a:p>
          </p:txBody>
        </p:sp>
      </p:grpSp>
      <p:grpSp>
        <p:nvGrpSpPr>
          <p:cNvPr id="327691" name="Group 11"/>
          <p:cNvGrpSpPr>
            <a:grpSpLocks/>
          </p:cNvGrpSpPr>
          <p:nvPr/>
        </p:nvGrpSpPr>
        <p:grpSpPr bwMode="auto">
          <a:xfrm>
            <a:off x="4370388" y="2362200"/>
            <a:ext cx="2944812" cy="466725"/>
            <a:chOff x="2753" y="1488"/>
            <a:chExt cx="1855" cy="294"/>
          </a:xfrm>
        </p:grpSpPr>
        <p:sp>
          <p:nvSpPr>
            <p:cNvPr id="327692" name="Rectangle 12"/>
            <p:cNvSpPr>
              <a:spLocks noChangeArrowheads="1"/>
            </p:cNvSpPr>
            <p:nvPr/>
          </p:nvSpPr>
          <p:spPr bwMode="auto">
            <a:xfrm>
              <a:off x="2753" y="1488"/>
              <a:ext cx="1135" cy="294"/>
            </a:xfrm>
            <a:prstGeom prst="rect">
              <a:avLst/>
            </a:prstGeom>
            <a:solidFill>
              <a:srgbClr val="F8F8F8"/>
            </a:solidFill>
            <a:ln w="12700">
              <a:solidFill>
                <a:srgbClr val="FC0128"/>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400" b="1">
                  <a:solidFill>
                    <a:srgbClr val="FC0128"/>
                  </a:solidFill>
                  <a:latin typeface="Arial" charset="0"/>
                </a:rPr>
                <a:t>Total Sales</a:t>
              </a:r>
            </a:p>
          </p:txBody>
        </p:sp>
        <p:sp>
          <p:nvSpPr>
            <p:cNvPr id="327693" name="Line 13"/>
            <p:cNvSpPr>
              <a:spLocks noChangeShapeType="1"/>
            </p:cNvSpPr>
            <p:nvPr/>
          </p:nvSpPr>
          <p:spPr bwMode="auto">
            <a:xfrm>
              <a:off x="3896" y="1635"/>
              <a:ext cx="712" cy="0"/>
            </a:xfrm>
            <a:prstGeom prst="line">
              <a:avLst/>
            </a:prstGeom>
            <a:noFill/>
            <a:ln w="38100">
              <a:solidFill>
                <a:srgbClr val="FC0128"/>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AU">
                <a:solidFill>
                  <a:srgbClr val="000000"/>
                </a:solidFill>
                <a:latin typeface="Arial" charset="0"/>
              </a:endParaRPr>
            </a:p>
          </p:txBody>
        </p:sp>
      </p:grpSp>
      <p:sp>
        <p:nvSpPr>
          <p:cNvPr id="327694" name="Rectangle 14"/>
          <p:cNvSpPr>
            <a:spLocks noChangeArrowheads="1"/>
          </p:cNvSpPr>
          <p:nvPr/>
        </p:nvSpPr>
        <p:spPr bwMode="auto">
          <a:xfrm>
            <a:off x="4329113" y="5867400"/>
            <a:ext cx="701675" cy="36353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1822CD"/>
                </a:solidFill>
                <a:latin typeface="Arial" charset="0"/>
              </a:rPr>
              <a:t>Units</a:t>
            </a:r>
          </a:p>
        </p:txBody>
      </p:sp>
      <p:pic>
        <p:nvPicPr>
          <p:cNvPr id="327695" name="Picture 15" descr="j0199044"/>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295400" y="5867400"/>
            <a:ext cx="993775" cy="8191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407217816"/>
      </p:ext>
    </p:extLst>
  </p:cSld>
  <p:clrMapOvr>
    <a:masterClrMapping/>
  </p:clrMapOvr>
  <p:transition>
    <p:checke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lstStyle/>
          <a:p>
            <a:r>
              <a:rPr lang="en-US"/>
              <a:t>CVP Graph</a:t>
            </a:r>
          </a:p>
        </p:txBody>
      </p:sp>
      <p:graphicFrame>
        <p:nvGraphicFramePr>
          <p:cNvPr id="329731" name="Object 3"/>
          <p:cNvGraphicFramePr>
            <a:graphicFrameLocks/>
          </p:cNvGraphicFramePr>
          <p:nvPr/>
        </p:nvGraphicFramePr>
        <p:xfrm>
          <a:off x="609600" y="1447800"/>
          <a:ext cx="8128000" cy="4533900"/>
        </p:xfrm>
        <a:graphic>
          <a:graphicData uri="http://schemas.openxmlformats.org/presentationml/2006/ole">
            <p:oleObj spid="_x0000_s195586" name="Chart" r:id="rId4" imgW="4886280" imgH="2762280" progId="Excel.Sheet.8">
              <p:embed followColorScheme="full"/>
            </p:oleObj>
          </a:graphicData>
        </a:graphic>
      </p:graphicFrame>
      <p:sp>
        <p:nvSpPr>
          <p:cNvPr id="329732" name="Rectangle 4"/>
          <p:cNvSpPr>
            <a:spLocks noChangeArrowheads="1"/>
          </p:cNvSpPr>
          <p:nvPr/>
        </p:nvSpPr>
        <p:spPr bwMode="auto">
          <a:xfrm rot="16260000">
            <a:off x="527844" y="3344069"/>
            <a:ext cx="1025525" cy="36353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800">
                <a:solidFill>
                  <a:srgbClr val="1822CD"/>
                </a:solidFill>
                <a:latin typeface="Arial" charset="0"/>
              </a:rPr>
              <a:t>Dollars</a:t>
            </a:r>
          </a:p>
        </p:txBody>
      </p:sp>
      <p:sp>
        <p:nvSpPr>
          <p:cNvPr id="329733" name="Rectangle 5"/>
          <p:cNvSpPr>
            <a:spLocks noChangeArrowheads="1"/>
          </p:cNvSpPr>
          <p:nvPr/>
        </p:nvSpPr>
        <p:spPr bwMode="auto">
          <a:xfrm>
            <a:off x="4329113" y="5867400"/>
            <a:ext cx="701675" cy="36353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solidFill>
                  <a:srgbClr val="1822CD"/>
                </a:solidFill>
                <a:latin typeface="Arial" charset="0"/>
              </a:rPr>
              <a:t>Units</a:t>
            </a:r>
          </a:p>
        </p:txBody>
      </p:sp>
      <p:sp>
        <p:nvSpPr>
          <p:cNvPr id="329734" name="Line 6"/>
          <p:cNvSpPr>
            <a:spLocks noChangeShapeType="1"/>
          </p:cNvSpPr>
          <p:nvPr/>
        </p:nvSpPr>
        <p:spPr bwMode="auto">
          <a:xfrm flipV="1">
            <a:off x="5168900" y="3733800"/>
            <a:ext cx="12700" cy="1682750"/>
          </a:xfrm>
          <a:prstGeom prst="line">
            <a:avLst/>
          </a:prstGeom>
          <a:noFill/>
          <a:ln w="38100">
            <a:solidFill>
              <a:schemeClr val="tx2"/>
            </a:solidFill>
            <a:prstDash val="lgDash"/>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AU">
              <a:solidFill>
                <a:srgbClr val="000000"/>
              </a:solidFill>
              <a:latin typeface="Arial" charset="0"/>
            </a:endParaRPr>
          </a:p>
        </p:txBody>
      </p:sp>
      <p:sp>
        <p:nvSpPr>
          <p:cNvPr id="329735" name="Line 7"/>
          <p:cNvSpPr>
            <a:spLocks noChangeShapeType="1"/>
          </p:cNvSpPr>
          <p:nvPr/>
        </p:nvSpPr>
        <p:spPr bwMode="auto">
          <a:xfrm>
            <a:off x="2286000" y="3759200"/>
            <a:ext cx="2870200" cy="0"/>
          </a:xfrm>
          <a:prstGeom prst="line">
            <a:avLst/>
          </a:prstGeom>
          <a:noFill/>
          <a:ln w="38100">
            <a:solidFill>
              <a:schemeClr val="tx2"/>
            </a:solidFill>
            <a:prstDash val="lgDash"/>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AU">
              <a:solidFill>
                <a:srgbClr val="000000"/>
              </a:solidFill>
              <a:latin typeface="Arial" charset="0"/>
            </a:endParaRPr>
          </a:p>
        </p:txBody>
      </p:sp>
      <p:grpSp>
        <p:nvGrpSpPr>
          <p:cNvPr id="329736" name="Group 8"/>
          <p:cNvGrpSpPr>
            <a:grpSpLocks/>
          </p:cNvGrpSpPr>
          <p:nvPr/>
        </p:nvGrpSpPr>
        <p:grpSpPr bwMode="auto">
          <a:xfrm>
            <a:off x="2463800" y="1752600"/>
            <a:ext cx="4665663" cy="1905000"/>
            <a:chOff x="1552" y="1104"/>
            <a:chExt cx="2939" cy="1200"/>
          </a:xfrm>
        </p:grpSpPr>
        <p:sp>
          <p:nvSpPr>
            <p:cNvPr id="329737" name="Rectangle 9"/>
            <p:cNvSpPr>
              <a:spLocks noChangeArrowheads="1"/>
            </p:cNvSpPr>
            <p:nvPr/>
          </p:nvSpPr>
          <p:spPr bwMode="auto">
            <a:xfrm>
              <a:off x="1552" y="1104"/>
              <a:ext cx="2939" cy="524"/>
            </a:xfrm>
            <a:prstGeom prst="rect">
              <a:avLst/>
            </a:prstGeom>
            <a:solidFill>
              <a:schemeClr val="accent1"/>
            </a:solidFill>
            <a:ln w="12700">
              <a:solidFill>
                <a:srgbClr val="000066"/>
              </a:solidFill>
              <a:miter lim="800000"/>
              <a:headEnd/>
              <a:tailEnd/>
            </a:ln>
            <a:effectLst>
              <a:outerShdw dist="35921" dir="2700000" algn="ctr" rotWithShape="0">
                <a:schemeClr val="bg2"/>
              </a:outerShdw>
            </a:effectLst>
          </p:spPr>
          <p:txBody>
            <a:bodyPr wrap="none" lIns="90488" tIns="44450" rIns="90488" bIns="44450">
              <a:spAutoFit/>
            </a:bodyPr>
            <a:lstStyle/>
            <a:p>
              <a:pPr algn="ctr"/>
              <a:r>
                <a:rPr lang="en-US" sz="2400" b="1">
                  <a:solidFill>
                    <a:srgbClr val="FFFFFF"/>
                  </a:solidFill>
                  <a:effectLst>
                    <a:outerShdw blurRad="38100" dist="38100" dir="2700000" algn="tl">
                      <a:srgbClr val="000000"/>
                    </a:outerShdw>
                  </a:effectLst>
                  <a:latin typeface="Arial" charset="0"/>
                </a:rPr>
                <a:t>Break-even point</a:t>
              </a:r>
              <a:br>
                <a:rPr lang="en-US" sz="2400" b="1">
                  <a:solidFill>
                    <a:srgbClr val="FFFFFF"/>
                  </a:solidFill>
                  <a:effectLst>
                    <a:outerShdw blurRad="38100" dist="38100" dir="2700000" algn="tl">
                      <a:srgbClr val="000000"/>
                    </a:outerShdw>
                  </a:effectLst>
                  <a:latin typeface="Arial" charset="0"/>
                </a:rPr>
              </a:br>
              <a:r>
                <a:rPr lang="en-US" sz="2400" b="1">
                  <a:solidFill>
                    <a:srgbClr val="FFFFFF"/>
                  </a:solidFill>
                  <a:effectLst>
                    <a:outerShdw blurRad="38100" dist="38100" dir="2700000" algn="tl">
                      <a:srgbClr val="000000"/>
                    </a:outerShdw>
                  </a:effectLst>
                  <a:latin typeface="Arial" charset="0"/>
                </a:rPr>
                <a:t>(400 units or $200,000 in sales)</a:t>
              </a:r>
            </a:p>
          </p:txBody>
        </p:sp>
        <p:sp>
          <p:nvSpPr>
            <p:cNvPr id="329738" name="Line 10"/>
            <p:cNvSpPr>
              <a:spLocks noChangeShapeType="1"/>
            </p:cNvSpPr>
            <p:nvPr/>
          </p:nvSpPr>
          <p:spPr bwMode="auto">
            <a:xfrm>
              <a:off x="3024" y="1632"/>
              <a:ext cx="192" cy="672"/>
            </a:xfrm>
            <a:prstGeom prst="line">
              <a:avLst/>
            </a:prstGeom>
            <a:noFill/>
            <a:ln w="28575">
              <a:solidFill>
                <a:srgbClr val="FF0000"/>
              </a:solidFill>
              <a:round/>
              <a:headEnd/>
              <a:tailEnd type="triangle" w="med" len="med"/>
            </a:ln>
            <a:effectLst>
              <a:outerShdw dist="35921" dir="2700000" algn="ctr" rotWithShape="0">
                <a:schemeClr val="bg2"/>
              </a:outerShdw>
            </a:effectLst>
            <a:extLst>
              <a:ext uri="{909E8E84-426E-40DD-AFC4-6F175D3DCCD1}">
                <a14:hiddenFill xmlns="" xmlns:a14="http://schemas.microsoft.com/office/drawing/2010/main">
                  <a:noFill/>
                </a14:hiddenFill>
              </a:ext>
            </a:extLst>
          </p:spPr>
          <p:txBody>
            <a:bodyPr/>
            <a:lstStyle/>
            <a:p>
              <a:endParaRPr lang="en-AU">
                <a:solidFill>
                  <a:srgbClr val="000000"/>
                </a:solidFill>
                <a:latin typeface="Arial" charset="0"/>
              </a:endParaRPr>
            </a:p>
          </p:txBody>
        </p:sp>
      </p:grpSp>
      <p:pic>
        <p:nvPicPr>
          <p:cNvPr id="329739" name="Picture 11" descr="j0199044"/>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295400" y="5867400"/>
            <a:ext cx="993775" cy="819150"/>
          </a:xfrm>
          <a:prstGeom prst="rect">
            <a:avLst/>
          </a:prstGeom>
          <a:noFill/>
          <a:extLst>
            <a:ext uri="{909E8E84-426E-40DD-AFC4-6F175D3DCCD1}">
              <a14:hiddenFill xmlns="" xmlns:a14="http://schemas.microsoft.com/office/drawing/2010/main">
                <a:solidFill>
                  <a:srgbClr val="FFFFFF"/>
                </a:solidFill>
              </a14:hiddenFill>
            </a:ext>
          </a:extLst>
        </p:spPr>
      </p:pic>
      <p:sp>
        <p:nvSpPr>
          <p:cNvPr id="329740" name="Text Box 12"/>
          <p:cNvSpPr txBox="1">
            <a:spLocks noChangeArrowheads="1"/>
          </p:cNvSpPr>
          <p:nvPr/>
        </p:nvSpPr>
        <p:spPr bwMode="auto">
          <a:xfrm rot="-1461992">
            <a:off x="6407150" y="2603500"/>
            <a:ext cx="1746250" cy="488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sz="2600">
                <a:solidFill>
                  <a:srgbClr val="000000"/>
                </a:solidFill>
                <a:latin typeface="Arial" charset="0"/>
              </a:rPr>
              <a:t>Profit Area</a:t>
            </a:r>
          </a:p>
        </p:txBody>
      </p:sp>
      <p:sp>
        <p:nvSpPr>
          <p:cNvPr id="329741" name="Text Box 13"/>
          <p:cNvSpPr txBox="1">
            <a:spLocks noChangeArrowheads="1"/>
          </p:cNvSpPr>
          <p:nvPr/>
        </p:nvSpPr>
        <p:spPr bwMode="auto">
          <a:xfrm rot="-1461992">
            <a:off x="2289175" y="4395788"/>
            <a:ext cx="1673225" cy="488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sz="2600">
                <a:solidFill>
                  <a:srgbClr val="000000"/>
                </a:solidFill>
                <a:latin typeface="Arial" charset="0"/>
              </a:rPr>
              <a:t>Loss Area</a:t>
            </a:r>
          </a:p>
        </p:txBody>
      </p:sp>
    </p:spTree>
    <p:extLst>
      <p:ext uri="{BB962C8B-B14F-4D97-AF65-F5344CB8AC3E}">
        <p14:creationId xmlns="" xmlns:p14="http://schemas.microsoft.com/office/powerpoint/2010/main" val="1691655127"/>
      </p:ext>
    </p:extLst>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0" y="76200"/>
            <a:ext cx="9144000" cy="762000"/>
          </a:xfrm>
        </p:spPr>
        <p:txBody>
          <a:bodyPr/>
          <a:lstStyle/>
          <a:p>
            <a:r>
              <a:rPr lang="en-US" sz="3000"/>
              <a:t>Change in Fixed Cost, Sales Price and Volume</a:t>
            </a:r>
          </a:p>
        </p:txBody>
      </p:sp>
      <p:sp>
        <p:nvSpPr>
          <p:cNvPr id="352259" name="Text Box 3"/>
          <p:cNvSpPr txBox="1">
            <a:spLocks noChangeArrowheads="1"/>
          </p:cNvSpPr>
          <p:nvPr/>
        </p:nvSpPr>
        <p:spPr bwMode="auto">
          <a:xfrm>
            <a:off x="76200" y="1447800"/>
            <a:ext cx="8991600" cy="2838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3600">
                <a:solidFill>
                  <a:srgbClr val="000000"/>
                </a:solidFill>
                <a:latin typeface="Arial" charset="0"/>
              </a:rPr>
              <a:t>What is the profit impact if Racing (</a:t>
            </a:r>
            <a:r>
              <a:rPr lang="en-US" sz="3600">
                <a:solidFill>
                  <a:srgbClr val="0000CC"/>
                </a:solidFill>
                <a:latin typeface="Arial" charset="0"/>
              </a:rPr>
              <a:t>1</a:t>
            </a:r>
            <a:r>
              <a:rPr lang="en-US" sz="3600">
                <a:solidFill>
                  <a:srgbClr val="000000"/>
                </a:solidFill>
                <a:latin typeface="Arial" charset="0"/>
              </a:rPr>
              <a:t>) cuts its selling price $20 per unit, (</a:t>
            </a:r>
            <a:r>
              <a:rPr lang="en-US" sz="3600">
                <a:solidFill>
                  <a:srgbClr val="0000CC"/>
                </a:solidFill>
                <a:latin typeface="Arial" charset="0"/>
              </a:rPr>
              <a:t>2</a:t>
            </a:r>
            <a:r>
              <a:rPr lang="en-US" sz="3600">
                <a:solidFill>
                  <a:srgbClr val="000000"/>
                </a:solidFill>
                <a:latin typeface="Arial" charset="0"/>
              </a:rPr>
              <a:t>) increases its advertising budget by $15,000 per month, and (</a:t>
            </a:r>
            <a:r>
              <a:rPr lang="en-US" sz="3600">
                <a:solidFill>
                  <a:srgbClr val="0000CC"/>
                </a:solidFill>
                <a:latin typeface="Arial" charset="0"/>
              </a:rPr>
              <a:t>3</a:t>
            </a:r>
            <a:r>
              <a:rPr lang="en-US" sz="3600">
                <a:solidFill>
                  <a:srgbClr val="000000"/>
                </a:solidFill>
                <a:latin typeface="Arial" charset="0"/>
              </a:rPr>
              <a:t>) increases sales from 500  to 650 units per month? </a:t>
            </a:r>
          </a:p>
        </p:txBody>
      </p:sp>
      <p:pic>
        <p:nvPicPr>
          <p:cNvPr id="352260" name="Picture 4" descr="j0234467"/>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33800" y="4316413"/>
            <a:ext cx="2197100" cy="223678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765615689"/>
      </p:ext>
    </p:extLst>
  </p:cSld>
  <p:clrMapOvr>
    <a:masterClrMapping/>
  </p:clrMapOvr>
  <p:transition>
    <p:cover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1">
                    <a:satMod val="150000"/>
                  </a:schemeClr>
                </a:solidFill>
              </a:rPr>
              <a:t>Basics of CVP Analysis (contd.)</a:t>
            </a:r>
            <a:endParaRPr lang="en-US" dirty="0"/>
          </a:p>
        </p:txBody>
      </p:sp>
      <p:sp>
        <p:nvSpPr>
          <p:cNvPr id="6" name="Content Placeholder 5"/>
          <p:cNvSpPr>
            <a:spLocks noGrp="1"/>
          </p:cNvSpPr>
          <p:nvPr>
            <p:ph idx="1"/>
          </p:nvPr>
        </p:nvSpPr>
        <p:spPr/>
        <p:txBody>
          <a:bodyPr/>
          <a:lstStyle/>
          <a:p>
            <a:r>
              <a:rPr lang="en-US" sz="2400" b="1" dirty="0" smtClean="0"/>
              <a:t>Contribution Margin.</a:t>
            </a:r>
            <a:r>
              <a:rPr lang="en-US" sz="2400" dirty="0" smtClean="0"/>
              <a:t> Contribution margin is the amount remaining from sales revenue after variable expenses have been deducted. It contributes towards covering fixed costs and then towards profit.</a:t>
            </a:r>
          </a:p>
          <a:p>
            <a:endParaRPr lang="en-US" sz="2400" dirty="0" smtClean="0"/>
          </a:p>
          <a:p>
            <a:r>
              <a:rPr lang="en-US" sz="2400" b="1" dirty="0" smtClean="0"/>
              <a:t>Unit Contribution Margin.</a:t>
            </a:r>
            <a:r>
              <a:rPr lang="en-US" sz="2400" dirty="0" smtClean="0"/>
              <a:t> The unit contribution margin can be used to predict changes in total contribution margin as a result of changes in the unit sales of a product.</a:t>
            </a:r>
            <a:endParaRPr lang="en-US" sz="1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ChangeArrowheads="1"/>
          </p:cNvSpPr>
          <p:nvPr/>
        </p:nvSpPr>
        <p:spPr bwMode="auto">
          <a:xfrm>
            <a:off x="304800" y="5638800"/>
            <a:ext cx="8305800" cy="831850"/>
          </a:xfrm>
          <a:prstGeom prst="rect">
            <a:avLst/>
          </a:prstGeom>
          <a:solidFill>
            <a:schemeClr val="accent2"/>
          </a:solidFill>
          <a:ln w="12700">
            <a:solidFill>
              <a:schemeClr val="tx1"/>
            </a:solidFill>
            <a:miter lim="800000"/>
            <a:headEnd/>
            <a:tailEnd/>
          </a:ln>
          <a:effectLst>
            <a:outerShdw dist="71842" dir="2700000" algn="ctr" rotWithShape="0">
              <a:schemeClr val="bg2"/>
            </a:outerShdw>
          </a:effectLst>
        </p:spPr>
        <p:txBody>
          <a:bodyPr lIns="90488" tIns="44450" rIns="90488" bIns="44450">
            <a:spAutoFit/>
          </a:bodyPr>
          <a:lstStyle/>
          <a:p>
            <a:pPr algn="ctr"/>
            <a:r>
              <a:rPr lang="en-US" sz="2400" b="1">
                <a:solidFill>
                  <a:srgbClr val="FFFFFF"/>
                </a:solidFill>
                <a:effectLst>
                  <a:outerShdw blurRad="38100" dist="38100" dir="2700000" algn="tl">
                    <a:srgbClr val="000000"/>
                  </a:outerShdw>
                </a:effectLst>
                <a:latin typeface="Arial" charset="0"/>
              </a:rPr>
              <a:t>Sales </a:t>
            </a:r>
            <a:r>
              <a:rPr lang="en-US" sz="2400" b="1" i="1">
                <a:solidFill>
                  <a:srgbClr val="FFFF00"/>
                </a:solidFill>
                <a:effectLst>
                  <a:outerShdw blurRad="38100" dist="38100" dir="2700000" algn="tl">
                    <a:srgbClr val="000000"/>
                  </a:outerShdw>
                </a:effectLst>
                <a:latin typeface="Arial" charset="0"/>
              </a:rPr>
              <a:t>increase</a:t>
            </a:r>
            <a:r>
              <a:rPr lang="en-US" sz="2400" b="1">
                <a:solidFill>
                  <a:srgbClr val="FFFFFF"/>
                </a:solidFill>
                <a:effectLst>
                  <a:outerShdw blurRad="38100" dist="38100" dir="2700000" algn="tl">
                    <a:srgbClr val="000000"/>
                  </a:outerShdw>
                </a:effectLst>
                <a:latin typeface="Arial" charset="0"/>
              </a:rPr>
              <a:t> by $62,000,  fixed costs increase by $15,000, and net operating income </a:t>
            </a:r>
            <a:r>
              <a:rPr lang="en-US" sz="2400" b="1" i="1">
                <a:solidFill>
                  <a:srgbClr val="FFFF00"/>
                </a:solidFill>
                <a:effectLst>
                  <a:outerShdw blurRad="38100" dist="38100" dir="2700000" algn="tl">
                    <a:srgbClr val="000000"/>
                  </a:outerShdw>
                </a:effectLst>
                <a:latin typeface="Arial" charset="0"/>
              </a:rPr>
              <a:t>increases</a:t>
            </a:r>
            <a:r>
              <a:rPr lang="en-US" sz="2400" b="1">
                <a:solidFill>
                  <a:srgbClr val="FFFFFF"/>
                </a:solidFill>
                <a:effectLst>
                  <a:outerShdw blurRad="38100" dist="38100" dir="2700000" algn="tl">
                    <a:srgbClr val="000000"/>
                  </a:outerShdw>
                </a:effectLst>
                <a:latin typeface="Arial" charset="0"/>
              </a:rPr>
              <a:t> by $2,000</a:t>
            </a:r>
            <a:r>
              <a:rPr lang="en-US" sz="2400">
                <a:solidFill>
                  <a:srgbClr val="FFFFFF"/>
                </a:solidFill>
                <a:effectLst>
                  <a:outerShdw blurRad="38100" dist="38100" dir="2700000" algn="tl">
                    <a:srgbClr val="000000"/>
                  </a:outerShdw>
                </a:effectLst>
                <a:latin typeface="Arial" charset="0"/>
              </a:rPr>
              <a:t>.</a:t>
            </a:r>
          </a:p>
        </p:txBody>
      </p:sp>
      <p:sp>
        <p:nvSpPr>
          <p:cNvPr id="354307" name="Rectangle 3"/>
          <p:cNvSpPr>
            <a:spLocks noGrp="1" noChangeArrowheads="1"/>
          </p:cNvSpPr>
          <p:nvPr>
            <p:ph type="title"/>
          </p:nvPr>
        </p:nvSpPr>
        <p:spPr/>
        <p:txBody>
          <a:bodyPr/>
          <a:lstStyle/>
          <a:p>
            <a:r>
              <a:rPr lang="en-US" sz="3000"/>
              <a:t>Change in Fixed Cost, Sales Price and Volume</a:t>
            </a:r>
          </a:p>
        </p:txBody>
      </p:sp>
      <p:pic>
        <p:nvPicPr>
          <p:cNvPr id="354308" name="Picture 4" descr="C6Change in Three Variables"/>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914400" y="1371600"/>
            <a:ext cx="7072313" cy="417671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739954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354306"/>
                                        </p:tgtEl>
                                        <p:attrNameLst>
                                          <p:attrName>style.visibility</p:attrName>
                                        </p:attrNameLst>
                                      </p:cBhvr>
                                      <p:to>
                                        <p:strVal val="visible"/>
                                      </p:to>
                                    </p:set>
                                    <p:anim calcmode="lin" valueType="num">
                                      <p:cBhvr>
                                        <p:cTn id="7" dur="500" fill="hold"/>
                                        <p:tgtEl>
                                          <p:spTgt spid="354306"/>
                                        </p:tgtEl>
                                        <p:attrNameLst>
                                          <p:attrName>ppt_w</p:attrName>
                                        </p:attrNameLst>
                                      </p:cBhvr>
                                      <p:tavLst>
                                        <p:tav tm="0">
                                          <p:val>
                                            <p:fltVal val="0"/>
                                          </p:val>
                                        </p:tav>
                                        <p:tav tm="100000">
                                          <p:val>
                                            <p:strVal val="#ppt_w"/>
                                          </p:val>
                                        </p:tav>
                                      </p:tavLst>
                                    </p:anim>
                                    <p:anim calcmode="lin" valueType="num">
                                      <p:cBhvr>
                                        <p:cTn id="8" dur="500" fill="hold"/>
                                        <p:tgtEl>
                                          <p:spTgt spid="35430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6"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0" y="76200"/>
            <a:ext cx="9144000" cy="762000"/>
          </a:xfrm>
        </p:spPr>
        <p:txBody>
          <a:bodyPr/>
          <a:lstStyle/>
          <a:p>
            <a:r>
              <a:rPr lang="en-US" sz="2600"/>
              <a:t>Change in Variable Cost, Fixed Cost and Sales Volume</a:t>
            </a:r>
          </a:p>
        </p:txBody>
      </p:sp>
      <p:sp>
        <p:nvSpPr>
          <p:cNvPr id="356355" name="Text Box 3"/>
          <p:cNvSpPr txBox="1">
            <a:spLocks noChangeArrowheads="1"/>
          </p:cNvSpPr>
          <p:nvPr/>
        </p:nvSpPr>
        <p:spPr bwMode="auto">
          <a:xfrm>
            <a:off x="76200" y="1295400"/>
            <a:ext cx="8991600" cy="3387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3600">
                <a:solidFill>
                  <a:srgbClr val="000000"/>
                </a:solidFill>
                <a:latin typeface="Arial" charset="0"/>
              </a:rPr>
              <a:t>What is the profit impact if Racing (</a:t>
            </a:r>
            <a:r>
              <a:rPr lang="en-US" sz="3600">
                <a:solidFill>
                  <a:srgbClr val="0000CC"/>
                </a:solidFill>
                <a:latin typeface="Arial" charset="0"/>
              </a:rPr>
              <a:t>1</a:t>
            </a:r>
            <a:r>
              <a:rPr lang="en-US" sz="3600">
                <a:solidFill>
                  <a:srgbClr val="000000"/>
                </a:solidFill>
                <a:latin typeface="Arial" charset="0"/>
              </a:rPr>
              <a:t>) pays a $15 sales commission per bike sold instead of paying salespersons flat salaries that currently total $6,000 per month, and (</a:t>
            </a:r>
            <a:r>
              <a:rPr lang="en-US" sz="3600">
                <a:solidFill>
                  <a:srgbClr val="0000CC"/>
                </a:solidFill>
                <a:latin typeface="Arial" charset="0"/>
              </a:rPr>
              <a:t>2</a:t>
            </a:r>
            <a:r>
              <a:rPr lang="en-US" sz="3600">
                <a:solidFill>
                  <a:srgbClr val="000000"/>
                </a:solidFill>
                <a:latin typeface="Arial" charset="0"/>
              </a:rPr>
              <a:t>) increases unit sales from 500 to 575 bikes? </a:t>
            </a:r>
          </a:p>
        </p:txBody>
      </p:sp>
      <p:pic>
        <p:nvPicPr>
          <p:cNvPr id="356356" name="Picture 4" descr="j0234467"/>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505200" y="4495800"/>
            <a:ext cx="2197100" cy="223678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80499567"/>
      </p:ext>
    </p:extLst>
  </p:cSld>
  <p:clrMapOvr>
    <a:masterClrMapping/>
  </p:clrMapOvr>
  <p:transition>
    <p:cover dir="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r>
              <a:rPr lang="en-US" sz="2600"/>
              <a:t>Change in Variable Cost, Fixed Cost and Sales Volume</a:t>
            </a:r>
          </a:p>
        </p:txBody>
      </p:sp>
      <p:pic>
        <p:nvPicPr>
          <p:cNvPr id="358403" name="Picture 3" descr="C6SalesCommission"/>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85800" y="1371600"/>
            <a:ext cx="7696200" cy="45085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sp>
        <p:nvSpPr>
          <p:cNvPr id="358404" name="Rectangle 4"/>
          <p:cNvSpPr>
            <a:spLocks noChangeArrowheads="1"/>
          </p:cNvSpPr>
          <p:nvPr/>
        </p:nvSpPr>
        <p:spPr bwMode="auto">
          <a:xfrm>
            <a:off x="304800" y="5638800"/>
            <a:ext cx="8305800" cy="831850"/>
          </a:xfrm>
          <a:prstGeom prst="rect">
            <a:avLst/>
          </a:prstGeom>
          <a:solidFill>
            <a:schemeClr val="accent2"/>
          </a:solidFill>
          <a:ln w="12700">
            <a:solidFill>
              <a:schemeClr val="tx1"/>
            </a:solidFill>
            <a:miter lim="800000"/>
            <a:headEnd/>
            <a:tailEnd/>
          </a:ln>
          <a:effectLst>
            <a:outerShdw dist="71842" dir="2700000" algn="ctr" rotWithShape="0">
              <a:schemeClr val="bg2"/>
            </a:outerShdw>
          </a:effectLst>
        </p:spPr>
        <p:txBody>
          <a:bodyPr lIns="90488" tIns="44450" rIns="90488" bIns="44450">
            <a:spAutoFit/>
          </a:bodyPr>
          <a:lstStyle/>
          <a:p>
            <a:pPr algn="ctr"/>
            <a:r>
              <a:rPr lang="en-US" sz="2400" b="1">
                <a:solidFill>
                  <a:srgbClr val="FFFFFF"/>
                </a:solidFill>
                <a:effectLst>
                  <a:outerShdw blurRad="38100" dist="38100" dir="2700000" algn="tl">
                    <a:srgbClr val="000000"/>
                  </a:outerShdw>
                </a:effectLst>
                <a:latin typeface="Arial" charset="0"/>
              </a:rPr>
              <a:t>Sales </a:t>
            </a:r>
            <a:r>
              <a:rPr lang="en-US" sz="2400" b="1" i="1">
                <a:solidFill>
                  <a:srgbClr val="FFFF00"/>
                </a:solidFill>
                <a:effectLst>
                  <a:outerShdw blurRad="38100" dist="38100" dir="2700000" algn="tl">
                    <a:srgbClr val="000000"/>
                  </a:outerShdw>
                </a:effectLst>
                <a:latin typeface="Arial" charset="0"/>
              </a:rPr>
              <a:t>increase</a:t>
            </a:r>
            <a:r>
              <a:rPr lang="en-US" sz="2400" b="1">
                <a:solidFill>
                  <a:srgbClr val="FFFFFF"/>
                </a:solidFill>
                <a:effectLst>
                  <a:outerShdw blurRad="38100" dist="38100" dir="2700000" algn="tl">
                    <a:srgbClr val="000000"/>
                  </a:outerShdw>
                </a:effectLst>
                <a:latin typeface="Arial" charset="0"/>
              </a:rPr>
              <a:t> by $37,500,  variable costs </a:t>
            </a:r>
            <a:r>
              <a:rPr lang="en-US" sz="2400" b="1" i="1">
                <a:solidFill>
                  <a:srgbClr val="FFFF00"/>
                </a:solidFill>
                <a:effectLst>
                  <a:outerShdw blurRad="38100" dist="38100" dir="2700000" algn="tl">
                    <a:srgbClr val="000000"/>
                  </a:outerShdw>
                </a:effectLst>
                <a:latin typeface="Arial" charset="0"/>
              </a:rPr>
              <a:t>increase</a:t>
            </a:r>
            <a:r>
              <a:rPr lang="en-US" sz="2400" b="1">
                <a:solidFill>
                  <a:srgbClr val="FFFFFF"/>
                </a:solidFill>
                <a:effectLst>
                  <a:outerShdw blurRad="38100" dist="38100" dir="2700000" algn="tl">
                    <a:srgbClr val="000000"/>
                  </a:outerShdw>
                </a:effectLst>
                <a:latin typeface="Arial" charset="0"/>
              </a:rPr>
              <a:t> by $31,125, but fixed expenses </a:t>
            </a:r>
            <a:r>
              <a:rPr lang="en-US" sz="2400" b="1" i="1">
                <a:solidFill>
                  <a:srgbClr val="FFFF00"/>
                </a:solidFill>
                <a:effectLst>
                  <a:outerShdw blurRad="38100" dist="38100" dir="2700000" algn="tl">
                    <a:srgbClr val="000000"/>
                  </a:outerShdw>
                </a:effectLst>
                <a:latin typeface="Arial" charset="0"/>
              </a:rPr>
              <a:t>decrease</a:t>
            </a:r>
            <a:r>
              <a:rPr lang="en-US" sz="2400" b="1">
                <a:solidFill>
                  <a:srgbClr val="FFFFFF"/>
                </a:solidFill>
                <a:effectLst>
                  <a:outerShdw blurRad="38100" dist="38100" dir="2700000" algn="tl">
                    <a:srgbClr val="000000"/>
                  </a:outerShdw>
                </a:effectLst>
                <a:latin typeface="Arial" charset="0"/>
              </a:rPr>
              <a:t> by $6,000</a:t>
            </a:r>
            <a:r>
              <a:rPr lang="en-US" sz="2400">
                <a:solidFill>
                  <a:srgbClr val="FFFFFF"/>
                </a:solidFill>
                <a:effectLst>
                  <a:outerShdw blurRad="38100" dist="38100" dir="2700000" algn="tl">
                    <a:srgbClr val="000000"/>
                  </a:outerShdw>
                </a:effectLst>
                <a:latin typeface="Arial" charset="0"/>
              </a:rPr>
              <a:t>.</a:t>
            </a:r>
          </a:p>
        </p:txBody>
      </p:sp>
    </p:spTree>
    <p:extLst>
      <p:ext uri="{BB962C8B-B14F-4D97-AF65-F5344CB8AC3E}">
        <p14:creationId xmlns="" xmlns:p14="http://schemas.microsoft.com/office/powerpoint/2010/main" val="42412141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358404"/>
                                        </p:tgtEl>
                                        <p:attrNameLst>
                                          <p:attrName>style.visibility</p:attrName>
                                        </p:attrNameLst>
                                      </p:cBhvr>
                                      <p:to>
                                        <p:strVal val="visible"/>
                                      </p:to>
                                    </p:set>
                                    <p:anim calcmode="lin" valueType="num">
                                      <p:cBhvr>
                                        <p:cTn id="7" dur="500" fill="hold"/>
                                        <p:tgtEl>
                                          <p:spTgt spid="358404"/>
                                        </p:tgtEl>
                                        <p:attrNameLst>
                                          <p:attrName>ppt_w</p:attrName>
                                        </p:attrNameLst>
                                      </p:cBhvr>
                                      <p:tavLst>
                                        <p:tav tm="0">
                                          <p:val>
                                            <p:fltVal val="0"/>
                                          </p:val>
                                        </p:tav>
                                        <p:tav tm="100000">
                                          <p:val>
                                            <p:strVal val="#ppt_w"/>
                                          </p:val>
                                        </p:tav>
                                      </p:tavLst>
                                    </p:anim>
                                    <p:anim calcmode="lin" valueType="num">
                                      <p:cBhvr>
                                        <p:cTn id="8" dur="500" fill="hold"/>
                                        <p:tgtEl>
                                          <p:spTgt spid="35840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4"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a:xfrm>
            <a:off x="0" y="76200"/>
            <a:ext cx="9144000" cy="762000"/>
          </a:xfrm>
        </p:spPr>
        <p:txBody>
          <a:bodyPr/>
          <a:lstStyle/>
          <a:p>
            <a:r>
              <a:rPr lang="en-US"/>
              <a:t>Change in Regular Sales Price</a:t>
            </a:r>
          </a:p>
        </p:txBody>
      </p:sp>
      <p:sp>
        <p:nvSpPr>
          <p:cNvPr id="360451" name="Text Box 3"/>
          <p:cNvSpPr txBox="1">
            <a:spLocks noChangeArrowheads="1"/>
          </p:cNvSpPr>
          <p:nvPr/>
        </p:nvSpPr>
        <p:spPr bwMode="auto">
          <a:xfrm>
            <a:off x="76200" y="1295400"/>
            <a:ext cx="8991600" cy="3387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3600">
                <a:solidFill>
                  <a:srgbClr val="000000"/>
                </a:solidFill>
                <a:latin typeface="Arial" charset="0"/>
              </a:rPr>
              <a:t>If Racing has an opportunity to sell 150 bikes to a wholesaler without disturbing sales to other customers or fixed expenses, what price would it quote to the wholesaler if it wants to increase monthly profits by $3,000? </a:t>
            </a:r>
          </a:p>
        </p:txBody>
      </p:sp>
      <p:pic>
        <p:nvPicPr>
          <p:cNvPr id="360452" name="Picture 4" descr="j0234467"/>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681413" y="4648200"/>
            <a:ext cx="2020887" cy="2057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257898073"/>
      </p:ext>
    </p:extLst>
  </p:cSld>
  <p:clrMapOvr>
    <a:masterClrMapping/>
  </p:clrMapOvr>
  <p:transition>
    <p:cover dir="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r>
              <a:rPr lang="en-US" sz="4000"/>
              <a:t>Change in Regular Sales Price</a:t>
            </a:r>
          </a:p>
        </p:txBody>
      </p:sp>
      <p:graphicFrame>
        <p:nvGraphicFramePr>
          <p:cNvPr id="362499" name="Object 3"/>
          <p:cNvGraphicFramePr>
            <a:graphicFrameLocks noChangeAspect="1"/>
          </p:cNvGraphicFramePr>
          <p:nvPr/>
        </p:nvGraphicFramePr>
        <p:xfrm>
          <a:off x="309563" y="1519238"/>
          <a:ext cx="7153275" cy="1600200"/>
        </p:xfrm>
        <a:graphic>
          <a:graphicData uri="http://schemas.openxmlformats.org/presentationml/2006/ole">
            <p:oleObj spid="_x0000_s196610" name="Worksheet" r:id="rId4" imgW="3378600" imgH="765360" progId="Excel.Sheet.8">
              <p:embed/>
            </p:oleObj>
          </a:graphicData>
        </a:graphic>
      </p:graphicFrame>
      <p:graphicFrame>
        <p:nvGraphicFramePr>
          <p:cNvPr id="362500" name="Object 4"/>
          <p:cNvGraphicFramePr>
            <a:graphicFrameLocks noChangeAspect="1"/>
          </p:cNvGraphicFramePr>
          <p:nvPr/>
        </p:nvGraphicFramePr>
        <p:xfrm>
          <a:off x="1639888" y="3559175"/>
          <a:ext cx="7046912" cy="1774825"/>
        </p:xfrm>
        <a:graphic>
          <a:graphicData uri="http://schemas.openxmlformats.org/presentationml/2006/ole">
            <p:oleObj spid="_x0000_s196611" name="Worksheet" r:id="rId5" imgW="2638529" imgH="676386" progId="Excel.Sheet.8">
              <p:embed/>
            </p:oleObj>
          </a:graphicData>
        </a:graphic>
      </p:graphicFrame>
      <p:pic>
        <p:nvPicPr>
          <p:cNvPr id="362501" name="Picture 5" descr="j0282470"/>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304800" y="4648200"/>
            <a:ext cx="1533525" cy="182562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780679624"/>
      </p:ext>
    </p:extLst>
  </p:cSld>
  <p:clrMapOvr>
    <a:masterClrMapping/>
  </p:clrMapOvr>
  <p:transition>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a:noFill/>
          <a:ln/>
          <a:extLs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a:t>Quick Check </a:t>
            </a:r>
            <a:r>
              <a:rPr lang="en-US" sz="3200">
                <a:sym typeface="Wingdings" pitchFamily="2" charset="2"/>
              </a:rPr>
              <a:t></a:t>
            </a:r>
          </a:p>
        </p:txBody>
      </p:sp>
      <p:sp>
        <p:nvSpPr>
          <p:cNvPr id="397315" name="Rectangle 3"/>
          <p:cNvSpPr>
            <a:spLocks noGrp="1" noChangeArrowheads="1"/>
          </p:cNvSpPr>
          <p:nvPr>
            <p:ph type="body" idx="4294967295"/>
          </p:nvPr>
        </p:nvSpPr>
        <p:spPr>
          <a:xfrm>
            <a:off x="990600" y="1371600"/>
            <a:ext cx="8153400" cy="5143500"/>
          </a:xfrm>
          <a:solidFill>
            <a:srgbClr val="EDECD2"/>
          </a:solidFill>
          <a:ln w="12699">
            <a:solidFill>
              <a:schemeClr val="bg2"/>
            </a:solidFill>
            <a:miter lim="800000"/>
            <a:headEnd/>
            <a:tailEnd/>
          </a:ln>
          <a:effectLst>
            <a:outerShdw dist="35921" dir="2700000" algn="ctr" rotWithShape="0">
              <a:schemeClr val="bg2"/>
            </a:outerShdw>
          </a:effectLst>
        </p:spPr>
        <p:txBody>
          <a:bodyPr lIns="90488" tIns="44450" rIns="90488" bIns="44450"/>
          <a:lstStyle/>
          <a:p>
            <a:pPr>
              <a:buFont typeface="Times" pitchFamily="34" charset="0"/>
              <a:buNone/>
            </a:pPr>
            <a:r>
              <a:rPr lang="en-US" sz="2600"/>
              <a:t> 	Coffee Klatch is an espresso stand in a downtown office building. The average selling price of a cup of coffee is $1.49 and the average variable expense per cup is $0.36. The average fixed expense per month is $1,300.  How many cups of coffee would have to be sold to attain target profits of $2,500 per month?</a:t>
            </a:r>
          </a:p>
          <a:p>
            <a:pPr lvl="1">
              <a:buFont typeface="Wingdings" pitchFamily="2" charset="2"/>
              <a:buNone/>
            </a:pPr>
            <a:r>
              <a:rPr lang="en-US"/>
              <a:t>a. 3,363 cups</a:t>
            </a:r>
          </a:p>
          <a:p>
            <a:pPr lvl="1">
              <a:buFont typeface="Wingdings" pitchFamily="2" charset="2"/>
              <a:buNone/>
            </a:pPr>
            <a:r>
              <a:rPr lang="en-US"/>
              <a:t>b. 2,212 cups</a:t>
            </a:r>
          </a:p>
          <a:p>
            <a:pPr lvl="1">
              <a:buFont typeface="Wingdings" pitchFamily="2" charset="2"/>
              <a:buNone/>
            </a:pPr>
            <a:r>
              <a:rPr lang="en-US"/>
              <a:t>c. 1,150 cups</a:t>
            </a:r>
          </a:p>
          <a:p>
            <a:pPr lvl="1">
              <a:buFont typeface="Wingdings" pitchFamily="2" charset="2"/>
              <a:buNone/>
            </a:pPr>
            <a:r>
              <a:rPr lang="en-US"/>
              <a:t>d. 4,200 cups</a:t>
            </a:r>
          </a:p>
        </p:txBody>
      </p:sp>
    </p:spTree>
    <p:extLst>
      <p:ext uri="{BB962C8B-B14F-4D97-AF65-F5344CB8AC3E}">
        <p14:creationId xmlns="" xmlns:p14="http://schemas.microsoft.com/office/powerpoint/2010/main" val="2428514197"/>
      </p:ext>
    </p:extLst>
  </p:cSld>
  <p:clrMapOvr>
    <a:masterClrMapping/>
  </p:clrMapOvr>
  <p:transition spd="med">
    <p:blinds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1026"/>
          <p:cNvSpPr>
            <a:spLocks noChangeArrowheads="1"/>
          </p:cNvSpPr>
          <p:nvPr/>
        </p:nvSpPr>
        <p:spPr bwMode="auto">
          <a:xfrm>
            <a:off x="609600" y="1371600"/>
            <a:ext cx="8153400" cy="5143500"/>
          </a:xfrm>
          <a:prstGeom prst="rect">
            <a:avLst/>
          </a:prstGeom>
          <a:solidFill>
            <a:srgbClr val="EDECD2"/>
          </a:solidFill>
          <a:ln w="12699">
            <a:solidFill>
              <a:schemeClr val="bg2"/>
            </a:solidFill>
            <a:miter lim="800000"/>
            <a:headEnd/>
            <a:tailEnd/>
          </a:ln>
          <a:effectLst>
            <a:outerShdw dist="35921" dir="2700000" algn="ctr" rotWithShape="0">
              <a:schemeClr val="bg2"/>
            </a:outerShdw>
          </a:effectLst>
        </p:spPr>
        <p:txBody>
          <a:bodyPr lIns="90488" tIns="44450" rIns="90488" bIns="44450"/>
          <a:lstStyle/>
          <a:p>
            <a:pPr marL="342900" indent="-342900" eaLnBrk="1" hangingPunct="1">
              <a:spcBef>
                <a:spcPct val="20000"/>
              </a:spcBef>
              <a:buClr>
                <a:srgbClr val="3568C7"/>
              </a:buClr>
              <a:buFont typeface="Times" pitchFamily="34" charset="0"/>
              <a:buNone/>
            </a:pPr>
            <a:r>
              <a:rPr lang="en-US" sz="2600">
                <a:solidFill>
                  <a:srgbClr val="000000"/>
                </a:solidFill>
                <a:latin typeface="Arial" charset="0"/>
              </a:rPr>
              <a:t> 	Coffee Klatch is an espresso stand in a downtown office building. The average selling price of a cup of coffee is $1.49 and the average variable expense per cup is $0.36. The average fixed expense per month is $1,300.  How many cups of coffee would have to be sold to attain target profits of $2,500 per month?</a:t>
            </a:r>
          </a:p>
          <a:p>
            <a:pPr marL="742950" lvl="1" indent="-285750" eaLnBrk="1" hangingPunct="1">
              <a:spcBef>
                <a:spcPct val="20000"/>
              </a:spcBef>
              <a:buClr>
                <a:srgbClr val="F06157"/>
              </a:buClr>
              <a:buFont typeface="Wingdings" pitchFamily="2" charset="2"/>
              <a:buNone/>
            </a:pPr>
            <a:r>
              <a:rPr lang="en-US" sz="2600">
                <a:solidFill>
                  <a:srgbClr val="000000"/>
                </a:solidFill>
                <a:latin typeface="Arial" charset="0"/>
              </a:rPr>
              <a:t>a. 3,363 cups</a:t>
            </a:r>
          </a:p>
          <a:p>
            <a:pPr marL="742950" lvl="1" indent="-285750" eaLnBrk="1" hangingPunct="1">
              <a:spcBef>
                <a:spcPct val="20000"/>
              </a:spcBef>
              <a:buClr>
                <a:srgbClr val="F06157"/>
              </a:buClr>
              <a:buFont typeface="Wingdings" pitchFamily="2" charset="2"/>
              <a:buNone/>
            </a:pPr>
            <a:r>
              <a:rPr lang="en-US" sz="2600">
                <a:solidFill>
                  <a:srgbClr val="B3D1F0"/>
                </a:solidFill>
                <a:latin typeface="Arial" charset="0"/>
              </a:rPr>
              <a:t>b. 2,212 cups</a:t>
            </a:r>
          </a:p>
          <a:p>
            <a:pPr marL="742950" lvl="1" indent="-285750" eaLnBrk="1" hangingPunct="1">
              <a:spcBef>
                <a:spcPct val="20000"/>
              </a:spcBef>
              <a:buClr>
                <a:srgbClr val="F06157"/>
              </a:buClr>
              <a:buFont typeface="Wingdings" pitchFamily="2" charset="2"/>
              <a:buNone/>
            </a:pPr>
            <a:r>
              <a:rPr lang="en-US" sz="2600">
                <a:solidFill>
                  <a:srgbClr val="B3D1F0"/>
                </a:solidFill>
                <a:latin typeface="Arial" charset="0"/>
              </a:rPr>
              <a:t>c. 1,150 cups</a:t>
            </a:r>
          </a:p>
          <a:p>
            <a:pPr marL="742950" lvl="1" indent="-285750" eaLnBrk="1" hangingPunct="1">
              <a:spcBef>
                <a:spcPct val="20000"/>
              </a:spcBef>
              <a:buClr>
                <a:srgbClr val="F06157"/>
              </a:buClr>
              <a:buFont typeface="Wingdings" pitchFamily="2" charset="2"/>
              <a:buNone/>
            </a:pPr>
            <a:r>
              <a:rPr lang="en-US" sz="2600">
                <a:solidFill>
                  <a:srgbClr val="B3D1F0"/>
                </a:solidFill>
                <a:latin typeface="Arial" charset="0"/>
              </a:rPr>
              <a:t>d. 4,200 cups</a:t>
            </a:r>
          </a:p>
        </p:txBody>
      </p:sp>
      <p:sp>
        <p:nvSpPr>
          <p:cNvPr id="399363" name="Rectangle 1027"/>
          <p:cNvSpPr>
            <a:spLocks noGrp="1" noChangeArrowheads="1"/>
          </p:cNvSpPr>
          <p:nvPr>
            <p:ph type="title"/>
          </p:nvPr>
        </p:nvSpPr>
        <p:spPr>
          <a:noFill/>
          <a:ln/>
          <a:extLs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a:t>Quick Check </a:t>
            </a:r>
            <a:r>
              <a:rPr lang="en-US" sz="3200">
                <a:sym typeface="Wingdings" pitchFamily="2" charset="2"/>
              </a:rPr>
              <a:t></a:t>
            </a:r>
          </a:p>
        </p:txBody>
      </p:sp>
      <p:sp>
        <p:nvSpPr>
          <p:cNvPr id="399364" name="Oval 1028"/>
          <p:cNvSpPr>
            <a:spLocks noChangeArrowheads="1"/>
          </p:cNvSpPr>
          <p:nvPr/>
        </p:nvSpPr>
        <p:spPr bwMode="auto">
          <a:xfrm>
            <a:off x="928688" y="4241800"/>
            <a:ext cx="558800" cy="558800"/>
          </a:xfrm>
          <a:prstGeom prst="ellipse">
            <a:avLst/>
          </a:prstGeom>
          <a:noFill/>
          <a:ln w="50799">
            <a:solidFill>
              <a:srgbClr val="FF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AU">
              <a:solidFill>
                <a:srgbClr val="000000"/>
              </a:solidFill>
              <a:latin typeface="Arial" charset="0"/>
            </a:endParaRPr>
          </a:p>
        </p:txBody>
      </p:sp>
      <p:grpSp>
        <p:nvGrpSpPr>
          <p:cNvPr id="399365" name="Group 1029"/>
          <p:cNvGrpSpPr>
            <a:grpSpLocks/>
          </p:cNvGrpSpPr>
          <p:nvPr/>
        </p:nvGrpSpPr>
        <p:grpSpPr bwMode="auto">
          <a:xfrm>
            <a:off x="1981200" y="762000"/>
            <a:ext cx="7086600" cy="3505200"/>
            <a:chOff x="1152" y="672"/>
            <a:chExt cx="4464" cy="2208"/>
          </a:xfrm>
        </p:grpSpPr>
        <p:sp>
          <p:nvSpPr>
            <p:cNvPr id="399366" name="Rectangle 1030"/>
            <p:cNvSpPr>
              <a:spLocks noChangeArrowheads="1"/>
            </p:cNvSpPr>
            <p:nvPr/>
          </p:nvSpPr>
          <p:spPr bwMode="auto">
            <a:xfrm>
              <a:off x="1200" y="672"/>
              <a:ext cx="4416" cy="2208"/>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AU">
                <a:solidFill>
                  <a:srgbClr val="000000"/>
                </a:solidFill>
                <a:latin typeface="Arial" charset="0"/>
              </a:endParaRPr>
            </a:p>
          </p:txBody>
        </p:sp>
        <p:sp>
          <p:nvSpPr>
            <p:cNvPr id="399367" name="Text Box 1031"/>
            <p:cNvSpPr txBox="1">
              <a:spLocks noChangeArrowheads="1"/>
            </p:cNvSpPr>
            <p:nvPr/>
          </p:nvSpPr>
          <p:spPr bwMode="auto">
            <a:xfrm>
              <a:off x="2592" y="778"/>
              <a:ext cx="3024" cy="5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2400" b="1">
                  <a:solidFill>
                    <a:srgbClr val="FFFFFF"/>
                  </a:solidFill>
                  <a:latin typeface="Arial" charset="0"/>
                </a:rPr>
                <a:t>Fixed expenses + Target profit</a:t>
              </a:r>
            </a:p>
            <a:p>
              <a:pPr algn="ctr" eaLnBrk="1" hangingPunct="1"/>
              <a:r>
                <a:rPr lang="en-US" sz="2400" b="1">
                  <a:solidFill>
                    <a:srgbClr val="FFFFFF"/>
                  </a:solidFill>
                  <a:latin typeface="Arial" charset="0"/>
                </a:rPr>
                <a:t>Unit CM</a:t>
              </a:r>
            </a:p>
          </p:txBody>
        </p:sp>
        <p:sp>
          <p:nvSpPr>
            <p:cNvPr id="399368" name="Line 1032"/>
            <p:cNvSpPr>
              <a:spLocks noChangeShapeType="1"/>
            </p:cNvSpPr>
            <p:nvPr/>
          </p:nvSpPr>
          <p:spPr bwMode="auto">
            <a:xfrm>
              <a:off x="2688" y="1051"/>
              <a:ext cx="2832" cy="0"/>
            </a:xfrm>
            <a:prstGeom prst="line">
              <a:avLst/>
            </a:prstGeom>
            <a:noFill/>
            <a:ln w="38100">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AU">
                <a:solidFill>
                  <a:srgbClr val="000000"/>
                </a:solidFill>
                <a:latin typeface="Arial" charset="0"/>
              </a:endParaRPr>
            </a:p>
          </p:txBody>
        </p:sp>
        <p:sp>
          <p:nvSpPr>
            <p:cNvPr id="399369" name="Text Box 1033"/>
            <p:cNvSpPr txBox="1">
              <a:spLocks noChangeArrowheads="1"/>
            </p:cNvSpPr>
            <p:nvPr/>
          </p:nvSpPr>
          <p:spPr bwMode="auto">
            <a:xfrm>
              <a:off x="1152" y="682"/>
              <a:ext cx="1344" cy="7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2400" b="1">
                  <a:solidFill>
                    <a:srgbClr val="FFFFFF"/>
                  </a:solidFill>
                  <a:latin typeface="Arial" charset="0"/>
                </a:rPr>
                <a:t>Unit sales</a:t>
              </a:r>
              <a:br>
                <a:rPr lang="en-US" sz="2400" b="1">
                  <a:solidFill>
                    <a:srgbClr val="FFFFFF"/>
                  </a:solidFill>
                  <a:latin typeface="Arial" charset="0"/>
                </a:rPr>
              </a:br>
              <a:r>
                <a:rPr lang="en-US" sz="2400" b="1">
                  <a:solidFill>
                    <a:srgbClr val="FFFFFF"/>
                  </a:solidFill>
                  <a:latin typeface="Arial" charset="0"/>
                </a:rPr>
                <a:t>to attain</a:t>
              </a:r>
              <a:br>
                <a:rPr lang="en-US" sz="2400" b="1">
                  <a:solidFill>
                    <a:srgbClr val="FFFFFF"/>
                  </a:solidFill>
                  <a:latin typeface="Arial" charset="0"/>
                </a:rPr>
              </a:br>
              <a:r>
                <a:rPr lang="en-US" sz="2400" b="1">
                  <a:solidFill>
                    <a:srgbClr val="FFFFFF"/>
                  </a:solidFill>
                  <a:latin typeface="Arial" charset="0"/>
                </a:rPr>
                <a:t>target profit </a:t>
              </a:r>
            </a:p>
          </p:txBody>
        </p:sp>
        <p:sp>
          <p:nvSpPr>
            <p:cNvPr id="399370" name="Text Box 1034"/>
            <p:cNvSpPr txBox="1">
              <a:spLocks noChangeArrowheads="1"/>
            </p:cNvSpPr>
            <p:nvPr/>
          </p:nvSpPr>
          <p:spPr bwMode="auto">
            <a:xfrm>
              <a:off x="2400" y="2544"/>
              <a:ext cx="134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2400" b="1">
                  <a:solidFill>
                    <a:srgbClr val="FFFFFF"/>
                  </a:solidFill>
                  <a:latin typeface="Arial" charset="0"/>
                </a:rPr>
                <a:t>= 3,363 cups</a:t>
              </a:r>
            </a:p>
          </p:txBody>
        </p:sp>
        <p:grpSp>
          <p:nvGrpSpPr>
            <p:cNvPr id="399371" name="Group 1035"/>
            <p:cNvGrpSpPr>
              <a:grpSpLocks/>
            </p:cNvGrpSpPr>
            <p:nvPr/>
          </p:nvGrpSpPr>
          <p:grpSpPr bwMode="auto">
            <a:xfrm>
              <a:off x="2400" y="1978"/>
              <a:ext cx="1104" cy="518"/>
              <a:chOff x="2400" y="1786"/>
              <a:chExt cx="1104" cy="518"/>
            </a:xfrm>
          </p:grpSpPr>
          <p:sp>
            <p:nvSpPr>
              <p:cNvPr id="399372" name="Text Box 1036"/>
              <p:cNvSpPr txBox="1">
                <a:spLocks noChangeArrowheads="1"/>
              </p:cNvSpPr>
              <p:nvPr/>
            </p:nvSpPr>
            <p:spPr bwMode="auto">
              <a:xfrm>
                <a:off x="2400" y="1894"/>
                <a:ext cx="24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pPr>
                <a:r>
                  <a:rPr lang="en-US" sz="2400" b="1">
                    <a:solidFill>
                      <a:srgbClr val="FFFFFF"/>
                    </a:solidFill>
                    <a:latin typeface="Arial" charset="0"/>
                  </a:rPr>
                  <a:t>=</a:t>
                </a:r>
              </a:p>
            </p:txBody>
          </p:sp>
          <p:sp>
            <p:nvSpPr>
              <p:cNvPr id="399373" name="Text Box 1037"/>
              <p:cNvSpPr txBox="1">
                <a:spLocks noChangeArrowheads="1"/>
              </p:cNvSpPr>
              <p:nvPr/>
            </p:nvSpPr>
            <p:spPr bwMode="auto">
              <a:xfrm>
                <a:off x="2592" y="1786"/>
                <a:ext cx="912" cy="5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2400" b="1">
                    <a:solidFill>
                      <a:srgbClr val="FFFFFF"/>
                    </a:solidFill>
                    <a:latin typeface="Arial" charset="0"/>
                  </a:rPr>
                  <a:t>$3,800</a:t>
                </a:r>
              </a:p>
              <a:p>
                <a:pPr algn="ctr" eaLnBrk="1" hangingPunct="1"/>
                <a:r>
                  <a:rPr lang="en-US" sz="2400" b="1">
                    <a:solidFill>
                      <a:srgbClr val="FFFFFF"/>
                    </a:solidFill>
                    <a:latin typeface="Arial" charset="0"/>
                  </a:rPr>
                  <a:t>$1.13</a:t>
                </a:r>
              </a:p>
            </p:txBody>
          </p:sp>
          <p:sp>
            <p:nvSpPr>
              <p:cNvPr id="399374" name="Line 1038"/>
              <p:cNvSpPr>
                <a:spLocks noChangeShapeType="1"/>
              </p:cNvSpPr>
              <p:nvPr/>
            </p:nvSpPr>
            <p:spPr bwMode="auto">
              <a:xfrm>
                <a:off x="2784" y="2049"/>
                <a:ext cx="576" cy="0"/>
              </a:xfrm>
              <a:prstGeom prst="line">
                <a:avLst/>
              </a:prstGeom>
              <a:noFill/>
              <a:ln w="38100">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AU">
                  <a:solidFill>
                    <a:srgbClr val="000000"/>
                  </a:solidFill>
                  <a:latin typeface="Arial" charset="0"/>
                </a:endParaRPr>
              </a:p>
            </p:txBody>
          </p:sp>
        </p:grpSp>
        <p:grpSp>
          <p:nvGrpSpPr>
            <p:cNvPr id="399375" name="Group 1039"/>
            <p:cNvGrpSpPr>
              <a:grpSpLocks/>
            </p:cNvGrpSpPr>
            <p:nvPr/>
          </p:nvGrpSpPr>
          <p:grpSpPr bwMode="auto">
            <a:xfrm>
              <a:off x="2352" y="1402"/>
              <a:ext cx="1920" cy="518"/>
              <a:chOff x="2352" y="1200"/>
              <a:chExt cx="1920" cy="518"/>
            </a:xfrm>
          </p:grpSpPr>
          <p:sp>
            <p:nvSpPr>
              <p:cNvPr id="399376" name="Text Box 1040"/>
              <p:cNvSpPr txBox="1">
                <a:spLocks noChangeArrowheads="1"/>
              </p:cNvSpPr>
              <p:nvPr/>
            </p:nvSpPr>
            <p:spPr bwMode="auto">
              <a:xfrm>
                <a:off x="2592" y="1200"/>
                <a:ext cx="1680" cy="5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2400" b="1">
                    <a:solidFill>
                      <a:srgbClr val="FFFFFF"/>
                    </a:solidFill>
                    <a:latin typeface="Arial" charset="0"/>
                  </a:rPr>
                  <a:t>$1,300 + $2,500</a:t>
                </a:r>
              </a:p>
              <a:p>
                <a:pPr algn="ctr" eaLnBrk="1" hangingPunct="1"/>
                <a:r>
                  <a:rPr lang="en-US" sz="2400" b="1">
                    <a:solidFill>
                      <a:srgbClr val="FFFFFF"/>
                    </a:solidFill>
                    <a:latin typeface="Arial" charset="0"/>
                  </a:rPr>
                  <a:t>$1.49 - $0.36 </a:t>
                </a:r>
              </a:p>
            </p:txBody>
          </p:sp>
          <p:sp>
            <p:nvSpPr>
              <p:cNvPr id="399377" name="Line 1041"/>
              <p:cNvSpPr>
                <a:spLocks noChangeShapeType="1"/>
              </p:cNvSpPr>
              <p:nvPr/>
            </p:nvSpPr>
            <p:spPr bwMode="auto">
              <a:xfrm>
                <a:off x="2760" y="1468"/>
                <a:ext cx="1344" cy="0"/>
              </a:xfrm>
              <a:prstGeom prst="line">
                <a:avLst/>
              </a:prstGeom>
              <a:noFill/>
              <a:ln w="38100">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AU">
                  <a:solidFill>
                    <a:srgbClr val="000000"/>
                  </a:solidFill>
                  <a:latin typeface="Arial" charset="0"/>
                </a:endParaRPr>
              </a:p>
            </p:txBody>
          </p:sp>
          <p:sp>
            <p:nvSpPr>
              <p:cNvPr id="399378" name="Text Box 1042"/>
              <p:cNvSpPr txBox="1">
                <a:spLocks noChangeArrowheads="1"/>
              </p:cNvSpPr>
              <p:nvPr/>
            </p:nvSpPr>
            <p:spPr bwMode="auto">
              <a:xfrm>
                <a:off x="2352" y="1330"/>
                <a:ext cx="288"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pPr>
                <a:r>
                  <a:rPr lang="en-US" sz="2400" b="1">
                    <a:solidFill>
                      <a:srgbClr val="FFFFFF"/>
                    </a:solidFill>
                    <a:latin typeface="Arial" charset="0"/>
                  </a:rPr>
                  <a:t>=</a:t>
                </a:r>
              </a:p>
            </p:txBody>
          </p:sp>
        </p:grpSp>
        <p:sp>
          <p:nvSpPr>
            <p:cNvPr id="399379" name="Text Box 1043"/>
            <p:cNvSpPr txBox="1">
              <a:spLocks noChangeArrowheads="1"/>
            </p:cNvSpPr>
            <p:nvPr/>
          </p:nvSpPr>
          <p:spPr bwMode="auto">
            <a:xfrm>
              <a:off x="2352" y="911"/>
              <a:ext cx="288"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pPr>
              <a:r>
                <a:rPr lang="en-US" sz="2400" b="1">
                  <a:solidFill>
                    <a:srgbClr val="FFFFFF"/>
                  </a:solidFill>
                  <a:latin typeface="Arial" charset="0"/>
                </a:rPr>
                <a:t>=</a:t>
              </a:r>
            </a:p>
          </p:txBody>
        </p:sp>
      </p:grpSp>
    </p:spTree>
    <p:extLst>
      <p:ext uri="{BB962C8B-B14F-4D97-AF65-F5344CB8AC3E}">
        <p14:creationId xmlns="" xmlns:p14="http://schemas.microsoft.com/office/powerpoint/2010/main" val="4263856515"/>
      </p:ext>
    </p:extLst>
  </p:cSld>
  <p:clrMapOvr>
    <a:masterClrMapping/>
  </p:clrMapOvr>
  <p:transition spd="med">
    <p:blinds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a:noFill/>
          <a:ln/>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a:t>The Margin of Safety</a:t>
            </a:r>
          </a:p>
        </p:txBody>
      </p:sp>
      <p:sp>
        <p:nvSpPr>
          <p:cNvPr id="401411" name="Rectangle 3"/>
          <p:cNvSpPr>
            <a:spLocks noGrp="1" noChangeArrowheads="1"/>
          </p:cNvSpPr>
          <p:nvPr>
            <p:ph type="body" idx="4294967295"/>
          </p:nvPr>
        </p:nvSpPr>
        <p:spPr>
          <a:xfrm>
            <a:off x="1143000" y="1524000"/>
            <a:ext cx="8001000" cy="1600200"/>
          </a:xfrm>
          <a:noFill/>
          <a:ln/>
          <a:extLst>
            <a:ext uri="{91240B29-F687-4F45-9708-019B960494DF}">
              <a14:hiddenLine xmlns="" xmlns:a14="http://schemas.microsoft.com/office/drawing/2010/main" w="12700">
                <a:solidFill>
                  <a:schemeClr val="tx1"/>
                </a:solidFill>
                <a:miter lim="800000"/>
                <a:headEnd/>
                <a:tailEnd/>
              </a14:hiddenLine>
            </a:ext>
          </a:extLst>
        </p:spPr>
        <p:txBody>
          <a:bodyPr lIns="90488" tIns="44450" rIns="90488" bIns="44450"/>
          <a:lstStyle/>
          <a:p>
            <a:pPr algn="ctr">
              <a:buFont typeface="Times" pitchFamily="34" charset="0"/>
              <a:buNone/>
            </a:pPr>
            <a:r>
              <a:rPr lang="en-US" sz="3200"/>
              <a:t>The margin of safety is the excess of budgeted (or actual) sales over the break-even volume of sales.</a:t>
            </a:r>
          </a:p>
        </p:txBody>
      </p:sp>
      <p:sp>
        <p:nvSpPr>
          <p:cNvPr id="401412" name="Rectangle 4"/>
          <p:cNvSpPr>
            <a:spLocks noChangeArrowheads="1"/>
          </p:cNvSpPr>
          <p:nvPr/>
        </p:nvSpPr>
        <p:spPr bwMode="auto">
          <a:xfrm>
            <a:off x="304800" y="3281363"/>
            <a:ext cx="8597900" cy="528637"/>
          </a:xfrm>
          <a:prstGeom prst="rect">
            <a:avLst/>
          </a:prstGeom>
          <a:solidFill>
            <a:srgbClr val="0000CC"/>
          </a:solidFill>
          <a:ln w="12700">
            <a:solidFill>
              <a:schemeClr val="tx1"/>
            </a:solidFill>
            <a:miter lim="800000"/>
            <a:headEnd/>
            <a:tailEnd/>
          </a:ln>
          <a:effectLst>
            <a:outerShdw dist="35921" dir="2700000" algn="ctr" rotWithShape="0">
              <a:schemeClr val="bg2"/>
            </a:outerShdw>
          </a:effectLst>
        </p:spPr>
        <p:txBody>
          <a:bodyPr wrap="none" lIns="90488" tIns="44450" rIns="90488" bIns="44450">
            <a:spAutoFit/>
          </a:bodyPr>
          <a:lstStyle/>
          <a:p>
            <a:r>
              <a:rPr lang="en-US" sz="2800" b="1">
                <a:solidFill>
                  <a:srgbClr val="FFFF00"/>
                </a:solidFill>
                <a:latin typeface="Arial" charset="0"/>
              </a:rPr>
              <a:t>Margin of safety = Total sales  -  Break-even sales</a:t>
            </a:r>
          </a:p>
        </p:txBody>
      </p:sp>
      <p:grpSp>
        <p:nvGrpSpPr>
          <p:cNvPr id="401413" name="Group 5"/>
          <p:cNvGrpSpPr>
            <a:grpSpLocks/>
          </p:cNvGrpSpPr>
          <p:nvPr/>
        </p:nvGrpSpPr>
        <p:grpSpPr bwMode="auto">
          <a:xfrm>
            <a:off x="8158163" y="28575"/>
            <a:ext cx="839787" cy="1646238"/>
            <a:chOff x="5139" y="18"/>
            <a:chExt cx="529" cy="1037"/>
          </a:xfrm>
        </p:grpSpPr>
        <p:sp>
          <p:nvSpPr>
            <p:cNvPr id="401414" name="Freeform 6"/>
            <p:cNvSpPr>
              <a:spLocks/>
            </p:cNvSpPr>
            <p:nvPr/>
          </p:nvSpPr>
          <p:spPr bwMode="auto">
            <a:xfrm>
              <a:off x="5274" y="841"/>
              <a:ext cx="255" cy="214"/>
            </a:xfrm>
            <a:custGeom>
              <a:avLst/>
              <a:gdLst>
                <a:gd name="T0" fmla="*/ 52 w 766"/>
                <a:gd name="T1" fmla="*/ 0 h 641"/>
                <a:gd name="T2" fmla="*/ 652 w 766"/>
                <a:gd name="T3" fmla="*/ 36 h 641"/>
                <a:gd name="T4" fmla="*/ 766 w 766"/>
                <a:gd name="T5" fmla="*/ 569 h 641"/>
                <a:gd name="T6" fmla="*/ 393 w 766"/>
                <a:gd name="T7" fmla="*/ 641 h 641"/>
                <a:gd name="T8" fmla="*/ 0 w 766"/>
                <a:gd name="T9" fmla="*/ 426 h 641"/>
                <a:gd name="T10" fmla="*/ 52 w 766"/>
                <a:gd name="T11" fmla="*/ 0 h 641"/>
              </a:gdLst>
              <a:ahLst/>
              <a:cxnLst>
                <a:cxn ang="0">
                  <a:pos x="T0" y="T1"/>
                </a:cxn>
                <a:cxn ang="0">
                  <a:pos x="T2" y="T3"/>
                </a:cxn>
                <a:cxn ang="0">
                  <a:pos x="T4" y="T5"/>
                </a:cxn>
                <a:cxn ang="0">
                  <a:pos x="T6" y="T7"/>
                </a:cxn>
                <a:cxn ang="0">
                  <a:pos x="T8" y="T9"/>
                </a:cxn>
                <a:cxn ang="0">
                  <a:pos x="T10" y="T11"/>
                </a:cxn>
              </a:cxnLst>
              <a:rect l="0" t="0" r="r" b="b"/>
              <a:pathLst>
                <a:path w="766" h="641">
                  <a:moveTo>
                    <a:pt x="52" y="0"/>
                  </a:moveTo>
                  <a:lnTo>
                    <a:pt x="652" y="36"/>
                  </a:lnTo>
                  <a:lnTo>
                    <a:pt x="766" y="569"/>
                  </a:lnTo>
                  <a:lnTo>
                    <a:pt x="393" y="641"/>
                  </a:lnTo>
                  <a:lnTo>
                    <a:pt x="0" y="426"/>
                  </a:lnTo>
                  <a:lnTo>
                    <a:pt x="52" y="0"/>
                  </a:lnTo>
                  <a:close/>
                </a:path>
              </a:pathLst>
            </a:custGeom>
            <a:solidFill>
              <a:srgbClr val="E2D8D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AU">
                <a:solidFill>
                  <a:srgbClr val="000000"/>
                </a:solidFill>
                <a:latin typeface="Arial" charset="0"/>
              </a:endParaRPr>
            </a:p>
          </p:txBody>
        </p:sp>
        <p:sp>
          <p:nvSpPr>
            <p:cNvPr id="401415" name="Rectangle 7"/>
            <p:cNvSpPr>
              <a:spLocks noChangeArrowheads="1"/>
            </p:cNvSpPr>
            <p:nvPr/>
          </p:nvSpPr>
          <p:spPr bwMode="auto">
            <a:xfrm>
              <a:off x="5414" y="836"/>
              <a:ext cx="80" cy="48"/>
            </a:xfrm>
            <a:prstGeom prst="rect">
              <a:avLst/>
            </a:prstGeom>
            <a:solidFill>
              <a:srgbClr val="CC9B4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AU">
                <a:solidFill>
                  <a:srgbClr val="000000"/>
                </a:solidFill>
                <a:latin typeface="Arial" charset="0"/>
              </a:endParaRPr>
            </a:p>
          </p:txBody>
        </p:sp>
        <p:sp>
          <p:nvSpPr>
            <p:cNvPr id="401416" name="Freeform 8"/>
            <p:cNvSpPr>
              <a:spLocks/>
            </p:cNvSpPr>
            <p:nvPr/>
          </p:nvSpPr>
          <p:spPr bwMode="auto">
            <a:xfrm>
              <a:off x="5139" y="18"/>
              <a:ext cx="529" cy="987"/>
            </a:xfrm>
            <a:custGeom>
              <a:avLst/>
              <a:gdLst>
                <a:gd name="T0" fmla="*/ 921 w 1586"/>
                <a:gd name="T1" fmla="*/ 399 h 2960"/>
                <a:gd name="T2" fmla="*/ 1049 w 1586"/>
                <a:gd name="T3" fmla="*/ 533 h 2960"/>
                <a:gd name="T4" fmla="*/ 1223 w 1586"/>
                <a:gd name="T5" fmla="*/ 648 h 2960"/>
                <a:gd name="T6" fmla="*/ 1392 w 1586"/>
                <a:gd name="T7" fmla="*/ 777 h 2960"/>
                <a:gd name="T8" fmla="*/ 1548 w 1586"/>
                <a:gd name="T9" fmla="*/ 926 h 2960"/>
                <a:gd name="T10" fmla="*/ 1530 w 1586"/>
                <a:gd name="T11" fmla="*/ 1170 h 2960"/>
                <a:gd name="T12" fmla="*/ 1426 w 1586"/>
                <a:gd name="T13" fmla="*/ 1424 h 2960"/>
                <a:gd name="T14" fmla="*/ 1447 w 1586"/>
                <a:gd name="T15" fmla="*/ 1594 h 2960"/>
                <a:gd name="T16" fmla="*/ 1471 w 1586"/>
                <a:gd name="T17" fmla="*/ 1738 h 2960"/>
                <a:gd name="T18" fmla="*/ 1400 w 1586"/>
                <a:gd name="T19" fmla="*/ 1885 h 2960"/>
                <a:gd name="T20" fmla="*/ 1320 w 1586"/>
                <a:gd name="T21" fmla="*/ 2028 h 2960"/>
                <a:gd name="T22" fmla="*/ 1234 w 1586"/>
                <a:gd name="T23" fmla="*/ 2168 h 2960"/>
                <a:gd name="T24" fmla="*/ 1147 w 1586"/>
                <a:gd name="T25" fmla="*/ 2307 h 2960"/>
                <a:gd name="T26" fmla="*/ 1033 w 1586"/>
                <a:gd name="T27" fmla="*/ 2527 h 2960"/>
                <a:gd name="T28" fmla="*/ 920 w 1586"/>
                <a:gd name="T29" fmla="*/ 2527 h 2960"/>
                <a:gd name="T30" fmla="*/ 878 w 1586"/>
                <a:gd name="T31" fmla="*/ 2552 h 2960"/>
                <a:gd name="T32" fmla="*/ 905 w 1586"/>
                <a:gd name="T33" fmla="*/ 2563 h 2960"/>
                <a:gd name="T34" fmla="*/ 1100 w 1586"/>
                <a:gd name="T35" fmla="*/ 2613 h 2960"/>
                <a:gd name="T36" fmla="*/ 1139 w 1586"/>
                <a:gd name="T37" fmla="*/ 2784 h 2960"/>
                <a:gd name="T38" fmla="*/ 1133 w 1586"/>
                <a:gd name="T39" fmla="*/ 2926 h 2960"/>
                <a:gd name="T40" fmla="*/ 1043 w 1586"/>
                <a:gd name="T41" fmla="*/ 2611 h 2960"/>
                <a:gd name="T42" fmla="*/ 491 w 1586"/>
                <a:gd name="T43" fmla="*/ 2685 h 2960"/>
                <a:gd name="T44" fmla="*/ 444 w 1586"/>
                <a:gd name="T45" fmla="*/ 2879 h 2960"/>
                <a:gd name="T46" fmla="*/ 379 w 1586"/>
                <a:gd name="T47" fmla="*/ 2945 h 2960"/>
                <a:gd name="T48" fmla="*/ 382 w 1586"/>
                <a:gd name="T49" fmla="*/ 2889 h 2960"/>
                <a:gd name="T50" fmla="*/ 337 w 1586"/>
                <a:gd name="T51" fmla="*/ 2886 h 2960"/>
                <a:gd name="T52" fmla="*/ 265 w 1586"/>
                <a:gd name="T53" fmla="*/ 2922 h 2960"/>
                <a:gd name="T54" fmla="*/ 174 w 1586"/>
                <a:gd name="T55" fmla="*/ 2833 h 2960"/>
                <a:gd name="T56" fmla="*/ 87 w 1586"/>
                <a:gd name="T57" fmla="*/ 2631 h 2960"/>
                <a:gd name="T58" fmla="*/ 85 w 1586"/>
                <a:gd name="T59" fmla="*/ 2511 h 2960"/>
                <a:gd name="T60" fmla="*/ 120 w 1586"/>
                <a:gd name="T61" fmla="*/ 2487 h 2960"/>
                <a:gd name="T62" fmla="*/ 135 w 1586"/>
                <a:gd name="T63" fmla="*/ 2391 h 2960"/>
                <a:gd name="T64" fmla="*/ 191 w 1586"/>
                <a:gd name="T65" fmla="*/ 2254 h 2960"/>
                <a:gd name="T66" fmla="*/ 303 w 1586"/>
                <a:gd name="T67" fmla="*/ 2139 h 2960"/>
                <a:gd name="T68" fmla="*/ 246 w 1586"/>
                <a:gd name="T69" fmla="*/ 1594 h 2960"/>
                <a:gd name="T70" fmla="*/ 173 w 1586"/>
                <a:gd name="T71" fmla="*/ 1446 h 2960"/>
                <a:gd name="T72" fmla="*/ 105 w 1586"/>
                <a:gd name="T73" fmla="*/ 1294 h 2960"/>
                <a:gd name="T74" fmla="*/ 44 w 1586"/>
                <a:gd name="T75" fmla="*/ 1139 h 2960"/>
                <a:gd name="T76" fmla="*/ 0 w 1586"/>
                <a:gd name="T77" fmla="*/ 995 h 2960"/>
                <a:gd name="T78" fmla="*/ 27 w 1586"/>
                <a:gd name="T79" fmla="*/ 914 h 2960"/>
                <a:gd name="T80" fmla="*/ 99 w 1586"/>
                <a:gd name="T81" fmla="*/ 849 h 2960"/>
                <a:gd name="T82" fmla="*/ 206 w 1586"/>
                <a:gd name="T83" fmla="*/ 768 h 2960"/>
                <a:gd name="T84" fmla="*/ 314 w 1586"/>
                <a:gd name="T85" fmla="*/ 690 h 2960"/>
                <a:gd name="T86" fmla="*/ 420 w 1586"/>
                <a:gd name="T87" fmla="*/ 611 h 2960"/>
                <a:gd name="T88" fmla="*/ 517 w 1586"/>
                <a:gd name="T89" fmla="*/ 536 h 2960"/>
                <a:gd name="T90" fmla="*/ 611 w 1586"/>
                <a:gd name="T91" fmla="*/ 496 h 2960"/>
                <a:gd name="T92" fmla="*/ 656 w 1586"/>
                <a:gd name="T93" fmla="*/ 415 h 2960"/>
                <a:gd name="T94" fmla="*/ 639 w 1586"/>
                <a:gd name="T95" fmla="*/ 292 h 2960"/>
                <a:gd name="T96" fmla="*/ 686 w 1586"/>
                <a:gd name="T97" fmla="*/ 186 h 2960"/>
                <a:gd name="T98" fmla="*/ 740 w 1586"/>
                <a:gd name="T99" fmla="*/ 81 h 2960"/>
                <a:gd name="T100" fmla="*/ 797 w 1586"/>
                <a:gd name="T101" fmla="*/ 4 h 2960"/>
                <a:gd name="T102" fmla="*/ 833 w 1586"/>
                <a:gd name="T103" fmla="*/ 4 h 2960"/>
                <a:gd name="T104" fmla="*/ 952 w 1586"/>
                <a:gd name="T105" fmla="*/ 245 h 2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86" h="2960">
                  <a:moveTo>
                    <a:pt x="952" y="245"/>
                  </a:moveTo>
                  <a:lnTo>
                    <a:pt x="941" y="295"/>
                  </a:lnTo>
                  <a:lnTo>
                    <a:pt x="930" y="347"/>
                  </a:lnTo>
                  <a:lnTo>
                    <a:pt x="921" y="399"/>
                  </a:lnTo>
                  <a:lnTo>
                    <a:pt x="920" y="450"/>
                  </a:lnTo>
                  <a:lnTo>
                    <a:pt x="963" y="477"/>
                  </a:lnTo>
                  <a:lnTo>
                    <a:pt x="1006" y="505"/>
                  </a:lnTo>
                  <a:lnTo>
                    <a:pt x="1049" y="533"/>
                  </a:lnTo>
                  <a:lnTo>
                    <a:pt x="1093" y="561"/>
                  </a:lnTo>
                  <a:lnTo>
                    <a:pt x="1136" y="589"/>
                  </a:lnTo>
                  <a:lnTo>
                    <a:pt x="1180" y="619"/>
                  </a:lnTo>
                  <a:lnTo>
                    <a:pt x="1223" y="648"/>
                  </a:lnTo>
                  <a:lnTo>
                    <a:pt x="1266" y="679"/>
                  </a:lnTo>
                  <a:lnTo>
                    <a:pt x="1309" y="710"/>
                  </a:lnTo>
                  <a:lnTo>
                    <a:pt x="1350" y="743"/>
                  </a:lnTo>
                  <a:lnTo>
                    <a:pt x="1392" y="777"/>
                  </a:lnTo>
                  <a:lnTo>
                    <a:pt x="1432" y="812"/>
                  </a:lnTo>
                  <a:lnTo>
                    <a:pt x="1472" y="849"/>
                  </a:lnTo>
                  <a:lnTo>
                    <a:pt x="1511" y="886"/>
                  </a:lnTo>
                  <a:lnTo>
                    <a:pt x="1548" y="926"/>
                  </a:lnTo>
                  <a:lnTo>
                    <a:pt x="1586" y="967"/>
                  </a:lnTo>
                  <a:lnTo>
                    <a:pt x="1573" y="1037"/>
                  </a:lnTo>
                  <a:lnTo>
                    <a:pt x="1554" y="1103"/>
                  </a:lnTo>
                  <a:lnTo>
                    <a:pt x="1530" y="1170"/>
                  </a:lnTo>
                  <a:lnTo>
                    <a:pt x="1505" y="1233"/>
                  </a:lnTo>
                  <a:lnTo>
                    <a:pt x="1479" y="1297"/>
                  </a:lnTo>
                  <a:lnTo>
                    <a:pt x="1451" y="1360"/>
                  </a:lnTo>
                  <a:lnTo>
                    <a:pt x="1426" y="1424"/>
                  </a:lnTo>
                  <a:lnTo>
                    <a:pt x="1404" y="1489"/>
                  </a:lnTo>
                  <a:lnTo>
                    <a:pt x="1415" y="1524"/>
                  </a:lnTo>
                  <a:lnTo>
                    <a:pt x="1431" y="1558"/>
                  </a:lnTo>
                  <a:lnTo>
                    <a:pt x="1447" y="1594"/>
                  </a:lnTo>
                  <a:lnTo>
                    <a:pt x="1462" y="1629"/>
                  </a:lnTo>
                  <a:lnTo>
                    <a:pt x="1474" y="1666"/>
                  </a:lnTo>
                  <a:lnTo>
                    <a:pt x="1478" y="1701"/>
                  </a:lnTo>
                  <a:lnTo>
                    <a:pt x="1471" y="1738"/>
                  </a:lnTo>
                  <a:lnTo>
                    <a:pt x="1451" y="1775"/>
                  </a:lnTo>
                  <a:lnTo>
                    <a:pt x="1435" y="1812"/>
                  </a:lnTo>
                  <a:lnTo>
                    <a:pt x="1418" y="1849"/>
                  </a:lnTo>
                  <a:lnTo>
                    <a:pt x="1400" y="1885"/>
                  </a:lnTo>
                  <a:lnTo>
                    <a:pt x="1381" y="1920"/>
                  </a:lnTo>
                  <a:lnTo>
                    <a:pt x="1361" y="1957"/>
                  </a:lnTo>
                  <a:lnTo>
                    <a:pt x="1341" y="1992"/>
                  </a:lnTo>
                  <a:lnTo>
                    <a:pt x="1320" y="2028"/>
                  </a:lnTo>
                  <a:lnTo>
                    <a:pt x="1299" y="2062"/>
                  </a:lnTo>
                  <a:lnTo>
                    <a:pt x="1278" y="2097"/>
                  </a:lnTo>
                  <a:lnTo>
                    <a:pt x="1256" y="2133"/>
                  </a:lnTo>
                  <a:lnTo>
                    <a:pt x="1234" y="2168"/>
                  </a:lnTo>
                  <a:lnTo>
                    <a:pt x="1212" y="2202"/>
                  </a:lnTo>
                  <a:lnTo>
                    <a:pt x="1190" y="2238"/>
                  </a:lnTo>
                  <a:lnTo>
                    <a:pt x="1168" y="2272"/>
                  </a:lnTo>
                  <a:lnTo>
                    <a:pt x="1147" y="2307"/>
                  </a:lnTo>
                  <a:lnTo>
                    <a:pt x="1125" y="2341"/>
                  </a:lnTo>
                  <a:lnTo>
                    <a:pt x="1086" y="2521"/>
                  </a:lnTo>
                  <a:lnTo>
                    <a:pt x="1061" y="2526"/>
                  </a:lnTo>
                  <a:lnTo>
                    <a:pt x="1033" y="2527"/>
                  </a:lnTo>
                  <a:lnTo>
                    <a:pt x="1004" y="2527"/>
                  </a:lnTo>
                  <a:lnTo>
                    <a:pt x="975" y="2527"/>
                  </a:lnTo>
                  <a:lnTo>
                    <a:pt x="946" y="2526"/>
                  </a:lnTo>
                  <a:lnTo>
                    <a:pt x="920" y="2527"/>
                  </a:lnTo>
                  <a:lnTo>
                    <a:pt x="895" y="2530"/>
                  </a:lnTo>
                  <a:lnTo>
                    <a:pt x="874" y="2538"/>
                  </a:lnTo>
                  <a:lnTo>
                    <a:pt x="876" y="2546"/>
                  </a:lnTo>
                  <a:lnTo>
                    <a:pt x="878" y="2552"/>
                  </a:lnTo>
                  <a:lnTo>
                    <a:pt x="884" y="2557"/>
                  </a:lnTo>
                  <a:lnTo>
                    <a:pt x="891" y="2560"/>
                  </a:lnTo>
                  <a:lnTo>
                    <a:pt x="898" y="2561"/>
                  </a:lnTo>
                  <a:lnTo>
                    <a:pt x="905" y="2563"/>
                  </a:lnTo>
                  <a:lnTo>
                    <a:pt x="913" y="2563"/>
                  </a:lnTo>
                  <a:lnTo>
                    <a:pt x="920" y="2563"/>
                  </a:lnTo>
                  <a:lnTo>
                    <a:pt x="1093" y="2570"/>
                  </a:lnTo>
                  <a:lnTo>
                    <a:pt x="1100" y="2613"/>
                  </a:lnTo>
                  <a:lnTo>
                    <a:pt x="1110" y="2656"/>
                  </a:lnTo>
                  <a:lnTo>
                    <a:pt x="1121" y="2699"/>
                  </a:lnTo>
                  <a:lnTo>
                    <a:pt x="1130" y="2741"/>
                  </a:lnTo>
                  <a:lnTo>
                    <a:pt x="1139" y="2784"/>
                  </a:lnTo>
                  <a:lnTo>
                    <a:pt x="1143" y="2827"/>
                  </a:lnTo>
                  <a:lnTo>
                    <a:pt x="1144" y="2871"/>
                  </a:lnTo>
                  <a:lnTo>
                    <a:pt x="1140" y="2916"/>
                  </a:lnTo>
                  <a:lnTo>
                    <a:pt x="1133" y="2926"/>
                  </a:lnTo>
                  <a:lnTo>
                    <a:pt x="1125" y="2926"/>
                  </a:lnTo>
                  <a:lnTo>
                    <a:pt x="1116" y="2920"/>
                  </a:lnTo>
                  <a:lnTo>
                    <a:pt x="1110" y="2911"/>
                  </a:lnTo>
                  <a:lnTo>
                    <a:pt x="1043" y="2611"/>
                  </a:lnTo>
                  <a:lnTo>
                    <a:pt x="1017" y="2595"/>
                  </a:lnTo>
                  <a:lnTo>
                    <a:pt x="530" y="2595"/>
                  </a:lnTo>
                  <a:lnTo>
                    <a:pt x="508" y="2640"/>
                  </a:lnTo>
                  <a:lnTo>
                    <a:pt x="491" y="2685"/>
                  </a:lnTo>
                  <a:lnTo>
                    <a:pt x="480" y="2734"/>
                  </a:lnTo>
                  <a:lnTo>
                    <a:pt x="469" y="2784"/>
                  </a:lnTo>
                  <a:lnTo>
                    <a:pt x="458" y="2832"/>
                  </a:lnTo>
                  <a:lnTo>
                    <a:pt x="444" y="2879"/>
                  </a:lnTo>
                  <a:lnTo>
                    <a:pt x="426" y="2922"/>
                  </a:lnTo>
                  <a:lnTo>
                    <a:pt x="400" y="2960"/>
                  </a:lnTo>
                  <a:lnTo>
                    <a:pt x="386" y="2956"/>
                  </a:lnTo>
                  <a:lnTo>
                    <a:pt x="379" y="2945"/>
                  </a:lnTo>
                  <a:lnTo>
                    <a:pt x="377" y="2933"/>
                  </a:lnTo>
                  <a:lnTo>
                    <a:pt x="379" y="2919"/>
                  </a:lnTo>
                  <a:lnTo>
                    <a:pt x="382" y="2904"/>
                  </a:lnTo>
                  <a:lnTo>
                    <a:pt x="382" y="2889"/>
                  </a:lnTo>
                  <a:lnTo>
                    <a:pt x="380" y="2874"/>
                  </a:lnTo>
                  <a:lnTo>
                    <a:pt x="372" y="2863"/>
                  </a:lnTo>
                  <a:lnTo>
                    <a:pt x="355" y="2874"/>
                  </a:lnTo>
                  <a:lnTo>
                    <a:pt x="337" y="2886"/>
                  </a:lnTo>
                  <a:lnTo>
                    <a:pt x="321" y="2897"/>
                  </a:lnTo>
                  <a:lnTo>
                    <a:pt x="303" y="2905"/>
                  </a:lnTo>
                  <a:lnTo>
                    <a:pt x="285" y="2914"/>
                  </a:lnTo>
                  <a:lnTo>
                    <a:pt x="265" y="2922"/>
                  </a:lnTo>
                  <a:lnTo>
                    <a:pt x="246" y="2928"/>
                  </a:lnTo>
                  <a:lnTo>
                    <a:pt x="227" y="2932"/>
                  </a:lnTo>
                  <a:lnTo>
                    <a:pt x="200" y="2883"/>
                  </a:lnTo>
                  <a:lnTo>
                    <a:pt x="174" y="2833"/>
                  </a:lnTo>
                  <a:lnTo>
                    <a:pt x="148" y="2784"/>
                  </a:lnTo>
                  <a:lnTo>
                    <a:pt x="124" y="2734"/>
                  </a:lnTo>
                  <a:lnTo>
                    <a:pt x="103" y="2684"/>
                  </a:lnTo>
                  <a:lnTo>
                    <a:pt x="87" y="2631"/>
                  </a:lnTo>
                  <a:lnTo>
                    <a:pt x="74" y="2577"/>
                  </a:lnTo>
                  <a:lnTo>
                    <a:pt x="69" y="2521"/>
                  </a:lnTo>
                  <a:lnTo>
                    <a:pt x="77" y="2515"/>
                  </a:lnTo>
                  <a:lnTo>
                    <a:pt x="85" y="2511"/>
                  </a:lnTo>
                  <a:lnTo>
                    <a:pt x="94" y="2507"/>
                  </a:lnTo>
                  <a:lnTo>
                    <a:pt x="103" y="2501"/>
                  </a:lnTo>
                  <a:lnTo>
                    <a:pt x="112" y="2495"/>
                  </a:lnTo>
                  <a:lnTo>
                    <a:pt x="120" y="2487"/>
                  </a:lnTo>
                  <a:lnTo>
                    <a:pt x="127" y="2479"/>
                  </a:lnTo>
                  <a:lnTo>
                    <a:pt x="134" y="2468"/>
                  </a:lnTo>
                  <a:lnTo>
                    <a:pt x="131" y="2431"/>
                  </a:lnTo>
                  <a:lnTo>
                    <a:pt x="135" y="2391"/>
                  </a:lnTo>
                  <a:lnTo>
                    <a:pt x="139" y="2353"/>
                  </a:lnTo>
                  <a:lnTo>
                    <a:pt x="134" y="2312"/>
                  </a:lnTo>
                  <a:lnTo>
                    <a:pt x="162" y="2282"/>
                  </a:lnTo>
                  <a:lnTo>
                    <a:pt x="191" y="2254"/>
                  </a:lnTo>
                  <a:lnTo>
                    <a:pt x="220" y="2226"/>
                  </a:lnTo>
                  <a:lnTo>
                    <a:pt x="249" y="2198"/>
                  </a:lnTo>
                  <a:lnTo>
                    <a:pt x="276" y="2168"/>
                  </a:lnTo>
                  <a:lnTo>
                    <a:pt x="303" y="2139"/>
                  </a:lnTo>
                  <a:lnTo>
                    <a:pt x="325" y="2106"/>
                  </a:lnTo>
                  <a:lnTo>
                    <a:pt x="341" y="2071"/>
                  </a:lnTo>
                  <a:lnTo>
                    <a:pt x="264" y="1631"/>
                  </a:lnTo>
                  <a:lnTo>
                    <a:pt x="246" y="1594"/>
                  </a:lnTo>
                  <a:lnTo>
                    <a:pt x="227" y="1557"/>
                  </a:lnTo>
                  <a:lnTo>
                    <a:pt x="209" y="1520"/>
                  </a:lnTo>
                  <a:lnTo>
                    <a:pt x="191" y="1483"/>
                  </a:lnTo>
                  <a:lnTo>
                    <a:pt x="173" y="1446"/>
                  </a:lnTo>
                  <a:lnTo>
                    <a:pt x="155" y="1408"/>
                  </a:lnTo>
                  <a:lnTo>
                    <a:pt x="138" y="1371"/>
                  </a:lnTo>
                  <a:lnTo>
                    <a:pt x="121" y="1332"/>
                  </a:lnTo>
                  <a:lnTo>
                    <a:pt x="105" y="1294"/>
                  </a:lnTo>
                  <a:lnTo>
                    <a:pt x="88" y="1255"/>
                  </a:lnTo>
                  <a:lnTo>
                    <a:pt x="73" y="1217"/>
                  </a:lnTo>
                  <a:lnTo>
                    <a:pt x="58" y="1177"/>
                  </a:lnTo>
                  <a:lnTo>
                    <a:pt x="44" y="1139"/>
                  </a:lnTo>
                  <a:lnTo>
                    <a:pt x="30" y="1099"/>
                  </a:lnTo>
                  <a:lnTo>
                    <a:pt x="16" y="1057"/>
                  </a:lnTo>
                  <a:lnTo>
                    <a:pt x="4" y="1018"/>
                  </a:lnTo>
                  <a:lnTo>
                    <a:pt x="0" y="995"/>
                  </a:lnTo>
                  <a:lnTo>
                    <a:pt x="1" y="973"/>
                  </a:lnTo>
                  <a:lnTo>
                    <a:pt x="5" y="953"/>
                  </a:lnTo>
                  <a:lnTo>
                    <a:pt x="15" y="932"/>
                  </a:lnTo>
                  <a:lnTo>
                    <a:pt x="27" y="914"/>
                  </a:lnTo>
                  <a:lnTo>
                    <a:pt x="41" y="898"/>
                  </a:lnTo>
                  <a:lnTo>
                    <a:pt x="56" y="883"/>
                  </a:lnTo>
                  <a:lnTo>
                    <a:pt x="73" y="870"/>
                  </a:lnTo>
                  <a:lnTo>
                    <a:pt x="99" y="849"/>
                  </a:lnTo>
                  <a:lnTo>
                    <a:pt x="126" y="827"/>
                  </a:lnTo>
                  <a:lnTo>
                    <a:pt x="152" y="808"/>
                  </a:lnTo>
                  <a:lnTo>
                    <a:pt x="180" y="787"/>
                  </a:lnTo>
                  <a:lnTo>
                    <a:pt x="206" y="768"/>
                  </a:lnTo>
                  <a:lnTo>
                    <a:pt x="234" y="749"/>
                  </a:lnTo>
                  <a:lnTo>
                    <a:pt x="260" y="729"/>
                  </a:lnTo>
                  <a:lnTo>
                    <a:pt x="287" y="709"/>
                  </a:lnTo>
                  <a:lnTo>
                    <a:pt x="314" y="690"/>
                  </a:lnTo>
                  <a:lnTo>
                    <a:pt x="341" y="670"/>
                  </a:lnTo>
                  <a:lnTo>
                    <a:pt x="368" y="651"/>
                  </a:lnTo>
                  <a:lnTo>
                    <a:pt x="394" y="632"/>
                  </a:lnTo>
                  <a:lnTo>
                    <a:pt x="420" y="611"/>
                  </a:lnTo>
                  <a:lnTo>
                    <a:pt x="445" y="592"/>
                  </a:lnTo>
                  <a:lnTo>
                    <a:pt x="470" y="570"/>
                  </a:lnTo>
                  <a:lnTo>
                    <a:pt x="495" y="549"/>
                  </a:lnTo>
                  <a:lnTo>
                    <a:pt x="517" y="536"/>
                  </a:lnTo>
                  <a:lnTo>
                    <a:pt x="541" y="526"/>
                  </a:lnTo>
                  <a:lnTo>
                    <a:pt x="564" y="515"/>
                  </a:lnTo>
                  <a:lnTo>
                    <a:pt x="589" y="506"/>
                  </a:lnTo>
                  <a:lnTo>
                    <a:pt x="611" y="496"/>
                  </a:lnTo>
                  <a:lnTo>
                    <a:pt x="631" y="483"/>
                  </a:lnTo>
                  <a:lnTo>
                    <a:pt x="647" y="465"/>
                  </a:lnTo>
                  <a:lnTo>
                    <a:pt x="657" y="443"/>
                  </a:lnTo>
                  <a:lnTo>
                    <a:pt x="656" y="415"/>
                  </a:lnTo>
                  <a:lnTo>
                    <a:pt x="651" y="384"/>
                  </a:lnTo>
                  <a:lnTo>
                    <a:pt x="646" y="354"/>
                  </a:lnTo>
                  <a:lnTo>
                    <a:pt x="642" y="323"/>
                  </a:lnTo>
                  <a:lnTo>
                    <a:pt x="639" y="292"/>
                  </a:lnTo>
                  <a:lnTo>
                    <a:pt x="642" y="263"/>
                  </a:lnTo>
                  <a:lnTo>
                    <a:pt x="650" y="235"/>
                  </a:lnTo>
                  <a:lnTo>
                    <a:pt x="668" y="208"/>
                  </a:lnTo>
                  <a:lnTo>
                    <a:pt x="686" y="186"/>
                  </a:lnTo>
                  <a:lnTo>
                    <a:pt x="701" y="161"/>
                  </a:lnTo>
                  <a:lnTo>
                    <a:pt x="715" y="134"/>
                  </a:lnTo>
                  <a:lnTo>
                    <a:pt x="728" y="108"/>
                  </a:lnTo>
                  <a:lnTo>
                    <a:pt x="740" y="81"/>
                  </a:lnTo>
                  <a:lnTo>
                    <a:pt x="754" y="54"/>
                  </a:lnTo>
                  <a:lnTo>
                    <a:pt x="769" y="28"/>
                  </a:lnTo>
                  <a:lnTo>
                    <a:pt x="787" y="4"/>
                  </a:lnTo>
                  <a:lnTo>
                    <a:pt x="797" y="4"/>
                  </a:lnTo>
                  <a:lnTo>
                    <a:pt x="806" y="4"/>
                  </a:lnTo>
                  <a:lnTo>
                    <a:pt x="816" y="4"/>
                  </a:lnTo>
                  <a:lnTo>
                    <a:pt x="824" y="4"/>
                  </a:lnTo>
                  <a:lnTo>
                    <a:pt x="833" y="4"/>
                  </a:lnTo>
                  <a:lnTo>
                    <a:pt x="841" y="4"/>
                  </a:lnTo>
                  <a:lnTo>
                    <a:pt x="849" y="3"/>
                  </a:lnTo>
                  <a:lnTo>
                    <a:pt x="859" y="0"/>
                  </a:lnTo>
                  <a:lnTo>
                    <a:pt x="952" y="245"/>
                  </a:lnTo>
                  <a:close/>
                </a:path>
              </a:pathLst>
            </a:custGeom>
            <a:solidFill>
              <a:srgbClr val="00001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AU">
                <a:solidFill>
                  <a:srgbClr val="000000"/>
                </a:solidFill>
                <a:latin typeface="Arial" charset="0"/>
              </a:endParaRPr>
            </a:p>
          </p:txBody>
        </p:sp>
        <p:sp>
          <p:nvSpPr>
            <p:cNvPr id="401417" name="Freeform 9"/>
            <p:cNvSpPr>
              <a:spLocks/>
            </p:cNvSpPr>
            <p:nvPr/>
          </p:nvSpPr>
          <p:spPr bwMode="auto">
            <a:xfrm>
              <a:off x="5360" y="45"/>
              <a:ext cx="40" cy="158"/>
            </a:xfrm>
            <a:custGeom>
              <a:avLst/>
              <a:gdLst>
                <a:gd name="T0" fmla="*/ 50 w 122"/>
                <a:gd name="T1" fmla="*/ 193 h 473"/>
                <a:gd name="T2" fmla="*/ 58 w 122"/>
                <a:gd name="T3" fmla="*/ 196 h 473"/>
                <a:gd name="T4" fmla="*/ 67 w 122"/>
                <a:gd name="T5" fmla="*/ 195 h 473"/>
                <a:gd name="T6" fmla="*/ 73 w 122"/>
                <a:gd name="T7" fmla="*/ 191 h 473"/>
                <a:gd name="T8" fmla="*/ 82 w 122"/>
                <a:gd name="T9" fmla="*/ 183 h 473"/>
                <a:gd name="T10" fmla="*/ 87 w 122"/>
                <a:gd name="T11" fmla="*/ 174 h 473"/>
                <a:gd name="T12" fmla="*/ 91 w 122"/>
                <a:gd name="T13" fmla="*/ 167 h 473"/>
                <a:gd name="T14" fmla="*/ 94 w 122"/>
                <a:gd name="T15" fmla="*/ 160 h 473"/>
                <a:gd name="T16" fmla="*/ 96 w 122"/>
                <a:gd name="T17" fmla="*/ 157 h 473"/>
                <a:gd name="T18" fmla="*/ 85 w 122"/>
                <a:gd name="T19" fmla="*/ 199 h 473"/>
                <a:gd name="T20" fmla="*/ 83 w 122"/>
                <a:gd name="T21" fmla="*/ 248 h 473"/>
                <a:gd name="T22" fmla="*/ 86 w 122"/>
                <a:gd name="T23" fmla="*/ 298 h 473"/>
                <a:gd name="T24" fmla="*/ 89 w 122"/>
                <a:gd name="T25" fmla="*/ 347 h 473"/>
                <a:gd name="T26" fmla="*/ 87 w 122"/>
                <a:gd name="T27" fmla="*/ 391 h 473"/>
                <a:gd name="T28" fmla="*/ 75 w 122"/>
                <a:gd name="T29" fmla="*/ 430 h 473"/>
                <a:gd name="T30" fmla="*/ 49 w 122"/>
                <a:gd name="T31" fmla="*/ 458 h 473"/>
                <a:gd name="T32" fmla="*/ 3 w 122"/>
                <a:gd name="T33" fmla="*/ 473 h 473"/>
                <a:gd name="T34" fmla="*/ 0 w 122"/>
                <a:gd name="T35" fmla="*/ 462 h 473"/>
                <a:gd name="T36" fmla="*/ 2 w 122"/>
                <a:gd name="T37" fmla="*/ 452 h 473"/>
                <a:gd name="T38" fmla="*/ 6 w 122"/>
                <a:gd name="T39" fmla="*/ 442 h 473"/>
                <a:gd name="T40" fmla="*/ 11 w 122"/>
                <a:gd name="T41" fmla="*/ 431 h 473"/>
                <a:gd name="T42" fmla="*/ 18 w 122"/>
                <a:gd name="T43" fmla="*/ 421 h 473"/>
                <a:gd name="T44" fmla="*/ 25 w 122"/>
                <a:gd name="T45" fmla="*/ 411 h 473"/>
                <a:gd name="T46" fmla="*/ 31 w 122"/>
                <a:gd name="T47" fmla="*/ 400 h 473"/>
                <a:gd name="T48" fmla="*/ 35 w 122"/>
                <a:gd name="T49" fmla="*/ 390 h 473"/>
                <a:gd name="T50" fmla="*/ 26 w 122"/>
                <a:gd name="T51" fmla="*/ 173 h 473"/>
                <a:gd name="T52" fmla="*/ 122 w 122"/>
                <a:gd name="T53" fmla="*/ 0 h 473"/>
                <a:gd name="T54" fmla="*/ 111 w 122"/>
                <a:gd name="T55" fmla="*/ 24 h 473"/>
                <a:gd name="T56" fmla="*/ 101 w 122"/>
                <a:gd name="T57" fmla="*/ 47 h 473"/>
                <a:gd name="T58" fmla="*/ 91 w 122"/>
                <a:gd name="T59" fmla="*/ 71 h 473"/>
                <a:gd name="T60" fmla="*/ 83 w 122"/>
                <a:gd name="T61" fmla="*/ 95 h 473"/>
                <a:gd name="T62" fmla="*/ 75 w 122"/>
                <a:gd name="T63" fmla="*/ 120 h 473"/>
                <a:gd name="T64" fmla="*/ 67 w 122"/>
                <a:gd name="T65" fmla="*/ 143 h 473"/>
                <a:gd name="T66" fmla="*/ 58 w 122"/>
                <a:gd name="T67" fmla="*/ 168 h 473"/>
                <a:gd name="T68" fmla="*/ 50 w 122"/>
                <a:gd name="T69" fmla="*/ 19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 h="473">
                  <a:moveTo>
                    <a:pt x="50" y="193"/>
                  </a:moveTo>
                  <a:lnTo>
                    <a:pt x="58" y="196"/>
                  </a:lnTo>
                  <a:lnTo>
                    <a:pt x="67" y="195"/>
                  </a:lnTo>
                  <a:lnTo>
                    <a:pt x="73" y="191"/>
                  </a:lnTo>
                  <a:lnTo>
                    <a:pt x="82" y="183"/>
                  </a:lnTo>
                  <a:lnTo>
                    <a:pt x="87" y="174"/>
                  </a:lnTo>
                  <a:lnTo>
                    <a:pt x="91" y="167"/>
                  </a:lnTo>
                  <a:lnTo>
                    <a:pt x="94" y="160"/>
                  </a:lnTo>
                  <a:lnTo>
                    <a:pt x="96" y="157"/>
                  </a:lnTo>
                  <a:lnTo>
                    <a:pt x="85" y="199"/>
                  </a:lnTo>
                  <a:lnTo>
                    <a:pt x="83" y="248"/>
                  </a:lnTo>
                  <a:lnTo>
                    <a:pt x="86" y="298"/>
                  </a:lnTo>
                  <a:lnTo>
                    <a:pt x="89" y="347"/>
                  </a:lnTo>
                  <a:lnTo>
                    <a:pt x="87" y="391"/>
                  </a:lnTo>
                  <a:lnTo>
                    <a:pt x="75" y="430"/>
                  </a:lnTo>
                  <a:lnTo>
                    <a:pt x="49" y="458"/>
                  </a:lnTo>
                  <a:lnTo>
                    <a:pt x="3" y="473"/>
                  </a:lnTo>
                  <a:lnTo>
                    <a:pt x="0" y="462"/>
                  </a:lnTo>
                  <a:lnTo>
                    <a:pt x="2" y="452"/>
                  </a:lnTo>
                  <a:lnTo>
                    <a:pt x="6" y="442"/>
                  </a:lnTo>
                  <a:lnTo>
                    <a:pt x="11" y="431"/>
                  </a:lnTo>
                  <a:lnTo>
                    <a:pt x="18" y="421"/>
                  </a:lnTo>
                  <a:lnTo>
                    <a:pt x="25" y="411"/>
                  </a:lnTo>
                  <a:lnTo>
                    <a:pt x="31" y="400"/>
                  </a:lnTo>
                  <a:lnTo>
                    <a:pt x="35" y="390"/>
                  </a:lnTo>
                  <a:lnTo>
                    <a:pt x="26" y="173"/>
                  </a:lnTo>
                  <a:lnTo>
                    <a:pt x="122" y="0"/>
                  </a:lnTo>
                  <a:lnTo>
                    <a:pt x="111" y="24"/>
                  </a:lnTo>
                  <a:lnTo>
                    <a:pt x="101" y="47"/>
                  </a:lnTo>
                  <a:lnTo>
                    <a:pt x="91" y="71"/>
                  </a:lnTo>
                  <a:lnTo>
                    <a:pt x="83" y="95"/>
                  </a:lnTo>
                  <a:lnTo>
                    <a:pt x="75" y="120"/>
                  </a:lnTo>
                  <a:lnTo>
                    <a:pt x="67" y="143"/>
                  </a:lnTo>
                  <a:lnTo>
                    <a:pt x="58" y="168"/>
                  </a:lnTo>
                  <a:lnTo>
                    <a:pt x="50" y="193"/>
                  </a:lnTo>
                  <a:close/>
                </a:path>
              </a:pathLst>
            </a:custGeom>
            <a:solidFill>
              <a:srgbClr val="D1A09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AU">
                <a:solidFill>
                  <a:srgbClr val="000000"/>
                </a:solidFill>
                <a:latin typeface="Arial" charset="0"/>
              </a:endParaRPr>
            </a:p>
          </p:txBody>
        </p:sp>
        <p:sp>
          <p:nvSpPr>
            <p:cNvPr id="401418" name="Freeform 10"/>
            <p:cNvSpPr>
              <a:spLocks/>
            </p:cNvSpPr>
            <p:nvPr/>
          </p:nvSpPr>
          <p:spPr bwMode="auto">
            <a:xfrm>
              <a:off x="5410" y="47"/>
              <a:ext cx="40" cy="161"/>
            </a:xfrm>
            <a:custGeom>
              <a:avLst/>
              <a:gdLst>
                <a:gd name="T0" fmla="*/ 65 w 118"/>
                <a:gd name="T1" fmla="*/ 317 h 485"/>
                <a:gd name="T2" fmla="*/ 58 w 118"/>
                <a:gd name="T3" fmla="*/ 345 h 485"/>
                <a:gd name="T4" fmla="*/ 64 w 118"/>
                <a:gd name="T5" fmla="*/ 368 h 485"/>
                <a:gd name="T6" fmla="*/ 76 w 118"/>
                <a:gd name="T7" fmla="*/ 389 h 485"/>
                <a:gd name="T8" fmla="*/ 93 w 118"/>
                <a:gd name="T9" fmla="*/ 407 h 485"/>
                <a:gd name="T10" fmla="*/ 108 w 118"/>
                <a:gd name="T11" fmla="*/ 424 h 485"/>
                <a:gd name="T12" fmla="*/ 118 w 118"/>
                <a:gd name="T13" fmla="*/ 442 h 485"/>
                <a:gd name="T14" fmla="*/ 118 w 118"/>
                <a:gd name="T15" fmla="*/ 461 h 485"/>
                <a:gd name="T16" fmla="*/ 104 w 118"/>
                <a:gd name="T17" fmla="*/ 485 h 485"/>
                <a:gd name="T18" fmla="*/ 89 w 118"/>
                <a:gd name="T19" fmla="*/ 479 h 485"/>
                <a:gd name="T20" fmla="*/ 74 w 118"/>
                <a:gd name="T21" fmla="*/ 470 h 485"/>
                <a:gd name="T22" fmla="*/ 60 w 118"/>
                <a:gd name="T23" fmla="*/ 460 h 485"/>
                <a:gd name="T24" fmla="*/ 47 w 118"/>
                <a:gd name="T25" fmla="*/ 448 h 485"/>
                <a:gd name="T26" fmla="*/ 35 w 118"/>
                <a:gd name="T27" fmla="*/ 435 h 485"/>
                <a:gd name="T28" fmla="*/ 24 w 118"/>
                <a:gd name="T29" fmla="*/ 421 h 485"/>
                <a:gd name="T30" fmla="*/ 11 w 118"/>
                <a:gd name="T31" fmla="*/ 408 h 485"/>
                <a:gd name="T32" fmla="*/ 0 w 118"/>
                <a:gd name="T33" fmla="*/ 395 h 485"/>
                <a:gd name="T34" fmla="*/ 7 w 118"/>
                <a:gd name="T35" fmla="*/ 359 h 485"/>
                <a:gd name="T36" fmla="*/ 14 w 118"/>
                <a:gd name="T37" fmla="*/ 322 h 485"/>
                <a:gd name="T38" fmla="*/ 23 w 118"/>
                <a:gd name="T39" fmla="*/ 287 h 485"/>
                <a:gd name="T40" fmla="*/ 28 w 118"/>
                <a:gd name="T41" fmla="*/ 250 h 485"/>
                <a:gd name="T42" fmla="*/ 32 w 118"/>
                <a:gd name="T43" fmla="*/ 213 h 485"/>
                <a:gd name="T44" fmla="*/ 32 w 118"/>
                <a:gd name="T45" fmla="*/ 178 h 485"/>
                <a:gd name="T46" fmla="*/ 27 w 118"/>
                <a:gd name="T47" fmla="*/ 141 h 485"/>
                <a:gd name="T48" fmla="*/ 16 w 118"/>
                <a:gd name="T49" fmla="*/ 104 h 485"/>
                <a:gd name="T50" fmla="*/ 28 w 118"/>
                <a:gd name="T51" fmla="*/ 127 h 485"/>
                <a:gd name="T52" fmla="*/ 35 w 118"/>
                <a:gd name="T53" fmla="*/ 157 h 485"/>
                <a:gd name="T54" fmla="*/ 38 w 118"/>
                <a:gd name="T55" fmla="*/ 185 h 485"/>
                <a:gd name="T56" fmla="*/ 38 w 118"/>
                <a:gd name="T57" fmla="*/ 210 h 485"/>
                <a:gd name="T58" fmla="*/ 60 w 118"/>
                <a:gd name="T59" fmla="*/ 189 h 485"/>
                <a:gd name="T60" fmla="*/ 70 w 118"/>
                <a:gd name="T61" fmla="*/ 166 h 485"/>
                <a:gd name="T62" fmla="*/ 70 w 118"/>
                <a:gd name="T63" fmla="*/ 141 h 485"/>
                <a:gd name="T64" fmla="*/ 61 w 118"/>
                <a:gd name="T65" fmla="*/ 114 h 485"/>
                <a:gd name="T66" fmla="*/ 52 w 118"/>
                <a:gd name="T67" fmla="*/ 88 h 485"/>
                <a:gd name="T68" fmla="*/ 42 w 118"/>
                <a:gd name="T69" fmla="*/ 58 h 485"/>
                <a:gd name="T70" fmla="*/ 36 w 118"/>
                <a:gd name="T71" fmla="*/ 30 h 485"/>
                <a:gd name="T72" fmla="*/ 38 w 118"/>
                <a:gd name="T73" fmla="*/ 0 h 485"/>
                <a:gd name="T74" fmla="*/ 52 w 118"/>
                <a:gd name="T75" fmla="*/ 37 h 485"/>
                <a:gd name="T76" fmla="*/ 65 w 118"/>
                <a:gd name="T77" fmla="*/ 77 h 485"/>
                <a:gd name="T78" fmla="*/ 75 w 118"/>
                <a:gd name="T79" fmla="*/ 116 h 485"/>
                <a:gd name="T80" fmla="*/ 83 w 118"/>
                <a:gd name="T81" fmla="*/ 156 h 485"/>
                <a:gd name="T82" fmla="*/ 88 w 118"/>
                <a:gd name="T83" fmla="*/ 195 h 485"/>
                <a:gd name="T84" fmla="*/ 86 w 118"/>
                <a:gd name="T85" fmla="*/ 237 h 485"/>
                <a:gd name="T86" fmla="*/ 79 w 118"/>
                <a:gd name="T87" fmla="*/ 277 h 485"/>
                <a:gd name="T88" fmla="*/ 65 w 118"/>
                <a:gd name="T89" fmla="*/ 31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8" h="485">
                  <a:moveTo>
                    <a:pt x="65" y="317"/>
                  </a:moveTo>
                  <a:lnTo>
                    <a:pt x="58" y="345"/>
                  </a:lnTo>
                  <a:lnTo>
                    <a:pt x="64" y="368"/>
                  </a:lnTo>
                  <a:lnTo>
                    <a:pt x="76" y="389"/>
                  </a:lnTo>
                  <a:lnTo>
                    <a:pt x="93" y="407"/>
                  </a:lnTo>
                  <a:lnTo>
                    <a:pt x="108" y="424"/>
                  </a:lnTo>
                  <a:lnTo>
                    <a:pt x="118" y="442"/>
                  </a:lnTo>
                  <a:lnTo>
                    <a:pt x="118" y="461"/>
                  </a:lnTo>
                  <a:lnTo>
                    <a:pt x="104" y="485"/>
                  </a:lnTo>
                  <a:lnTo>
                    <a:pt x="89" y="479"/>
                  </a:lnTo>
                  <a:lnTo>
                    <a:pt x="74" y="470"/>
                  </a:lnTo>
                  <a:lnTo>
                    <a:pt x="60" y="460"/>
                  </a:lnTo>
                  <a:lnTo>
                    <a:pt x="47" y="448"/>
                  </a:lnTo>
                  <a:lnTo>
                    <a:pt x="35" y="435"/>
                  </a:lnTo>
                  <a:lnTo>
                    <a:pt x="24" y="421"/>
                  </a:lnTo>
                  <a:lnTo>
                    <a:pt x="11" y="408"/>
                  </a:lnTo>
                  <a:lnTo>
                    <a:pt x="0" y="395"/>
                  </a:lnTo>
                  <a:lnTo>
                    <a:pt x="7" y="359"/>
                  </a:lnTo>
                  <a:lnTo>
                    <a:pt x="14" y="322"/>
                  </a:lnTo>
                  <a:lnTo>
                    <a:pt x="23" y="287"/>
                  </a:lnTo>
                  <a:lnTo>
                    <a:pt x="28" y="250"/>
                  </a:lnTo>
                  <a:lnTo>
                    <a:pt x="32" y="213"/>
                  </a:lnTo>
                  <a:lnTo>
                    <a:pt x="32" y="178"/>
                  </a:lnTo>
                  <a:lnTo>
                    <a:pt x="27" y="141"/>
                  </a:lnTo>
                  <a:lnTo>
                    <a:pt x="16" y="104"/>
                  </a:lnTo>
                  <a:lnTo>
                    <a:pt x="28" y="127"/>
                  </a:lnTo>
                  <a:lnTo>
                    <a:pt x="35" y="157"/>
                  </a:lnTo>
                  <a:lnTo>
                    <a:pt x="38" y="185"/>
                  </a:lnTo>
                  <a:lnTo>
                    <a:pt x="38" y="210"/>
                  </a:lnTo>
                  <a:lnTo>
                    <a:pt x="60" y="189"/>
                  </a:lnTo>
                  <a:lnTo>
                    <a:pt x="70" y="166"/>
                  </a:lnTo>
                  <a:lnTo>
                    <a:pt x="70" y="141"/>
                  </a:lnTo>
                  <a:lnTo>
                    <a:pt x="61" y="114"/>
                  </a:lnTo>
                  <a:lnTo>
                    <a:pt x="52" y="88"/>
                  </a:lnTo>
                  <a:lnTo>
                    <a:pt x="42" y="58"/>
                  </a:lnTo>
                  <a:lnTo>
                    <a:pt x="36" y="30"/>
                  </a:lnTo>
                  <a:lnTo>
                    <a:pt x="38" y="0"/>
                  </a:lnTo>
                  <a:lnTo>
                    <a:pt x="52" y="37"/>
                  </a:lnTo>
                  <a:lnTo>
                    <a:pt x="65" y="77"/>
                  </a:lnTo>
                  <a:lnTo>
                    <a:pt x="75" y="116"/>
                  </a:lnTo>
                  <a:lnTo>
                    <a:pt x="83" y="156"/>
                  </a:lnTo>
                  <a:lnTo>
                    <a:pt x="88" y="195"/>
                  </a:lnTo>
                  <a:lnTo>
                    <a:pt x="86" y="237"/>
                  </a:lnTo>
                  <a:lnTo>
                    <a:pt x="79" y="277"/>
                  </a:lnTo>
                  <a:lnTo>
                    <a:pt x="65" y="317"/>
                  </a:lnTo>
                  <a:close/>
                </a:path>
              </a:pathLst>
            </a:custGeom>
            <a:solidFill>
              <a:srgbClr val="D1A09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AU">
                <a:solidFill>
                  <a:srgbClr val="000000"/>
                </a:solidFill>
                <a:latin typeface="Arial" charset="0"/>
              </a:endParaRPr>
            </a:p>
          </p:txBody>
        </p:sp>
        <p:sp>
          <p:nvSpPr>
            <p:cNvPr id="401419" name="Freeform 11"/>
            <p:cNvSpPr>
              <a:spLocks/>
            </p:cNvSpPr>
            <p:nvPr/>
          </p:nvSpPr>
          <p:spPr bwMode="auto">
            <a:xfrm>
              <a:off x="5400" y="106"/>
              <a:ext cx="7" cy="41"/>
            </a:xfrm>
            <a:custGeom>
              <a:avLst/>
              <a:gdLst>
                <a:gd name="T0" fmla="*/ 8 w 19"/>
                <a:gd name="T1" fmla="*/ 122 h 122"/>
                <a:gd name="T2" fmla="*/ 0 w 19"/>
                <a:gd name="T3" fmla="*/ 99 h 122"/>
                <a:gd name="T4" fmla="*/ 0 w 19"/>
                <a:gd name="T5" fmla="*/ 66 h 122"/>
                <a:gd name="T6" fmla="*/ 5 w 19"/>
                <a:gd name="T7" fmla="*/ 32 h 122"/>
                <a:gd name="T8" fmla="*/ 12 w 19"/>
                <a:gd name="T9" fmla="*/ 0 h 122"/>
                <a:gd name="T10" fmla="*/ 19 w 19"/>
                <a:gd name="T11" fmla="*/ 29 h 122"/>
                <a:gd name="T12" fmla="*/ 17 w 19"/>
                <a:gd name="T13" fmla="*/ 59 h 122"/>
                <a:gd name="T14" fmla="*/ 11 w 19"/>
                <a:gd name="T15" fmla="*/ 91 h 122"/>
                <a:gd name="T16" fmla="*/ 8 w 19"/>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22">
                  <a:moveTo>
                    <a:pt x="8" y="122"/>
                  </a:moveTo>
                  <a:lnTo>
                    <a:pt x="0" y="99"/>
                  </a:lnTo>
                  <a:lnTo>
                    <a:pt x="0" y="66"/>
                  </a:lnTo>
                  <a:lnTo>
                    <a:pt x="5" y="32"/>
                  </a:lnTo>
                  <a:lnTo>
                    <a:pt x="12" y="0"/>
                  </a:lnTo>
                  <a:lnTo>
                    <a:pt x="19" y="29"/>
                  </a:lnTo>
                  <a:lnTo>
                    <a:pt x="17" y="59"/>
                  </a:lnTo>
                  <a:lnTo>
                    <a:pt x="11" y="91"/>
                  </a:lnTo>
                  <a:lnTo>
                    <a:pt x="8" y="12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AU">
                <a:solidFill>
                  <a:srgbClr val="000000"/>
                </a:solidFill>
                <a:latin typeface="Arial" charset="0"/>
              </a:endParaRPr>
            </a:p>
          </p:txBody>
        </p:sp>
        <p:sp>
          <p:nvSpPr>
            <p:cNvPr id="401420" name="Freeform 12"/>
            <p:cNvSpPr>
              <a:spLocks/>
            </p:cNvSpPr>
            <p:nvPr/>
          </p:nvSpPr>
          <p:spPr bwMode="auto">
            <a:xfrm>
              <a:off x="5262" y="193"/>
              <a:ext cx="293" cy="320"/>
            </a:xfrm>
            <a:custGeom>
              <a:avLst/>
              <a:gdLst>
                <a:gd name="T0" fmla="*/ 450 w 880"/>
                <a:gd name="T1" fmla="*/ 43 h 960"/>
                <a:gd name="T2" fmla="*/ 510 w 880"/>
                <a:gd name="T3" fmla="*/ 90 h 960"/>
                <a:gd name="T4" fmla="*/ 549 w 880"/>
                <a:gd name="T5" fmla="*/ 157 h 960"/>
                <a:gd name="T6" fmla="*/ 638 w 880"/>
                <a:gd name="T7" fmla="*/ 214 h 960"/>
                <a:gd name="T8" fmla="*/ 693 w 880"/>
                <a:gd name="T9" fmla="*/ 270 h 960"/>
                <a:gd name="T10" fmla="*/ 748 w 880"/>
                <a:gd name="T11" fmla="*/ 328 h 960"/>
                <a:gd name="T12" fmla="*/ 801 w 880"/>
                <a:gd name="T13" fmla="*/ 387 h 960"/>
                <a:gd name="T14" fmla="*/ 851 w 880"/>
                <a:gd name="T15" fmla="*/ 448 h 960"/>
                <a:gd name="T16" fmla="*/ 872 w 880"/>
                <a:gd name="T17" fmla="*/ 520 h 960"/>
                <a:gd name="T18" fmla="*/ 836 w 880"/>
                <a:gd name="T19" fmla="*/ 610 h 960"/>
                <a:gd name="T20" fmla="*/ 793 w 880"/>
                <a:gd name="T21" fmla="*/ 694 h 960"/>
                <a:gd name="T22" fmla="*/ 764 w 880"/>
                <a:gd name="T23" fmla="*/ 714 h 960"/>
                <a:gd name="T24" fmla="*/ 743 w 880"/>
                <a:gd name="T25" fmla="*/ 697 h 960"/>
                <a:gd name="T26" fmla="*/ 718 w 880"/>
                <a:gd name="T27" fmla="*/ 694 h 960"/>
                <a:gd name="T28" fmla="*/ 668 w 880"/>
                <a:gd name="T29" fmla="*/ 780 h 960"/>
                <a:gd name="T30" fmla="*/ 621 w 880"/>
                <a:gd name="T31" fmla="*/ 864 h 960"/>
                <a:gd name="T32" fmla="*/ 570 w 880"/>
                <a:gd name="T33" fmla="*/ 897 h 960"/>
                <a:gd name="T34" fmla="*/ 587 w 880"/>
                <a:gd name="T35" fmla="*/ 854 h 960"/>
                <a:gd name="T36" fmla="*/ 611 w 880"/>
                <a:gd name="T37" fmla="*/ 736 h 960"/>
                <a:gd name="T38" fmla="*/ 658 w 880"/>
                <a:gd name="T39" fmla="*/ 634 h 960"/>
                <a:gd name="T40" fmla="*/ 650 w 880"/>
                <a:gd name="T41" fmla="*/ 499 h 960"/>
                <a:gd name="T42" fmla="*/ 645 w 880"/>
                <a:gd name="T43" fmla="*/ 316 h 960"/>
                <a:gd name="T44" fmla="*/ 582 w 880"/>
                <a:gd name="T45" fmla="*/ 260 h 960"/>
                <a:gd name="T46" fmla="*/ 513 w 880"/>
                <a:gd name="T47" fmla="*/ 222 h 960"/>
                <a:gd name="T48" fmla="*/ 447 w 880"/>
                <a:gd name="T49" fmla="*/ 201 h 960"/>
                <a:gd name="T50" fmla="*/ 391 w 880"/>
                <a:gd name="T51" fmla="*/ 207 h 960"/>
                <a:gd name="T52" fmla="*/ 340 w 880"/>
                <a:gd name="T53" fmla="*/ 223 h 960"/>
                <a:gd name="T54" fmla="*/ 293 w 880"/>
                <a:gd name="T55" fmla="*/ 251 h 960"/>
                <a:gd name="T56" fmla="*/ 253 w 880"/>
                <a:gd name="T57" fmla="*/ 287 h 960"/>
                <a:gd name="T58" fmla="*/ 220 w 880"/>
                <a:gd name="T59" fmla="*/ 330 h 960"/>
                <a:gd name="T60" fmla="*/ 209 w 880"/>
                <a:gd name="T61" fmla="*/ 471 h 960"/>
                <a:gd name="T62" fmla="*/ 209 w 880"/>
                <a:gd name="T63" fmla="*/ 585 h 960"/>
                <a:gd name="T64" fmla="*/ 247 w 880"/>
                <a:gd name="T65" fmla="*/ 681 h 960"/>
                <a:gd name="T66" fmla="*/ 275 w 880"/>
                <a:gd name="T67" fmla="*/ 754 h 960"/>
                <a:gd name="T68" fmla="*/ 278 w 880"/>
                <a:gd name="T69" fmla="*/ 836 h 960"/>
                <a:gd name="T70" fmla="*/ 217 w 880"/>
                <a:gd name="T71" fmla="*/ 954 h 960"/>
                <a:gd name="T72" fmla="*/ 142 w 880"/>
                <a:gd name="T73" fmla="*/ 913 h 960"/>
                <a:gd name="T74" fmla="*/ 99 w 880"/>
                <a:gd name="T75" fmla="*/ 841 h 960"/>
                <a:gd name="T76" fmla="*/ 73 w 880"/>
                <a:gd name="T77" fmla="*/ 752 h 960"/>
                <a:gd name="T78" fmla="*/ 52 w 880"/>
                <a:gd name="T79" fmla="*/ 659 h 960"/>
                <a:gd name="T80" fmla="*/ 23 w 880"/>
                <a:gd name="T81" fmla="*/ 575 h 960"/>
                <a:gd name="T82" fmla="*/ 36 w 880"/>
                <a:gd name="T83" fmla="*/ 395 h 960"/>
                <a:gd name="T84" fmla="*/ 110 w 880"/>
                <a:gd name="T85" fmla="*/ 306 h 960"/>
                <a:gd name="T86" fmla="*/ 192 w 880"/>
                <a:gd name="T87" fmla="*/ 219 h 960"/>
                <a:gd name="T88" fmla="*/ 224 w 880"/>
                <a:gd name="T89" fmla="*/ 204 h 960"/>
                <a:gd name="T90" fmla="*/ 238 w 880"/>
                <a:gd name="T91" fmla="*/ 170 h 960"/>
                <a:gd name="T92" fmla="*/ 404 w 880"/>
                <a:gd name="T93" fmla="*/ 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80" h="960">
                  <a:moveTo>
                    <a:pt x="419" y="0"/>
                  </a:moveTo>
                  <a:lnTo>
                    <a:pt x="433" y="24"/>
                  </a:lnTo>
                  <a:lnTo>
                    <a:pt x="450" y="43"/>
                  </a:lnTo>
                  <a:lnTo>
                    <a:pt x="470" y="59"/>
                  </a:lnTo>
                  <a:lnTo>
                    <a:pt x="491" y="74"/>
                  </a:lnTo>
                  <a:lnTo>
                    <a:pt x="510" y="90"/>
                  </a:lnTo>
                  <a:lnTo>
                    <a:pt x="527" y="108"/>
                  </a:lnTo>
                  <a:lnTo>
                    <a:pt x="541" y="129"/>
                  </a:lnTo>
                  <a:lnTo>
                    <a:pt x="549" y="157"/>
                  </a:lnTo>
                  <a:lnTo>
                    <a:pt x="603" y="177"/>
                  </a:lnTo>
                  <a:lnTo>
                    <a:pt x="621" y="195"/>
                  </a:lnTo>
                  <a:lnTo>
                    <a:pt x="638" y="214"/>
                  </a:lnTo>
                  <a:lnTo>
                    <a:pt x="656" y="234"/>
                  </a:lnTo>
                  <a:lnTo>
                    <a:pt x="675" y="251"/>
                  </a:lnTo>
                  <a:lnTo>
                    <a:pt x="693" y="270"/>
                  </a:lnTo>
                  <a:lnTo>
                    <a:pt x="711" y="290"/>
                  </a:lnTo>
                  <a:lnTo>
                    <a:pt x="730" y="309"/>
                  </a:lnTo>
                  <a:lnTo>
                    <a:pt x="748" y="328"/>
                  </a:lnTo>
                  <a:lnTo>
                    <a:pt x="766" y="347"/>
                  </a:lnTo>
                  <a:lnTo>
                    <a:pt x="784" y="368"/>
                  </a:lnTo>
                  <a:lnTo>
                    <a:pt x="801" y="387"/>
                  </a:lnTo>
                  <a:lnTo>
                    <a:pt x="819" y="408"/>
                  </a:lnTo>
                  <a:lnTo>
                    <a:pt x="836" y="427"/>
                  </a:lnTo>
                  <a:lnTo>
                    <a:pt x="851" y="448"/>
                  </a:lnTo>
                  <a:lnTo>
                    <a:pt x="866" y="468"/>
                  </a:lnTo>
                  <a:lnTo>
                    <a:pt x="880" y="489"/>
                  </a:lnTo>
                  <a:lnTo>
                    <a:pt x="872" y="520"/>
                  </a:lnTo>
                  <a:lnTo>
                    <a:pt x="861" y="551"/>
                  </a:lnTo>
                  <a:lnTo>
                    <a:pt x="848" y="581"/>
                  </a:lnTo>
                  <a:lnTo>
                    <a:pt x="836" y="610"/>
                  </a:lnTo>
                  <a:lnTo>
                    <a:pt x="820" y="638"/>
                  </a:lnTo>
                  <a:lnTo>
                    <a:pt x="807" y="666"/>
                  </a:lnTo>
                  <a:lnTo>
                    <a:pt x="793" y="694"/>
                  </a:lnTo>
                  <a:lnTo>
                    <a:pt x="779" y="722"/>
                  </a:lnTo>
                  <a:lnTo>
                    <a:pt x="771" y="720"/>
                  </a:lnTo>
                  <a:lnTo>
                    <a:pt x="764" y="714"/>
                  </a:lnTo>
                  <a:lnTo>
                    <a:pt x="757" y="708"/>
                  </a:lnTo>
                  <a:lnTo>
                    <a:pt x="750" y="702"/>
                  </a:lnTo>
                  <a:lnTo>
                    <a:pt x="743" y="697"/>
                  </a:lnTo>
                  <a:lnTo>
                    <a:pt x="736" y="694"/>
                  </a:lnTo>
                  <a:lnTo>
                    <a:pt x="728" y="693"/>
                  </a:lnTo>
                  <a:lnTo>
                    <a:pt x="718" y="694"/>
                  </a:lnTo>
                  <a:lnTo>
                    <a:pt x="699" y="721"/>
                  </a:lnTo>
                  <a:lnTo>
                    <a:pt x="683" y="751"/>
                  </a:lnTo>
                  <a:lnTo>
                    <a:pt x="668" y="780"/>
                  </a:lnTo>
                  <a:lnTo>
                    <a:pt x="653" y="810"/>
                  </a:lnTo>
                  <a:lnTo>
                    <a:pt x="638" y="838"/>
                  </a:lnTo>
                  <a:lnTo>
                    <a:pt x="621" y="864"/>
                  </a:lnTo>
                  <a:lnTo>
                    <a:pt x="602" y="889"/>
                  </a:lnTo>
                  <a:lnTo>
                    <a:pt x="580" y="912"/>
                  </a:lnTo>
                  <a:lnTo>
                    <a:pt x="570" y="897"/>
                  </a:lnTo>
                  <a:lnTo>
                    <a:pt x="570" y="881"/>
                  </a:lnTo>
                  <a:lnTo>
                    <a:pt x="577" y="867"/>
                  </a:lnTo>
                  <a:lnTo>
                    <a:pt x="587" y="854"/>
                  </a:lnTo>
                  <a:lnTo>
                    <a:pt x="585" y="811"/>
                  </a:lnTo>
                  <a:lnTo>
                    <a:pt x="595" y="771"/>
                  </a:lnTo>
                  <a:lnTo>
                    <a:pt x="611" y="736"/>
                  </a:lnTo>
                  <a:lnTo>
                    <a:pt x="632" y="702"/>
                  </a:lnTo>
                  <a:lnTo>
                    <a:pt x="649" y="668"/>
                  </a:lnTo>
                  <a:lnTo>
                    <a:pt x="658" y="634"/>
                  </a:lnTo>
                  <a:lnTo>
                    <a:pt x="654" y="598"/>
                  </a:lnTo>
                  <a:lnTo>
                    <a:pt x="634" y="559"/>
                  </a:lnTo>
                  <a:lnTo>
                    <a:pt x="650" y="499"/>
                  </a:lnTo>
                  <a:lnTo>
                    <a:pt x="654" y="439"/>
                  </a:lnTo>
                  <a:lnTo>
                    <a:pt x="652" y="378"/>
                  </a:lnTo>
                  <a:lnTo>
                    <a:pt x="645" y="316"/>
                  </a:lnTo>
                  <a:lnTo>
                    <a:pt x="625" y="296"/>
                  </a:lnTo>
                  <a:lnTo>
                    <a:pt x="605" y="276"/>
                  </a:lnTo>
                  <a:lnTo>
                    <a:pt x="582" y="260"/>
                  </a:lnTo>
                  <a:lnTo>
                    <a:pt x="560" y="245"/>
                  </a:lnTo>
                  <a:lnTo>
                    <a:pt x="537" y="232"/>
                  </a:lnTo>
                  <a:lnTo>
                    <a:pt x="513" y="222"/>
                  </a:lnTo>
                  <a:lnTo>
                    <a:pt x="490" y="211"/>
                  </a:lnTo>
                  <a:lnTo>
                    <a:pt x="465" y="201"/>
                  </a:lnTo>
                  <a:lnTo>
                    <a:pt x="447" y="201"/>
                  </a:lnTo>
                  <a:lnTo>
                    <a:pt x="427" y="201"/>
                  </a:lnTo>
                  <a:lnTo>
                    <a:pt x="409" y="203"/>
                  </a:lnTo>
                  <a:lnTo>
                    <a:pt x="391" y="207"/>
                  </a:lnTo>
                  <a:lnTo>
                    <a:pt x="373" y="211"/>
                  </a:lnTo>
                  <a:lnTo>
                    <a:pt x="357" y="217"/>
                  </a:lnTo>
                  <a:lnTo>
                    <a:pt x="340" y="223"/>
                  </a:lnTo>
                  <a:lnTo>
                    <a:pt x="324" y="232"/>
                  </a:lnTo>
                  <a:lnTo>
                    <a:pt x="308" y="241"/>
                  </a:lnTo>
                  <a:lnTo>
                    <a:pt x="293" y="251"/>
                  </a:lnTo>
                  <a:lnTo>
                    <a:pt x="279" y="262"/>
                  </a:lnTo>
                  <a:lnTo>
                    <a:pt x="265" y="273"/>
                  </a:lnTo>
                  <a:lnTo>
                    <a:pt x="253" y="287"/>
                  </a:lnTo>
                  <a:lnTo>
                    <a:pt x="241" y="300"/>
                  </a:lnTo>
                  <a:lnTo>
                    <a:pt x="229" y="315"/>
                  </a:lnTo>
                  <a:lnTo>
                    <a:pt x="220" y="330"/>
                  </a:lnTo>
                  <a:lnTo>
                    <a:pt x="214" y="377"/>
                  </a:lnTo>
                  <a:lnTo>
                    <a:pt x="207" y="424"/>
                  </a:lnTo>
                  <a:lnTo>
                    <a:pt x="209" y="471"/>
                  </a:lnTo>
                  <a:lnTo>
                    <a:pt x="227" y="514"/>
                  </a:lnTo>
                  <a:lnTo>
                    <a:pt x="210" y="548"/>
                  </a:lnTo>
                  <a:lnTo>
                    <a:pt x="209" y="585"/>
                  </a:lnTo>
                  <a:lnTo>
                    <a:pt x="216" y="625"/>
                  </a:lnTo>
                  <a:lnTo>
                    <a:pt x="227" y="662"/>
                  </a:lnTo>
                  <a:lnTo>
                    <a:pt x="247" y="681"/>
                  </a:lnTo>
                  <a:lnTo>
                    <a:pt x="261" y="703"/>
                  </a:lnTo>
                  <a:lnTo>
                    <a:pt x="270" y="727"/>
                  </a:lnTo>
                  <a:lnTo>
                    <a:pt x="275" y="754"/>
                  </a:lnTo>
                  <a:lnTo>
                    <a:pt x="277" y="782"/>
                  </a:lnTo>
                  <a:lnTo>
                    <a:pt x="277" y="810"/>
                  </a:lnTo>
                  <a:lnTo>
                    <a:pt x="278" y="836"/>
                  </a:lnTo>
                  <a:lnTo>
                    <a:pt x="281" y="863"/>
                  </a:lnTo>
                  <a:lnTo>
                    <a:pt x="250" y="960"/>
                  </a:lnTo>
                  <a:lnTo>
                    <a:pt x="217" y="954"/>
                  </a:lnTo>
                  <a:lnTo>
                    <a:pt x="188" y="944"/>
                  </a:lnTo>
                  <a:lnTo>
                    <a:pt x="163" y="931"/>
                  </a:lnTo>
                  <a:lnTo>
                    <a:pt x="142" y="913"/>
                  </a:lnTo>
                  <a:lnTo>
                    <a:pt x="126" y="891"/>
                  </a:lnTo>
                  <a:lnTo>
                    <a:pt x="110" y="867"/>
                  </a:lnTo>
                  <a:lnTo>
                    <a:pt x="99" y="841"/>
                  </a:lnTo>
                  <a:lnTo>
                    <a:pt x="90" y="813"/>
                  </a:lnTo>
                  <a:lnTo>
                    <a:pt x="80" y="783"/>
                  </a:lnTo>
                  <a:lnTo>
                    <a:pt x="73" y="752"/>
                  </a:lnTo>
                  <a:lnTo>
                    <a:pt x="66" y="721"/>
                  </a:lnTo>
                  <a:lnTo>
                    <a:pt x="59" y="690"/>
                  </a:lnTo>
                  <a:lnTo>
                    <a:pt x="52" y="659"/>
                  </a:lnTo>
                  <a:lnTo>
                    <a:pt x="44" y="629"/>
                  </a:lnTo>
                  <a:lnTo>
                    <a:pt x="34" y="601"/>
                  </a:lnTo>
                  <a:lnTo>
                    <a:pt x="23" y="575"/>
                  </a:lnTo>
                  <a:lnTo>
                    <a:pt x="0" y="460"/>
                  </a:lnTo>
                  <a:lnTo>
                    <a:pt x="16" y="426"/>
                  </a:lnTo>
                  <a:lnTo>
                    <a:pt x="36" y="395"/>
                  </a:lnTo>
                  <a:lnTo>
                    <a:pt x="59" y="364"/>
                  </a:lnTo>
                  <a:lnTo>
                    <a:pt x="84" y="334"/>
                  </a:lnTo>
                  <a:lnTo>
                    <a:pt x="110" y="306"/>
                  </a:lnTo>
                  <a:lnTo>
                    <a:pt x="137" y="278"/>
                  </a:lnTo>
                  <a:lnTo>
                    <a:pt x="164" y="248"/>
                  </a:lnTo>
                  <a:lnTo>
                    <a:pt x="192" y="219"/>
                  </a:lnTo>
                  <a:lnTo>
                    <a:pt x="207" y="217"/>
                  </a:lnTo>
                  <a:lnTo>
                    <a:pt x="217" y="211"/>
                  </a:lnTo>
                  <a:lnTo>
                    <a:pt x="224" y="204"/>
                  </a:lnTo>
                  <a:lnTo>
                    <a:pt x="229" y="192"/>
                  </a:lnTo>
                  <a:lnTo>
                    <a:pt x="234" y="182"/>
                  </a:lnTo>
                  <a:lnTo>
                    <a:pt x="238" y="170"/>
                  </a:lnTo>
                  <a:lnTo>
                    <a:pt x="245" y="160"/>
                  </a:lnTo>
                  <a:lnTo>
                    <a:pt x="254" y="152"/>
                  </a:lnTo>
                  <a:lnTo>
                    <a:pt x="404" y="0"/>
                  </a:lnTo>
                  <a:lnTo>
                    <a:pt x="419"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AU">
                <a:solidFill>
                  <a:srgbClr val="000000"/>
                </a:solidFill>
                <a:latin typeface="Arial" charset="0"/>
              </a:endParaRPr>
            </a:p>
          </p:txBody>
        </p:sp>
        <p:sp>
          <p:nvSpPr>
            <p:cNvPr id="401421" name="Freeform 13"/>
            <p:cNvSpPr>
              <a:spLocks/>
            </p:cNvSpPr>
            <p:nvPr/>
          </p:nvSpPr>
          <p:spPr bwMode="auto">
            <a:xfrm>
              <a:off x="5465" y="203"/>
              <a:ext cx="14" cy="30"/>
            </a:xfrm>
            <a:custGeom>
              <a:avLst/>
              <a:gdLst>
                <a:gd name="T0" fmla="*/ 36 w 43"/>
                <a:gd name="T1" fmla="*/ 60 h 91"/>
                <a:gd name="T2" fmla="*/ 27 w 43"/>
                <a:gd name="T3" fmla="*/ 69 h 91"/>
                <a:gd name="T4" fmla="*/ 25 w 43"/>
                <a:gd name="T5" fmla="*/ 81 h 91"/>
                <a:gd name="T6" fmla="*/ 22 w 43"/>
                <a:gd name="T7" fmla="*/ 91 h 91"/>
                <a:gd name="T8" fmla="*/ 9 w 43"/>
                <a:gd name="T9" fmla="*/ 90 h 91"/>
                <a:gd name="T10" fmla="*/ 2 w 43"/>
                <a:gd name="T11" fmla="*/ 68 h 91"/>
                <a:gd name="T12" fmla="*/ 0 w 43"/>
                <a:gd name="T13" fmla="*/ 43 h 91"/>
                <a:gd name="T14" fmla="*/ 4 w 43"/>
                <a:gd name="T15" fmla="*/ 19 h 91"/>
                <a:gd name="T16" fmla="*/ 16 w 43"/>
                <a:gd name="T17" fmla="*/ 0 h 91"/>
                <a:gd name="T18" fmla="*/ 36 w 43"/>
                <a:gd name="T19" fmla="*/ 6 h 91"/>
                <a:gd name="T20" fmla="*/ 43 w 43"/>
                <a:gd name="T21" fmla="*/ 20 h 91"/>
                <a:gd name="T22" fmla="*/ 40 w 43"/>
                <a:gd name="T23" fmla="*/ 41 h 91"/>
                <a:gd name="T24" fmla="*/ 36 w 43"/>
                <a:gd name="T25" fmla="*/ 6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91">
                  <a:moveTo>
                    <a:pt x="36" y="60"/>
                  </a:moveTo>
                  <a:lnTo>
                    <a:pt x="27" y="69"/>
                  </a:lnTo>
                  <a:lnTo>
                    <a:pt x="25" y="81"/>
                  </a:lnTo>
                  <a:lnTo>
                    <a:pt x="22" y="91"/>
                  </a:lnTo>
                  <a:lnTo>
                    <a:pt x="9" y="90"/>
                  </a:lnTo>
                  <a:lnTo>
                    <a:pt x="2" y="68"/>
                  </a:lnTo>
                  <a:lnTo>
                    <a:pt x="0" y="43"/>
                  </a:lnTo>
                  <a:lnTo>
                    <a:pt x="4" y="19"/>
                  </a:lnTo>
                  <a:lnTo>
                    <a:pt x="16" y="0"/>
                  </a:lnTo>
                  <a:lnTo>
                    <a:pt x="36" y="6"/>
                  </a:lnTo>
                  <a:lnTo>
                    <a:pt x="43" y="20"/>
                  </a:lnTo>
                  <a:lnTo>
                    <a:pt x="40" y="41"/>
                  </a:lnTo>
                  <a:lnTo>
                    <a:pt x="36" y="60"/>
                  </a:lnTo>
                  <a:close/>
                </a:path>
              </a:pathLst>
            </a:custGeom>
            <a:solidFill>
              <a:srgbClr val="E2D8D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AU">
                <a:solidFill>
                  <a:srgbClr val="000000"/>
                </a:solidFill>
                <a:latin typeface="Arial" charset="0"/>
              </a:endParaRPr>
            </a:p>
          </p:txBody>
        </p:sp>
        <p:sp>
          <p:nvSpPr>
            <p:cNvPr id="401422" name="Freeform 14"/>
            <p:cNvSpPr>
              <a:spLocks/>
            </p:cNvSpPr>
            <p:nvPr/>
          </p:nvSpPr>
          <p:spPr bwMode="auto">
            <a:xfrm>
              <a:off x="5327" y="210"/>
              <a:ext cx="21" cy="21"/>
            </a:xfrm>
            <a:custGeom>
              <a:avLst/>
              <a:gdLst>
                <a:gd name="T0" fmla="*/ 64 w 64"/>
                <a:gd name="T1" fmla="*/ 21 h 65"/>
                <a:gd name="T2" fmla="*/ 58 w 64"/>
                <a:gd name="T3" fmla="*/ 28 h 65"/>
                <a:gd name="T4" fmla="*/ 52 w 64"/>
                <a:gd name="T5" fmla="*/ 36 h 65"/>
                <a:gd name="T6" fmla="*/ 47 w 64"/>
                <a:gd name="T7" fmla="*/ 42 h 65"/>
                <a:gd name="T8" fmla="*/ 40 w 64"/>
                <a:gd name="T9" fmla="*/ 49 h 65"/>
                <a:gd name="T10" fmla="*/ 33 w 64"/>
                <a:gd name="T11" fmla="*/ 55 h 65"/>
                <a:gd name="T12" fmla="*/ 26 w 64"/>
                <a:gd name="T13" fmla="*/ 59 h 65"/>
                <a:gd name="T14" fmla="*/ 18 w 64"/>
                <a:gd name="T15" fmla="*/ 62 h 65"/>
                <a:gd name="T16" fmla="*/ 10 w 64"/>
                <a:gd name="T17" fmla="*/ 65 h 65"/>
                <a:gd name="T18" fmla="*/ 0 w 64"/>
                <a:gd name="T19" fmla="*/ 46 h 65"/>
                <a:gd name="T20" fmla="*/ 1 w 64"/>
                <a:gd name="T21" fmla="*/ 28 h 65"/>
                <a:gd name="T22" fmla="*/ 8 w 64"/>
                <a:gd name="T23" fmla="*/ 14 h 65"/>
                <a:gd name="T24" fmla="*/ 21 w 64"/>
                <a:gd name="T25" fmla="*/ 0 h 65"/>
                <a:gd name="T26" fmla="*/ 28 w 64"/>
                <a:gd name="T27" fmla="*/ 0 h 65"/>
                <a:gd name="T28" fmla="*/ 34 w 64"/>
                <a:gd name="T29" fmla="*/ 0 h 65"/>
                <a:gd name="T30" fmla="*/ 40 w 64"/>
                <a:gd name="T31" fmla="*/ 0 h 65"/>
                <a:gd name="T32" fmla="*/ 47 w 64"/>
                <a:gd name="T33" fmla="*/ 2 h 65"/>
                <a:gd name="T34" fmla="*/ 51 w 64"/>
                <a:gd name="T35" fmla="*/ 3 h 65"/>
                <a:gd name="T36" fmla="*/ 57 w 64"/>
                <a:gd name="T37" fmla="*/ 8 h 65"/>
                <a:gd name="T38" fmla="*/ 61 w 64"/>
                <a:gd name="T39" fmla="*/ 14 h 65"/>
                <a:gd name="T40" fmla="*/ 64 w 64"/>
                <a:gd name="T41" fmla="*/ 2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 h="65">
                  <a:moveTo>
                    <a:pt x="64" y="21"/>
                  </a:moveTo>
                  <a:lnTo>
                    <a:pt x="58" y="28"/>
                  </a:lnTo>
                  <a:lnTo>
                    <a:pt x="52" y="36"/>
                  </a:lnTo>
                  <a:lnTo>
                    <a:pt x="47" y="42"/>
                  </a:lnTo>
                  <a:lnTo>
                    <a:pt x="40" y="49"/>
                  </a:lnTo>
                  <a:lnTo>
                    <a:pt x="33" y="55"/>
                  </a:lnTo>
                  <a:lnTo>
                    <a:pt x="26" y="59"/>
                  </a:lnTo>
                  <a:lnTo>
                    <a:pt x="18" y="62"/>
                  </a:lnTo>
                  <a:lnTo>
                    <a:pt x="10" y="65"/>
                  </a:lnTo>
                  <a:lnTo>
                    <a:pt x="0" y="46"/>
                  </a:lnTo>
                  <a:lnTo>
                    <a:pt x="1" y="28"/>
                  </a:lnTo>
                  <a:lnTo>
                    <a:pt x="8" y="14"/>
                  </a:lnTo>
                  <a:lnTo>
                    <a:pt x="21" y="0"/>
                  </a:lnTo>
                  <a:lnTo>
                    <a:pt x="28" y="0"/>
                  </a:lnTo>
                  <a:lnTo>
                    <a:pt x="34" y="0"/>
                  </a:lnTo>
                  <a:lnTo>
                    <a:pt x="40" y="0"/>
                  </a:lnTo>
                  <a:lnTo>
                    <a:pt x="47" y="2"/>
                  </a:lnTo>
                  <a:lnTo>
                    <a:pt x="51" y="3"/>
                  </a:lnTo>
                  <a:lnTo>
                    <a:pt x="57" y="8"/>
                  </a:lnTo>
                  <a:lnTo>
                    <a:pt x="61" y="14"/>
                  </a:lnTo>
                  <a:lnTo>
                    <a:pt x="64" y="21"/>
                  </a:lnTo>
                  <a:close/>
                </a:path>
              </a:pathLst>
            </a:custGeom>
            <a:solidFill>
              <a:srgbClr val="E2D8D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AU">
                <a:solidFill>
                  <a:srgbClr val="000000"/>
                </a:solidFill>
                <a:latin typeface="Arial" charset="0"/>
              </a:endParaRPr>
            </a:p>
          </p:txBody>
        </p:sp>
        <p:sp>
          <p:nvSpPr>
            <p:cNvPr id="401423" name="Freeform 15"/>
            <p:cNvSpPr>
              <a:spLocks/>
            </p:cNvSpPr>
            <p:nvPr/>
          </p:nvSpPr>
          <p:spPr bwMode="auto">
            <a:xfrm>
              <a:off x="5154" y="225"/>
              <a:ext cx="494" cy="616"/>
            </a:xfrm>
            <a:custGeom>
              <a:avLst/>
              <a:gdLst>
                <a:gd name="T0" fmla="*/ 1441 w 1480"/>
                <a:gd name="T1" fmla="*/ 506 h 1849"/>
                <a:gd name="T2" fmla="*/ 1370 w 1480"/>
                <a:gd name="T3" fmla="*/ 690 h 1849"/>
                <a:gd name="T4" fmla="*/ 1287 w 1480"/>
                <a:gd name="T5" fmla="*/ 868 h 1849"/>
                <a:gd name="T6" fmla="*/ 1200 w 1480"/>
                <a:gd name="T7" fmla="*/ 1046 h 1849"/>
                <a:gd name="T8" fmla="*/ 1159 w 1480"/>
                <a:gd name="T9" fmla="*/ 1128 h 1849"/>
                <a:gd name="T10" fmla="*/ 1153 w 1480"/>
                <a:gd name="T11" fmla="*/ 1186 h 1849"/>
                <a:gd name="T12" fmla="*/ 1098 w 1480"/>
                <a:gd name="T13" fmla="*/ 1443 h 1849"/>
                <a:gd name="T14" fmla="*/ 1016 w 1480"/>
                <a:gd name="T15" fmla="*/ 1768 h 1849"/>
                <a:gd name="T16" fmla="*/ 651 w 1480"/>
                <a:gd name="T17" fmla="*/ 1753 h 1849"/>
                <a:gd name="T18" fmla="*/ 602 w 1480"/>
                <a:gd name="T19" fmla="*/ 1436 h 1849"/>
                <a:gd name="T20" fmla="*/ 482 w 1480"/>
                <a:gd name="T21" fmla="*/ 1214 h 1849"/>
                <a:gd name="T22" fmla="*/ 407 w 1480"/>
                <a:gd name="T23" fmla="*/ 1184 h 1849"/>
                <a:gd name="T24" fmla="*/ 378 w 1480"/>
                <a:gd name="T25" fmla="*/ 1421 h 1849"/>
                <a:gd name="T26" fmla="*/ 407 w 1480"/>
                <a:gd name="T27" fmla="*/ 1673 h 1849"/>
                <a:gd name="T28" fmla="*/ 411 w 1480"/>
                <a:gd name="T29" fmla="*/ 1849 h 1849"/>
                <a:gd name="T30" fmla="*/ 346 w 1480"/>
                <a:gd name="T31" fmla="*/ 1481 h 1849"/>
                <a:gd name="T32" fmla="*/ 285 w 1480"/>
                <a:gd name="T33" fmla="*/ 1106 h 1849"/>
                <a:gd name="T34" fmla="*/ 323 w 1480"/>
                <a:gd name="T35" fmla="*/ 1111 h 1849"/>
                <a:gd name="T36" fmla="*/ 259 w 1480"/>
                <a:gd name="T37" fmla="*/ 975 h 1849"/>
                <a:gd name="T38" fmla="*/ 189 w 1480"/>
                <a:gd name="T39" fmla="*/ 842 h 1849"/>
                <a:gd name="T40" fmla="*/ 78 w 1480"/>
                <a:gd name="T41" fmla="*/ 291 h 1849"/>
                <a:gd name="T42" fmla="*/ 191 w 1480"/>
                <a:gd name="T43" fmla="*/ 192 h 1849"/>
                <a:gd name="T44" fmla="*/ 312 w 1480"/>
                <a:gd name="T45" fmla="*/ 108 h 1849"/>
                <a:gd name="T46" fmla="*/ 438 w 1480"/>
                <a:gd name="T47" fmla="*/ 31 h 1849"/>
                <a:gd name="T48" fmla="*/ 487 w 1480"/>
                <a:gd name="T49" fmla="*/ 66 h 1849"/>
                <a:gd name="T50" fmla="*/ 424 w 1480"/>
                <a:gd name="T51" fmla="*/ 141 h 1849"/>
                <a:gd name="T52" fmla="*/ 344 w 1480"/>
                <a:gd name="T53" fmla="*/ 223 h 1849"/>
                <a:gd name="T54" fmla="*/ 283 w 1480"/>
                <a:gd name="T55" fmla="*/ 311 h 1849"/>
                <a:gd name="T56" fmla="*/ 267 w 1480"/>
                <a:gd name="T57" fmla="*/ 418 h 1849"/>
                <a:gd name="T58" fmla="*/ 342 w 1480"/>
                <a:gd name="T59" fmla="*/ 664 h 1849"/>
                <a:gd name="T60" fmla="*/ 460 w 1480"/>
                <a:gd name="T61" fmla="*/ 941 h 1849"/>
                <a:gd name="T62" fmla="*/ 504 w 1480"/>
                <a:gd name="T63" fmla="*/ 951 h 1849"/>
                <a:gd name="T64" fmla="*/ 516 w 1480"/>
                <a:gd name="T65" fmla="*/ 901 h 1849"/>
                <a:gd name="T66" fmla="*/ 580 w 1480"/>
                <a:gd name="T67" fmla="*/ 932 h 1849"/>
                <a:gd name="T68" fmla="*/ 652 w 1480"/>
                <a:gd name="T69" fmla="*/ 868 h 1849"/>
                <a:gd name="T70" fmla="*/ 743 w 1480"/>
                <a:gd name="T71" fmla="*/ 936 h 1849"/>
                <a:gd name="T72" fmla="*/ 829 w 1480"/>
                <a:gd name="T73" fmla="*/ 896 h 1849"/>
                <a:gd name="T74" fmla="*/ 869 w 1480"/>
                <a:gd name="T75" fmla="*/ 896 h 1849"/>
                <a:gd name="T76" fmla="*/ 968 w 1480"/>
                <a:gd name="T77" fmla="*/ 907 h 1849"/>
                <a:gd name="T78" fmla="*/ 993 w 1480"/>
                <a:gd name="T79" fmla="*/ 1063 h 1849"/>
                <a:gd name="T80" fmla="*/ 1033 w 1480"/>
                <a:gd name="T81" fmla="*/ 1212 h 1849"/>
                <a:gd name="T82" fmla="*/ 1060 w 1480"/>
                <a:gd name="T83" fmla="*/ 1184 h 1849"/>
                <a:gd name="T84" fmla="*/ 1020 w 1480"/>
                <a:gd name="T85" fmla="*/ 938 h 1849"/>
                <a:gd name="T86" fmla="*/ 1110 w 1480"/>
                <a:gd name="T87" fmla="*/ 734 h 1849"/>
                <a:gd name="T88" fmla="*/ 1229 w 1480"/>
                <a:gd name="T89" fmla="*/ 351 h 1849"/>
                <a:gd name="T90" fmla="*/ 1174 w 1480"/>
                <a:gd name="T91" fmla="*/ 269 h 1849"/>
                <a:gd name="T92" fmla="*/ 1105 w 1480"/>
                <a:gd name="T93" fmla="*/ 192 h 1849"/>
                <a:gd name="T94" fmla="*/ 1034 w 1480"/>
                <a:gd name="T95" fmla="*/ 118 h 1849"/>
                <a:gd name="T96" fmla="*/ 1096 w 1480"/>
                <a:gd name="T97" fmla="*/ 34 h 1849"/>
                <a:gd name="T98" fmla="*/ 1214 w 1480"/>
                <a:gd name="T99" fmla="*/ 115 h 1849"/>
                <a:gd name="T100" fmla="*/ 1325 w 1480"/>
                <a:gd name="T101" fmla="*/ 206 h 1849"/>
                <a:gd name="T102" fmla="*/ 1430 w 1480"/>
                <a:gd name="T103" fmla="*/ 310 h 1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0" h="1849">
                  <a:moveTo>
                    <a:pt x="1480" y="365"/>
                  </a:moveTo>
                  <a:lnTo>
                    <a:pt x="1469" y="412"/>
                  </a:lnTo>
                  <a:lnTo>
                    <a:pt x="1456" y="459"/>
                  </a:lnTo>
                  <a:lnTo>
                    <a:pt x="1441" y="506"/>
                  </a:lnTo>
                  <a:lnTo>
                    <a:pt x="1426" y="552"/>
                  </a:lnTo>
                  <a:lnTo>
                    <a:pt x="1409" y="598"/>
                  </a:lnTo>
                  <a:lnTo>
                    <a:pt x="1390" y="644"/>
                  </a:lnTo>
                  <a:lnTo>
                    <a:pt x="1370" y="690"/>
                  </a:lnTo>
                  <a:lnTo>
                    <a:pt x="1351" y="734"/>
                  </a:lnTo>
                  <a:lnTo>
                    <a:pt x="1330" y="780"/>
                  </a:lnTo>
                  <a:lnTo>
                    <a:pt x="1309" y="824"/>
                  </a:lnTo>
                  <a:lnTo>
                    <a:pt x="1287" y="868"/>
                  </a:lnTo>
                  <a:lnTo>
                    <a:pt x="1265" y="913"/>
                  </a:lnTo>
                  <a:lnTo>
                    <a:pt x="1243" y="957"/>
                  </a:lnTo>
                  <a:lnTo>
                    <a:pt x="1222" y="1001"/>
                  </a:lnTo>
                  <a:lnTo>
                    <a:pt x="1200" y="1046"/>
                  </a:lnTo>
                  <a:lnTo>
                    <a:pt x="1179" y="1090"/>
                  </a:lnTo>
                  <a:lnTo>
                    <a:pt x="1172" y="1102"/>
                  </a:lnTo>
                  <a:lnTo>
                    <a:pt x="1166" y="1115"/>
                  </a:lnTo>
                  <a:lnTo>
                    <a:pt x="1159" y="1128"/>
                  </a:lnTo>
                  <a:lnTo>
                    <a:pt x="1153" y="1143"/>
                  </a:lnTo>
                  <a:lnTo>
                    <a:pt x="1150" y="1158"/>
                  </a:lnTo>
                  <a:lnTo>
                    <a:pt x="1150" y="1173"/>
                  </a:lnTo>
                  <a:lnTo>
                    <a:pt x="1153" y="1186"/>
                  </a:lnTo>
                  <a:lnTo>
                    <a:pt x="1160" y="1201"/>
                  </a:lnTo>
                  <a:lnTo>
                    <a:pt x="1139" y="1280"/>
                  </a:lnTo>
                  <a:lnTo>
                    <a:pt x="1119" y="1362"/>
                  </a:lnTo>
                  <a:lnTo>
                    <a:pt x="1098" y="1443"/>
                  </a:lnTo>
                  <a:lnTo>
                    <a:pt x="1077" y="1524"/>
                  </a:lnTo>
                  <a:lnTo>
                    <a:pt x="1056" y="1605"/>
                  </a:lnTo>
                  <a:lnTo>
                    <a:pt x="1035" y="1687"/>
                  </a:lnTo>
                  <a:lnTo>
                    <a:pt x="1016" y="1768"/>
                  </a:lnTo>
                  <a:lnTo>
                    <a:pt x="998" y="1849"/>
                  </a:lnTo>
                  <a:lnTo>
                    <a:pt x="688" y="1849"/>
                  </a:lnTo>
                  <a:lnTo>
                    <a:pt x="669" y="1828"/>
                  </a:lnTo>
                  <a:lnTo>
                    <a:pt x="651" y="1753"/>
                  </a:lnTo>
                  <a:lnTo>
                    <a:pt x="638" y="1673"/>
                  </a:lnTo>
                  <a:lnTo>
                    <a:pt x="629" y="1594"/>
                  </a:lnTo>
                  <a:lnTo>
                    <a:pt x="618" y="1512"/>
                  </a:lnTo>
                  <a:lnTo>
                    <a:pt x="602" y="1436"/>
                  </a:lnTo>
                  <a:lnTo>
                    <a:pt x="577" y="1363"/>
                  </a:lnTo>
                  <a:lnTo>
                    <a:pt x="541" y="1297"/>
                  </a:lnTo>
                  <a:lnTo>
                    <a:pt x="489" y="1238"/>
                  </a:lnTo>
                  <a:lnTo>
                    <a:pt x="482" y="1214"/>
                  </a:lnTo>
                  <a:lnTo>
                    <a:pt x="478" y="1189"/>
                  </a:lnTo>
                  <a:lnTo>
                    <a:pt x="471" y="1164"/>
                  </a:lnTo>
                  <a:lnTo>
                    <a:pt x="458" y="1143"/>
                  </a:lnTo>
                  <a:lnTo>
                    <a:pt x="407" y="1184"/>
                  </a:lnTo>
                  <a:lnTo>
                    <a:pt x="378" y="1235"/>
                  </a:lnTo>
                  <a:lnTo>
                    <a:pt x="367" y="1292"/>
                  </a:lnTo>
                  <a:lnTo>
                    <a:pt x="368" y="1356"/>
                  </a:lnTo>
                  <a:lnTo>
                    <a:pt x="378" y="1421"/>
                  </a:lnTo>
                  <a:lnTo>
                    <a:pt x="389" y="1487"/>
                  </a:lnTo>
                  <a:lnTo>
                    <a:pt x="399" y="1551"/>
                  </a:lnTo>
                  <a:lnTo>
                    <a:pt x="400" y="1611"/>
                  </a:lnTo>
                  <a:lnTo>
                    <a:pt x="407" y="1673"/>
                  </a:lnTo>
                  <a:lnTo>
                    <a:pt x="413" y="1732"/>
                  </a:lnTo>
                  <a:lnTo>
                    <a:pt x="417" y="1792"/>
                  </a:lnTo>
                  <a:lnTo>
                    <a:pt x="420" y="1849"/>
                  </a:lnTo>
                  <a:lnTo>
                    <a:pt x="411" y="1849"/>
                  </a:lnTo>
                  <a:lnTo>
                    <a:pt x="386" y="1762"/>
                  </a:lnTo>
                  <a:lnTo>
                    <a:pt x="370" y="1670"/>
                  </a:lnTo>
                  <a:lnTo>
                    <a:pt x="356" y="1577"/>
                  </a:lnTo>
                  <a:lnTo>
                    <a:pt x="346" y="1481"/>
                  </a:lnTo>
                  <a:lnTo>
                    <a:pt x="335" y="1385"/>
                  </a:lnTo>
                  <a:lnTo>
                    <a:pt x="324" y="1289"/>
                  </a:lnTo>
                  <a:lnTo>
                    <a:pt x="308" y="1196"/>
                  </a:lnTo>
                  <a:lnTo>
                    <a:pt x="285" y="1106"/>
                  </a:lnTo>
                  <a:lnTo>
                    <a:pt x="295" y="1109"/>
                  </a:lnTo>
                  <a:lnTo>
                    <a:pt x="305" y="1115"/>
                  </a:lnTo>
                  <a:lnTo>
                    <a:pt x="313" y="1116"/>
                  </a:lnTo>
                  <a:lnTo>
                    <a:pt x="323" y="1111"/>
                  </a:lnTo>
                  <a:lnTo>
                    <a:pt x="308" y="1075"/>
                  </a:lnTo>
                  <a:lnTo>
                    <a:pt x="292" y="1041"/>
                  </a:lnTo>
                  <a:lnTo>
                    <a:pt x="276" y="1007"/>
                  </a:lnTo>
                  <a:lnTo>
                    <a:pt x="259" y="975"/>
                  </a:lnTo>
                  <a:lnTo>
                    <a:pt x="242" y="942"/>
                  </a:lnTo>
                  <a:lnTo>
                    <a:pt x="224" y="908"/>
                  </a:lnTo>
                  <a:lnTo>
                    <a:pt x="206" y="876"/>
                  </a:lnTo>
                  <a:lnTo>
                    <a:pt x="189" y="842"/>
                  </a:lnTo>
                  <a:lnTo>
                    <a:pt x="0" y="378"/>
                  </a:lnTo>
                  <a:lnTo>
                    <a:pt x="25" y="347"/>
                  </a:lnTo>
                  <a:lnTo>
                    <a:pt x="51" y="317"/>
                  </a:lnTo>
                  <a:lnTo>
                    <a:pt x="78" y="291"/>
                  </a:lnTo>
                  <a:lnTo>
                    <a:pt x="105" y="264"/>
                  </a:lnTo>
                  <a:lnTo>
                    <a:pt x="133" y="238"/>
                  </a:lnTo>
                  <a:lnTo>
                    <a:pt x="162" y="214"/>
                  </a:lnTo>
                  <a:lnTo>
                    <a:pt x="191" y="192"/>
                  </a:lnTo>
                  <a:lnTo>
                    <a:pt x="220" y="168"/>
                  </a:lnTo>
                  <a:lnTo>
                    <a:pt x="251" y="147"/>
                  </a:lnTo>
                  <a:lnTo>
                    <a:pt x="281" y="127"/>
                  </a:lnTo>
                  <a:lnTo>
                    <a:pt x="312" y="108"/>
                  </a:lnTo>
                  <a:lnTo>
                    <a:pt x="344" y="87"/>
                  </a:lnTo>
                  <a:lnTo>
                    <a:pt x="375" y="69"/>
                  </a:lnTo>
                  <a:lnTo>
                    <a:pt x="406" y="50"/>
                  </a:lnTo>
                  <a:lnTo>
                    <a:pt x="438" y="31"/>
                  </a:lnTo>
                  <a:lnTo>
                    <a:pt x="469" y="13"/>
                  </a:lnTo>
                  <a:lnTo>
                    <a:pt x="482" y="29"/>
                  </a:lnTo>
                  <a:lnTo>
                    <a:pt x="487" y="47"/>
                  </a:lnTo>
                  <a:lnTo>
                    <a:pt x="487" y="66"/>
                  </a:lnTo>
                  <a:lnTo>
                    <a:pt x="481" y="82"/>
                  </a:lnTo>
                  <a:lnTo>
                    <a:pt x="463" y="102"/>
                  </a:lnTo>
                  <a:lnTo>
                    <a:pt x="443" y="122"/>
                  </a:lnTo>
                  <a:lnTo>
                    <a:pt x="424" y="141"/>
                  </a:lnTo>
                  <a:lnTo>
                    <a:pt x="403" y="161"/>
                  </a:lnTo>
                  <a:lnTo>
                    <a:pt x="382" y="181"/>
                  </a:lnTo>
                  <a:lnTo>
                    <a:pt x="363" y="202"/>
                  </a:lnTo>
                  <a:lnTo>
                    <a:pt x="344" y="223"/>
                  </a:lnTo>
                  <a:lnTo>
                    <a:pt x="326" y="243"/>
                  </a:lnTo>
                  <a:lnTo>
                    <a:pt x="309" y="266"/>
                  </a:lnTo>
                  <a:lnTo>
                    <a:pt x="295" y="288"/>
                  </a:lnTo>
                  <a:lnTo>
                    <a:pt x="283" y="311"/>
                  </a:lnTo>
                  <a:lnTo>
                    <a:pt x="273" y="336"/>
                  </a:lnTo>
                  <a:lnTo>
                    <a:pt x="267" y="362"/>
                  </a:lnTo>
                  <a:lnTo>
                    <a:pt x="265" y="388"/>
                  </a:lnTo>
                  <a:lnTo>
                    <a:pt x="267" y="418"/>
                  </a:lnTo>
                  <a:lnTo>
                    <a:pt x="273" y="447"/>
                  </a:lnTo>
                  <a:lnTo>
                    <a:pt x="294" y="521"/>
                  </a:lnTo>
                  <a:lnTo>
                    <a:pt x="317" y="592"/>
                  </a:lnTo>
                  <a:lnTo>
                    <a:pt x="342" y="664"/>
                  </a:lnTo>
                  <a:lnTo>
                    <a:pt x="368" y="734"/>
                  </a:lnTo>
                  <a:lnTo>
                    <a:pt x="397" y="803"/>
                  </a:lnTo>
                  <a:lnTo>
                    <a:pt x="427" y="873"/>
                  </a:lnTo>
                  <a:lnTo>
                    <a:pt x="460" y="941"/>
                  </a:lnTo>
                  <a:lnTo>
                    <a:pt x="493" y="1009"/>
                  </a:lnTo>
                  <a:lnTo>
                    <a:pt x="512" y="1009"/>
                  </a:lnTo>
                  <a:lnTo>
                    <a:pt x="511" y="981"/>
                  </a:lnTo>
                  <a:lnTo>
                    <a:pt x="504" y="951"/>
                  </a:lnTo>
                  <a:lnTo>
                    <a:pt x="494" y="923"/>
                  </a:lnTo>
                  <a:lnTo>
                    <a:pt x="485" y="895"/>
                  </a:lnTo>
                  <a:lnTo>
                    <a:pt x="501" y="896"/>
                  </a:lnTo>
                  <a:lnTo>
                    <a:pt x="516" y="901"/>
                  </a:lnTo>
                  <a:lnTo>
                    <a:pt x="533" y="908"/>
                  </a:lnTo>
                  <a:lnTo>
                    <a:pt x="550" y="917"/>
                  </a:lnTo>
                  <a:lnTo>
                    <a:pt x="565" y="926"/>
                  </a:lnTo>
                  <a:lnTo>
                    <a:pt x="580" y="932"/>
                  </a:lnTo>
                  <a:lnTo>
                    <a:pt x="594" y="935"/>
                  </a:lnTo>
                  <a:lnTo>
                    <a:pt x="608" y="932"/>
                  </a:lnTo>
                  <a:lnTo>
                    <a:pt x="631" y="858"/>
                  </a:lnTo>
                  <a:lnTo>
                    <a:pt x="652" y="868"/>
                  </a:lnTo>
                  <a:lnTo>
                    <a:pt x="674" y="885"/>
                  </a:lnTo>
                  <a:lnTo>
                    <a:pt x="696" y="904"/>
                  </a:lnTo>
                  <a:lnTo>
                    <a:pt x="720" y="921"/>
                  </a:lnTo>
                  <a:lnTo>
                    <a:pt x="743" y="936"/>
                  </a:lnTo>
                  <a:lnTo>
                    <a:pt x="768" y="941"/>
                  </a:lnTo>
                  <a:lnTo>
                    <a:pt x="793" y="933"/>
                  </a:lnTo>
                  <a:lnTo>
                    <a:pt x="818" y="911"/>
                  </a:lnTo>
                  <a:lnTo>
                    <a:pt x="829" y="896"/>
                  </a:lnTo>
                  <a:lnTo>
                    <a:pt x="840" y="889"/>
                  </a:lnTo>
                  <a:lnTo>
                    <a:pt x="850" y="887"/>
                  </a:lnTo>
                  <a:lnTo>
                    <a:pt x="860" y="890"/>
                  </a:lnTo>
                  <a:lnTo>
                    <a:pt x="869" y="896"/>
                  </a:lnTo>
                  <a:lnTo>
                    <a:pt x="879" y="904"/>
                  </a:lnTo>
                  <a:lnTo>
                    <a:pt x="889" y="911"/>
                  </a:lnTo>
                  <a:lnTo>
                    <a:pt x="898" y="919"/>
                  </a:lnTo>
                  <a:lnTo>
                    <a:pt x="968" y="907"/>
                  </a:lnTo>
                  <a:lnTo>
                    <a:pt x="976" y="944"/>
                  </a:lnTo>
                  <a:lnTo>
                    <a:pt x="983" y="984"/>
                  </a:lnTo>
                  <a:lnTo>
                    <a:pt x="987" y="1023"/>
                  </a:lnTo>
                  <a:lnTo>
                    <a:pt x="993" y="1063"/>
                  </a:lnTo>
                  <a:lnTo>
                    <a:pt x="998" y="1103"/>
                  </a:lnTo>
                  <a:lnTo>
                    <a:pt x="1005" y="1142"/>
                  </a:lnTo>
                  <a:lnTo>
                    <a:pt x="1016" y="1179"/>
                  </a:lnTo>
                  <a:lnTo>
                    <a:pt x="1033" y="1212"/>
                  </a:lnTo>
                  <a:lnTo>
                    <a:pt x="1045" y="1214"/>
                  </a:lnTo>
                  <a:lnTo>
                    <a:pt x="1052" y="1207"/>
                  </a:lnTo>
                  <a:lnTo>
                    <a:pt x="1058" y="1195"/>
                  </a:lnTo>
                  <a:lnTo>
                    <a:pt x="1060" y="1184"/>
                  </a:lnTo>
                  <a:lnTo>
                    <a:pt x="1052" y="1127"/>
                  </a:lnTo>
                  <a:lnTo>
                    <a:pt x="1040" y="1066"/>
                  </a:lnTo>
                  <a:lnTo>
                    <a:pt x="1029" y="1001"/>
                  </a:lnTo>
                  <a:lnTo>
                    <a:pt x="1020" y="938"/>
                  </a:lnTo>
                  <a:lnTo>
                    <a:pt x="1020" y="877"/>
                  </a:lnTo>
                  <a:lnTo>
                    <a:pt x="1033" y="821"/>
                  </a:lnTo>
                  <a:lnTo>
                    <a:pt x="1060" y="772"/>
                  </a:lnTo>
                  <a:lnTo>
                    <a:pt x="1110" y="734"/>
                  </a:lnTo>
                  <a:lnTo>
                    <a:pt x="1253" y="422"/>
                  </a:lnTo>
                  <a:lnTo>
                    <a:pt x="1247" y="399"/>
                  </a:lnTo>
                  <a:lnTo>
                    <a:pt x="1239" y="375"/>
                  </a:lnTo>
                  <a:lnTo>
                    <a:pt x="1229" y="351"/>
                  </a:lnTo>
                  <a:lnTo>
                    <a:pt x="1218" y="331"/>
                  </a:lnTo>
                  <a:lnTo>
                    <a:pt x="1204" y="308"/>
                  </a:lnTo>
                  <a:lnTo>
                    <a:pt x="1190" y="288"/>
                  </a:lnTo>
                  <a:lnTo>
                    <a:pt x="1174" y="269"/>
                  </a:lnTo>
                  <a:lnTo>
                    <a:pt x="1159" y="248"/>
                  </a:lnTo>
                  <a:lnTo>
                    <a:pt x="1141" y="229"/>
                  </a:lnTo>
                  <a:lnTo>
                    <a:pt x="1123" y="209"/>
                  </a:lnTo>
                  <a:lnTo>
                    <a:pt x="1105" y="192"/>
                  </a:lnTo>
                  <a:lnTo>
                    <a:pt x="1087" y="173"/>
                  </a:lnTo>
                  <a:lnTo>
                    <a:pt x="1069" y="153"/>
                  </a:lnTo>
                  <a:lnTo>
                    <a:pt x="1051" y="136"/>
                  </a:lnTo>
                  <a:lnTo>
                    <a:pt x="1034" y="118"/>
                  </a:lnTo>
                  <a:lnTo>
                    <a:pt x="1017" y="99"/>
                  </a:lnTo>
                  <a:lnTo>
                    <a:pt x="1037" y="0"/>
                  </a:lnTo>
                  <a:lnTo>
                    <a:pt x="1067" y="16"/>
                  </a:lnTo>
                  <a:lnTo>
                    <a:pt x="1096" y="34"/>
                  </a:lnTo>
                  <a:lnTo>
                    <a:pt x="1127" y="53"/>
                  </a:lnTo>
                  <a:lnTo>
                    <a:pt x="1156" y="72"/>
                  </a:lnTo>
                  <a:lnTo>
                    <a:pt x="1185" y="93"/>
                  </a:lnTo>
                  <a:lnTo>
                    <a:pt x="1214" y="115"/>
                  </a:lnTo>
                  <a:lnTo>
                    <a:pt x="1242" y="137"/>
                  </a:lnTo>
                  <a:lnTo>
                    <a:pt x="1269" y="159"/>
                  </a:lnTo>
                  <a:lnTo>
                    <a:pt x="1297" y="183"/>
                  </a:lnTo>
                  <a:lnTo>
                    <a:pt x="1325" y="206"/>
                  </a:lnTo>
                  <a:lnTo>
                    <a:pt x="1351" y="232"/>
                  </a:lnTo>
                  <a:lnTo>
                    <a:pt x="1377" y="258"/>
                  </a:lnTo>
                  <a:lnTo>
                    <a:pt x="1404" y="283"/>
                  </a:lnTo>
                  <a:lnTo>
                    <a:pt x="1430" y="310"/>
                  </a:lnTo>
                  <a:lnTo>
                    <a:pt x="1455" y="336"/>
                  </a:lnTo>
                  <a:lnTo>
                    <a:pt x="1480" y="365"/>
                  </a:lnTo>
                  <a:close/>
                </a:path>
              </a:pathLst>
            </a:custGeom>
            <a:solidFill>
              <a:srgbClr val="E2D8D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AU">
                <a:solidFill>
                  <a:srgbClr val="000000"/>
                </a:solidFill>
                <a:latin typeface="Arial" charset="0"/>
              </a:endParaRPr>
            </a:p>
          </p:txBody>
        </p:sp>
        <p:sp>
          <p:nvSpPr>
            <p:cNvPr id="401424" name="Freeform 16"/>
            <p:cNvSpPr>
              <a:spLocks/>
            </p:cNvSpPr>
            <p:nvPr/>
          </p:nvSpPr>
          <p:spPr bwMode="auto">
            <a:xfrm>
              <a:off x="5349" y="274"/>
              <a:ext cx="121" cy="61"/>
            </a:xfrm>
            <a:custGeom>
              <a:avLst/>
              <a:gdLst>
                <a:gd name="T0" fmla="*/ 365 w 365"/>
                <a:gd name="T1" fmla="*/ 118 h 183"/>
                <a:gd name="T2" fmla="*/ 361 w 365"/>
                <a:gd name="T3" fmla="*/ 183 h 183"/>
                <a:gd name="T4" fmla="*/ 338 w 365"/>
                <a:gd name="T5" fmla="*/ 173 h 183"/>
                <a:gd name="T6" fmla="*/ 313 w 365"/>
                <a:gd name="T7" fmla="*/ 167 h 183"/>
                <a:gd name="T8" fmla="*/ 286 w 365"/>
                <a:gd name="T9" fmla="*/ 164 h 183"/>
                <a:gd name="T10" fmla="*/ 260 w 365"/>
                <a:gd name="T11" fmla="*/ 159 h 183"/>
                <a:gd name="T12" fmla="*/ 235 w 365"/>
                <a:gd name="T13" fmla="*/ 152 h 183"/>
                <a:gd name="T14" fmla="*/ 213 w 365"/>
                <a:gd name="T15" fmla="*/ 142 h 183"/>
                <a:gd name="T16" fmla="*/ 194 w 365"/>
                <a:gd name="T17" fmla="*/ 125 h 183"/>
                <a:gd name="T18" fmla="*/ 181 w 365"/>
                <a:gd name="T19" fmla="*/ 102 h 183"/>
                <a:gd name="T20" fmla="*/ 166 w 365"/>
                <a:gd name="T21" fmla="*/ 121 h 183"/>
                <a:gd name="T22" fmla="*/ 148 w 365"/>
                <a:gd name="T23" fmla="*/ 136 h 183"/>
                <a:gd name="T24" fmla="*/ 126 w 365"/>
                <a:gd name="T25" fmla="*/ 146 h 183"/>
                <a:gd name="T26" fmla="*/ 102 w 365"/>
                <a:gd name="T27" fmla="*/ 155 h 183"/>
                <a:gd name="T28" fmla="*/ 77 w 365"/>
                <a:gd name="T29" fmla="*/ 161 h 183"/>
                <a:gd name="T30" fmla="*/ 51 w 365"/>
                <a:gd name="T31" fmla="*/ 167 h 183"/>
                <a:gd name="T32" fmla="*/ 26 w 365"/>
                <a:gd name="T33" fmla="*/ 173 h 183"/>
                <a:gd name="T34" fmla="*/ 1 w 365"/>
                <a:gd name="T35" fmla="*/ 179 h 183"/>
                <a:gd name="T36" fmla="*/ 0 w 365"/>
                <a:gd name="T37" fmla="*/ 148 h 183"/>
                <a:gd name="T38" fmla="*/ 5 w 365"/>
                <a:gd name="T39" fmla="*/ 120 h 183"/>
                <a:gd name="T40" fmla="*/ 17 w 365"/>
                <a:gd name="T41" fmla="*/ 96 h 183"/>
                <a:gd name="T42" fmla="*/ 32 w 365"/>
                <a:gd name="T43" fmla="*/ 75 h 183"/>
                <a:gd name="T44" fmla="*/ 51 w 365"/>
                <a:gd name="T45" fmla="*/ 57 h 183"/>
                <a:gd name="T46" fmla="*/ 73 w 365"/>
                <a:gd name="T47" fmla="*/ 41 h 183"/>
                <a:gd name="T48" fmla="*/ 95 w 365"/>
                <a:gd name="T49" fmla="*/ 26 h 183"/>
                <a:gd name="T50" fmla="*/ 118 w 365"/>
                <a:gd name="T51" fmla="*/ 12 h 183"/>
                <a:gd name="T52" fmla="*/ 136 w 365"/>
                <a:gd name="T53" fmla="*/ 6 h 183"/>
                <a:gd name="T54" fmla="*/ 155 w 365"/>
                <a:gd name="T55" fmla="*/ 1 h 183"/>
                <a:gd name="T56" fmla="*/ 173 w 365"/>
                <a:gd name="T57" fmla="*/ 0 h 183"/>
                <a:gd name="T58" fmla="*/ 192 w 365"/>
                <a:gd name="T59" fmla="*/ 0 h 183"/>
                <a:gd name="T60" fmla="*/ 210 w 365"/>
                <a:gd name="T61" fmla="*/ 1 h 183"/>
                <a:gd name="T62" fmla="*/ 228 w 365"/>
                <a:gd name="T63" fmla="*/ 6 h 183"/>
                <a:gd name="T64" fmla="*/ 246 w 365"/>
                <a:gd name="T65" fmla="*/ 10 h 183"/>
                <a:gd name="T66" fmla="*/ 263 w 365"/>
                <a:gd name="T67" fmla="*/ 18 h 183"/>
                <a:gd name="T68" fmla="*/ 279 w 365"/>
                <a:gd name="T69" fmla="*/ 25 h 183"/>
                <a:gd name="T70" fmla="*/ 295 w 365"/>
                <a:gd name="T71" fmla="*/ 35 h 183"/>
                <a:gd name="T72" fmla="*/ 309 w 365"/>
                <a:gd name="T73" fmla="*/ 46 h 183"/>
                <a:gd name="T74" fmla="*/ 322 w 365"/>
                <a:gd name="T75" fmla="*/ 57 h 183"/>
                <a:gd name="T76" fmla="*/ 335 w 365"/>
                <a:gd name="T77" fmla="*/ 72 h 183"/>
                <a:gd name="T78" fmla="*/ 347 w 365"/>
                <a:gd name="T79" fmla="*/ 86 h 183"/>
                <a:gd name="T80" fmla="*/ 357 w 365"/>
                <a:gd name="T81" fmla="*/ 102 h 183"/>
                <a:gd name="T82" fmla="*/ 365 w 365"/>
                <a:gd name="T83" fmla="*/ 118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65" h="183">
                  <a:moveTo>
                    <a:pt x="365" y="118"/>
                  </a:moveTo>
                  <a:lnTo>
                    <a:pt x="361" y="183"/>
                  </a:lnTo>
                  <a:lnTo>
                    <a:pt x="338" y="173"/>
                  </a:lnTo>
                  <a:lnTo>
                    <a:pt x="313" y="167"/>
                  </a:lnTo>
                  <a:lnTo>
                    <a:pt x="286" y="164"/>
                  </a:lnTo>
                  <a:lnTo>
                    <a:pt x="260" y="159"/>
                  </a:lnTo>
                  <a:lnTo>
                    <a:pt x="235" y="152"/>
                  </a:lnTo>
                  <a:lnTo>
                    <a:pt x="213" y="142"/>
                  </a:lnTo>
                  <a:lnTo>
                    <a:pt x="194" y="125"/>
                  </a:lnTo>
                  <a:lnTo>
                    <a:pt x="181" y="102"/>
                  </a:lnTo>
                  <a:lnTo>
                    <a:pt x="166" y="121"/>
                  </a:lnTo>
                  <a:lnTo>
                    <a:pt x="148" y="136"/>
                  </a:lnTo>
                  <a:lnTo>
                    <a:pt x="126" y="146"/>
                  </a:lnTo>
                  <a:lnTo>
                    <a:pt x="102" y="155"/>
                  </a:lnTo>
                  <a:lnTo>
                    <a:pt x="77" y="161"/>
                  </a:lnTo>
                  <a:lnTo>
                    <a:pt x="51" y="167"/>
                  </a:lnTo>
                  <a:lnTo>
                    <a:pt x="26" y="173"/>
                  </a:lnTo>
                  <a:lnTo>
                    <a:pt x="1" y="179"/>
                  </a:lnTo>
                  <a:lnTo>
                    <a:pt x="0" y="148"/>
                  </a:lnTo>
                  <a:lnTo>
                    <a:pt x="5" y="120"/>
                  </a:lnTo>
                  <a:lnTo>
                    <a:pt x="17" y="96"/>
                  </a:lnTo>
                  <a:lnTo>
                    <a:pt x="32" y="75"/>
                  </a:lnTo>
                  <a:lnTo>
                    <a:pt x="51" y="57"/>
                  </a:lnTo>
                  <a:lnTo>
                    <a:pt x="73" y="41"/>
                  </a:lnTo>
                  <a:lnTo>
                    <a:pt x="95" y="26"/>
                  </a:lnTo>
                  <a:lnTo>
                    <a:pt x="118" y="12"/>
                  </a:lnTo>
                  <a:lnTo>
                    <a:pt x="136" y="6"/>
                  </a:lnTo>
                  <a:lnTo>
                    <a:pt x="155" y="1"/>
                  </a:lnTo>
                  <a:lnTo>
                    <a:pt x="173" y="0"/>
                  </a:lnTo>
                  <a:lnTo>
                    <a:pt x="192" y="0"/>
                  </a:lnTo>
                  <a:lnTo>
                    <a:pt x="210" y="1"/>
                  </a:lnTo>
                  <a:lnTo>
                    <a:pt x="228" y="6"/>
                  </a:lnTo>
                  <a:lnTo>
                    <a:pt x="246" y="10"/>
                  </a:lnTo>
                  <a:lnTo>
                    <a:pt x="263" y="18"/>
                  </a:lnTo>
                  <a:lnTo>
                    <a:pt x="279" y="25"/>
                  </a:lnTo>
                  <a:lnTo>
                    <a:pt x="295" y="35"/>
                  </a:lnTo>
                  <a:lnTo>
                    <a:pt x="309" y="46"/>
                  </a:lnTo>
                  <a:lnTo>
                    <a:pt x="322" y="57"/>
                  </a:lnTo>
                  <a:lnTo>
                    <a:pt x="335" y="72"/>
                  </a:lnTo>
                  <a:lnTo>
                    <a:pt x="347" y="86"/>
                  </a:lnTo>
                  <a:lnTo>
                    <a:pt x="357" y="102"/>
                  </a:lnTo>
                  <a:lnTo>
                    <a:pt x="365" y="118"/>
                  </a:lnTo>
                  <a:close/>
                </a:path>
              </a:pathLst>
            </a:custGeom>
            <a:solidFill>
              <a:srgbClr val="FFFF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AU">
                <a:solidFill>
                  <a:srgbClr val="000000"/>
                </a:solidFill>
                <a:latin typeface="Arial" charset="0"/>
              </a:endParaRPr>
            </a:p>
          </p:txBody>
        </p:sp>
        <p:sp>
          <p:nvSpPr>
            <p:cNvPr id="401425" name="Freeform 17"/>
            <p:cNvSpPr>
              <a:spLocks/>
            </p:cNvSpPr>
            <p:nvPr/>
          </p:nvSpPr>
          <p:spPr bwMode="auto">
            <a:xfrm>
              <a:off x="5349" y="332"/>
              <a:ext cx="116" cy="24"/>
            </a:xfrm>
            <a:custGeom>
              <a:avLst/>
              <a:gdLst>
                <a:gd name="T0" fmla="*/ 349 w 349"/>
                <a:gd name="T1" fmla="*/ 46 h 70"/>
                <a:gd name="T2" fmla="*/ 330 w 349"/>
                <a:gd name="T3" fmla="*/ 55 h 70"/>
                <a:gd name="T4" fmla="*/ 310 w 349"/>
                <a:gd name="T5" fmla="*/ 56 h 70"/>
                <a:gd name="T6" fmla="*/ 291 w 349"/>
                <a:gd name="T7" fmla="*/ 53 h 70"/>
                <a:gd name="T8" fmla="*/ 270 w 349"/>
                <a:gd name="T9" fmla="*/ 46 h 70"/>
                <a:gd name="T10" fmla="*/ 249 w 349"/>
                <a:gd name="T11" fmla="*/ 37 h 70"/>
                <a:gd name="T12" fmla="*/ 227 w 349"/>
                <a:gd name="T13" fmla="*/ 31 h 70"/>
                <a:gd name="T14" fmla="*/ 204 w 349"/>
                <a:gd name="T15" fmla="*/ 27 h 70"/>
                <a:gd name="T16" fmla="*/ 180 w 349"/>
                <a:gd name="T17" fmla="*/ 30 h 70"/>
                <a:gd name="T18" fmla="*/ 158 w 349"/>
                <a:gd name="T19" fmla="*/ 36 h 70"/>
                <a:gd name="T20" fmla="*/ 135 w 349"/>
                <a:gd name="T21" fmla="*/ 45 h 70"/>
                <a:gd name="T22" fmla="*/ 112 w 349"/>
                <a:gd name="T23" fmla="*/ 53 h 70"/>
                <a:gd name="T24" fmla="*/ 90 w 349"/>
                <a:gd name="T25" fmla="*/ 62 h 70"/>
                <a:gd name="T26" fmla="*/ 68 w 349"/>
                <a:gd name="T27" fmla="*/ 68 h 70"/>
                <a:gd name="T28" fmla="*/ 46 w 349"/>
                <a:gd name="T29" fmla="*/ 70 h 70"/>
                <a:gd name="T30" fmla="*/ 24 w 349"/>
                <a:gd name="T31" fmla="*/ 67 h 70"/>
                <a:gd name="T32" fmla="*/ 0 w 349"/>
                <a:gd name="T33" fmla="*/ 55 h 70"/>
                <a:gd name="T34" fmla="*/ 20 w 349"/>
                <a:gd name="T35" fmla="*/ 42 h 70"/>
                <a:gd name="T36" fmla="*/ 39 w 349"/>
                <a:gd name="T37" fmla="*/ 31 h 70"/>
                <a:gd name="T38" fmla="*/ 60 w 349"/>
                <a:gd name="T39" fmla="*/ 21 h 70"/>
                <a:gd name="T40" fmla="*/ 81 w 349"/>
                <a:gd name="T41" fmla="*/ 13 h 70"/>
                <a:gd name="T42" fmla="*/ 103 w 349"/>
                <a:gd name="T43" fmla="*/ 8 h 70"/>
                <a:gd name="T44" fmla="*/ 126 w 349"/>
                <a:gd name="T45" fmla="*/ 3 h 70"/>
                <a:gd name="T46" fmla="*/ 148 w 349"/>
                <a:gd name="T47" fmla="*/ 2 h 70"/>
                <a:gd name="T48" fmla="*/ 172 w 349"/>
                <a:gd name="T49" fmla="*/ 0 h 70"/>
                <a:gd name="T50" fmla="*/ 195 w 349"/>
                <a:gd name="T51" fmla="*/ 0 h 70"/>
                <a:gd name="T52" fmla="*/ 219 w 349"/>
                <a:gd name="T53" fmla="*/ 3 h 70"/>
                <a:gd name="T54" fmla="*/ 241 w 349"/>
                <a:gd name="T55" fmla="*/ 6 h 70"/>
                <a:gd name="T56" fmla="*/ 265 w 349"/>
                <a:gd name="T57" fmla="*/ 12 h 70"/>
                <a:gd name="T58" fmla="*/ 287 w 349"/>
                <a:gd name="T59" fmla="*/ 18 h 70"/>
                <a:gd name="T60" fmla="*/ 309 w 349"/>
                <a:gd name="T61" fmla="*/ 25 h 70"/>
                <a:gd name="T62" fmla="*/ 330 w 349"/>
                <a:gd name="T63" fmla="*/ 36 h 70"/>
                <a:gd name="T64" fmla="*/ 349 w 349"/>
                <a:gd name="T65" fmla="*/ 4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9" h="70">
                  <a:moveTo>
                    <a:pt x="349" y="46"/>
                  </a:moveTo>
                  <a:lnTo>
                    <a:pt x="330" y="55"/>
                  </a:lnTo>
                  <a:lnTo>
                    <a:pt x="310" y="56"/>
                  </a:lnTo>
                  <a:lnTo>
                    <a:pt x="291" y="53"/>
                  </a:lnTo>
                  <a:lnTo>
                    <a:pt x="270" y="46"/>
                  </a:lnTo>
                  <a:lnTo>
                    <a:pt x="249" y="37"/>
                  </a:lnTo>
                  <a:lnTo>
                    <a:pt x="227" y="31"/>
                  </a:lnTo>
                  <a:lnTo>
                    <a:pt x="204" y="27"/>
                  </a:lnTo>
                  <a:lnTo>
                    <a:pt x="180" y="30"/>
                  </a:lnTo>
                  <a:lnTo>
                    <a:pt x="158" y="36"/>
                  </a:lnTo>
                  <a:lnTo>
                    <a:pt x="135" y="45"/>
                  </a:lnTo>
                  <a:lnTo>
                    <a:pt x="112" y="53"/>
                  </a:lnTo>
                  <a:lnTo>
                    <a:pt x="90" y="62"/>
                  </a:lnTo>
                  <a:lnTo>
                    <a:pt x="68" y="68"/>
                  </a:lnTo>
                  <a:lnTo>
                    <a:pt x="46" y="70"/>
                  </a:lnTo>
                  <a:lnTo>
                    <a:pt x="24" y="67"/>
                  </a:lnTo>
                  <a:lnTo>
                    <a:pt x="0" y="55"/>
                  </a:lnTo>
                  <a:lnTo>
                    <a:pt x="20" y="42"/>
                  </a:lnTo>
                  <a:lnTo>
                    <a:pt x="39" y="31"/>
                  </a:lnTo>
                  <a:lnTo>
                    <a:pt x="60" y="21"/>
                  </a:lnTo>
                  <a:lnTo>
                    <a:pt x="81" y="13"/>
                  </a:lnTo>
                  <a:lnTo>
                    <a:pt x="103" y="8"/>
                  </a:lnTo>
                  <a:lnTo>
                    <a:pt x="126" y="3"/>
                  </a:lnTo>
                  <a:lnTo>
                    <a:pt x="148" y="2"/>
                  </a:lnTo>
                  <a:lnTo>
                    <a:pt x="172" y="0"/>
                  </a:lnTo>
                  <a:lnTo>
                    <a:pt x="195" y="0"/>
                  </a:lnTo>
                  <a:lnTo>
                    <a:pt x="219" y="3"/>
                  </a:lnTo>
                  <a:lnTo>
                    <a:pt x="241" y="6"/>
                  </a:lnTo>
                  <a:lnTo>
                    <a:pt x="265" y="12"/>
                  </a:lnTo>
                  <a:lnTo>
                    <a:pt x="287" y="18"/>
                  </a:lnTo>
                  <a:lnTo>
                    <a:pt x="309" y="25"/>
                  </a:lnTo>
                  <a:lnTo>
                    <a:pt x="330" y="36"/>
                  </a:lnTo>
                  <a:lnTo>
                    <a:pt x="349" y="46"/>
                  </a:lnTo>
                  <a:close/>
                </a:path>
              </a:pathLst>
            </a:custGeom>
            <a:solidFill>
              <a:srgbClr val="FFFF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AU">
                <a:solidFill>
                  <a:srgbClr val="000000"/>
                </a:solidFill>
                <a:latin typeface="Arial" charset="0"/>
              </a:endParaRPr>
            </a:p>
          </p:txBody>
        </p:sp>
        <p:sp>
          <p:nvSpPr>
            <p:cNvPr id="401426" name="Freeform 18"/>
            <p:cNvSpPr>
              <a:spLocks/>
            </p:cNvSpPr>
            <p:nvPr/>
          </p:nvSpPr>
          <p:spPr bwMode="auto">
            <a:xfrm>
              <a:off x="5410" y="358"/>
              <a:ext cx="48" cy="128"/>
            </a:xfrm>
            <a:custGeom>
              <a:avLst/>
              <a:gdLst>
                <a:gd name="T0" fmla="*/ 142 w 142"/>
                <a:gd name="T1" fmla="*/ 28 h 385"/>
                <a:gd name="T2" fmla="*/ 136 w 142"/>
                <a:gd name="T3" fmla="*/ 78 h 385"/>
                <a:gd name="T4" fmla="*/ 132 w 142"/>
                <a:gd name="T5" fmla="*/ 131 h 385"/>
                <a:gd name="T6" fmla="*/ 128 w 142"/>
                <a:gd name="T7" fmla="*/ 189 h 385"/>
                <a:gd name="T8" fmla="*/ 121 w 142"/>
                <a:gd name="T9" fmla="*/ 243 h 385"/>
                <a:gd name="T10" fmla="*/ 107 w 142"/>
                <a:gd name="T11" fmla="*/ 293 h 385"/>
                <a:gd name="T12" fmla="*/ 85 w 142"/>
                <a:gd name="T13" fmla="*/ 336 h 385"/>
                <a:gd name="T14" fmla="*/ 52 w 142"/>
                <a:gd name="T15" fmla="*/ 367 h 385"/>
                <a:gd name="T16" fmla="*/ 3 w 142"/>
                <a:gd name="T17" fmla="*/ 385 h 385"/>
                <a:gd name="T18" fmla="*/ 0 w 142"/>
                <a:gd name="T19" fmla="*/ 320 h 385"/>
                <a:gd name="T20" fmla="*/ 2 w 142"/>
                <a:gd name="T21" fmla="*/ 254 h 385"/>
                <a:gd name="T22" fmla="*/ 7 w 142"/>
                <a:gd name="T23" fmla="*/ 184 h 385"/>
                <a:gd name="T24" fmla="*/ 16 w 142"/>
                <a:gd name="T25" fmla="*/ 118 h 385"/>
                <a:gd name="T26" fmla="*/ 32 w 142"/>
                <a:gd name="T27" fmla="*/ 112 h 385"/>
                <a:gd name="T28" fmla="*/ 50 w 142"/>
                <a:gd name="T29" fmla="*/ 109 h 385"/>
                <a:gd name="T30" fmla="*/ 70 w 142"/>
                <a:gd name="T31" fmla="*/ 107 h 385"/>
                <a:gd name="T32" fmla="*/ 89 w 142"/>
                <a:gd name="T33" fmla="*/ 106 h 385"/>
                <a:gd name="T34" fmla="*/ 106 w 142"/>
                <a:gd name="T35" fmla="*/ 101 h 385"/>
                <a:gd name="T36" fmla="*/ 119 w 142"/>
                <a:gd name="T37" fmla="*/ 93 h 385"/>
                <a:gd name="T38" fmla="*/ 128 w 142"/>
                <a:gd name="T39" fmla="*/ 76 h 385"/>
                <a:gd name="T40" fmla="*/ 130 w 142"/>
                <a:gd name="T41" fmla="*/ 53 h 385"/>
                <a:gd name="T42" fmla="*/ 118 w 142"/>
                <a:gd name="T43" fmla="*/ 39 h 385"/>
                <a:gd name="T44" fmla="*/ 100 w 142"/>
                <a:gd name="T45" fmla="*/ 35 h 385"/>
                <a:gd name="T46" fmla="*/ 81 w 142"/>
                <a:gd name="T47" fmla="*/ 34 h 385"/>
                <a:gd name="T48" fmla="*/ 61 w 142"/>
                <a:gd name="T49" fmla="*/ 35 h 385"/>
                <a:gd name="T50" fmla="*/ 43 w 142"/>
                <a:gd name="T51" fmla="*/ 35 h 385"/>
                <a:gd name="T52" fmla="*/ 29 w 142"/>
                <a:gd name="T53" fmla="*/ 31 h 385"/>
                <a:gd name="T54" fmla="*/ 21 w 142"/>
                <a:gd name="T55" fmla="*/ 20 h 385"/>
                <a:gd name="T56" fmla="*/ 23 w 142"/>
                <a:gd name="T57" fmla="*/ 0 h 385"/>
                <a:gd name="T58" fmla="*/ 39 w 142"/>
                <a:gd name="T59" fmla="*/ 0 h 385"/>
                <a:gd name="T60" fmla="*/ 56 w 142"/>
                <a:gd name="T61" fmla="*/ 2 h 385"/>
                <a:gd name="T62" fmla="*/ 70 w 142"/>
                <a:gd name="T63" fmla="*/ 7 h 385"/>
                <a:gd name="T64" fmla="*/ 85 w 142"/>
                <a:gd name="T65" fmla="*/ 11 h 385"/>
                <a:gd name="T66" fmla="*/ 99 w 142"/>
                <a:gd name="T67" fmla="*/ 17 h 385"/>
                <a:gd name="T68" fmla="*/ 112 w 142"/>
                <a:gd name="T69" fmla="*/ 23 h 385"/>
                <a:gd name="T70" fmla="*/ 126 w 142"/>
                <a:gd name="T71" fmla="*/ 26 h 385"/>
                <a:gd name="T72" fmla="*/ 142 w 142"/>
                <a:gd name="T73" fmla="*/ 28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385">
                  <a:moveTo>
                    <a:pt x="142" y="28"/>
                  </a:moveTo>
                  <a:lnTo>
                    <a:pt x="136" y="78"/>
                  </a:lnTo>
                  <a:lnTo>
                    <a:pt x="132" y="131"/>
                  </a:lnTo>
                  <a:lnTo>
                    <a:pt x="128" y="189"/>
                  </a:lnTo>
                  <a:lnTo>
                    <a:pt x="121" y="243"/>
                  </a:lnTo>
                  <a:lnTo>
                    <a:pt x="107" y="293"/>
                  </a:lnTo>
                  <a:lnTo>
                    <a:pt x="85" y="336"/>
                  </a:lnTo>
                  <a:lnTo>
                    <a:pt x="52" y="367"/>
                  </a:lnTo>
                  <a:lnTo>
                    <a:pt x="3" y="385"/>
                  </a:lnTo>
                  <a:lnTo>
                    <a:pt x="0" y="320"/>
                  </a:lnTo>
                  <a:lnTo>
                    <a:pt x="2" y="254"/>
                  </a:lnTo>
                  <a:lnTo>
                    <a:pt x="7" y="184"/>
                  </a:lnTo>
                  <a:lnTo>
                    <a:pt x="16" y="118"/>
                  </a:lnTo>
                  <a:lnTo>
                    <a:pt x="32" y="112"/>
                  </a:lnTo>
                  <a:lnTo>
                    <a:pt x="50" y="109"/>
                  </a:lnTo>
                  <a:lnTo>
                    <a:pt x="70" y="107"/>
                  </a:lnTo>
                  <a:lnTo>
                    <a:pt x="89" y="106"/>
                  </a:lnTo>
                  <a:lnTo>
                    <a:pt x="106" y="101"/>
                  </a:lnTo>
                  <a:lnTo>
                    <a:pt x="119" y="93"/>
                  </a:lnTo>
                  <a:lnTo>
                    <a:pt x="128" y="76"/>
                  </a:lnTo>
                  <a:lnTo>
                    <a:pt x="130" y="53"/>
                  </a:lnTo>
                  <a:lnTo>
                    <a:pt x="118" y="39"/>
                  </a:lnTo>
                  <a:lnTo>
                    <a:pt x="100" y="35"/>
                  </a:lnTo>
                  <a:lnTo>
                    <a:pt x="81" y="34"/>
                  </a:lnTo>
                  <a:lnTo>
                    <a:pt x="61" y="35"/>
                  </a:lnTo>
                  <a:lnTo>
                    <a:pt x="43" y="35"/>
                  </a:lnTo>
                  <a:lnTo>
                    <a:pt x="29" y="31"/>
                  </a:lnTo>
                  <a:lnTo>
                    <a:pt x="21" y="20"/>
                  </a:lnTo>
                  <a:lnTo>
                    <a:pt x="23" y="0"/>
                  </a:lnTo>
                  <a:lnTo>
                    <a:pt x="39" y="0"/>
                  </a:lnTo>
                  <a:lnTo>
                    <a:pt x="56" y="2"/>
                  </a:lnTo>
                  <a:lnTo>
                    <a:pt x="70" y="7"/>
                  </a:lnTo>
                  <a:lnTo>
                    <a:pt x="85" y="11"/>
                  </a:lnTo>
                  <a:lnTo>
                    <a:pt x="99" y="17"/>
                  </a:lnTo>
                  <a:lnTo>
                    <a:pt x="112" y="23"/>
                  </a:lnTo>
                  <a:lnTo>
                    <a:pt x="126" y="26"/>
                  </a:lnTo>
                  <a:lnTo>
                    <a:pt x="142" y="28"/>
                  </a:lnTo>
                  <a:close/>
                </a:path>
              </a:pathLst>
            </a:custGeom>
            <a:solidFill>
              <a:srgbClr val="D1A09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AU">
                <a:solidFill>
                  <a:srgbClr val="000000"/>
                </a:solidFill>
                <a:latin typeface="Arial" charset="0"/>
              </a:endParaRPr>
            </a:p>
          </p:txBody>
        </p:sp>
        <p:sp>
          <p:nvSpPr>
            <p:cNvPr id="401427" name="Freeform 19"/>
            <p:cNvSpPr>
              <a:spLocks/>
            </p:cNvSpPr>
            <p:nvPr/>
          </p:nvSpPr>
          <p:spPr bwMode="auto">
            <a:xfrm>
              <a:off x="5374" y="488"/>
              <a:ext cx="60" cy="31"/>
            </a:xfrm>
            <a:custGeom>
              <a:avLst/>
              <a:gdLst>
                <a:gd name="T0" fmla="*/ 182 w 182"/>
                <a:gd name="T1" fmla="*/ 28 h 93"/>
                <a:gd name="T2" fmla="*/ 174 w 182"/>
                <a:gd name="T3" fmla="*/ 41 h 93"/>
                <a:gd name="T4" fmla="*/ 166 w 182"/>
                <a:gd name="T5" fmla="*/ 51 h 93"/>
                <a:gd name="T6" fmla="*/ 155 w 182"/>
                <a:gd name="T7" fmla="*/ 60 h 93"/>
                <a:gd name="T8" fmla="*/ 144 w 182"/>
                <a:gd name="T9" fmla="*/ 67 h 93"/>
                <a:gd name="T10" fmla="*/ 131 w 182"/>
                <a:gd name="T11" fmla="*/ 75 h 93"/>
                <a:gd name="T12" fmla="*/ 117 w 182"/>
                <a:gd name="T13" fmla="*/ 81 h 93"/>
                <a:gd name="T14" fmla="*/ 105 w 182"/>
                <a:gd name="T15" fmla="*/ 87 h 93"/>
                <a:gd name="T16" fmla="*/ 92 w 182"/>
                <a:gd name="T17" fmla="*/ 93 h 93"/>
                <a:gd name="T18" fmla="*/ 77 w 182"/>
                <a:gd name="T19" fmla="*/ 82 h 93"/>
                <a:gd name="T20" fmla="*/ 62 w 182"/>
                <a:gd name="T21" fmla="*/ 73 h 93"/>
                <a:gd name="T22" fmla="*/ 47 w 182"/>
                <a:gd name="T23" fmla="*/ 63 h 93"/>
                <a:gd name="T24" fmla="*/ 33 w 182"/>
                <a:gd name="T25" fmla="*/ 54 h 93"/>
                <a:gd name="T26" fmla="*/ 20 w 182"/>
                <a:gd name="T27" fmla="*/ 42 h 93"/>
                <a:gd name="T28" fmla="*/ 11 w 182"/>
                <a:gd name="T29" fmla="*/ 31 h 93"/>
                <a:gd name="T30" fmla="*/ 4 w 182"/>
                <a:gd name="T31" fmla="*/ 16 h 93"/>
                <a:gd name="T32" fmla="*/ 0 w 182"/>
                <a:gd name="T33" fmla="*/ 0 h 93"/>
                <a:gd name="T34" fmla="*/ 22 w 182"/>
                <a:gd name="T35" fmla="*/ 11 h 93"/>
                <a:gd name="T36" fmla="*/ 45 w 182"/>
                <a:gd name="T37" fmla="*/ 20 h 93"/>
                <a:gd name="T38" fmla="*/ 69 w 182"/>
                <a:gd name="T39" fmla="*/ 28 h 93"/>
                <a:gd name="T40" fmla="*/ 94 w 182"/>
                <a:gd name="T41" fmla="*/ 31 h 93"/>
                <a:gd name="T42" fmla="*/ 117 w 182"/>
                <a:gd name="T43" fmla="*/ 32 h 93"/>
                <a:gd name="T44" fmla="*/ 139 w 182"/>
                <a:gd name="T45" fmla="*/ 32 h 93"/>
                <a:gd name="T46" fmla="*/ 162 w 182"/>
                <a:gd name="T47" fmla="*/ 31 h 93"/>
                <a:gd name="T48" fmla="*/ 182 w 182"/>
                <a:gd name="T49" fmla="*/ 2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2" h="93">
                  <a:moveTo>
                    <a:pt x="182" y="28"/>
                  </a:moveTo>
                  <a:lnTo>
                    <a:pt x="174" y="41"/>
                  </a:lnTo>
                  <a:lnTo>
                    <a:pt x="166" y="51"/>
                  </a:lnTo>
                  <a:lnTo>
                    <a:pt x="155" y="60"/>
                  </a:lnTo>
                  <a:lnTo>
                    <a:pt x="144" y="67"/>
                  </a:lnTo>
                  <a:lnTo>
                    <a:pt x="131" y="75"/>
                  </a:lnTo>
                  <a:lnTo>
                    <a:pt x="117" y="81"/>
                  </a:lnTo>
                  <a:lnTo>
                    <a:pt x="105" y="87"/>
                  </a:lnTo>
                  <a:lnTo>
                    <a:pt x="92" y="93"/>
                  </a:lnTo>
                  <a:lnTo>
                    <a:pt x="77" y="82"/>
                  </a:lnTo>
                  <a:lnTo>
                    <a:pt x="62" y="73"/>
                  </a:lnTo>
                  <a:lnTo>
                    <a:pt x="47" y="63"/>
                  </a:lnTo>
                  <a:lnTo>
                    <a:pt x="33" y="54"/>
                  </a:lnTo>
                  <a:lnTo>
                    <a:pt x="20" y="42"/>
                  </a:lnTo>
                  <a:lnTo>
                    <a:pt x="11" y="31"/>
                  </a:lnTo>
                  <a:lnTo>
                    <a:pt x="4" y="16"/>
                  </a:lnTo>
                  <a:lnTo>
                    <a:pt x="0" y="0"/>
                  </a:lnTo>
                  <a:lnTo>
                    <a:pt x="22" y="11"/>
                  </a:lnTo>
                  <a:lnTo>
                    <a:pt x="45" y="20"/>
                  </a:lnTo>
                  <a:lnTo>
                    <a:pt x="69" y="28"/>
                  </a:lnTo>
                  <a:lnTo>
                    <a:pt x="94" y="31"/>
                  </a:lnTo>
                  <a:lnTo>
                    <a:pt x="117" y="32"/>
                  </a:lnTo>
                  <a:lnTo>
                    <a:pt x="139" y="32"/>
                  </a:lnTo>
                  <a:lnTo>
                    <a:pt x="162" y="31"/>
                  </a:lnTo>
                  <a:lnTo>
                    <a:pt x="182" y="28"/>
                  </a:lnTo>
                  <a:close/>
                </a:path>
              </a:pathLst>
            </a:custGeom>
            <a:solidFill>
              <a:srgbClr val="D1A09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AU">
                <a:solidFill>
                  <a:srgbClr val="000000"/>
                </a:solidFill>
                <a:latin typeface="Arial" charset="0"/>
              </a:endParaRPr>
            </a:p>
          </p:txBody>
        </p:sp>
        <p:sp>
          <p:nvSpPr>
            <p:cNvPr id="401428" name="Freeform 20"/>
            <p:cNvSpPr>
              <a:spLocks/>
            </p:cNvSpPr>
            <p:nvPr/>
          </p:nvSpPr>
          <p:spPr bwMode="auto">
            <a:xfrm>
              <a:off x="5515" y="497"/>
              <a:ext cx="12" cy="91"/>
            </a:xfrm>
            <a:custGeom>
              <a:avLst/>
              <a:gdLst>
                <a:gd name="T0" fmla="*/ 34 w 34"/>
                <a:gd name="T1" fmla="*/ 8 h 273"/>
                <a:gd name="T2" fmla="*/ 31 w 34"/>
                <a:gd name="T3" fmla="*/ 76 h 273"/>
                <a:gd name="T4" fmla="*/ 26 w 34"/>
                <a:gd name="T5" fmla="*/ 143 h 273"/>
                <a:gd name="T6" fmla="*/ 19 w 34"/>
                <a:gd name="T7" fmla="*/ 208 h 273"/>
                <a:gd name="T8" fmla="*/ 12 w 34"/>
                <a:gd name="T9" fmla="*/ 273 h 273"/>
                <a:gd name="T10" fmla="*/ 0 w 34"/>
                <a:gd name="T11" fmla="*/ 273 h 273"/>
                <a:gd name="T12" fmla="*/ 4 w 34"/>
                <a:gd name="T13" fmla="*/ 200 h 273"/>
                <a:gd name="T14" fmla="*/ 5 w 34"/>
                <a:gd name="T15" fmla="*/ 133 h 273"/>
                <a:gd name="T16" fmla="*/ 11 w 34"/>
                <a:gd name="T17" fmla="*/ 66 h 273"/>
                <a:gd name="T18" fmla="*/ 27 w 34"/>
                <a:gd name="T19" fmla="*/ 0 h 273"/>
                <a:gd name="T20" fmla="*/ 34 w 34"/>
                <a:gd name="T21" fmla="*/ 8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273">
                  <a:moveTo>
                    <a:pt x="34" y="8"/>
                  </a:moveTo>
                  <a:lnTo>
                    <a:pt x="31" y="76"/>
                  </a:lnTo>
                  <a:lnTo>
                    <a:pt x="26" y="143"/>
                  </a:lnTo>
                  <a:lnTo>
                    <a:pt x="19" y="208"/>
                  </a:lnTo>
                  <a:lnTo>
                    <a:pt x="12" y="273"/>
                  </a:lnTo>
                  <a:lnTo>
                    <a:pt x="0" y="273"/>
                  </a:lnTo>
                  <a:lnTo>
                    <a:pt x="4" y="200"/>
                  </a:lnTo>
                  <a:lnTo>
                    <a:pt x="5" y="133"/>
                  </a:lnTo>
                  <a:lnTo>
                    <a:pt x="11" y="66"/>
                  </a:lnTo>
                  <a:lnTo>
                    <a:pt x="27" y="0"/>
                  </a:lnTo>
                  <a:lnTo>
                    <a:pt x="34" y="8"/>
                  </a:lnTo>
                  <a:close/>
                </a:path>
              </a:pathLst>
            </a:custGeom>
            <a:solidFill>
              <a:srgbClr val="5959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AU">
                <a:solidFill>
                  <a:srgbClr val="000000"/>
                </a:solidFill>
                <a:latin typeface="Arial" charset="0"/>
              </a:endParaRPr>
            </a:p>
          </p:txBody>
        </p:sp>
        <p:sp>
          <p:nvSpPr>
            <p:cNvPr id="401429" name="Freeform 21"/>
            <p:cNvSpPr>
              <a:spLocks/>
            </p:cNvSpPr>
            <p:nvPr/>
          </p:nvSpPr>
          <p:spPr bwMode="auto">
            <a:xfrm>
              <a:off x="5365" y="530"/>
              <a:ext cx="78" cy="47"/>
            </a:xfrm>
            <a:custGeom>
              <a:avLst/>
              <a:gdLst>
                <a:gd name="T0" fmla="*/ 153 w 234"/>
                <a:gd name="T1" fmla="*/ 51 h 141"/>
                <a:gd name="T2" fmla="*/ 161 w 234"/>
                <a:gd name="T3" fmla="*/ 44 h 141"/>
                <a:gd name="T4" fmla="*/ 168 w 234"/>
                <a:gd name="T5" fmla="*/ 35 h 141"/>
                <a:gd name="T6" fmla="*/ 173 w 234"/>
                <a:gd name="T7" fmla="*/ 28 h 141"/>
                <a:gd name="T8" fmla="*/ 180 w 234"/>
                <a:gd name="T9" fmla="*/ 20 h 141"/>
                <a:gd name="T10" fmla="*/ 187 w 234"/>
                <a:gd name="T11" fmla="*/ 13 h 141"/>
                <a:gd name="T12" fmla="*/ 195 w 234"/>
                <a:gd name="T13" fmla="*/ 8 h 141"/>
                <a:gd name="T14" fmla="*/ 205 w 234"/>
                <a:gd name="T15" fmla="*/ 7 h 141"/>
                <a:gd name="T16" fmla="*/ 218 w 234"/>
                <a:gd name="T17" fmla="*/ 7 h 141"/>
                <a:gd name="T18" fmla="*/ 227 w 234"/>
                <a:gd name="T19" fmla="*/ 35 h 141"/>
                <a:gd name="T20" fmla="*/ 234 w 234"/>
                <a:gd name="T21" fmla="*/ 66 h 141"/>
                <a:gd name="T22" fmla="*/ 234 w 234"/>
                <a:gd name="T23" fmla="*/ 96 h 141"/>
                <a:gd name="T24" fmla="*/ 229 w 234"/>
                <a:gd name="T25" fmla="*/ 125 h 141"/>
                <a:gd name="T26" fmla="*/ 213 w 234"/>
                <a:gd name="T27" fmla="*/ 127 h 141"/>
                <a:gd name="T28" fmla="*/ 200 w 234"/>
                <a:gd name="T29" fmla="*/ 124 h 141"/>
                <a:gd name="T30" fmla="*/ 186 w 234"/>
                <a:gd name="T31" fmla="*/ 119 h 141"/>
                <a:gd name="T32" fmla="*/ 173 w 234"/>
                <a:gd name="T33" fmla="*/ 110 h 141"/>
                <a:gd name="T34" fmla="*/ 160 w 234"/>
                <a:gd name="T35" fmla="*/ 103 h 141"/>
                <a:gd name="T36" fmla="*/ 146 w 234"/>
                <a:gd name="T37" fmla="*/ 96 h 141"/>
                <a:gd name="T38" fmla="*/ 130 w 234"/>
                <a:gd name="T39" fmla="*/ 90 h 141"/>
                <a:gd name="T40" fmla="*/ 115 w 234"/>
                <a:gd name="T41" fmla="*/ 88 h 141"/>
                <a:gd name="T42" fmla="*/ 100 w 234"/>
                <a:gd name="T43" fmla="*/ 94 h 141"/>
                <a:gd name="T44" fmla="*/ 86 w 234"/>
                <a:gd name="T45" fmla="*/ 101 h 141"/>
                <a:gd name="T46" fmla="*/ 74 w 234"/>
                <a:gd name="T47" fmla="*/ 109 h 141"/>
                <a:gd name="T48" fmla="*/ 61 w 234"/>
                <a:gd name="T49" fmla="*/ 118 h 141"/>
                <a:gd name="T50" fmla="*/ 47 w 234"/>
                <a:gd name="T51" fmla="*/ 125 h 141"/>
                <a:gd name="T52" fmla="*/ 35 w 234"/>
                <a:gd name="T53" fmla="*/ 133 h 141"/>
                <a:gd name="T54" fmla="*/ 20 w 234"/>
                <a:gd name="T55" fmla="*/ 138 h 141"/>
                <a:gd name="T56" fmla="*/ 3 w 234"/>
                <a:gd name="T57" fmla="*/ 141 h 141"/>
                <a:gd name="T58" fmla="*/ 2 w 234"/>
                <a:gd name="T59" fmla="*/ 106 h 141"/>
                <a:gd name="T60" fmla="*/ 0 w 234"/>
                <a:gd name="T61" fmla="*/ 68 h 141"/>
                <a:gd name="T62" fmla="*/ 3 w 234"/>
                <a:gd name="T63" fmla="*/ 32 h 141"/>
                <a:gd name="T64" fmla="*/ 11 w 234"/>
                <a:gd name="T65" fmla="*/ 0 h 141"/>
                <a:gd name="T66" fmla="*/ 29 w 234"/>
                <a:gd name="T67" fmla="*/ 4 h 141"/>
                <a:gd name="T68" fmla="*/ 46 w 234"/>
                <a:gd name="T69" fmla="*/ 11 h 141"/>
                <a:gd name="T70" fmla="*/ 63 w 234"/>
                <a:gd name="T71" fmla="*/ 23 h 141"/>
                <a:gd name="T72" fmla="*/ 79 w 234"/>
                <a:gd name="T73" fmla="*/ 34 h 141"/>
                <a:gd name="T74" fmla="*/ 96 w 234"/>
                <a:gd name="T75" fmla="*/ 45 h 141"/>
                <a:gd name="T76" fmla="*/ 114 w 234"/>
                <a:gd name="T77" fmla="*/ 53 h 141"/>
                <a:gd name="T78" fmla="*/ 132 w 234"/>
                <a:gd name="T79" fmla="*/ 56 h 141"/>
                <a:gd name="T80" fmla="*/ 153 w 234"/>
                <a:gd name="T81" fmla="*/ 5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4" h="141">
                  <a:moveTo>
                    <a:pt x="153" y="51"/>
                  </a:moveTo>
                  <a:lnTo>
                    <a:pt x="161" y="44"/>
                  </a:lnTo>
                  <a:lnTo>
                    <a:pt x="168" y="35"/>
                  </a:lnTo>
                  <a:lnTo>
                    <a:pt x="173" y="28"/>
                  </a:lnTo>
                  <a:lnTo>
                    <a:pt x="180" y="20"/>
                  </a:lnTo>
                  <a:lnTo>
                    <a:pt x="187" y="13"/>
                  </a:lnTo>
                  <a:lnTo>
                    <a:pt x="195" y="8"/>
                  </a:lnTo>
                  <a:lnTo>
                    <a:pt x="205" y="7"/>
                  </a:lnTo>
                  <a:lnTo>
                    <a:pt x="218" y="7"/>
                  </a:lnTo>
                  <a:lnTo>
                    <a:pt x="227" y="35"/>
                  </a:lnTo>
                  <a:lnTo>
                    <a:pt x="234" y="66"/>
                  </a:lnTo>
                  <a:lnTo>
                    <a:pt x="234" y="96"/>
                  </a:lnTo>
                  <a:lnTo>
                    <a:pt x="229" y="125"/>
                  </a:lnTo>
                  <a:lnTo>
                    <a:pt x="213" y="127"/>
                  </a:lnTo>
                  <a:lnTo>
                    <a:pt x="200" y="124"/>
                  </a:lnTo>
                  <a:lnTo>
                    <a:pt x="186" y="119"/>
                  </a:lnTo>
                  <a:lnTo>
                    <a:pt x="173" y="110"/>
                  </a:lnTo>
                  <a:lnTo>
                    <a:pt x="160" y="103"/>
                  </a:lnTo>
                  <a:lnTo>
                    <a:pt x="146" y="96"/>
                  </a:lnTo>
                  <a:lnTo>
                    <a:pt x="130" y="90"/>
                  </a:lnTo>
                  <a:lnTo>
                    <a:pt x="115" y="88"/>
                  </a:lnTo>
                  <a:lnTo>
                    <a:pt x="100" y="94"/>
                  </a:lnTo>
                  <a:lnTo>
                    <a:pt x="86" y="101"/>
                  </a:lnTo>
                  <a:lnTo>
                    <a:pt x="74" y="109"/>
                  </a:lnTo>
                  <a:lnTo>
                    <a:pt x="61" y="118"/>
                  </a:lnTo>
                  <a:lnTo>
                    <a:pt x="47" y="125"/>
                  </a:lnTo>
                  <a:lnTo>
                    <a:pt x="35" y="133"/>
                  </a:lnTo>
                  <a:lnTo>
                    <a:pt x="20" y="138"/>
                  </a:lnTo>
                  <a:lnTo>
                    <a:pt x="3" y="141"/>
                  </a:lnTo>
                  <a:lnTo>
                    <a:pt x="2" y="106"/>
                  </a:lnTo>
                  <a:lnTo>
                    <a:pt x="0" y="68"/>
                  </a:lnTo>
                  <a:lnTo>
                    <a:pt x="3" y="32"/>
                  </a:lnTo>
                  <a:lnTo>
                    <a:pt x="11" y="0"/>
                  </a:lnTo>
                  <a:lnTo>
                    <a:pt x="29" y="4"/>
                  </a:lnTo>
                  <a:lnTo>
                    <a:pt x="46" y="11"/>
                  </a:lnTo>
                  <a:lnTo>
                    <a:pt x="63" y="23"/>
                  </a:lnTo>
                  <a:lnTo>
                    <a:pt x="79" y="34"/>
                  </a:lnTo>
                  <a:lnTo>
                    <a:pt x="96" y="45"/>
                  </a:lnTo>
                  <a:lnTo>
                    <a:pt x="114" y="53"/>
                  </a:lnTo>
                  <a:lnTo>
                    <a:pt x="132" y="56"/>
                  </a:lnTo>
                  <a:lnTo>
                    <a:pt x="153" y="51"/>
                  </a:lnTo>
                  <a:close/>
                </a:path>
              </a:pathLst>
            </a:custGeom>
            <a:solidFill>
              <a:srgbClr val="8C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AU">
                <a:solidFill>
                  <a:srgbClr val="000000"/>
                </a:solidFill>
                <a:latin typeface="Arial" charset="0"/>
              </a:endParaRPr>
            </a:p>
          </p:txBody>
        </p:sp>
        <p:sp>
          <p:nvSpPr>
            <p:cNvPr id="401430" name="Freeform 22"/>
            <p:cNvSpPr>
              <a:spLocks/>
            </p:cNvSpPr>
            <p:nvPr/>
          </p:nvSpPr>
          <p:spPr bwMode="auto">
            <a:xfrm>
              <a:off x="5393" y="577"/>
              <a:ext cx="13" cy="256"/>
            </a:xfrm>
            <a:custGeom>
              <a:avLst/>
              <a:gdLst>
                <a:gd name="T0" fmla="*/ 39 w 39"/>
                <a:gd name="T1" fmla="*/ 33 h 767"/>
                <a:gd name="T2" fmla="*/ 39 w 39"/>
                <a:gd name="T3" fmla="*/ 219 h 767"/>
                <a:gd name="T4" fmla="*/ 36 w 39"/>
                <a:gd name="T5" fmla="*/ 402 h 767"/>
                <a:gd name="T6" fmla="*/ 32 w 39"/>
                <a:gd name="T7" fmla="*/ 584 h 767"/>
                <a:gd name="T8" fmla="*/ 25 w 39"/>
                <a:gd name="T9" fmla="*/ 767 h 767"/>
                <a:gd name="T10" fmla="*/ 18 w 39"/>
                <a:gd name="T11" fmla="*/ 767 h 767"/>
                <a:gd name="T12" fmla="*/ 4 w 39"/>
                <a:gd name="T13" fmla="*/ 575 h 767"/>
                <a:gd name="T14" fmla="*/ 0 w 39"/>
                <a:gd name="T15" fmla="*/ 381 h 767"/>
                <a:gd name="T16" fmla="*/ 4 w 39"/>
                <a:gd name="T17" fmla="*/ 188 h 767"/>
                <a:gd name="T18" fmla="*/ 18 w 39"/>
                <a:gd name="T19" fmla="*/ 0 h 767"/>
                <a:gd name="T20" fmla="*/ 39 w 39"/>
                <a:gd name="T21" fmla="*/ 33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767">
                  <a:moveTo>
                    <a:pt x="39" y="33"/>
                  </a:moveTo>
                  <a:lnTo>
                    <a:pt x="39" y="219"/>
                  </a:lnTo>
                  <a:lnTo>
                    <a:pt x="36" y="402"/>
                  </a:lnTo>
                  <a:lnTo>
                    <a:pt x="32" y="584"/>
                  </a:lnTo>
                  <a:lnTo>
                    <a:pt x="25" y="767"/>
                  </a:lnTo>
                  <a:lnTo>
                    <a:pt x="18" y="767"/>
                  </a:lnTo>
                  <a:lnTo>
                    <a:pt x="4" y="575"/>
                  </a:lnTo>
                  <a:lnTo>
                    <a:pt x="0" y="381"/>
                  </a:lnTo>
                  <a:lnTo>
                    <a:pt x="4" y="188"/>
                  </a:lnTo>
                  <a:lnTo>
                    <a:pt x="18" y="0"/>
                  </a:lnTo>
                  <a:lnTo>
                    <a:pt x="39" y="33"/>
                  </a:lnTo>
                  <a:close/>
                </a:path>
              </a:pathLst>
            </a:custGeom>
            <a:solidFill>
              <a:srgbClr val="5959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AU">
                <a:solidFill>
                  <a:srgbClr val="000000"/>
                </a:solidFill>
                <a:latin typeface="Arial" charset="0"/>
              </a:endParaRPr>
            </a:p>
          </p:txBody>
        </p:sp>
        <p:sp>
          <p:nvSpPr>
            <p:cNvPr id="401431" name="Freeform 23"/>
            <p:cNvSpPr>
              <a:spLocks/>
            </p:cNvSpPr>
            <p:nvPr/>
          </p:nvSpPr>
          <p:spPr bwMode="auto">
            <a:xfrm>
              <a:off x="5320" y="859"/>
              <a:ext cx="56" cy="10"/>
            </a:xfrm>
            <a:custGeom>
              <a:avLst/>
              <a:gdLst>
                <a:gd name="T0" fmla="*/ 170 w 170"/>
                <a:gd name="T1" fmla="*/ 30 h 30"/>
                <a:gd name="T2" fmla="*/ 0 w 170"/>
                <a:gd name="T3" fmla="*/ 30 h 30"/>
                <a:gd name="T4" fmla="*/ 1 w 170"/>
                <a:gd name="T5" fmla="*/ 17 h 30"/>
                <a:gd name="T6" fmla="*/ 7 w 170"/>
                <a:gd name="T7" fmla="*/ 9 h 30"/>
                <a:gd name="T8" fmla="*/ 15 w 170"/>
                <a:gd name="T9" fmla="*/ 3 h 30"/>
                <a:gd name="T10" fmla="*/ 23 w 170"/>
                <a:gd name="T11" fmla="*/ 0 h 30"/>
                <a:gd name="T12" fmla="*/ 41 w 170"/>
                <a:gd name="T13" fmla="*/ 9 h 30"/>
                <a:gd name="T14" fmla="*/ 62 w 170"/>
                <a:gd name="T15" fmla="*/ 11 h 30"/>
                <a:gd name="T16" fmla="*/ 83 w 170"/>
                <a:gd name="T17" fmla="*/ 9 h 30"/>
                <a:gd name="T18" fmla="*/ 104 w 170"/>
                <a:gd name="T19" fmla="*/ 6 h 30"/>
                <a:gd name="T20" fmla="*/ 123 w 170"/>
                <a:gd name="T21" fmla="*/ 5 h 30"/>
                <a:gd name="T22" fmla="*/ 142 w 170"/>
                <a:gd name="T23" fmla="*/ 6 h 30"/>
                <a:gd name="T24" fmla="*/ 158 w 170"/>
                <a:gd name="T25" fmla="*/ 14 h 30"/>
                <a:gd name="T26" fmla="*/ 170 w 170"/>
                <a:gd name="T2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 h="30">
                  <a:moveTo>
                    <a:pt x="170" y="30"/>
                  </a:moveTo>
                  <a:lnTo>
                    <a:pt x="0" y="30"/>
                  </a:lnTo>
                  <a:lnTo>
                    <a:pt x="1" y="17"/>
                  </a:lnTo>
                  <a:lnTo>
                    <a:pt x="7" y="9"/>
                  </a:lnTo>
                  <a:lnTo>
                    <a:pt x="15" y="3"/>
                  </a:lnTo>
                  <a:lnTo>
                    <a:pt x="23" y="0"/>
                  </a:lnTo>
                  <a:lnTo>
                    <a:pt x="41" y="9"/>
                  </a:lnTo>
                  <a:lnTo>
                    <a:pt x="62" y="11"/>
                  </a:lnTo>
                  <a:lnTo>
                    <a:pt x="83" y="9"/>
                  </a:lnTo>
                  <a:lnTo>
                    <a:pt x="104" y="6"/>
                  </a:lnTo>
                  <a:lnTo>
                    <a:pt x="123" y="5"/>
                  </a:lnTo>
                  <a:lnTo>
                    <a:pt x="142" y="6"/>
                  </a:lnTo>
                  <a:lnTo>
                    <a:pt x="158" y="14"/>
                  </a:lnTo>
                  <a:lnTo>
                    <a:pt x="170" y="30"/>
                  </a:lnTo>
                  <a:close/>
                </a:path>
              </a:pathLst>
            </a:custGeom>
            <a:solidFill>
              <a:srgbClr val="D6C67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AU">
                <a:solidFill>
                  <a:srgbClr val="000000"/>
                </a:solidFill>
                <a:latin typeface="Arial" charset="0"/>
              </a:endParaRPr>
            </a:p>
          </p:txBody>
        </p:sp>
        <p:sp>
          <p:nvSpPr>
            <p:cNvPr id="401432" name="Freeform 24"/>
            <p:cNvSpPr>
              <a:spLocks/>
            </p:cNvSpPr>
            <p:nvPr/>
          </p:nvSpPr>
          <p:spPr bwMode="auto">
            <a:xfrm>
              <a:off x="5391" y="860"/>
              <a:ext cx="15" cy="9"/>
            </a:xfrm>
            <a:custGeom>
              <a:avLst/>
              <a:gdLst>
                <a:gd name="T0" fmla="*/ 47 w 47"/>
                <a:gd name="T1" fmla="*/ 12 h 25"/>
                <a:gd name="T2" fmla="*/ 47 w 47"/>
                <a:gd name="T3" fmla="*/ 25 h 25"/>
                <a:gd name="T4" fmla="*/ 3 w 47"/>
                <a:gd name="T5" fmla="*/ 25 h 25"/>
                <a:gd name="T6" fmla="*/ 0 w 47"/>
                <a:gd name="T7" fmla="*/ 12 h 25"/>
                <a:gd name="T8" fmla="*/ 5 w 47"/>
                <a:gd name="T9" fmla="*/ 7 h 25"/>
                <a:gd name="T10" fmla="*/ 15 w 47"/>
                <a:gd name="T11" fmla="*/ 6 h 25"/>
                <a:gd name="T12" fmla="*/ 26 w 47"/>
                <a:gd name="T13" fmla="*/ 0 h 25"/>
                <a:gd name="T14" fmla="*/ 30 w 47"/>
                <a:gd name="T15" fmla="*/ 1 h 25"/>
                <a:gd name="T16" fmla="*/ 36 w 47"/>
                <a:gd name="T17" fmla="*/ 4 h 25"/>
                <a:gd name="T18" fmla="*/ 40 w 47"/>
                <a:gd name="T19" fmla="*/ 7 h 25"/>
                <a:gd name="T20" fmla="*/ 47 w 47"/>
                <a:gd name="T21"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25">
                  <a:moveTo>
                    <a:pt x="47" y="12"/>
                  </a:moveTo>
                  <a:lnTo>
                    <a:pt x="47" y="25"/>
                  </a:lnTo>
                  <a:lnTo>
                    <a:pt x="3" y="25"/>
                  </a:lnTo>
                  <a:lnTo>
                    <a:pt x="0" y="12"/>
                  </a:lnTo>
                  <a:lnTo>
                    <a:pt x="5" y="7"/>
                  </a:lnTo>
                  <a:lnTo>
                    <a:pt x="15" y="6"/>
                  </a:lnTo>
                  <a:lnTo>
                    <a:pt x="26" y="0"/>
                  </a:lnTo>
                  <a:lnTo>
                    <a:pt x="30" y="1"/>
                  </a:lnTo>
                  <a:lnTo>
                    <a:pt x="36" y="4"/>
                  </a:lnTo>
                  <a:lnTo>
                    <a:pt x="40" y="7"/>
                  </a:lnTo>
                  <a:lnTo>
                    <a:pt x="47" y="12"/>
                  </a:lnTo>
                  <a:close/>
                </a:path>
              </a:pathLst>
            </a:custGeom>
            <a:solidFill>
              <a:srgbClr val="D6C67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AU">
                <a:solidFill>
                  <a:srgbClr val="000000"/>
                </a:solidFill>
                <a:latin typeface="Arial" charset="0"/>
              </a:endParaRPr>
            </a:p>
          </p:txBody>
        </p:sp>
        <p:sp>
          <p:nvSpPr>
            <p:cNvPr id="401433" name="Freeform 25"/>
            <p:cNvSpPr>
              <a:spLocks/>
            </p:cNvSpPr>
            <p:nvPr/>
          </p:nvSpPr>
          <p:spPr bwMode="auto">
            <a:xfrm>
              <a:off x="5393" y="907"/>
              <a:ext cx="10" cy="100"/>
            </a:xfrm>
            <a:custGeom>
              <a:avLst/>
              <a:gdLst>
                <a:gd name="T0" fmla="*/ 30 w 30"/>
                <a:gd name="T1" fmla="*/ 45 h 300"/>
                <a:gd name="T2" fmla="*/ 29 w 30"/>
                <a:gd name="T3" fmla="*/ 112 h 300"/>
                <a:gd name="T4" fmla="*/ 30 w 30"/>
                <a:gd name="T5" fmla="*/ 177 h 300"/>
                <a:gd name="T6" fmla="*/ 29 w 30"/>
                <a:gd name="T7" fmla="*/ 239 h 300"/>
                <a:gd name="T8" fmla="*/ 22 w 30"/>
                <a:gd name="T9" fmla="*/ 300 h 300"/>
                <a:gd name="T10" fmla="*/ 8 w 30"/>
                <a:gd name="T11" fmla="*/ 297 h 300"/>
                <a:gd name="T12" fmla="*/ 4 w 30"/>
                <a:gd name="T13" fmla="*/ 286 h 300"/>
                <a:gd name="T14" fmla="*/ 4 w 30"/>
                <a:gd name="T15" fmla="*/ 271 h 300"/>
                <a:gd name="T16" fmla="*/ 4 w 30"/>
                <a:gd name="T17" fmla="*/ 255 h 300"/>
                <a:gd name="T18" fmla="*/ 0 w 30"/>
                <a:gd name="T19" fmla="*/ 192 h 300"/>
                <a:gd name="T20" fmla="*/ 0 w 30"/>
                <a:gd name="T21" fmla="*/ 125 h 300"/>
                <a:gd name="T22" fmla="*/ 7 w 30"/>
                <a:gd name="T23" fmla="*/ 59 h 300"/>
                <a:gd name="T24" fmla="*/ 22 w 30"/>
                <a:gd name="T25" fmla="*/ 0 h 300"/>
                <a:gd name="T26" fmla="*/ 30 w 30"/>
                <a:gd name="T27" fmla="*/ 4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00">
                  <a:moveTo>
                    <a:pt x="30" y="45"/>
                  </a:moveTo>
                  <a:lnTo>
                    <a:pt x="29" y="112"/>
                  </a:lnTo>
                  <a:lnTo>
                    <a:pt x="30" y="177"/>
                  </a:lnTo>
                  <a:lnTo>
                    <a:pt x="29" y="239"/>
                  </a:lnTo>
                  <a:lnTo>
                    <a:pt x="22" y="300"/>
                  </a:lnTo>
                  <a:lnTo>
                    <a:pt x="8" y="297"/>
                  </a:lnTo>
                  <a:lnTo>
                    <a:pt x="4" y="286"/>
                  </a:lnTo>
                  <a:lnTo>
                    <a:pt x="4" y="271"/>
                  </a:lnTo>
                  <a:lnTo>
                    <a:pt x="4" y="255"/>
                  </a:lnTo>
                  <a:lnTo>
                    <a:pt x="0" y="192"/>
                  </a:lnTo>
                  <a:lnTo>
                    <a:pt x="0" y="125"/>
                  </a:lnTo>
                  <a:lnTo>
                    <a:pt x="7" y="59"/>
                  </a:lnTo>
                  <a:lnTo>
                    <a:pt x="22" y="0"/>
                  </a:lnTo>
                  <a:lnTo>
                    <a:pt x="30" y="45"/>
                  </a:lnTo>
                  <a:close/>
                </a:path>
              </a:pathLst>
            </a:custGeom>
            <a:solidFill>
              <a:srgbClr val="5959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AU">
                <a:solidFill>
                  <a:srgbClr val="000000"/>
                </a:solidFill>
                <a:latin typeface="Arial" charset="0"/>
              </a:endParaRPr>
            </a:p>
          </p:txBody>
        </p:sp>
      </p:grpSp>
      <p:sp>
        <p:nvSpPr>
          <p:cNvPr id="401434" name="Text Box 26"/>
          <p:cNvSpPr txBox="1">
            <a:spLocks noChangeArrowheads="1"/>
          </p:cNvSpPr>
          <p:nvPr/>
        </p:nvSpPr>
        <p:spPr bwMode="auto">
          <a:xfrm>
            <a:off x="457200" y="4175125"/>
            <a:ext cx="8382000" cy="1066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3200">
                <a:solidFill>
                  <a:srgbClr val="000000"/>
                </a:solidFill>
                <a:latin typeface="Arial" charset="0"/>
              </a:rPr>
              <a:t>Let’s look at Racing Bicycle Company and determine the margin of safety.</a:t>
            </a:r>
          </a:p>
        </p:txBody>
      </p:sp>
      <p:pic>
        <p:nvPicPr>
          <p:cNvPr id="401435" name="Picture 27" descr="j019904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267200" y="5638800"/>
            <a:ext cx="993775" cy="8191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323636667"/>
      </p:ext>
    </p:extLst>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1026"/>
          <p:cNvSpPr>
            <a:spLocks noGrp="1" noChangeArrowheads="1"/>
          </p:cNvSpPr>
          <p:nvPr>
            <p:ph type="title"/>
          </p:nvPr>
        </p:nvSpPr>
        <p:spPr>
          <a:noFill/>
          <a:ln/>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a:t>The Margin of Safety</a:t>
            </a:r>
          </a:p>
        </p:txBody>
      </p:sp>
      <p:sp>
        <p:nvSpPr>
          <p:cNvPr id="403459" name="Rectangle 1027"/>
          <p:cNvSpPr>
            <a:spLocks noGrp="1" noChangeArrowheads="1"/>
          </p:cNvSpPr>
          <p:nvPr>
            <p:ph type="body" idx="4294967295"/>
          </p:nvPr>
        </p:nvSpPr>
        <p:spPr>
          <a:xfrm>
            <a:off x="0" y="1287463"/>
            <a:ext cx="8915400" cy="2141537"/>
          </a:xfrm>
          <a:noFill/>
          <a:ln/>
          <a:extLst>
            <a:ext uri="{91240B29-F687-4F45-9708-019B960494DF}">
              <a14:hiddenLine xmlns="" xmlns:a14="http://schemas.microsoft.com/office/drawing/2010/main" w="12700">
                <a:solidFill>
                  <a:schemeClr val="tx1"/>
                </a:solidFill>
                <a:miter lim="800000"/>
                <a:headEnd/>
                <a:tailEnd/>
              </a14:hiddenLine>
            </a:ext>
          </a:extLst>
        </p:spPr>
        <p:txBody>
          <a:bodyPr lIns="90488" tIns="44450" rIns="90488" bIns="44450"/>
          <a:lstStyle/>
          <a:p>
            <a:pPr algn="ctr">
              <a:buFont typeface="Times" pitchFamily="34" charset="0"/>
              <a:buNone/>
            </a:pPr>
            <a:r>
              <a:rPr lang="en-US" sz="2800"/>
              <a:t>If we assume that Racing Bicycle Company has actual sales of $250,000, given that we have already determined the break-even sales to be $200,000,  the margin of safety is $50,000 as shown.</a:t>
            </a:r>
          </a:p>
        </p:txBody>
      </p:sp>
      <p:graphicFrame>
        <p:nvGraphicFramePr>
          <p:cNvPr id="403460" name="Object 1028"/>
          <p:cNvGraphicFramePr>
            <a:graphicFrameLocks/>
          </p:cNvGraphicFramePr>
          <p:nvPr/>
        </p:nvGraphicFramePr>
        <p:xfrm>
          <a:off x="838200" y="3429000"/>
          <a:ext cx="7620000" cy="2752725"/>
        </p:xfrm>
        <a:graphic>
          <a:graphicData uri="http://schemas.openxmlformats.org/presentationml/2006/ole">
            <p:oleObj spid="_x0000_s197634" name="Worksheet" r:id="rId4" imgW="3607200" imgH="1408320" progId="Excel.Sheet.8">
              <p:embed/>
            </p:oleObj>
          </a:graphicData>
        </a:graphic>
      </p:graphicFrame>
      <p:grpSp>
        <p:nvGrpSpPr>
          <p:cNvPr id="403461" name="Group 1029"/>
          <p:cNvGrpSpPr>
            <a:grpSpLocks/>
          </p:cNvGrpSpPr>
          <p:nvPr/>
        </p:nvGrpSpPr>
        <p:grpSpPr bwMode="auto">
          <a:xfrm>
            <a:off x="5867400" y="3048000"/>
            <a:ext cx="1143000" cy="1371600"/>
            <a:chOff x="3696" y="1920"/>
            <a:chExt cx="720" cy="864"/>
          </a:xfrm>
        </p:grpSpPr>
        <p:sp>
          <p:nvSpPr>
            <p:cNvPr id="403462" name="Line 1030"/>
            <p:cNvSpPr>
              <a:spLocks noChangeShapeType="1"/>
            </p:cNvSpPr>
            <p:nvPr/>
          </p:nvSpPr>
          <p:spPr bwMode="auto">
            <a:xfrm flipH="1">
              <a:off x="3696" y="1920"/>
              <a:ext cx="480" cy="864"/>
            </a:xfrm>
            <a:prstGeom prst="line">
              <a:avLst/>
            </a:prstGeom>
            <a:noFill/>
            <a:ln w="38100">
              <a:solidFill>
                <a:srgbClr val="FF0000"/>
              </a:solidFill>
              <a:round/>
              <a:headEnd/>
              <a:tailEnd type="triangle" w="med" len="med"/>
            </a:ln>
            <a:effectLst>
              <a:outerShdw dist="35921" dir="2700000" algn="ctr" rotWithShape="0">
                <a:schemeClr val="bg2"/>
              </a:outerShdw>
            </a:effectLst>
            <a:extLst>
              <a:ext uri="{909E8E84-426E-40DD-AFC4-6F175D3DCCD1}">
                <a14:hiddenFill xmlns="" xmlns:a14="http://schemas.microsoft.com/office/drawing/2010/main">
                  <a:noFill/>
                </a14:hiddenFill>
              </a:ext>
            </a:extLst>
          </p:spPr>
          <p:txBody>
            <a:bodyPr/>
            <a:lstStyle/>
            <a:p>
              <a:endParaRPr lang="en-AU">
                <a:solidFill>
                  <a:srgbClr val="000000"/>
                </a:solidFill>
                <a:latin typeface="Arial" charset="0"/>
              </a:endParaRPr>
            </a:p>
          </p:txBody>
        </p:sp>
        <p:sp>
          <p:nvSpPr>
            <p:cNvPr id="403463" name="Line 1031"/>
            <p:cNvSpPr>
              <a:spLocks noChangeShapeType="1"/>
            </p:cNvSpPr>
            <p:nvPr/>
          </p:nvSpPr>
          <p:spPr bwMode="auto">
            <a:xfrm>
              <a:off x="4176" y="1920"/>
              <a:ext cx="240" cy="864"/>
            </a:xfrm>
            <a:prstGeom prst="line">
              <a:avLst/>
            </a:prstGeom>
            <a:noFill/>
            <a:ln w="38100">
              <a:solidFill>
                <a:srgbClr val="FF0000"/>
              </a:solidFill>
              <a:round/>
              <a:headEnd/>
              <a:tailEnd type="triangle" w="med" len="med"/>
            </a:ln>
            <a:effectLst>
              <a:outerShdw dist="35921" dir="2700000" algn="ctr" rotWithShape="0">
                <a:schemeClr val="bg2"/>
              </a:outerShdw>
            </a:effectLst>
            <a:extLst>
              <a:ext uri="{909E8E84-426E-40DD-AFC4-6F175D3DCCD1}">
                <a14:hiddenFill xmlns="" xmlns:a14="http://schemas.microsoft.com/office/drawing/2010/main">
                  <a:noFill/>
                </a14:hiddenFill>
              </a:ext>
            </a:extLst>
          </p:spPr>
          <p:txBody>
            <a:bodyPr/>
            <a:lstStyle/>
            <a:p>
              <a:endParaRPr lang="en-AU">
                <a:solidFill>
                  <a:srgbClr val="000000"/>
                </a:solidFill>
                <a:latin typeface="Arial" charset="0"/>
              </a:endParaRPr>
            </a:p>
          </p:txBody>
        </p:sp>
        <p:sp>
          <p:nvSpPr>
            <p:cNvPr id="403464" name="Oval 1032"/>
            <p:cNvSpPr>
              <a:spLocks noChangeArrowheads="1"/>
            </p:cNvSpPr>
            <p:nvPr/>
          </p:nvSpPr>
          <p:spPr bwMode="auto">
            <a:xfrm>
              <a:off x="4155" y="1920"/>
              <a:ext cx="48" cy="48"/>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AU">
                <a:solidFill>
                  <a:srgbClr val="000000"/>
                </a:solidFill>
                <a:latin typeface="Arial" charset="0"/>
              </a:endParaRPr>
            </a:p>
          </p:txBody>
        </p:sp>
      </p:grpSp>
      <p:pic>
        <p:nvPicPr>
          <p:cNvPr id="403465" name="Picture 1033" descr="j0199044"/>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2359025" y="3505200"/>
            <a:ext cx="993775" cy="8191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90391943"/>
      </p:ext>
    </p:extLst>
  </p:cSld>
  <p:clrMapOvr>
    <a:masterClrMapping/>
  </p:clrMapOvr>
  <p:transition>
    <p:zoom dir="in"/>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noFill/>
          <a:ln/>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a:t>The Margin of Safety</a:t>
            </a:r>
          </a:p>
        </p:txBody>
      </p:sp>
      <p:sp>
        <p:nvSpPr>
          <p:cNvPr id="405507" name="Rectangle 3"/>
          <p:cNvSpPr>
            <a:spLocks noGrp="1" noChangeArrowheads="1"/>
          </p:cNvSpPr>
          <p:nvPr>
            <p:ph type="body" idx="4294967295"/>
          </p:nvPr>
        </p:nvSpPr>
        <p:spPr>
          <a:xfrm>
            <a:off x="0" y="1363663"/>
            <a:ext cx="8456613" cy="2141537"/>
          </a:xfrm>
          <a:noFill/>
          <a:ln/>
          <a:extLst>
            <a:ext uri="{91240B29-F687-4F45-9708-019B960494DF}">
              <a14:hiddenLine xmlns="" xmlns:a14="http://schemas.microsoft.com/office/drawing/2010/main" w="12700">
                <a:solidFill>
                  <a:schemeClr val="tx1"/>
                </a:solidFill>
                <a:miter lim="800000"/>
                <a:headEnd/>
                <a:tailEnd/>
              </a14:hiddenLine>
            </a:ext>
          </a:extLst>
        </p:spPr>
        <p:txBody>
          <a:bodyPr lIns="90488" tIns="44450" rIns="90488" bIns="44450"/>
          <a:lstStyle/>
          <a:p>
            <a:pPr algn="ctr">
              <a:buFont typeface="Times" pitchFamily="34" charset="0"/>
              <a:buNone/>
            </a:pPr>
            <a:r>
              <a:rPr lang="en-US" sz="3200"/>
              <a:t>The margin of safety can be expressed as </a:t>
            </a:r>
            <a:r>
              <a:rPr lang="en-US" sz="3200" b="1">
                <a:solidFill>
                  <a:srgbClr val="FF0000"/>
                </a:solidFill>
              </a:rPr>
              <a:t>20%</a:t>
            </a:r>
            <a:r>
              <a:rPr lang="en-US" sz="3200">
                <a:solidFill>
                  <a:schemeClr val="accent2"/>
                </a:solidFill>
                <a:effectLst>
                  <a:outerShdw blurRad="38100" dist="38100" dir="2700000" algn="tl">
                    <a:srgbClr val="000000"/>
                  </a:outerShdw>
                </a:effectLst>
              </a:rPr>
              <a:t> </a:t>
            </a:r>
            <a:r>
              <a:rPr lang="en-US" sz="3200"/>
              <a:t>of sales.</a:t>
            </a:r>
            <a:br>
              <a:rPr lang="en-US" sz="3200"/>
            </a:br>
            <a:r>
              <a:rPr lang="en-US" sz="3200"/>
              <a:t>($50,000 ÷ $250,000)</a:t>
            </a:r>
          </a:p>
        </p:txBody>
      </p:sp>
      <p:graphicFrame>
        <p:nvGraphicFramePr>
          <p:cNvPr id="405508" name="Object 4"/>
          <p:cNvGraphicFramePr>
            <a:graphicFrameLocks/>
          </p:cNvGraphicFramePr>
          <p:nvPr/>
        </p:nvGraphicFramePr>
        <p:xfrm>
          <a:off x="838200" y="3429000"/>
          <a:ext cx="7620000" cy="2752725"/>
        </p:xfrm>
        <a:graphic>
          <a:graphicData uri="http://schemas.openxmlformats.org/presentationml/2006/ole">
            <p:oleObj spid="_x0000_s198658" name="Worksheet" r:id="rId4" imgW="3607200" imgH="1408320" progId="Excel.Sheet.8">
              <p:embed/>
            </p:oleObj>
          </a:graphicData>
        </a:graphic>
      </p:graphicFrame>
      <p:pic>
        <p:nvPicPr>
          <p:cNvPr id="405509" name="Picture 5" descr="j0199044"/>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2359025" y="3505200"/>
            <a:ext cx="993775" cy="8191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704296263"/>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atMod val="150000"/>
                  </a:schemeClr>
                </a:solidFill>
              </a:rPr>
              <a:t>Basics of CVP Analysis (contd.)</a:t>
            </a:r>
            <a:endParaRPr lang="en-US" dirty="0"/>
          </a:p>
        </p:txBody>
      </p:sp>
      <p:sp>
        <p:nvSpPr>
          <p:cNvPr id="3" name="Content Placeholder 2"/>
          <p:cNvSpPr>
            <a:spLocks noGrp="1"/>
          </p:cNvSpPr>
          <p:nvPr>
            <p:ph idx="1"/>
          </p:nvPr>
        </p:nvSpPr>
        <p:spPr/>
        <p:txBody>
          <a:bodyPr/>
          <a:lstStyle/>
          <a:p>
            <a:r>
              <a:rPr lang="en-US" sz="2400" b="1" dirty="0" smtClean="0"/>
              <a:t>Contribution Margin Ratio.</a:t>
            </a:r>
            <a:r>
              <a:rPr lang="en-US" sz="2400" dirty="0" smtClean="0"/>
              <a:t> The contribution margin (CM) ratio is the ratio of the contribution margin to total sales. </a:t>
            </a:r>
          </a:p>
          <a:p>
            <a:endParaRPr lang="en-US" sz="2400" dirty="0" smtClean="0"/>
          </a:p>
          <a:p>
            <a:pPr>
              <a:buNone/>
            </a:pPr>
            <a:r>
              <a:rPr lang="en-US" sz="2400" smtClean="0"/>
              <a:t>    The </a:t>
            </a:r>
            <a:r>
              <a:rPr lang="en-US" sz="2400" dirty="0" smtClean="0"/>
              <a:t>contribution margin ratio is often easier to work with than the unit contribution margin, particularly when a company has many products. </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a:noFill/>
          <a:ln/>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a:t>The Margin of Safety</a:t>
            </a:r>
          </a:p>
        </p:txBody>
      </p:sp>
      <p:sp>
        <p:nvSpPr>
          <p:cNvPr id="407555" name="Rectangle 3"/>
          <p:cNvSpPr>
            <a:spLocks noGrp="1" noChangeArrowheads="1"/>
          </p:cNvSpPr>
          <p:nvPr>
            <p:ph type="body" idx="4294967295"/>
          </p:nvPr>
        </p:nvSpPr>
        <p:spPr>
          <a:xfrm>
            <a:off x="0" y="1363663"/>
            <a:ext cx="8456613" cy="2141537"/>
          </a:xfrm>
          <a:noFill/>
          <a:ln/>
          <a:extLst>
            <a:ext uri="{91240B29-F687-4F45-9708-019B960494DF}">
              <a14:hiddenLine xmlns="" xmlns:a14="http://schemas.microsoft.com/office/drawing/2010/main" w="12700">
                <a:solidFill>
                  <a:schemeClr val="tx1"/>
                </a:solidFill>
                <a:miter lim="800000"/>
                <a:headEnd/>
                <a:tailEnd/>
              </a14:hiddenLine>
            </a:ext>
          </a:extLst>
        </p:spPr>
        <p:txBody>
          <a:bodyPr lIns="90488" tIns="44450" rIns="90488" bIns="44450"/>
          <a:lstStyle/>
          <a:p>
            <a:pPr algn="ctr">
              <a:buFont typeface="Times" pitchFamily="34" charset="0"/>
              <a:buNone/>
            </a:pPr>
            <a:r>
              <a:rPr lang="en-US" sz="3200"/>
              <a:t>The margin of safety can be expressed in terms of the number of units sold. The margin of safety at Racing is $50,000, and each bike sells for $500.</a:t>
            </a:r>
          </a:p>
        </p:txBody>
      </p:sp>
      <p:pic>
        <p:nvPicPr>
          <p:cNvPr id="407556" name="Picture 4" descr="j019904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81000" y="5638800"/>
            <a:ext cx="993775" cy="81915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407557" name="Group 5"/>
          <p:cNvGrpSpPr>
            <a:grpSpLocks/>
          </p:cNvGrpSpPr>
          <p:nvPr/>
        </p:nvGrpSpPr>
        <p:grpSpPr bwMode="auto">
          <a:xfrm>
            <a:off x="914400" y="3733800"/>
            <a:ext cx="7315200" cy="1295400"/>
            <a:chOff x="480" y="2496"/>
            <a:chExt cx="4608" cy="816"/>
          </a:xfrm>
        </p:grpSpPr>
        <p:sp>
          <p:nvSpPr>
            <p:cNvPr id="407558" name="Rectangle 6"/>
            <p:cNvSpPr>
              <a:spLocks noChangeArrowheads="1"/>
            </p:cNvSpPr>
            <p:nvPr/>
          </p:nvSpPr>
          <p:spPr bwMode="auto">
            <a:xfrm>
              <a:off x="480" y="2496"/>
              <a:ext cx="4608" cy="81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endParaRPr lang="en-AU">
                <a:solidFill>
                  <a:srgbClr val="000000"/>
                </a:solidFill>
                <a:latin typeface="Arial" charset="0"/>
              </a:endParaRPr>
            </a:p>
          </p:txBody>
        </p:sp>
        <p:grpSp>
          <p:nvGrpSpPr>
            <p:cNvPr id="407559" name="Group 7"/>
            <p:cNvGrpSpPr>
              <a:grpSpLocks/>
            </p:cNvGrpSpPr>
            <p:nvPr/>
          </p:nvGrpSpPr>
          <p:grpSpPr bwMode="auto">
            <a:xfrm>
              <a:off x="588" y="2587"/>
              <a:ext cx="4392" cy="634"/>
              <a:chOff x="604" y="2568"/>
              <a:chExt cx="4392" cy="634"/>
            </a:xfrm>
          </p:grpSpPr>
          <p:sp>
            <p:nvSpPr>
              <p:cNvPr id="407560" name="Text Box 8"/>
              <p:cNvSpPr txBox="1">
                <a:spLocks noChangeArrowheads="1"/>
              </p:cNvSpPr>
              <p:nvPr/>
            </p:nvSpPr>
            <p:spPr bwMode="auto">
              <a:xfrm>
                <a:off x="604" y="2568"/>
                <a:ext cx="1622" cy="6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E5F5FF"/>
                    </a:solidFill>
                    <a:latin typeface="Arial" charset="0"/>
                  </a:rPr>
                  <a:t>Margin of</a:t>
                </a:r>
                <a:br>
                  <a:rPr lang="en-US">
                    <a:solidFill>
                      <a:srgbClr val="E5F5FF"/>
                    </a:solidFill>
                    <a:latin typeface="Arial" charset="0"/>
                  </a:rPr>
                </a:br>
                <a:r>
                  <a:rPr lang="en-US">
                    <a:solidFill>
                      <a:srgbClr val="E5F5FF"/>
                    </a:solidFill>
                    <a:latin typeface="Arial" charset="0"/>
                  </a:rPr>
                  <a:t>Safety in units</a:t>
                </a:r>
              </a:p>
            </p:txBody>
          </p:sp>
          <p:sp>
            <p:nvSpPr>
              <p:cNvPr id="407561" name="Text Box 9"/>
              <p:cNvSpPr txBox="1">
                <a:spLocks noChangeArrowheads="1"/>
              </p:cNvSpPr>
              <p:nvPr/>
            </p:nvSpPr>
            <p:spPr bwMode="auto">
              <a:xfrm>
                <a:off x="2288" y="2712"/>
                <a:ext cx="256" cy="3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E5F5FF"/>
                    </a:solidFill>
                    <a:latin typeface="Arial" charset="0"/>
                  </a:rPr>
                  <a:t>=</a:t>
                </a:r>
              </a:p>
            </p:txBody>
          </p:sp>
          <p:sp>
            <p:nvSpPr>
              <p:cNvPr id="407562" name="Text Box 10"/>
              <p:cNvSpPr txBox="1">
                <a:spLocks noChangeArrowheads="1"/>
              </p:cNvSpPr>
              <p:nvPr/>
            </p:nvSpPr>
            <p:spPr bwMode="auto">
              <a:xfrm>
                <a:off x="3648" y="2712"/>
                <a:ext cx="1348" cy="3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E5F5FF"/>
                    </a:solidFill>
                    <a:latin typeface="Arial" charset="0"/>
                  </a:rPr>
                  <a:t>= 100 bikes</a:t>
                </a:r>
              </a:p>
            </p:txBody>
          </p:sp>
          <p:grpSp>
            <p:nvGrpSpPr>
              <p:cNvPr id="407563" name="Group 11"/>
              <p:cNvGrpSpPr>
                <a:grpSpLocks/>
              </p:cNvGrpSpPr>
              <p:nvPr/>
            </p:nvGrpSpPr>
            <p:grpSpPr bwMode="auto">
              <a:xfrm>
                <a:off x="2599" y="2568"/>
                <a:ext cx="1008" cy="634"/>
                <a:chOff x="2592" y="2640"/>
                <a:chExt cx="1008" cy="634"/>
              </a:xfrm>
            </p:grpSpPr>
            <p:sp>
              <p:nvSpPr>
                <p:cNvPr id="407564" name="Text Box 12"/>
                <p:cNvSpPr txBox="1">
                  <a:spLocks noChangeArrowheads="1"/>
                </p:cNvSpPr>
                <p:nvPr/>
              </p:nvSpPr>
              <p:spPr bwMode="auto">
                <a:xfrm>
                  <a:off x="2592" y="2640"/>
                  <a:ext cx="1008" cy="6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solidFill>
                        <a:srgbClr val="E5F5FF"/>
                      </a:solidFill>
                      <a:latin typeface="Arial" charset="0"/>
                    </a:rPr>
                    <a:t>$50,000</a:t>
                  </a:r>
                  <a:br>
                    <a:rPr lang="en-US">
                      <a:solidFill>
                        <a:srgbClr val="E5F5FF"/>
                      </a:solidFill>
                      <a:latin typeface="Arial" charset="0"/>
                    </a:rPr>
                  </a:br>
                  <a:r>
                    <a:rPr lang="en-US">
                      <a:solidFill>
                        <a:srgbClr val="E5F5FF"/>
                      </a:solidFill>
                      <a:latin typeface="Arial" charset="0"/>
                    </a:rPr>
                    <a:t>$500</a:t>
                  </a:r>
                </a:p>
              </p:txBody>
            </p:sp>
            <p:sp>
              <p:nvSpPr>
                <p:cNvPr id="407565" name="Line 13"/>
                <p:cNvSpPr>
                  <a:spLocks noChangeShapeType="1"/>
                </p:cNvSpPr>
                <p:nvPr/>
              </p:nvSpPr>
              <p:spPr bwMode="auto">
                <a:xfrm>
                  <a:off x="2592" y="2960"/>
                  <a:ext cx="960" cy="0"/>
                </a:xfrm>
                <a:prstGeom prst="line">
                  <a:avLst/>
                </a:prstGeom>
                <a:noFill/>
                <a:ln w="28575">
                  <a:solidFill>
                    <a:srgbClr val="E5F5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AU">
                    <a:solidFill>
                      <a:srgbClr val="000000"/>
                    </a:solidFill>
                    <a:latin typeface="Arial" charset="0"/>
                  </a:endParaRPr>
                </a:p>
              </p:txBody>
            </p:sp>
          </p:grpSp>
        </p:grpSp>
      </p:grpSp>
    </p:spTree>
    <p:extLst>
      <p:ext uri="{BB962C8B-B14F-4D97-AF65-F5344CB8AC3E}">
        <p14:creationId xmlns="" xmlns:p14="http://schemas.microsoft.com/office/powerpoint/2010/main" val="2102058030"/>
      </p:ext>
    </p:extLst>
  </p:cSld>
  <p:clrMapOvr>
    <a:masterClrMapping/>
  </p:clrMapOvr>
  <p:transition>
    <p:strips dir="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a:noFill/>
          <a:ln/>
          <a:extLs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a:t>Quick Check </a:t>
            </a:r>
            <a:r>
              <a:rPr lang="en-US" sz="3200">
                <a:sym typeface="Wingdings" pitchFamily="2" charset="2"/>
              </a:rPr>
              <a:t></a:t>
            </a:r>
          </a:p>
        </p:txBody>
      </p:sp>
      <p:sp>
        <p:nvSpPr>
          <p:cNvPr id="409603" name="Rectangle 3"/>
          <p:cNvSpPr>
            <a:spLocks noGrp="1" noChangeArrowheads="1"/>
          </p:cNvSpPr>
          <p:nvPr>
            <p:ph type="body" idx="4294967295"/>
          </p:nvPr>
        </p:nvSpPr>
        <p:spPr>
          <a:xfrm>
            <a:off x="990600" y="1371600"/>
            <a:ext cx="8153400" cy="5143500"/>
          </a:xfrm>
          <a:solidFill>
            <a:srgbClr val="EDECD2"/>
          </a:solidFill>
          <a:ln w="12699">
            <a:solidFill>
              <a:schemeClr val="tx1"/>
            </a:solidFill>
            <a:miter lim="800000"/>
            <a:headEnd/>
            <a:tailEnd/>
          </a:ln>
          <a:effectLst>
            <a:outerShdw dist="35921" dir="2700000" algn="ctr" rotWithShape="0">
              <a:schemeClr val="bg2"/>
            </a:outerShdw>
          </a:effectLst>
        </p:spPr>
        <p:txBody>
          <a:bodyPr lIns="90488" tIns="44450" rIns="90488" bIns="44450"/>
          <a:lstStyle/>
          <a:p>
            <a:pPr>
              <a:buFont typeface="Times" pitchFamily="34" charset="0"/>
              <a:buNone/>
            </a:pPr>
            <a:r>
              <a:rPr lang="en-US" sz="2600"/>
              <a:t> 	Coffee Klatch is an espresso stand in a downtown office building. The average selling price of a cup of coffee is $1.49 and the average variable expense per cup is $0.36. The average fixed expense per month is $1,300. 2,100 cups are sold each month on average. What is the margin of safety?</a:t>
            </a:r>
          </a:p>
          <a:p>
            <a:pPr lvl="1">
              <a:buFont typeface="Wingdings" pitchFamily="2" charset="2"/>
              <a:buNone/>
            </a:pPr>
            <a:r>
              <a:rPr lang="en-US"/>
              <a:t>a. 3,250 cups</a:t>
            </a:r>
          </a:p>
          <a:p>
            <a:pPr lvl="1">
              <a:buFont typeface="Wingdings" pitchFamily="2" charset="2"/>
              <a:buNone/>
            </a:pPr>
            <a:r>
              <a:rPr lang="en-US"/>
              <a:t>b.    950 cups</a:t>
            </a:r>
          </a:p>
          <a:p>
            <a:pPr lvl="1">
              <a:buFont typeface="Wingdings" pitchFamily="2" charset="2"/>
              <a:buNone/>
            </a:pPr>
            <a:r>
              <a:rPr lang="en-US"/>
              <a:t>c. 1,150 cups</a:t>
            </a:r>
          </a:p>
          <a:p>
            <a:pPr lvl="1">
              <a:buFont typeface="Wingdings" pitchFamily="2" charset="2"/>
              <a:buNone/>
            </a:pPr>
            <a:r>
              <a:rPr lang="en-US"/>
              <a:t>d. 2,100 cups</a:t>
            </a:r>
          </a:p>
        </p:txBody>
      </p:sp>
    </p:spTree>
    <p:extLst>
      <p:ext uri="{BB962C8B-B14F-4D97-AF65-F5344CB8AC3E}">
        <p14:creationId xmlns="" xmlns:p14="http://schemas.microsoft.com/office/powerpoint/2010/main" val="2501779602"/>
      </p:ext>
    </p:extLst>
  </p:cSld>
  <p:clrMapOvr>
    <a:masterClrMapping/>
  </p:clrMapOvr>
  <p:transition spd="med">
    <p:blinds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ChangeArrowheads="1"/>
          </p:cNvSpPr>
          <p:nvPr/>
        </p:nvSpPr>
        <p:spPr bwMode="auto">
          <a:xfrm>
            <a:off x="609600" y="1371600"/>
            <a:ext cx="8153400" cy="5143500"/>
          </a:xfrm>
          <a:prstGeom prst="rect">
            <a:avLst/>
          </a:prstGeom>
          <a:solidFill>
            <a:srgbClr val="EDECD2"/>
          </a:solidFill>
          <a:ln w="12699">
            <a:solidFill>
              <a:schemeClr val="tx1"/>
            </a:solidFill>
            <a:miter lim="800000"/>
            <a:headEnd/>
            <a:tailEnd/>
          </a:ln>
          <a:effectLst>
            <a:outerShdw dist="35921" dir="2700000" algn="ctr" rotWithShape="0">
              <a:schemeClr val="bg2"/>
            </a:outerShdw>
          </a:effectLst>
        </p:spPr>
        <p:txBody>
          <a:bodyPr lIns="90488" tIns="44450" rIns="90488" bIns="44450"/>
          <a:lstStyle/>
          <a:p>
            <a:pPr marL="342900" indent="-342900" eaLnBrk="1" hangingPunct="1">
              <a:spcBef>
                <a:spcPct val="20000"/>
              </a:spcBef>
              <a:buClr>
                <a:srgbClr val="3568C7"/>
              </a:buClr>
              <a:buFont typeface="Times" pitchFamily="34" charset="0"/>
              <a:buNone/>
            </a:pPr>
            <a:r>
              <a:rPr lang="en-US" sz="2600">
                <a:solidFill>
                  <a:srgbClr val="000000"/>
                </a:solidFill>
                <a:latin typeface="Arial" charset="0"/>
              </a:rPr>
              <a:t> 	Coffee Klatch is an espresso stand in a downtown office building. The average selling price of a cup of coffee is $1.49 and the average variable expense per cup is $0.36. The average fixed expense per month is $1,300. 2,100 cups are sold each month on average. What is the margin of safety?</a:t>
            </a:r>
          </a:p>
          <a:p>
            <a:pPr marL="742950" lvl="1" indent="-285750" eaLnBrk="1" hangingPunct="1">
              <a:spcBef>
                <a:spcPct val="20000"/>
              </a:spcBef>
              <a:buClr>
                <a:srgbClr val="F06157"/>
              </a:buClr>
              <a:buFont typeface="Wingdings" pitchFamily="2" charset="2"/>
              <a:buNone/>
            </a:pPr>
            <a:r>
              <a:rPr lang="en-US" sz="2600">
                <a:solidFill>
                  <a:srgbClr val="B3D1F0"/>
                </a:solidFill>
                <a:latin typeface="Arial" charset="0"/>
              </a:rPr>
              <a:t>a. 3,250 cups</a:t>
            </a:r>
          </a:p>
          <a:p>
            <a:pPr marL="742950" lvl="1" indent="-285750" eaLnBrk="1" hangingPunct="1">
              <a:spcBef>
                <a:spcPct val="20000"/>
              </a:spcBef>
              <a:buClr>
                <a:srgbClr val="F06157"/>
              </a:buClr>
              <a:buFont typeface="Wingdings" pitchFamily="2" charset="2"/>
              <a:buNone/>
            </a:pPr>
            <a:r>
              <a:rPr lang="en-US" sz="2600">
                <a:solidFill>
                  <a:srgbClr val="000000"/>
                </a:solidFill>
                <a:latin typeface="Arial" charset="0"/>
              </a:rPr>
              <a:t>b.    950 cups</a:t>
            </a:r>
          </a:p>
          <a:p>
            <a:pPr marL="742950" lvl="1" indent="-285750" eaLnBrk="1" hangingPunct="1">
              <a:spcBef>
                <a:spcPct val="20000"/>
              </a:spcBef>
              <a:buClr>
                <a:srgbClr val="F06157"/>
              </a:buClr>
              <a:buFont typeface="Wingdings" pitchFamily="2" charset="2"/>
              <a:buNone/>
            </a:pPr>
            <a:r>
              <a:rPr lang="en-US" sz="2600">
                <a:solidFill>
                  <a:srgbClr val="B3D1F0"/>
                </a:solidFill>
                <a:latin typeface="Arial" charset="0"/>
              </a:rPr>
              <a:t>c. 1,150 cups</a:t>
            </a:r>
          </a:p>
          <a:p>
            <a:pPr marL="742950" lvl="1" indent="-285750" eaLnBrk="1" hangingPunct="1">
              <a:spcBef>
                <a:spcPct val="20000"/>
              </a:spcBef>
              <a:buClr>
                <a:srgbClr val="F06157"/>
              </a:buClr>
              <a:buFont typeface="Wingdings" pitchFamily="2" charset="2"/>
              <a:buNone/>
            </a:pPr>
            <a:r>
              <a:rPr lang="en-US" sz="2600">
                <a:solidFill>
                  <a:srgbClr val="B3D1F0"/>
                </a:solidFill>
                <a:latin typeface="Arial" charset="0"/>
              </a:rPr>
              <a:t>d. 2,100 cups</a:t>
            </a:r>
          </a:p>
        </p:txBody>
      </p:sp>
      <p:sp>
        <p:nvSpPr>
          <p:cNvPr id="411651" name="Rectangle 3"/>
          <p:cNvSpPr>
            <a:spLocks noGrp="1" noChangeArrowheads="1"/>
          </p:cNvSpPr>
          <p:nvPr>
            <p:ph type="title"/>
          </p:nvPr>
        </p:nvSpPr>
        <p:spPr>
          <a:noFill/>
          <a:ln/>
          <a:extLs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a:t>Quick Check </a:t>
            </a:r>
            <a:r>
              <a:rPr lang="en-US" sz="3200">
                <a:sym typeface="Wingdings" pitchFamily="2" charset="2"/>
              </a:rPr>
              <a:t></a:t>
            </a:r>
          </a:p>
        </p:txBody>
      </p:sp>
      <p:sp>
        <p:nvSpPr>
          <p:cNvPr id="411652" name="Oval 4"/>
          <p:cNvSpPr>
            <a:spLocks noChangeArrowheads="1"/>
          </p:cNvSpPr>
          <p:nvPr/>
        </p:nvSpPr>
        <p:spPr bwMode="auto">
          <a:xfrm>
            <a:off x="990600" y="4343400"/>
            <a:ext cx="482600" cy="533400"/>
          </a:xfrm>
          <a:prstGeom prst="ellipse">
            <a:avLst/>
          </a:prstGeom>
          <a:noFill/>
          <a:ln w="50799">
            <a:solidFill>
              <a:srgbClr val="FF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AU">
              <a:solidFill>
                <a:srgbClr val="000000"/>
              </a:solidFill>
              <a:latin typeface="Arial" charset="0"/>
            </a:endParaRPr>
          </a:p>
        </p:txBody>
      </p:sp>
      <p:grpSp>
        <p:nvGrpSpPr>
          <p:cNvPr id="411653" name="Group 5"/>
          <p:cNvGrpSpPr>
            <a:grpSpLocks/>
          </p:cNvGrpSpPr>
          <p:nvPr/>
        </p:nvGrpSpPr>
        <p:grpSpPr bwMode="auto">
          <a:xfrm>
            <a:off x="1677988" y="1295400"/>
            <a:ext cx="7389812" cy="2971800"/>
            <a:chOff x="913" y="960"/>
            <a:chExt cx="4655" cy="1872"/>
          </a:xfrm>
        </p:grpSpPr>
        <p:sp>
          <p:nvSpPr>
            <p:cNvPr id="411654" name="Rectangle 6"/>
            <p:cNvSpPr>
              <a:spLocks noChangeArrowheads="1"/>
            </p:cNvSpPr>
            <p:nvPr/>
          </p:nvSpPr>
          <p:spPr bwMode="auto">
            <a:xfrm>
              <a:off x="962" y="960"/>
              <a:ext cx="4606" cy="1872"/>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AU">
                <a:solidFill>
                  <a:srgbClr val="000000"/>
                </a:solidFill>
                <a:latin typeface="Arial" charset="0"/>
              </a:endParaRPr>
            </a:p>
          </p:txBody>
        </p:sp>
        <p:sp>
          <p:nvSpPr>
            <p:cNvPr id="411655" name="Text Box 7"/>
            <p:cNvSpPr txBox="1">
              <a:spLocks noChangeArrowheads="1"/>
            </p:cNvSpPr>
            <p:nvPr/>
          </p:nvSpPr>
          <p:spPr bwMode="auto">
            <a:xfrm>
              <a:off x="913" y="1067"/>
              <a:ext cx="4655"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pPr>
              <a:r>
                <a:rPr lang="en-US" sz="2400" b="1">
                  <a:solidFill>
                    <a:srgbClr val="FFFFFF"/>
                  </a:solidFill>
                  <a:latin typeface="Arial" charset="0"/>
                </a:rPr>
                <a:t>Margin of safety = Total sales – Break-even sales</a:t>
              </a:r>
            </a:p>
          </p:txBody>
        </p:sp>
        <p:sp>
          <p:nvSpPr>
            <p:cNvPr id="411656" name="Text Box 8"/>
            <p:cNvSpPr txBox="1">
              <a:spLocks noChangeArrowheads="1"/>
            </p:cNvSpPr>
            <p:nvPr/>
          </p:nvSpPr>
          <p:spPr bwMode="auto">
            <a:xfrm>
              <a:off x="2516" y="1550"/>
              <a:ext cx="137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2400" b="1">
                  <a:solidFill>
                    <a:srgbClr val="FFFFFF"/>
                  </a:solidFill>
                  <a:latin typeface="Arial" charset="0"/>
                </a:rPr>
                <a:t>= </a:t>
              </a:r>
              <a:r>
                <a:rPr lang="en-US" sz="2400" b="1" i="1">
                  <a:solidFill>
                    <a:srgbClr val="FFFF00"/>
                  </a:solidFill>
                  <a:latin typeface="Arial" charset="0"/>
                </a:rPr>
                <a:t>950 cups</a:t>
              </a:r>
            </a:p>
          </p:txBody>
        </p:sp>
        <p:sp>
          <p:nvSpPr>
            <p:cNvPr id="411657" name="Text Box 9"/>
            <p:cNvSpPr txBox="1">
              <a:spLocks noChangeArrowheads="1"/>
            </p:cNvSpPr>
            <p:nvPr/>
          </p:nvSpPr>
          <p:spPr bwMode="auto">
            <a:xfrm>
              <a:off x="2514" y="1296"/>
              <a:ext cx="249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2400" b="1">
                  <a:solidFill>
                    <a:srgbClr val="FFFFFF"/>
                  </a:solidFill>
                  <a:latin typeface="Arial" charset="0"/>
                </a:rPr>
                <a:t>= 2,100 cups – 1,150 cups</a:t>
              </a:r>
            </a:p>
          </p:txBody>
        </p:sp>
        <p:sp>
          <p:nvSpPr>
            <p:cNvPr id="411658" name="Text Box 10"/>
            <p:cNvSpPr txBox="1">
              <a:spLocks noChangeArrowheads="1"/>
            </p:cNvSpPr>
            <p:nvPr/>
          </p:nvSpPr>
          <p:spPr bwMode="auto">
            <a:xfrm>
              <a:off x="2481" y="1872"/>
              <a:ext cx="1029"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2400" b="1" i="1">
                  <a:solidFill>
                    <a:srgbClr val="FFFF00"/>
                  </a:solidFill>
                  <a:latin typeface="Arial" charset="0"/>
                </a:rPr>
                <a:t>or</a:t>
              </a:r>
            </a:p>
          </p:txBody>
        </p:sp>
        <p:sp>
          <p:nvSpPr>
            <p:cNvPr id="411659" name="Text Box 11"/>
            <p:cNvSpPr txBox="1">
              <a:spLocks noChangeArrowheads="1"/>
            </p:cNvSpPr>
            <p:nvPr/>
          </p:nvSpPr>
          <p:spPr bwMode="auto">
            <a:xfrm>
              <a:off x="3049" y="2112"/>
              <a:ext cx="1127" cy="5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2400" b="1">
                  <a:solidFill>
                    <a:srgbClr val="FFFFFF"/>
                  </a:solidFill>
                  <a:latin typeface="Arial" charset="0"/>
                </a:rPr>
                <a:t>950 cups</a:t>
              </a:r>
            </a:p>
            <a:p>
              <a:pPr algn="ctr" eaLnBrk="1" hangingPunct="1"/>
              <a:r>
                <a:rPr lang="en-US" sz="2400" b="1">
                  <a:solidFill>
                    <a:srgbClr val="FFFFFF"/>
                  </a:solidFill>
                  <a:latin typeface="Arial" charset="0"/>
                </a:rPr>
                <a:t>2,100 cups</a:t>
              </a:r>
            </a:p>
          </p:txBody>
        </p:sp>
        <p:sp>
          <p:nvSpPr>
            <p:cNvPr id="411660" name="Line 12"/>
            <p:cNvSpPr>
              <a:spLocks noChangeShapeType="1"/>
            </p:cNvSpPr>
            <p:nvPr/>
          </p:nvSpPr>
          <p:spPr bwMode="auto">
            <a:xfrm>
              <a:off x="3098" y="2385"/>
              <a:ext cx="980" cy="0"/>
            </a:xfrm>
            <a:prstGeom prst="line">
              <a:avLst/>
            </a:prstGeom>
            <a:noFill/>
            <a:ln w="38100">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AU">
                <a:solidFill>
                  <a:srgbClr val="000000"/>
                </a:solidFill>
                <a:latin typeface="Arial" charset="0"/>
              </a:endParaRPr>
            </a:p>
          </p:txBody>
        </p:sp>
        <p:sp>
          <p:nvSpPr>
            <p:cNvPr id="411661" name="Text Box 13"/>
            <p:cNvSpPr txBox="1">
              <a:spLocks noChangeArrowheads="1"/>
            </p:cNvSpPr>
            <p:nvPr/>
          </p:nvSpPr>
          <p:spPr bwMode="auto">
            <a:xfrm>
              <a:off x="1152" y="2122"/>
              <a:ext cx="1813" cy="5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2400" b="1">
                  <a:solidFill>
                    <a:srgbClr val="FFFFFF"/>
                  </a:solidFill>
                  <a:latin typeface="Arial" charset="0"/>
                </a:rPr>
                <a:t>Margin of safety percentage </a:t>
              </a:r>
            </a:p>
          </p:txBody>
        </p:sp>
        <p:sp>
          <p:nvSpPr>
            <p:cNvPr id="411662" name="Text Box 14"/>
            <p:cNvSpPr txBox="1">
              <a:spLocks noChangeArrowheads="1"/>
            </p:cNvSpPr>
            <p:nvPr/>
          </p:nvSpPr>
          <p:spPr bwMode="auto">
            <a:xfrm>
              <a:off x="2804" y="2256"/>
              <a:ext cx="268"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2400" b="1">
                  <a:solidFill>
                    <a:srgbClr val="FFFFFF"/>
                  </a:solidFill>
                  <a:latin typeface="Arial" charset="0"/>
                </a:rPr>
                <a:t>=</a:t>
              </a:r>
            </a:p>
          </p:txBody>
        </p:sp>
        <p:sp>
          <p:nvSpPr>
            <p:cNvPr id="411663" name="Text Box 15"/>
            <p:cNvSpPr txBox="1">
              <a:spLocks noChangeArrowheads="1"/>
            </p:cNvSpPr>
            <p:nvPr/>
          </p:nvSpPr>
          <p:spPr bwMode="auto">
            <a:xfrm>
              <a:off x="4092" y="2256"/>
              <a:ext cx="75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2400" b="1">
                  <a:solidFill>
                    <a:srgbClr val="FFFFFF"/>
                  </a:solidFill>
                  <a:latin typeface="Arial" charset="0"/>
                </a:rPr>
                <a:t>=  </a:t>
              </a:r>
              <a:r>
                <a:rPr lang="en-US" sz="2400" b="1" i="1">
                  <a:solidFill>
                    <a:srgbClr val="FFFF00"/>
                  </a:solidFill>
                  <a:latin typeface="Arial" charset="0"/>
                </a:rPr>
                <a:t>45%</a:t>
              </a:r>
            </a:p>
          </p:txBody>
        </p:sp>
      </p:grpSp>
    </p:spTree>
    <p:extLst>
      <p:ext uri="{BB962C8B-B14F-4D97-AF65-F5344CB8AC3E}">
        <p14:creationId xmlns="" xmlns:p14="http://schemas.microsoft.com/office/powerpoint/2010/main" val="3833858878"/>
      </p:ext>
    </p:extLst>
  </p:cSld>
  <p:clrMapOvr>
    <a:masterClrMapping/>
  </p:clrMapOvr>
  <p:transition spd="med">
    <p:blinds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a:noFill/>
          <a:ln/>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a:t>Operating Leverage</a:t>
            </a:r>
          </a:p>
        </p:txBody>
      </p:sp>
      <p:sp>
        <p:nvSpPr>
          <p:cNvPr id="417795" name="Rectangle 3"/>
          <p:cNvSpPr>
            <a:spLocks noGrp="1" noChangeArrowheads="1"/>
          </p:cNvSpPr>
          <p:nvPr>
            <p:ph type="body" idx="4294967295"/>
          </p:nvPr>
        </p:nvSpPr>
        <p:spPr>
          <a:xfrm>
            <a:off x="0" y="1371600"/>
            <a:ext cx="8382000" cy="1219200"/>
          </a:xfrm>
          <a:noFill/>
          <a:ln/>
          <a:extLst>
            <a:ext uri="{91240B29-F687-4F45-9708-019B960494DF}">
              <a14:hiddenLine xmlns="" xmlns:a14="http://schemas.microsoft.com/office/drawing/2010/main" w="12700">
                <a:solidFill>
                  <a:schemeClr val="tx1"/>
                </a:solidFill>
                <a:miter lim="800000"/>
                <a:headEnd/>
                <a:tailEnd/>
              </a14:hiddenLine>
            </a:ext>
          </a:extLst>
        </p:spPr>
        <p:txBody>
          <a:bodyPr lIns="90488" tIns="44450" rIns="90488" bIns="44450"/>
          <a:lstStyle/>
          <a:p>
            <a:pPr>
              <a:buFont typeface="Times" pitchFamily="34" charset="0"/>
              <a:buNone/>
            </a:pPr>
            <a:r>
              <a:rPr lang="en-US"/>
              <a:t>   A measure of how sensitive net operating income is to percentage changes in sales.</a:t>
            </a:r>
          </a:p>
        </p:txBody>
      </p:sp>
      <p:grpSp>
        <p:nvGrpSpPr>
          <p:cNvPr id="417796" name="Group 4"/>
          <p:cNvGrpSpPr>
            <a:grpSpLocks/>
          </p:cNvGrpSpPr>
          <p:nvPr/>
        </p:nvGrpSpPr>
        <p:grpSpPr bwMode="auto">
          <a:xfrm>
            <a:off x="3581400" y="4724400"/>
            <a:ext cx="1905000" cy="1063625"/>
            <a:chOff x="2064" y="3266"/>
            <a:chExt cx="1200" cy="670"/>
          </a:xfrm>
        </p:grpSpPr>
        <p:sp>
          <p:nvSpPr>
            <p:cNvPr id="417797" name="Oval 5"/>
            <p:cNvSpPr>
              <a:spLocks noChangeArrowheads="1"/>
            </p:cNvSpPr>
            <p:nvPr/>
          </p:nvSpPr>
          <p:spPr bwMode="auto">
            <a:xfrm>
              <a:off x="2640" y="3696"/>
              <a:ext cx="240" cy="24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AU">
                <a:solidFill>
                  <a:srgbClr val="000000"/>
                </a:solidFill>
                <a:latin typeface="Arial" charset="0"/>
              </a:endParaRPr>
            </a:p>
          </p:txBody>
        </p:sp>
        <p:sp>
          <p:nvSpPr>
            <p:cNvPr id="417798" name="Line 6"/>
            <p:cNvSpPr>
              <a:spLocks noChangeShapeType="1"/>
            </p:cNvSpPr>
            <p:nvPr/>
          </p:nvSpPr>
          <p:spPr bwMode="auto">
            <a:xfrm flipV="1">
              <a:off x="2112" y="3504"/>
              <a:ext cx="1152" cy="384"/>
            </a:xfrm>
            <a:prstGeom prst="line">
              <a:avLst/>
            </a:prstGeom>
            <a:noFill/>
            <a:ln w="57150">
              <a:solidFill>
                <a:srgbClr val="33CC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AU">
                <a:solidFill>
                  <a:srgbClr val="000000"/>
                </a:solidFill>
                <a:latin typeface="Arial" charset="0"/>
              </a:endParaRPr>
            </a:p>
          </p:txBody>
        </p:sp>
        <p:sp>
          <p:nvSpPr>
            <p:cNvPr id="417799" name="Rectangle 7"/>
            <p:cNvSpPr>
              <a:spLocks noChangeArrowheads="1"/>
            </p:cNvSpPr>
            <p:nvPr/>
          </p:nvSpPr>
          <p:spPr bwMode="auto">
            <a:xfrm rot="-1229035">
              <a:off x="2064" y="3648"/>
              <a:ext cx="288" cy="192"/>
            </a:xfrm>
            <a:prstGeom prst="rect">
              <a:avLst/>
            </a:prstGeom>
            <a:solidFill>
              <a:srgbClr val="FF0000"/>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AU">
                <a:solidFill>
                  <a:srgbClr val="000000"/>
                </a:solidFill>
                <a:latin typeface="Arial" charset="0"/>
              </a:endParaRPr>
            </a:p>
          </p:txBody>
        </p:sp>
        <p:sp>
          <p:nvSpPr>
            <p:cNvPr id="417800" name="AutoShape 8"/>
            <p:cNvSpPr>
              <a:spLocks noChangeArrowheads="1"/>
            </p:cNvSpPr>
            <p:nvPr/>
          </p:nvSpPr>
          <p:spPr bwMode="auto">
            <a:xfrm rot="-1186872">
              <a:off x="3007" y="3266"/>
              <a:ext cx="192" cy="240"/>
            </a:xfrm>
            <a:prstGeom prst="downArrow">
              <a:avLst>
                <a:gd name="adj1" fmla="val 50000"/>
                <a:gd name="adj2" fmla="val 31250"/>
              </a:avLst>
            </a:prstGeom>
            <a:solidFill>
              <a:srgbClr val="FF33CC"/>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AU">
                <a:solidFill>
                  <a:srgbClr val="000000"/>
                </a:solidFill>
                <a:latin typeface="Arial" charset="0"/>
              </a:endParaRPr>
            </a:p>
          </p:txBody>
        </p:sp>
      </p:grpSp>
      <p:grpSp>
        <p:nvGrpSpPr>
          <p:cNvPr id="417801" name="Group 9"/>
          <p:cNvGrpSpPr>
            <a:grpSpLocks/>
          </p:cNvGrpSpPr>
          <p:nvPr/>
        </p:nvGrpSpPr>
        <p:grpSpPr bwMode="auto">
          <a:xfrm>
            <a:off x="533400" y="3048000"/>
            <a:ext cx="8215313" cy="1003300"/>
            <a:chOff x="345" y="2632"/>
            <a:chExt cx="5175" cy="632"/>
          </a:xfrm>
        </p:grpSpPr>
        <p:sp>
          <p:nvSpPr>
            <p:cNvPr id="417802" name="Rectangle 10"/>
            <p:cNvSpPr>
              <a:spLocks noChangeArrowheads="1"/>
            </p:cNvSpPr>
            <p:nvPr/>
          </p:nvSpPr>
          <p:spPr bwMode="auto">
            <a:xfrm>
              <a:off x="2896" y="2632"/>
              <a:ext cx="2624" cy="6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b="1" dirty="0">
                  <a:solidFill>
                    <a:srgbClr val="0000CC"/>
                  </a:solidFill>
                  <a:latin typeface="Arial" charset="0"/>
                </a:rPr>
                <a:t>Contribution margin</a:t>
              </a:r>
            </a:p>
            <a:p>
              <a:pPr algn="ctr"/>
              <a:r>
                <a:rPr lang="en-US" b="1" dirty="0">
                  <a:solidFill>
                    <a:srgbClr val="0000CC"/>
                  </a:solidFill>
                  <a:latin typeface="Arial" charset="0"/>
                </a:rPr>
                <a:t>Net operating income</a:t>
              </a:r>
            </a:p>
          </p:txBody>
        </p:sp>
        <p:sp>
          <p:nvSpPr>
            <p:cNvPr id="417803" name="Rectangle 11"/>
            <p:cNvSpPr>
              <a:spLocks noChangeArrowheads="1"/>
            </p:cNvSpPr>
            <p:nvPr/>
          </p:nvSpPr>
          <p:spPr bwMode="auto">
            <a:xfrm>
              <a:off x="345" y="2632"/>
              <a:ext cx="2247" cy="6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b="1">
                  <a:solidFill>
                    <a:srgbClr val="0000CC"/>
                  </a:solidFill>
                  <a:latin typeface="Arial" charset="0"/>
                </a:rPr>
                <a:t>Degree of</a:t>
              </a:r>
            </a:p>
            <a:p>
              <a:pPr algn="ctr"/>
              <a:r>
                <a:rPr lang="en-US" b="1">
                  <a:solidFill>
                    <a:srgbClr val="0000CC"/>
                  </a:solidFill>
                  <a:latin typeface="Arial" charset="0"/>
                </a:rPr>
                <a:t>operating leverage</a:t>
              </a:r>
            </a:p>
          </p:txBody>
        </p:sp>
        <p:sp>
          <p:nvSpPr>
            <p:cNvPr id="417804" name="Text Box 12"/>
            <p:cNvSpPr txBox="1">
              <a:spLocks noChangeArrowheads="1"/>
            </p:cNvSpPr>
            <p:nvPr/>
          </p:nvSpPr>
          <p:spPr bwMode="auto">
            <a:xfrm>
              <a:off x="2589" y="2775"/>
              <a:ext cx="253" cy="3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CC"/>
                  </a:solidFill>
                  <a:latin typeface="Times New Roman" pitchFamily="18" charset="0"/>
                </a:rPr>
                <a:t>=</a:t>
              </a:r>
            </a:p>
          </p:txBody>
        </p:sp>
        <p:sp>
          <p:nvSpPr>
            <p:cNvPr id="417805" name="Line 13"/>
            <p:cNvSpPr>
              <a:spLocks noChangeShapeType="1"/>
            </p:cNvSpPr>
            <p:nvPr/>
          </p:nvSpPr>
          <p:spPr bwMode="auto">
            <a:xfrm>
              <a:off x="2928" y="2964"/>
              <a:ext cx="2544" cy="0"/>
            </a:xfrm>
            <a:prstGeom prst="line">
              <a:avLst/>
            </a:prstGeom>
            <a:noFill/>
            <a:ln w="38100">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AU">
                <a:solidFill>
                  <a:srgbClr val="000000"/>
                </a:solidFill>
                <a:latin typeface="Arial" charset="0"/>
              </a:endParaRPr>
            </a:p>
          </p:txBody>
        </p:sp>
      </p:grpSp>
    </p:spTree>
    <p:extLst>
      <p:ext uri="{BB962C8B-B14F-4D97-AF65-F5344CB8AC3E}">
        <p14:creationId xmlns="" xmlns:p14="http://schemas.microsoft.com/office/powerpoint/2010/main" val="1009607244"/>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17795">
                                            <p:txEl>
                                              <p:pRg st="0" end="0"/>
                                            </p:txEl>
                                          </p:spTgt>
                                        </p:tgtEl>
                                        <p:attrNameLst>
                                          <p:attrName>style.visibility</p:attrName>
                                        </p:attrNameLst>
                                      </p:cBhvr>
                                      <p:to>
                                        <p:strVal val="visible"/>
                                      </p:to>
                                    </p:set>
                                    <p:animEffect transition="in" filter="wipe(up)">
                                      <p:cBhvr>
                                        <p:cTn id="7" dur="500"/>
                                        <p:tgtEl>
                                          <p:spTgt spid="4177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5" grpId="0" build="p" autoUpdateAnimBg="0" advAuto="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a:noFill/>
          <a:ln/>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a:t>Operating Leverage</a:t>
            </a:r>
          </a:p>
        </p:txBody>
      </p:sp>
      <p:graphicFrame>
        <p:nvGraphicFramePr>
          <p:cNvPr id="419843" name="Object 3"/>
          <p:cNvGraphicFramePr>
            <a:graphicFrameLocks/>
          </p:cNvGraphicFramePr>
          <p:nvPr/>
        </p:nvGraphicFramePr>
        <p:xfrm>
          <a:off x="1295400" y="2133600"/>
          <a:ext cx="6353175" cy="3127375"/>
        </p:xfrm>
        <a:graphic>
          <a:graphicData uri="http://schemas.openxmlformats.org/presentationml/2006/ole">
            <p:oleObj spid="_x0000_s199682" name="Worksheet" r:id="rId4" imgW="2715120" imgH="1280160" progId="Excel.Sheet.8">
              <p:embed/>
            </p:oleObj>
          </a:graphicData>
        </a:graphic>
      </p:graphicFrame>
      <p:grpSp>
        <p:nvGrpSpPr>
          <p:cNvPr id="419844" name="Group 4"/>
          <p:cNvGrpSpPr>
            <a:grpSpLocks/>
          </p:cNvGrpSpPr>
          <p:nvPr/>
        </p:nvGrpSpPr>
        <p:grpSpPr bwMode="auto">
          <a:xfrm>
            <a:off x="2803525" y="5441950"/>
            <a:ext cx="3292475" cy="1187450"/>
            <a:chOff x="1718" y="3284"/>
            <a:chExt cx="2074" cy="748"/>
          </a:xfrm>
        </p:grpSpPr>
        <p:sp>
          <p:nvSpPr>
            <p:cNvPr id="419845" name="Rectangle 5"/>
            <p:cNvSpPr>
              <a:spLocks noChangeArrowheads="1"/>
            </p:cNvSpPr>
            <p:nvPr/>
          </p:nvSpPr>
          <p:spPr bwMode="auto">
            <a:xfrm>
              <a:off x="1718" y="3284"/>
              <a:ext cx="1554" cy="74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3600" b="1" u="sng">
                  <a:solidFill>
                    <a:srgbClr val="0000CC"/>
                  </a:solidFill>
                  <a:latin typeface="Arial" charset="0"/>
                </a:rPr>
                <a:t>$100,000   </a:t>
              </a:r>
              <a:endParaRPr lang="en-US" sz="3600" b="1">
                <a:solidFill>
                  <a:srgbClr val="0000CC"/>
                </a:solidFill>
                <a:latin typeface="Arial" charset="0"/>
              </a:endParaRPr>
            </a:p>
            <a:p>
              <a:r>
                <a:rPr lang="en-US" sz="3600" b="1">
                  <a:solidFill>
                    <a:srgbClr val="0000CC"/>
                  </a:solidFill>
                  <a:latin typeface="Arial" charset="0"/>
                </a:rPr>
                <a:t> $20,000</a:t>
              </a:r>
            </a:p>
          </p:txBody>
        </p:sp>
        <p:sp>
          <p:nvSpPr>
            <p:cNvPr id="419846" name="Rectangle 6"/>
            <p:cNvSpPr>
              <a:spLocks noChangeArrowheads="1"/>
            </p:cNvSpPr>
            <p:nvPr/>
          </p:nvSpPr>
          <p:spPr bwMode="auto">
            <a:xfrm>
              <a:off x="3110" y="3428"/>
              <a:ext cx="682" cy="4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3600" b="1">
                  <a:solidFill>
                    <a:srgbClr val="0000CC"/>
                  </a:solidFill>
                  <a:latin typeface="Arial" charset="0"/>
                </a:rPr>
                <a:t>=   5</a:t>
              </a:r>
            </a:p>
          </p:txBody>
        </p:sp>
      </p:grpSp>
      <p:pic>
        <p:nvPicPr>
          <p:cNvPr id="419847" name="Picture 7" descr="j0199044"/>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2847975" y="2305050"/>
            <a:ext cx="993775" cy="819150"/>
          </a:xfrm>
          <a:prstGeom prst="rect">
            <a:avLst/>
          </a:prstGeom>
          <a:noFill/>
          <a:extLst>
            <a:ext uri="{909E8E84-426E-40DD-AFC4-6F175D3DCCD1}">
              <a14:hiddenFill xmlns="" xmlns:a14="http://schemas.microsoft.com/office/drawing/2010/main">
                <a:solidFill>
                  <a:srgbClr val="FFFFFF"/>
                </a:solidFill>
              </a14:hiddenFill>
            </a:ext>
          </a:extLst>
        </p:spPr>
      </p:pic>
      <p:sp>
        <p:nvSpPr>
          <p:cNvPr id="419848" name="Text Box 8"/>
          <p:cNvSpPr txBox="1">
            <a:spLocks noChangeArrowheads="1"/>
          </p:cNvSpPr>
          <p:nvPr/>
        </p:nvSpPr>
        <p:spPr bwMode="auto">
          <a:xfrm>
            <a:off x="152400" y="1401763"/>
            <a:ext cx="8915400"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a:solidFill>
                  <a:srgbClr val="000000"/>
                </a:solidFill>
                <a:latin typeface="Arial" charset="0"/>
              </a:rPr>
              <a:t>At Racing, the degree of operating leverage is 5.</a:t>
            </a:r>
          </a:p>
        </p:txBody>
      </p:sp>
    </p:spTree>
    <p:extLst>
      <p:ext uri="{BB962C8B-B14F-4D97-AF65-F5344CB8AC3E}">
        <p14:creationId xmlns="" xmlns:p14="http://schemas.microsoft.com/office/powerpoint/2010/main" val="3082799186"/>
      </p:ext>
    </p:extLst>
  </p:cSld>
  <p:clrMapOvr>
    <a:masterClrMapping/>
  </p:clrMapOvr>
  <p:transition>
    <p:zoom dir="in"/>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a:noFill/>
          <a:ln/>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a:t>Operating Leverage</a:t>
            </a:r>
          </a:p>
        </p:txBody>
      </p:sp>
      <p:sp>
        <p:nvSpPr>
          <p:cNvPr id="421891" name="Rectangle 3"/>
          <p:cNvSpPr>
            <a:spLocks noGrp="1" noChangeArrowheads="1"/>
          </p:cNvSpPr>
          <p:nvPr>
            <p:ph type="body" idx="4294967295"/>
          </p:nvPr>
        </p:nvSpPr>
        <p:spPr>
          <a:xfrm>
            <a:off x="381000" y="1371600"/>
            <a:ext cx="8763000" cy="1600200"/>
          </a:xfrm>
          <a:noFill/>
          <a:ln/>
          <a:extLst>
            <a:ext uri="{91240B29-F687-4F45-9708-019B960494DF}">
              <a14:hiddenLine xmlns="" xmlns:a14="http://schemas.microsoft.com/office/drawing/2010/main" w="12700">
                <a:solidFill>
                  <a:schemeClr val="tx1"/>
                </a:solidFill>
                <a:miter lim="800000"/>
                <a:headEnd/>
                <a:tailEnd/>
              </a14:hiddenLine>
            </a:ext>
          </a:extLst>
        </p:spPr>
        <p:txBody>
          <a:bodyPr lIns="90488" tIns="44450" rIns="90488" bIns="44450"/>
          <a:lstStyle/>
          <a:p>
            <a:pPr algn="ctr">
              <a:buFont typeface="Times" pitchFamily="34" charset="0"/>
              <a:buNone/>
            </a:pPr>
            <a:r>
              <a:rPr lang="en-US" sz="3200">
                <a:effectLst>
                  <a:outerShdw blurRad="38100" dist="38100" dir="2700000" algn="tl">
                    <a:srgbClr val="FFFFFF"/>
                  </a:outerShdw>
                </a:effectLst>
              </a:rPr>
              <a:t>With an operating leverage of 5, if Racing increases its sales by 10%, net operating income would increase by 50%.</a:t>
            </a:r>
          </a:p>
        </p:txBody>
      </p:sp>
      <p:graphicFrame>
        <p:nvGraphicFramePr>
          <p:cNvPr id="421892" name="Object 4"/>
          <p:cNvGraphicFramePr>
            <a:graphicFrameLocks/>
          </p:cNvGraphicFramePr>
          <p:nvPr/>
        </p:nvGraphicFramePr>
        <p:xfrm>
          <a:off x="838200" y="3048000"/>
          <a:ext cx="7467600" cy="1981200"/>
        </p:xfrm>
        <a:graphic>
          <a:graphicData uri="http://schemas.openxmlformats.org/presentationml/2006/ole">
            <p:oleObj spid="_x0000_s200706" name="Worksheet" r:id="rId4" imgW="3075480" imgH="736560" progId="Excel.Sheet.8">
              <p:embed/>
            </p:oleObj>
          </a:graphicData>
        </a:graphic>
      </p:graphicFrame>
      <p:sp>
        <p:nvSpPr>
          <p:cNvPr id="421893" name="AutoShape 5"/>
          <p:cNvSpPr>
            <a:spLocks noChangeArrowheads="1"/>
          </p:cNvSpPr>
          <p:nvPr/>
        </p:nvSpPr>
        <p:spPr bwMode="auto">
          <a:xfrm>
            <a:off x="2362200" y="5257800"/>
            <a:ext cx="5410200" cy="9144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2600" b="1">
                <a:solidFill>
                  <a:srgbClr val="FFFFFF"/>
                </a:solidFill>
                <a:latin typeface="Times New Roman" pitchFamily="18" charset="0"/>
              </a:rPr>
              <a:t>Here’s the verification!</a:t>
            </a:r>
          </a:p>
        </p:txBody>
      </p:sp>
      <p:pic>
        <p:nvPicPr>
          <p:cNvPr id="421894" name="Picture 6" descr="j0199044"/>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7924800" y="5334000"/>
            <a:ext cx="993775" cy="8191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8623857"/>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421892"/>
                                        </p:tgtEl>
                                        <p:attrNameLst>
                                          <p:attrName>style.visibility</p:attrName>
                                        </p:attrNameLst>
                                      </p:cBhvr>
                                      <p:to>
                                        <p:strVal val="visible"/>
                                      </p:to>
                                    </p:set>
                                    <p:animEffect transition="in" filter="wipe(up)">
                                      <p:cBhvr>
                                        <p:cTn id="7" dur="500"/>
                                        <p:tgtEl>
                                          <p:spTgt spid="421892"/>
                                        </p:tgtEl>
                                      </p:cBhvr>
                                    </p:animEffect>
                                  </p:childTnLst>
                                </p:cTn>
                              </p:par>
                            </p:childTnLst>
                          </p:cTn>
                        </p:par>
                        <p:par>
                          <p:cTn id="8" fill="hold" nodeType="after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421893"/>
                                        </p:tgtEl>
                                        <p:attrNameLst>
                                          <p:attrName>style.visibility</p:attrName>
                                        </p:attrNameLst>
                                      </p:cBhvr>
                                      <p:to>
                                        <p:strVal val="visible"/>
                                      </p:to>
                                    </p:set>
                                    <p:animEffect transition="in" filter="slide(fromLeft)">
                                      <p:cBhvr>
                                        <p:cTn id="11" dur="500"/>
                                        <p:tgtEl>
                                          <p:spTgt spid="421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3"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1026"/>
          <p:cNvSpPr>
            <a:spLocks noGrp="1" noChangeArrowheads="1"/>
          </p:cNvSpPr>
          <p:nvPr>
            <p:ph type="title"/>
          </p:nvPr>
        </p:nvSpPr>
        <p:spPr/>
        <p:txBody>
          <a:bodyPr/>
          <a:lstStyle/>
          <a:p>
            <a:r>
              <a:rPr lang="en-US"/>
              <a:t>Operating Leverage</a:t>
            </a:r>
          </a:p>
        </p:txBody>
      </p:sp>
      <p:graphicFrame>
        <p:nvGraphicFramePr>
          <p:cNvPr id="423939" name="Object 1027"/>
          <p:cNvGraphicFramePr>
            <a:graphicFrameLocks/>
          </p:cNvGraphicFramePr>
          <p:nvPr/>
        </p:nvGraphicFramePr>
        <p:xfrm>
          <a:off x="685800" y="1447800"/>
          <a:ext cx="7924800" cy="2968625"/>
        </p:xfrm>
        <a:graphic>
          <a:graphicData uri="http://schemas.openxmlformats.org/presentationml/2006/ole">
            <p:oleObj spid="_x0000_s201730" name="Worksheet" r:id="rId4" imgW="3388680" imgH="1246680" progId="Excel.Sheet.8">
              <p:embed/>
            </p:oleObj>
          </a:graphicData>
        </a:graphic>
      </p:graphicFrame>
      <p:sp>
        <p:nvSpPr>
          <p:cNvPr id="423940" name="Rectangle 1028"/>
          <p:cNvSpPr>
            <a:spLocks noChangeArrowheads="1"/>
          </p:cNvSpPr>
          <p:nvPr/>
        </p:nvSpPr>
        <p:spPr bwMode="auto">
          <a:xfrm>
            <a:off x="685800" y="4572000"/>
            <a:ext cx="4495800" cy="990600"/>
          </a:xfrm>
          <a:prstGeom prst="rect">
            <a:avLst/>
          </a:prstGeom>
          <a:solidFill>
            <a:srgbClr val="CCECFF"/>
          </a:solidFill>
          <a:ln w="9525">
            <a:solidFill>
              <a:srgbClr val="0000CC"/>
            </a:solidFill>
            <a:miter lim="800000"/>
            <a:headEnd/>
            <a:tailEnd/>
          </a:ln>
          <a:effectLst>
            <a:outerShdw dist="35921" dir="2700000" algn="ctr" rotWithShape="0">
              <a:schemeClr val="tx1"/>
            </a:outerShdw>
          </a:effectLst>
        </p:spPr>
        <p:txBody>
          <a:bodyPr wrap="none" anchor="ctr"/>
          <a:lstStyle/>
          <a:p>
            <a:pPr algn="ctr"/>
            <a:r>
              <a:rPr lang="en-US" sz="2800" b="1">
                <a:solidFill>
                  <a:srgbClr val="0000CC"/>
                </a:solidFill>
                <a:latin typeface="Times New Roman" pitchFamily="18" charset="0"/>
              </a:rPr>
              <a:t>10% increase in sales from</a:t>
            </a:r>
          </a:p>
          <a:p>
            <a:pPr algn="ctr"/>
            <a:r>
              <a:rPr lang="en-US" sz="2800" b="1">
                <a:solidFill>
                  <a:srgbClr val="0000CC"/>
                </a:solidFill>
                <a:latin typeface="Times New Roman" pitchFamily="18" charset="0"/>
              </a:rPr>
              <a:t>$250,000 to $275,000 . . .</a:t>
            </a:r>
          </a:p>
        </p:txBody>
      </p:sp>
      <p:sp>
        <p:nvSpPr>
          <p:cNvPr id="423941" name="Rectangle 1029"/>
          <p:cNvSpPr>
            <a:spLocks noChangeArrowheads="1"/>
          </p:cNvSpPr>
          <p:nvPr/>
        </p:nvSpPr>
        <p:spPr bwMode="auto">
          <a:xfrm>
            <a:off x="3733800" y="5562600"/>
            <a:ext cx="5181600" cy="1066800"/>
          </a:xfrm>
          <a:prstGeom prst="rect">
            <a:avLst/>
          </a:prstGeom>
          <a:solidFill>
            <a:srgbClr val="E5FFE5"/>
          </a:solidFill>
          <a:ln w="9525">
            <a:solidFill>
              <a:schemeClr val="tx1"/>
            </a:solidFill>
            <a:miter lim="800000"/>
            <a:headEnd/>
            <a:tailEnd/>
          </a:ln>
          <a:effectLst>
            <a:outerShdw dist="35921" dir="2700000" algn="ctr" rotWithShape="0">
              <a:schemeClr val="tx1"/>
            </a:outerShdw>
          </a:effectLst>
        </p:spPr>
        <p:txBody>
          <a:bodyPr wrap="none" anchor="ctr"/>
          <a:lstStyle/>
          <a:p>
            <a:pPr algn="ctr"/>
            <a:r>
              <a:rPr lang="en-US" sz="2800" b="1">
                <a:solidFill>
                  <a:srgbClr val="006600"/>
                </a:solidFill>
                <a:latin typeface="Times New Roman" pitchFamily="18" charset="0"/>
              </a:rPr>
              <a:t>. . . results in a 50% increase in</a:t>
            </a:r>
          </a:p>
          <a:p>
            <a:pPr algn="ctr"/>
            <a:r>
              <a:rPr lang="en-US" sz="2800" b="1">
                <a:solidFill>
                  <a:srgbClr val="006600"/>
                </a:solidFill>
                <a:latin typeface="Times New Roman" pitchFamily="18" charset="0"/>
              </a:rPr>
              <a:t>income from $20,000 to $30,000.</a:t>
            </a:r>
          </a:p>
        </p:txBody>
      </p:sp>
    </p:spTree>
    <p:extLst>
      <p:ext uri="{BB962C8B-B14F-4D97-AF65-F5344CB8AC3E}">
        <p14:creationId xmlns="" xmlns:p14="http://schemas.microsoft.com/office/powerpoint/2010/main" val="3851444393"/>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423940"/>
                                        </p:tgtEl>
                                        <p:attrNameLst>
                                          <p:attrName>style.visibility</p:attrName>
                                        </p:attrNameLst>
                                      </p:cBhvr>
                                      <p:to>
                                        <p:strVal val="visible"/>
                                      </p:to>
                                    </p:set>
                                    <p:anim calcmode="lin" valueType="num">
                                      <p:cBhvr>
                                        <p:cTn id="7" dur="500" fill="hold"/>
                                        <p:tgtEl>
                                          <p:spTgt spid="423940"/>
                                        </p:tgtEl>
                                        <p:attrNameLst>
                                          <p:attrName>ppt_w</p:attrName>
                                        </p:attrNameLst>
                                      </p:cBhvr>
                                      <p:tavLst>
                                        <p:tav tm="0">
                                          <p:val>
                                            <p:fltVal val="0"/>
                                          </p:val>
                                        </p:tav>
                                        <p:tav tm="100000">
                                          <p:val>
                                            <p:strVal val="#ppt_w"/>
                                          </p:val>
                                        </p:tav>
                                      </p:tavLst>
                                    </p:anim>
                                    <p:anim calcmode="lin" valueType="num">
                                      <p:cBhvr>
                                        <p:cTn id="8" dur="500" fill="hold"/>
                                        <p:tgtEl>
                                          <p:spTgt spid="423940"/>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423941"/>
                                        </p:tgtEl>
                                        <p:attrNameLst>
                                          <p:attrName>style.visibility</p:attrName>
                                        </p:attrNameLst>
                                      </p:cBhvr>
                                      <p:to>
                                        <p:strVal val="visible"/>
                                      </p:to>
                                    </p:set>
                                    <p:anim calcmode="lin" valueType="num">
                                      <p:cBhvr>
                                        <p:cTn id="12" dur="500" fill="hold"/>
                                        <p:tgtEl>
                                          <p:spTgt spid="423941"/>
                                        </p:tgtEl>
                                        <p:attrNameLst>
                                          <p:attrName>ppt_w</p:attrName>
                                        </p:attrNameLst>
                                      </p:cBhvr>
                                      <p:tavLst>
                                        <p:tav tm="0">
                                          <p:val>
                                            <p:fltVal val="0"/>
                                          </p:val>
                                        </p:tav>
                                        <p:tav tm="100000">
                                          <p:val>
                                            <p:strVal val="#ppt_w"/>
                                          </p:val>
                                        </p:tav>
                                      </p:tavLst>
                                    </p:anim>
                                    <p:anim calcmode="lin" valueType="num">
                                      <p:cBhvr>
                                        <p:cTn id="13" dur="500" fill="hold"/>
                                        <p:tgtEl>
                                          <p:spTgt spid="42394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40" grpId="0" animBg="1" autoUpdateAnimBg="0"/>
      <p:bldP spid="423941"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a:noFill/>
          <a:ln/>
          <a:extLs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a:t>Quick Check </a:t>
            </a:r>
            <a:r>
              <a:rPr lang="en-US" sz="3200">
                <a:sym typeface="Wingdings" pitchFamily="2" charset="2"/>
              </a:rPr>
              <a:t></a:t>
            </a:r>
          </a:p>
        </p:txBody>
      </p:sp>
      <p:sp>
        <p:nvSpPr>
          <p:cNvPr id="425987" name="Rectangle 3"/>
          <p:cNvSpPr>
            <a:spLocks noGrp="1" noChangeArrowheads="1"/>
          </p:cNvSpPr>
          <p:nvPr>
            <p:ph type="body" idx="4294967295"/>
          </p:nvPr>
        </p:nvSpPr>
        <p:spPr>
          <a:xfrm>
            <a:off x="990600" y="1333500"/>
            <a:ext cx="8153400" cy="5143500"/>
          </a:xfrm>
          <a:solidFill>
            <a:srgbClr val="EDECD2"/>
          </a:solidFill>
          <a:ln w="12699">
            <a:solidFill>
              <a:schemeClr val="tx1"/>
            </a:solidFill>
            <a:miter lim="800000"/>
            <a:headEnd/>
            <a:tailEnd/>
          </a:ln>
          <a:effectLst>
            <a:outerShdw dist="35921" dir="2700000" algn="ctr" rotWithShape="0">
              <a:schemeClr val="bg2"/>
            </a:outerShdw>
          </a:effectLst>
        </p:spPr>
        <p:txBody>
          <a:bodyPr lIns="90488" tIns="44450" rIns="90488" bIns="44450"/>
          <a:lstStyle/>
          <a:p>
            <a:pPr>
              <a:lnSpc>
                <a:spcPct val="90000"/>
              </a:lnSpc>
              <a:buFont typeface="Times" pitchFamily="34" charset="0"/>
              <a:buNone/>
            </a:pPr>
            <a:r>
              <a:rPr lang="en-US"/>
              <a:t> 	Coffee Klatch is an espresso stand in a downtown office building. The average selling price of a cup of coffee is $1.49 and the average variable expense per cup is $0.36. The average fixed expense per month is $1,300. 2,100 cups are sold each month on average. What is the operating leverage?</a:t>
            </a:r>
          </a:p>
          <a:p>
            <a:pPr lvl="1">
              <a:lnSpc>
                <a:spcPct val="90000"/>
              </a:lnSpc>
              <a:buFont typeface="Wingdings" pitchFamily="2" charset="2"/>
              <a:buNone/>
            </a:pPr>
            <a:r>
              <a:rPr lang="en-US" sz="3000"/>
              <a:t>a. 2.21</a:t>
            </a:r>
          </a:p>
          <a:p>
            <a:pPr lvl="1">
              <a:lnSpc>
                <a:spcPct val="90000"/>
              </a:lnSpc>
              <a:buFont typeface="Wingdings" pitchFamily="2" charset="2"/>
              <a:buNone/>
            </a:pPr>
            <a:r>
              <a:rPr lang="en-US" sz="3000"/>
              <a:t>b. 0.45</a:t>
            </a:r>
          </a:p>
          <a:p>
            <a:pPr lvl="1">
              <a:lnSpc>
                <a:spcPct val="90000"/>
              </a:lnSpc>
              <a:buFont typeface="Wingdings" pitchFamily="2" charset="2"/>
              <a:buNone/>
            </a:pPr>
            <a:r>
              <a:rPr lang="en-US" sz="3000"/>
              <a:t>c. 0.34</a:t>
            </a:r>
          </a:p>
          <a:p>
            <a:pPr lvl="1">
              <a:lnSpc>
                <a:spcPct val="90000"/>
              </a:lnSpc>
              <a:buFont typeface="Wingdings" pitchFamily="2" charset="2"/>
              <a:buNone/>
            </a:pPr>
            <a:r>
              <a:rPr lang="en-US" sz="3000"/>
              <a:t>d. 2.92</a:t>
            </a:r>
          </a:p>
        </p:txBody>
      </p:sp>
    </p:spTree>
    <p:extLst>
      <p:ext uri="{BB962C8B-B14F-4D97-AF65-F5344CB8AC3E}">
        <p14:creationId xmlns="" xmlns:p14="http://schemas.microsoft.com/office/powerpoint/2010/main" val="888792784"/>
      </p:ext>
    </p:extLst>
  </p:cSld>
  <p:clrMapOvr>
    <a:masterClrMapping/>
  </p:clrMapOvr>
  <p:transition spd="med">
    <p:blinds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ChangeArrowheads="1"/>
          </p:cNvSpPr>
          <p:nvPr/>
        </p:nvSpPr>
        <p:spPr bwMode="auto">
          <a:xfrm>
            <a:off x="533400" y="1447800"/>
            <a:ext cx="8153400" cy="5143500"/>
          </a:xfrm>
          <a:prstGeom prst="rect">
            <a:avLst/>
          </a:prstGeom>
          <a:solidFill>
            <a:srgbClr val="EDECD2"/>
          </a:solidFill>
          <a:ln w="12699">
            <a:solidFill>
              <a:schemeClr val="tx1"/>
            </a:solidFill>
            <a:miter lim="800000"/>
            <a:headEnd/>
            <a:tailEnd/>
          </a:ln>
          <a:effectLst>
            <a:outerShdw dist="35921" dir="2700000" algn="ctr" rotWithShape="0">
              <a:schemeClr val="bg2"/>
            </a:outerShdw>
          </a:effectLst>
        </p:spPr>
        <p:txBody>
          <a:bodyPr lIns="90488" tIns="44450" rIns="90488" bIns="44450"/>
          <a:lstStyle/>
          <a:p>
            <a:pPr marL="342900" indent="-342900" eaLnBrk="1" hangingPunct="1">
              <a:lnSpc>
                <a:spcPct val="90000"/>
              </a:lnSpc>
              <a:spcBef>
                <a:spcPct val="20000"/>
              </a:spcBef>
              <a:buClr>
                <a:srgbClr val="3568C7"/>
              </a:buClr>
              <a:buFont typeface="Times" pitchFamily="34" charset="0"/>
              <a:buNone/>
            </a:pPr>
            <a:r>
              <a:rPr lang="en-US">
                <a:solidFill>
                  <a:srgbClr val="000000"/>
                </a:solidFill>
                <a:latin typeface="Arial" charset="0"/>
              </a:rPr>
              <a:t> 	Coffee Klatch is an espresso stand in a downtown office building. The average selling price of a cup of coffee is $1.49 and the average variable expense per cup is $0.36. The average fixed expense per month is $1,300. 2,100 cups are sold each month on average. What is the operating leverage?</a:t>
            </a:r>
          </a:p>
          <a:p>
            <a:pPr marL="742950" lvl="1" indent="-285750" eaLnBrk="1" hangingPunct="1">
              <a:lnSpc>
                <a:spcPct val="90000"/>
              </a:lnSpc>
              <a:spcBef>
                <a:spcPct val="20000"/>
              </a:spcBef>
              <a:buClr>
                <a:srgbClr val="F06157"/>
              </a:buClr>
              <a:buFont typeface="Wingdings" pitchFamily="2" charset="2"/>
              <a:buNone/>
            </a:pPr>
            <a:r>
              <a:rPr lang="en-US">
                <a:solidFill>
                  <a:srgbClr val="000000"/>
                </a:solidFill>
                <a:latin typeface="Arial" charset="0"/>
              </a:rPr>
              <a:t>a. 2.21</a:t>
            </a:r>
          </a:p>
          <a:p>
            <a:pPr marL="742950" lvl="1" indent="-285750" eaLnBrk="1" hangingPunct="1">
              <a:lnSpc>
                <a:spcPct val="90000"/>
              </a:lnSpc>
              <a:spcBef>
                <a:spcPct val="20000"/>
              </a:spcBef>
              <a:buClr>
                <a:srgbClr val="F06157"/>
              </a:buClr>
              <a:buFont typeface="Wingdings" pitchFamily="2" charset="2"/>
              <a:buNone/>
            </a:pPr>
            <a:r>
              <a:rPr lang="en-US">
                <a:solidFill>
                  <a:srgbClr val="E5F5FF"/>
                </a:solidFill>
                <a:latin typeface="Arial" charset="0"/>
              </a:rPr>
              <a:t>b. 0.45</a:t>
            </a:r>
          </a:p>
          <a:p>
            <a:pPr marL="742950" lvl="1" indent="-285750" eaLnBrk="1" hangingPunct="1">
              <a:lnSpc>
                <a:spcPct val="90000"/>
              </a:lnSpc>
              <a:spcBef>
                <a:spcPct val="20000"/>
              </a:spcBef>
              <a:buClr>
                <a:srgbClr val="F06157"/>
              </a:buClr>
              <a:buFont typeface="Wingdings" pitchFamily="2" charset="2"/>
              <a:buNone/>
            </a:pPr>
            <a:r>
              <a:rPr lang="en-US">
                <a:solidFill>
                  <a:srgbClr val="E5F5FF"/>
                </a:solidFill>
                <a:latin typeface="Arial" charset="0"/>
              </a:rPr>
              <a:t>c. 0.34</a:t>
            </a:r>
          </a:p>
          <a:p>
            <a:pPr marL="742950" lvl="1" indent="-285750" eaLnBrk="1" hangingPunct="1">
              <a:lnSpc>
                <a:spcPct val="90000"/>
              </a:lnSpc>
              <a:spcBef>
                <a:spcPct val="20000"/>
              </a:spcBef>
              <a:buClr>
                <a:srgbClr val="F06157"/>
              </a:buClr>
              <a:buFont typeface="Wingdings" pitchFamily="2" charset="2"/>
              <a:buNone/>
            </a:pPr>
            <a:r>
              <a:rPr lang="en-US">
                <a:solidFill>
                  <a:srgbClr val="E5F5FF"/>
                </a:solidFill>
                <a:latin typeface="Arial" charset="0"/>
              </a:rPr>
              <a:t>d. 2.92</a:t>
            </a:r>
          </a:p>
        </p:txBody>
      </p:sp>
      <p:sp>
        <p:nvSpPr>
          <p:cNvPr id="428035" name="Rectangle 3"/>
          <p:cNvSpPr>
            <a:spLocks noGrp="1" noChangeArrowheads="1"/>
          </p:cNvSpPr>
          <p:nvPr>
            <p:ph type="title"/>
          </p:nvPr>
        </p:nvSpPr>
        <p:spPr>
          <a:noFill/>
          <a:ln/>
          <a:extLs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a:t>Quick Check </a:t>
            </a:r>
            <a:r>
              <a:rPr lang="en-US" sz="3200">
                <a:sym typeface="Wingdings" pitchFamily="2" charset="2"/>
              </a:rPr>
              <a:t></a:t>
            </a:r>
          </a:p>
        </p:txBody>
      </p:sp>
      <p:sp>
        <p:nvSpPr>
          <p:cNvPr id="428036" name="Oval 4"/>
          <p:cNvSpPr>
            <a:spLocks noChangeArrowheads="1"/>
          </p:cNvSpPr>
          <p:nvPr/>
        </p:nvSpPr>
        <p:spPr bwMode="auto">
          <a:xfrm>
            <a:off x="914400" y="4470400"/>
            <a:ext cx="533400" cy="482600"/>
          </a:xfrm>
          <a:prstGeom prst="ellipse">
            <a:avLst/>
          </a:prstGeom>
          <a:noFill/>
          <a:ln w="50799">
            <a:solidFill>
              <a:srgbClr val="FF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AU">
              <a:solidFill>
                <a:srgbClr val="000000"/>
              </a:solidFill>
              <a:latin typeface="Arial" charset="0"/>
            </a:endParaRPr>
          </a:p>
        </p:txBody>
      </p:sp>
      <p:graphicFrame>
        <p:nvGraphicFramePr>
          <p:cNvPr id="428037" name="Object 5"/>
          <p:cNvGraphicFramePr>
            <a:graphicFrameLocks noChangeAspect="1"/>
          </p:cNvGraphicFramePr>
          <p:nvPr/>
        </p:nvGraphicFramePr>
        <p:xfrm>
          <a:off x="0" y="0"/>
          <a:ext cx="914400" cy="306388"/>
        </p:xfrm>
        <a:graphic>
          <a:graphicData uri="http://schemas.openxmlformats.org/presentationml/2006/ole">
            <p:oleObj spid="_x0000_s202754" name="Equation" r:id="rId4" imgW="461839" imgH="758736" progId="">
              <p:embed/>
            </p:oleObj>
          </a:graphicData>
        </a:graphic>
      </p:graphicFrame>
      <p:grpSp>
        <p:nvGrpSpPr>
          <p:cNvPr id="428038" name="Group 6"/>
          <p:cNvGrpSpPr>
            <a:grpSpLocks/>
          </p:cNvGrpSpPr>
          <p:nvPr/>
        </p:nvGrpSpPr>
        <p:grpSpPr bwMode="auto">
          <a:xfrm>
            <a:off x="3429000" y="4572000"/>
            <a:ext cx="5410200" cy="1828800"/>
            <a:chOff x="2160" y="2880"/>
            <a:chExt cx="3408" cy="1152"/>
          </a:xfrm>
        </p:grpSpPr>
        <p:sp>
          <p:nvSpPr>
            <p:cNvPr id="428039" name="Rectangle 7"/>
            <p:cNvSpPr>
              <a:spLocks noChangeArrowheads="1"/>
            </p:cNvSpPr>
            <p:nvPr/>
          </p:nvSpPr>
          <p:spPr bwMode="auto">
            <a:xfrm>
              <a:off x="2160" y="2880"/>
              <a:ext cx="3408" cy="1152"/>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AU">
                <a:solidFill>
                  <a:srgbClr val="000000"/>
                </a:solidFill>
                <a:latin typeface="Arial" charset="0"/>
              </a:endParaRPr>
            </a:p>
          </p:txBody>
        </p:sp>
        <p:sp>
          <p:nvSpPr>
            <p:cNvPr id="428040" name="Text Box 8"/>
            <p:cNvSpPr txBox="1">
              <a:spLocks noChangeArrowheads="1"/>
            </p:cNvSpPr>
            <p:nvPr/>
          </p:nvSpPr>
          <p:spPr bwMode="auto">
            <a:xfrm>
              <a:off x="3312" y="2928"/>
              <a:ext cx="2256" cy="5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2400" b="1">
                  <a:solidFill>
                    <a:srgbClr val="E5F5FF"/>
                  </a:solidFill>
                  <a:latin typeface="Arial" charset="0"/>
                </a:rPr>
                <a:t>Contribution margin</a:t>
              </a:r>
            </a:p>
            <a:p>
              <a:pPr algn="ctr" eaLnBrk="1" hangingPunct="1"/>
              <a:r>
                <a:rPr lang="en-US" sz="2400" b="1">
                  <a:solidFill>
                    <a:srgbClr val="E5F5FF"/>
                  </a:solidFill>
                  <a:latin typeface="Arial" charset="0"/>
                </a:rPr>
                <a:t>Net operating income</a:t>
              </a:r>
            </a:p>
          </p:txBody>
        </p:sp>
        <p:sp>
          <p:nvSpPr>
            <p:cNvPr id="428041" name="Line 9"/>
            <p:cNvSpPr>
              <a:spLocks noChangeShapeType="1"/>
            </p:cNvSpPr>
            <p:nvPr/>
          </p:nvSpPr>
          <p:spPr bwMode="auto">
            <a:xfrm>
              <a:off x="3456" y="3190"/>
              <a:ext cx="1968" cy="0"/>
            </a:xfrm>
            <a:prstGeom prst="line">
              <a:avLst/>
            </a:prstGeom>
            <a:noFill/>
            <a:ln w="38100">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AU">
                <a:solidFill>
                  <a:srgbClr val="000000"/>
                </a:solidFill>
                <a:latin typeface="Arial" charset="0"/>
              </a:endParaRPr>
            </a:p>
          </p:txBody>
        </p:sp>
        <p:sp>
          <p:nvSpPr>
            <p:cNvPr id="428042" name="Text Box 10"/>
            <p:cNvSpPr txBox="1">
              <a:spLocks noChangeArrowheads="1"/>
            </p:cNvSpPr>
            <p:nvPr/>
          </p:nvSpPr>
          <p:spPr bwMode="auto">
            <a:xfrm>
              <a:off x="2256" y="2917"/>
              <a:ext cx="1152" cy="5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2400" b="1">
                  <a:solidFill>
                    <a:srgbClr val="E5F5FF"/>
                  </a:solidFill>
                  <a:latin typeface="Arial" charset="0"/>
                </a:rPr>
                <a:t>Operating leverage </a:t>
              </a:r>
            </a:p>
          </p:txBody>
        </p:sp>
        <p:sp>
          <p:nvSpPr>
            <p:cNvPr id="428043" name="Text Box 11"/>
            <p:cNvSpPr txBox="1">
              <a:spLocks noChangeArrowheads="1"/>
            </p:cNvSpPr>
            <p:nvPr/>
          </p:nvSpPr>
          <p:spPr bwMode="auto">
            <a:xfrm>
              <a:off x="3216" y="3072"/>
              <a:ext cx="24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2400" b="1">
                  <a:solidFill>
                    <a:srgbClr val="E5F5FF"/>
                  </a:solidFill>
                  <a:latin typeface="Arial" charset="0"/>
                </a:rPr>
                <a:t>=</a:t>
              </a:r>
            </a:p>
          </p:txBody>
        </p:sp>
        <p:sp>
          <p:nvSpPr>
            <p:cNvPr id="428044" name="Text Box 12"/>
            <p:cNvSpPr txBox="1">
              <a:spLocks noChangeArrowheads="1"/>
            </p:cNvSpPr>
            <p:nvPr/>
          </p:nvSpPr>
          <p:spPr bwMode="auto">
            <a:xfrm>
              <a:off x="3312" y="3466"/>
              <a:ext cx="912" cy="5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2400" b="1">
                  <a:solidFill>
                    <a:srgbClr val="E5F5FF"/>
                  </a:solidFill>
                  <a:latin typeface="Arial" charset="0"/>
                </a:rPr>
                <a:t>$2,373</a:t>
              </a:r>
            </a:p>
            <a:p>
              <a:pPr algn="ctr" eaLnBrk="1" hangingPunct="1"/>
              <a:r>
                <a:rPr lang="en-US" sz="2400" b="1">
                  <a:solidFill>
                    <a:srgbClr val="E5F5FF"/>
                  </a:solidFill>
                  <a:latin typeface="Arial" charset="0"/>
                </a:rPr>
                <a:t>$1,073</a:t>
              </a:r>
            </a:p>
          </p:txBody>
        </p:sp>
        <p:sp>
          <p:nvSpPr>
            <p:cNvPr id="428045" name="Line 13"/>
            <p:cNvSpPr>
              <a:spLocks noChangeShapeType="1"/>
            </p:cNvSpPr>
            <p:nvPr/>
          </p:nvSpPr>
          <p:spPr bwMode="auto">
            <a:xfrm>
              <a:off x="3456" y="3728"/>
              <a:ext cx="576" cy="0"/>
            </a:xfrm>
            <a:prstGeom prst="line">
              <a:avLst/>
            </a:prstGeom>
            <a:noFill/>
            <a:ln w="38100">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AU">
                <a:solidFill>
                  <a:srgbClr val="000000"/>
                </a:solidFill>
                <a:latin typeface="Arial" charset="0"/>
              </a:endParaRPr>
            </a:p>
          </p:txBody>
        </p:sp>
        <p:sp>
          <p:nvSpPr>
            <p:cNvPr id="428046" name="Text Box 14"/>
            <p:cNvSpPr txBox="1">
              <a:spLocks noChangeArrowheads="1"/>
            </p:cNvSpPr>
            <p:nvPr/>
          </p:nvSpPr>
          <p:spPr bwMode="auto">
            <a:xfrm>
              <a:off x="3168" y="3610"/>
              <a:ext cx="288"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2400" b="1">
                  <a:solidFill>
                    <a:srgbClr val="E5F5FF"/>
                  </a:solidFill>
                  <a:latin typeface="Arial" charset="0"/>
                </a:rPr>
                <a:t>=</a:t>
              </a:r>
            </a:p>
          </p:txBody>
        </p:sp>
        <p:sp>
          <p:nvSpPr>
            <p:cNvPr id="428047" name="Text Box 15"/>
            <p:cNvSpPr txBox="1">
              <a:spLocks noChangeArrowheads="1"/>
            </p:cNvSpPr>
            <p:nvPr/>
          </p:nvSpPr>
          <p:spPr bwMode="auto">
            <a:xfrm>
              <a:off x="4080" y="3611"/>
              <a:ext cx="134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2400" b="1">
                  <a:solidFill>
                    <a:srgbClr val="E5F5FF"/>
                  </a:solidFill>
                  <a:latin typeface="Arial" charset="0"/>
                </a:rPr>
                <a:t>= </a:t>
              </a:r>
              <a:r>
                <a:rPr lang="en-US" sz="2400" b="1" i="1">
                  <a:solidFill>
                    <a:srgbClr val="FFFF00"/>
                  </a:solidFill>
                  <a:latin typeface="Arial" charset="0"/>
                </a:rPr>
                <a:t>2.21</a:t>
              </a:r>
            </a:p>
          </p:txBody>
        </p:sp>
      </p:grpSp>
      <p:graphicFrame>
        <p:nvGraphicFramePr>
          <p:cNvPr id="428048" name="Object 16"/>
          <p:cNvGraphicFramePr>
            <a:graphicFrameLocks noChangeAspect="1"/>
          </p:cNvGraphicFramePr>
          <p:nvPr/>
        </p:nvGraphicFramePr>
        <p:xfrm>
          <a:off x="4343400" y="1295400"/>
          <a:ext cx="4692650" cy="2559050"/>
        </p:xfrm>
        <a:graphic>
          <a:graphicData uri="http://schemas.openxmlformats.org/presentationml/2006/ole">
            <p:oleObj spid="_x0000_s202755" name="Worksheet" r:id="rId5" imgW="2228954" imgH="1209783" progId="Excel.Sheet.8">
              <p:embed/>
            </p:oleObj>
          </a:graphicData>
        </a:graphic>
      </p:graphicFrame>
    </p:spTree>
    <p:extLst>
      <p:ext uri="{BB962C8B-B14F-4D97-AF65-F5344CB8AC3E}">
        <p14:creationId xmlns="" xmlns:p14="http://schemas.microsoft.com/office/powerpoint/2010/main" val="2670860579"/>
      </p:ext>
    </p:extLst>
  </p:cSld>
  <p:clrMapOvr>
    <a:masterClrMapping/>
  </p:clrMapOvr>
  <p:transition spd="med">
    <p:blinds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a:noFill/>
          <a:ln/>
          <a:extLs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a:t>Quick Check </a:t>
            </a:r>
            <a:r>
              <a:rPr lang="en-US" sz="3200">
                <a:sym typeface="Wingdings" pitchFamily="2" charset="2"/>
              </a:rPr>
              <a:t></a:t>
            </a:r>
          </a:p>
        </p:txBody>
      </p:sp>
      <p:sp>
        <p:nvSpPr>
          <p:cNvPr id="430084" name="Rectangle 4"/>
          <p:cNvSpPr>
            <a:spLocks noChangeArrowheads="1"/>
          </p:cNvSpPr>
          <p:nvPr/>
        </p:nvSpPr>
        <p:spPr bwMode="auto">
          <a:xfrm>
            <a:off x="533400" y="1409700"/>
            <a:ext cx="8153400" cy="4686300"/>
          </a:xfrm>
          <a:prstGeom prst="rect">
            <a:avLst/>
          </a:prstGeom>
          <a:solidFill>
            <a:schemeClr val="folHlink"/>
          </a:solidFill>
          <a:ln w="12699">
            <a:solidFill>
              <a:schemeClr val="tx1"/>
            </a:solidFill>
            <a:miter lim="800000"/>
            <a:headEnd/>
            <a:tailEnd/>
          </a:ln>
          <a:effectLst>
            <a:outerShdw dist="35921" dir="2700000" algn="ctr" rotWithShape="0">
              <a:schemeClr val="bg2"/>
            </a:outerShdw>
          </a:effectLst>
        </p:spPr>
        <p:txBody>
          <a:bodyPr lIns="90488" tIns="44450" rIns="90488" bIns="44450"/>
          <a:lstStyle/>
          <a:p>
            <a:pPr eaLnBrk="1" hangingPunct="1">
              <a:lnSpc>
                <a:spcPct val="90000"/>
              </a:lnSpc>
              <a:spcBef>
                <a:spcPct val="20000"/>
              </a:spcBef>
              <a:buClr>
                <a:srgbClr val="3568C7"/>
              </a:buClr>
              <a:buFont typeface="Times" pitchFamily="34" charset="0"/>
              <a:buNone/>
              <a:tabLst>
                <a:tab pos="457200" algn="l"/>
              </a:tabLst>
            </a:pPr>
            <a:r>
              <a:rPr lang="en-US" sz="2600">
                <a:solidFill>
                  <a:srgbClr val="000000"/>
                </a:solidFill>
                <a:latin typeface="Arial" charset="0"/>
              </a:rPr>
              <a:t>At Coffee Klatch the average selling price of a cup of coffee is $1.49, the average variable expense per cup is $0.36, the average fixed expense per month is $1,300 and an average of 2,100 cups are sold each month.</a:t>
            </a:r>
          </a:p>
          <a:p>
            <a:pPr eaLnBrk="1" hangingPunct="1">
              <a:lnSpc>
                <a:spcPct val="90000"/>
              </a:lnSpc>
              <a:spcBef>
                <a:spcPct val="20000"/>
              </a:spcBef>
              <a:buClr>
                <a:srgbClr val="3568C7"/>
              </a:buClr>
              <a:buFont typeface="Times" pitchFamily="34" charset="0"/>
              <a:buNone/>
              <a:tabLst>
                <a:tab pos="457200" algn="l"/>
              </a:tabLst>
            </a:pPr>
            <a:r>
              <a:rPr lang="en-US" sz="2600">
                <a:solidFill>
                  <a:srgbClr val="000000"/>
                </a:solidFill>
                <a:latin typeface="Arial" charset="0"/>
              </a:rPr>
              <a:t>If sales increase by 20%, by how much should net operating income increase?</a:t>
            </a:r>
          </a:p>
          <a:p>
            <a:pPr marL="228600" lvl="1" eaLnBrk="1" hangingPunct="1">
              <a:lnSpc>
                <a:spcPct val="90000"/>
              </a:lnSpc>
              <a:spcBef>
                <a:spcPct val="20000"/>
              </a:spcBef>
              <a:buClr>
                <a:srgbClr val="F06157"/>
              </a:buClr>
              <a:buFont typeface="Wingdings" pitchFamily="2" charset="2"/>
              <a:buNone/>
              <a:tabLst>
                <a:tab pos="457200" algn="l"/>
              </a:tabLst>
            </a:pPr>
            <a:r>
              <a:rPr lang="en-US" sz="2600">
                <a:solidFill>
                  <a:srgbClr val="000000"/>
                </a:solidFill>
                <a:latin typeface="Arial" charset="0"/>
              </a:rPr>
              <a:t>a. 30.0%</a:t>
            </a:r>
          </a:p>
          <a:p>
            <a:pPr marL="228600" lvl="1" eaLnBrk="1" hangingPunct="1">
              <a:lnSpc>
                <a:spcPct val="90000"/>
              </a:lnSpc>
              <a:spcBef>
                <a:spcPct val="20000"/>
              </a:spcBef>
              <a:buClr>
                <a:srgbClr val="F06157"/>
              </a:buClr>
              <a:buFont typeface="Wingdings" pitchFamily="2" charset="2"/>
              <a:buNone/>
              <a:tabLst>
                <a:tab pos="457200" algn="l"/>
              </a:tabLst>
            </a:pPr>
            <a:r>
              <a:rPr lang="en-US" sz="2600">
                <a:solidFill>
                  <a:srgbClr val="000000"/>
                </a:solidFill>
                <a:latin typeface="Arial" charset="0"/>
              </a:rPr>
              <a:t>b. 20.0%</a:t>
            </a:r>
          </a:p>
          <a:p>
            <a:pPr marL="228600" lvl="1" eaLnBrk="1" hangingPunct="1">
              <a:lnSpc>
                <a:spcPct val="90000"/>
              </a:lnSpc>
              <a:spcBef>
                <a:spcPct val="20000"/>
              </a:spcBef>
              <a:buClr>
                <a:srgbClr val="F06157"/>
              </a:buClr>
              <a:buFont typeface="Wingdings" pitchFamily="2" charset="2"/>
              <a:buNone/>
              <a:tabLst>
                <a:tab pos="457200" algn="l"/>
              </a:tabLst>
            </a:pPr>
            <a:r>
              <a:rPr lang="en-US" sz="2600">
                <a:solidFill>
                  <a:srgbClr val="000000"/>
                </a:solidFill>
                <a:latin typeface="Arial" charset="0"/>
              </a:rPr>
              <a:t>c. 22.1%</a:t>
            </a:r>
          </a:p>
          <a:p>
            <a:pPr marL="228600" lvl="1" eaLnBrk="1" hangingPunct="1">
              <a:lnSpc>
                <a:spcPct val="90000"/>
              </a:lnSpc>
              <a:spcBef>
                <a:spcPct val="20000"/>
              </a:spcBef>
              <a:buClr>
                <a:srgbClr val="F06157"/>
              </a:buClr>
              <a:buFont typeface="Wingdings" pitchFamily="2" charset="2"/>
              <a:buNone/>
              <a:tabLst>
                <a:tab pos="457200" algn="l"/>
              </a:tabLst>
            </a:pPr>
            <a:r>
              <a:rPr lang="en-US" sz="2600">
                <a:solidFill>
                  <a:srgbClr val="000000"/>
                </a:solidFill>
                <a:latin typeface="Arial" charset="0"/>
              </a:rPr>
              <a:t>d. 44.2%</a:t>
            </a:r>
          </a:p>
        </p:txBody>
      </p:sp>
    </p:spTree>
    <p:extLst>
      <p:ext uri="{BB962C8B-B14F-4D97-AF65-F5344CB8AC3E}">
        <p14:creationId xmlns="" xmlns:p14="http://schemas.microsoft.com/office/powerpoint/2010/main" val="591901403"/>
      </p:ext>
    </p:extLst>
  </p:cSld>
  <p:clrMapOvr>
    <a:masterClrMapping/>
  </p:clrMapOvr>
  <p:transition spd="med">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050"/>
          <p:cNvSpPr>
            <a:spLocks noGrp="1" noChangeArrowheads="1"/>
          </p:cNvSpPr>
          <p:nvPr>
            <p:ph type="title"/>
          </p:nvPr>
        </p:nvSpPr>
        <p:spPr>
          <a:xfrm>
            <a:off x="152400" y="304800"/>
            <a:ext cx="8915400" cy="914400"/>
          </a:xfrm>
          <a:extLs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pPr algn="ctr" eaLnBrk="1" fontAlgn="auto" hangingPunct="1">
              <a:spcAft>
                <a:spcPts val="0"/>
              </a:spcAft>
              <a:defRPr/>
            </a:pPr>
            <a:r>
              <a:rPr lang="en-US" dirty="0" smtClean="0">
                <a:solidFill>
                  <a:schemeClr val="accent1">
                    <a:satMod val="150000"/>
                  </a:schemeClr>
                </a:solidFill>
              </a:rPr>
              <a:t>Uses of CVP Analysis</a:t>
            </a:r>
          </a:p>
        </p:txBody>
      </p:sp>
      <p:sp>
        <p:nvSpPr>
          <p:cNvPr id="73731" name="Rectangle 10"/>
          <p:cNvSpPr>
            <a:spLocks noGrp="1" noChangeArrowheads="1"/>
          </p:cNvSpPr>
          <p:nvPr>
            <p:ph type="body" sz="half" idx="2"/>
          </p:nvPr>
        </p:nvSpPr>
        <p:spPr>
          <a:xfrm>
            <a:off x="304800" y="1676400"/>
            <a:ext cx="8534400" cy="3962400"/>
          </a:xfrm>
          <a:extLst>
            <a:ext uri="{91240B29-F687-4F45-9708-019B960494DF}">
              <a14:hiddenLine xmlns="" xmlns:a14="http://schemas.microsoft.com/office/drawing/2010/main" w="12699">
                <a:solidFill>
                  <a:schemeClr val="tx1"/>
                </a:solidFill>
                <a:miter lim="800000"/>
                <a:headEnd/>
                <a:tailEnd/>
              </a14:hiddenLine>
            </a:ext>
          </a:extLst>
        </p:spPr>
        <p:txBody>
          <a:bodyPr lIns="90488" tIns="44450" rIns="90488" bIns="44450"/>
          <a:lstStyle/>
          <a:p>
            <a:pPr marL="568325" indent="-457200" algn="just" eaLnBrk="1" hangingPunct="1">
              <a:buFont typeface="Wingdings" pitchFamily="2" charset="2"/>
              <a:buChar char="Ø"/>
            </a:pPr>
            <a:r>
              <a:rPr lang="en-US" sz="2400" b="1" smtClean="0">
                <a:solidFill>
                  <a:srgbClr val="C00000"/>
                </a:solidFill>
                <a:latin typeface="Gill Sans MT" pitchFamily="34" charset="0"/>
              </a:rPr>
              <a:t>What is the firm’s break-even-point?</a:t>
            </a:r>
          </a:p>
          <a:p>
            <a:pPr marL="568325" indent="-457200" algn="just" eaLnBrk="1" hangingPunct="1">
              <a:buFont typeface="Wingdings" pitchFamily="2" charset="2"/>
              <a:buChar char="Ø"/>
            </a:pPr>
            <a:r>
              <a:rPr lang="en-US" sz="2400" b="1" smtClean="0">
                <a:solidFill>
                  <a:srgbClr val="006600"/>
                </a:solidFill>
                <a:latin typeface="Gill Sans MT" pitchFamily="34" charset="0"/>
              </a:rPr>
              <a:t>What level of sales must be achieved to earn a satisfactory amount of net income?</a:t>
            </a:r>
            <a:endParaRPr lang="en-US" sz="2400" b="1" smtClean="0">
              <a:latin typeface="Gill Sans MT" pitchFamily="34" charset="0"/>
            </a:endParaRPr>
          </a:p>
          <a:p>
            <a:pPr marL="568325" indent="-457200" algn="just" eaLnBrk="1" hangingPunct="1">
              <a:buFont typeface="Wingdings" pitchFamily="2" charset="2"/>
              <a:buChar char="Ø"/>
            </a:pPr>
            <a:r>
              <a:rPr lang="en-US" sz="2400" b="1" smtClean="0">
                <a:latin typeface="Gill Sans MT" pitchFamily="34" charset="0"/>
              </a:rPr>
              <a:t>How will sales volume be affected if selling prices are increased or decreased?</a:t>
            </a:r>
          </a:p>
          <a:p>
            <a:pPr marL="568325" indent="-457200" algn="just" eaLnBrk="1" hangingPunct="1">
              <a:buFont typeface="Wingdings" pitchFamily="2" charset="2"/>
              <a:buChar char="Ø"/>
            </a:pPr>
            <a:r>
              <a:rPr lang="en-US" sz="2400" b="1" smtClean="0">
                <a:solidFill>
                  <a:srgbClr val="C00000"/>
                </a:solidFill>
                <a:latin typeface="Gill Sans MT" pitchFamily="34" charset="0"/>
              </a:rPr>
              <a:t>What will be the impact on profits of a variable cost being replaced by a fixed cost?</a:t>
            </a:r>
          </a:p>
          <a:p>
            <a:pPr marL="568325" indent="-457200" algn="just" eaLnBrk="1" hangingPunct="1">
              <a:buFont typeface="Wingdings" pitchFamily="2" charset="2"/>
              <a:buChar char="Ø"/>
            </a:pPr>
            <a:r>
              <a:rPr lang="en-US" sz="2400" b="1" smtClean="0">
                <a:solidFill>
                  <a:srgbClr val="006600"/>
                </a:solidFill>
                <a:latin typeface="Gill Sans MT" pitchFamily="34" charset="0"/>
              </a:rPr>
              <a:t>What is the most profitable sales mix?</a:t>
            </a:r>
            <a:endParaRPr lang="en-US" sz="2400" b="1" smtClean="0">
              <a:latin typeface="Gill Sans MT" pitchFamily="34" charset="0"/>
            </a:endParaRPr>
          </a:p>
          <a:p>
            <a:pPr marL="568325" indent="-457200" algn="just" eaLnBrk="1" hangingPunct="1">
              <a:buFont typeface="Wingdings" pitchFamily="2" charset="2"/>
              <a:buChar char="Ø"/>
            </a:pPr>
            <a:endParaRPr lang="en-US" sz="2400" b="1" smtClean="0">
              <a:latin typeface="Gill Sans MT" pitchFamily="34" charset="0"/>
            </a:endParaRPr>
          </a:p>
        </p:txBody>
      </p:sp>
    </p:spTree>
  </p:cSld>
  <p:clrMapOvr>
    <a:masterClrMapping/>
  </p:clrMapOvr>
  <p:transition>
    <p:split orient="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ChangeArrowheads="1"/>
          </p:cNvSpPr>
          <p:nvPr/>
        </p:nvSpPr>
        <p:spPr bwMode="auto">
          <a:xfrm>
            <a:off x="533400" y="1409700"/>
            <a:ext cx="8153400" cy="4686300"/>
          </a:xfrm>
          <a:prstGeom prst="rect">
            <a:avLst/>
          </a:prstGeom>
          <a:solidFill>
            <a:schemeClr val="folHlink"/>
          </a:solidFill>
          <a:ln w="12699">
            <a:solidFill>
              <a:schemeClr val="tx1"/>
            </a:solidFill>
            <a:miter lim="800000"/>
            <a:headEnd/>
            <a:tailEnd/>
          </a:ln>
          <a:effectLst>
            <a:outerShdw dist="35921" dir="2700000" algn="ctr" rotWithShape="0">
              <a:schemeClr val="bg2"/>
            </a:outerShdw>
          </a:effectLst>
        </p:spPr>
        <p:txBody>
          <a:bodyPr lIns="90488" tIns="44450" rIns="90488" bIns="44450"/>
          <a:lstStyle/>
          <a:p>
            <a:pPr eaLnBrk="1" hangingPunct="1">
              <a:lnSpc>
                <a:spcPct val="90000"/>
              </a:lnSpc>
              <a:spcBef>
                <a:spcPct val="20000"/>
              </a:spcBef>
              <a:buClr>
                <a:srgbClr val="3568C7"/>
              </a:buClr>
              <a:buFont typeface="Times" pitchFamily="34" charset="0"/>
              <a:buNone/>
              <a:tabLst>
                <a:tab pos="457200" algn="l"/>
              </a:tabLst>
            </a:pPr>
            <a:r>
              <a:rPr lang="en-US" sz="2600">
                <a:solidFill>
                  <a:srgbClr val="000000"/>
                </a:solidFill>
                <a:latin typeface="Arial" charset="0"/>
              </a:rPr>
              <a:t>At Coffee Klatch the average selling price of a cup of coffee is $1.49, the average variable expense per cup is $0.36, the average fixed expense per month is $1,300 and an average of 2,100 cups are sold each month.</a:t>
            </a:r>
          </a:p>
          <a:p>
            <a:pPr eaLnBrk="1" hangingPunct="1">
              <a:lnSpc>
                <a:spcPct val="90000"/>
              </a:lnSpc>
              <a:spcBef>
                <a:spcPct val="20000"/>
              </a:spcBef>
              <a:buClr>
                <a:srgbClr val="3568C7"/>
              </a:buClr>
              <a:buFont typeface="Times" pitchFamily="34" charset="0"/>
              <a:buNone/>
              <a:tabLst>
                <a:tab pos="457200" algn="l"/>
              </a:tabLst>
            </a:pPr>
            <a:r>
              <a:rPr lang="en-US" sz="2600">
                <a:solidFill>
                  <a:srgbClr val="000000"/>
                </a:solidFill>
                <a:latin typeface="Arial" charset="0"/>
              </a:rPr>
              <a:t>If sales increase by 20%, by how much should net operating income increase?</a:t>
            </a:r>
          </a:p>
          <a:p>
            <a:pPr marL="228600" lvl="1" eaLnBrk="1" hangingPunct="1">
              <a:lnSpc>
                <a:spcPct val="90000"/>
              </a:lnSpc>
              <a:spcBef>
                <a:spcPct val="20000"/>
              </a:spcBef>
              <a:buClr>
                <a:srgbClr val="F06157"/>
              </a:buClr>
              <a:buFont typeface="Wingdings" pitchFamily="2" charset="2"/>
              <a:buNone/>
              <a:tabLst>
                <a:tab pos="457200" algn="l"/>
              </a:tabLst>
            </a:pPr>
            <a:r>
              <a:rPr lang="en-US" sz="2600">
                <a:solidFill>
                  <a:srgbClr val="E5F5FF"/>
                </a:solidFill>
                <a:latin typeface="Arial" charset="0"/>
              </a:rPr>
              <a:t>a. 30.0%</a:t>
            </a:r>
          </a:p>
          <a:p>
            <a:pPr marL="228600" lvl="1" eaLnBrk="1" hangingPunct="1">
              <a:lnSpc>
                <a:spcPct val="90000"/>
              </a:lnSpc>
              <a:spcBef>
                <a:spcPct val="20000"/>
              </a:spcBef>
              <a:buClr>
                <a:srgbClr val="F06157"/>
              </a:buClr>
              <a:buFont typeface="Wingdings" pitchFamily="2" charset="2"/>
              <a:buNone/>
              <a:tabLst>
                <a:tab pos="457200" algn="l"/>
              </a:tabLst>
            </a:pPr>
            <a:r>
              <a:rPr lang="en-US" sz="2600">
                <a:solidFill>
                  <a:srgbClr val="E5F5FF"/>
                </a:solidFill>
                <a:latin typeface="Arial" charset="0"/>
              </a:rPr>
              <a:t>b. 20.0%</a:t>
            </a:r>
          </a:p>
          <a:p>
            <a:pPr marL="228600" lvl="1" eaLnBrk="1" hangingPunct="1">
              <a:lnSpc>
                <a:spcPct val="90000"/>
              </a:lnSpc>
              <a:spcBef>
                <a:spcPct val="20000"/>
              </a:spcBef>
              <a:buClr>
                <a:srgbClr val="F06157"/>
              </a:buClr>
              <a:buFont typeface="Wingdings" pitchFamily="2" charset="2"/>
              <a:buNone/>
              <a:tabLst>
                <a:tab pos="457200" algn="l"/>
              </a:tabLst>
            </a:pPr>
            <a:r>
              <a:rPr lang="en-US" sz="2600">
                <a:solidFill>
                  <a:srgbClr val="E5F5FF"/>
                </a:solidFill>
                <a:latin typeface="Arial" charset="0"/>
              </a:rPr>
              <a:t>c. 22.1%</a:t>
            </a:r>
          </a:p>
          <a:p>
            <a:pPr marL="228600" lvl="1" eaLnBrk="1" hangingPunct="1">
              <a:lnSpc>
                <a:spcPct val="90000"/>
              </a:lnSpc>
              <a:spcBef>
                <a:spcPct val="20000"/>
              </a:spcBef>
              <a:buClr>
                <a:srgbClr val="F06157"/>
              </a:buClr>
              <a:buFont typeface="Wingdings" pitchFamily="2" charset="2"/>
              <a:buNone/>
              <a:tabLst>
                <a:tab pos="457200" algn="l"/>
              </a:tabLst>
            </a:pPr>
            <a:r>
              <a:rPr lang="en-US" sz="2600">
                <a:solidFill>
                  <a:srgbClr val="000000"/>
                </a:solidFill>
                <a:latin typeface="Arial" charset="0"/>
              </a:rPr>
              <a:t>d. 44.2%</a:t>
            </a:r>
          </a:p>
        </p:txBody>
      </p:sp>
      <p:sp>
        <p:nvSpPr>
          <p:cNvPr id="432131" name="Rectangle 3"/>
          <p:cNvSpPr>
            <a:spLocks noGrp="1" noChangeArrowheads="1"/>
          </p:cNvSpPr>
          <p:nvPr>
            <p:ph type="title"/>
          </p:nvPr>
        </p:nvSpPr>
        <p:spPr>
          <a:noFill/>
          <a:ln/>
          <a:extLs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a:t>Quick Check </a:t>
            </a:r>
            <a:r>
              <a:rPr lang="en-US" sz="3200">
                <a:sym typeface="Wingdings" pitchFamily="2" charset="2"/>
              </a:rPr>
              <a:t></a:t>
            </a:r>
          </a:p>
        </p:txBody>
      </p:sp>
      <p:sp>
        <p:nvSpPr>
          <p:cNvPr id="432132" name="Oval 4"/>
          <p:cNvSpPr>
            <a:spLocks noChangeArrowheads="1"/>
          </p:cNvSpPr>
          <p:nvPr/>
        </p:nvSpPr>
        <p:spPr bwMode="auto">
          <a:xfrm>
            <a:off x="700088" y="5376863"/>
            <a:ext cx="519112" cy="490537"/>
          </a:xfrm>
          <a:prstGeom prst="ellipse">
            <a:avLst/>
          </a:prstGeom>
          <a:noFill/>
          <a:ln w="50799">
            <a:solidFill>
              <a:srgbClr val="FF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AU">
              <a:solidFill>
                <a:srgbClr val="000000"/>
              </a:solidFill>
              <a:latin typeface="Arial" charset="0"/>
            </a:endParaRPr>
          </a:p>
        </p:txBody>
      </p:sp>
      <p:graphicFrame>
        <p:nvGraphicFramePr>
          <p:cNvPr id="432133" name="Object 5"/>
          <p:cNvGraphicFramePr>
            <a:graphicFrameLocks noChangeAspect="1"/>
          </p:cNvGraphicFramePr>
          <p:nvPr/>
        </p:nvGraphicFramePr>
        <p:xfrm>
          <a:off x="2667000" y="4333875"/>
          <a:ext cx="5513388" cy="1304925"/>
        </p:xfrm>
        <a:graphic>
          <a:graphicData uri="http://schemas.openxmlformats.org/presentationml/2006/ole">
            <p:oleObj spid="_x0000_s203778" name="Worksheet" r:id="rId4" imgW="2600361" imgH="609684" progId="Excel.Sheet.8">
              <p:embed/>
            </p:oleObj>
          </a:graphicData>
        </a:graphic>
      </p:graphicFrame>
    </p:spTree>
    <p:extLst>
      <p:ext uri="{BB962C8B-B14F-4D97-AF65-F5344CB8AC3E}">
        <p14:creationId xmlns="" xmlns:p14="http://schemas.microsoft.com/office/powerpoint/2010/main" val="621194776"/>
      </p:ext>
    </p:extLst>
  </p:cSld>
  <p:clrMapOvr>
    <a:masterClrMapping/>
  </p:clrMapOvr>
  <p:transition spd="med">
    <p:blinds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a:noFill/>
          <a:ln/>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a:t>Verify Increase in Profit</a:t>
            </a:r>
          </a:p>
        </p:txBody>
      </p:sp>
      <p:graphicFrame>
        <p:nvGraphicFramePr>
          <p:cNvPr id="434179" name="Object 3"/>
          <p:cNvGraphicFramePr>
            <a:graphicFrameLocks noChangeAspect="1"/>
          </p:cNvGraphicFramePr>
          <p:nvPr/>
        </p:nvGraphicFramePr>
        <p:xfrm>
          <a:off x="533400" y="1487488"/>
          <a:ext cx="8153400" cy="4608512"/>
        </p:xfrm>
        <a:graphic>
          <a:graphicData uri="http://schemas.openxmlformats.org/presentationml/2006/ole">
            <p:oleObj spid="_x0000_s204802" name="Worksheet" r:id="rId4" imgW="2990880" imgH="1687320" progId="Excel.Sheet.8">
              <p:embed/>
            </p:oleObj>
          </a:graphicData>
        </a:graphic>
      </p:graphicFrame>
    </p:spTree>
    <p:extLst>
      <p:ext uri="{BB962C8B-B14F-4D97-AF65-F5344CB8AC3E}">
        <p14:creationId xmlns="" xmlns:p14="http://schemas.microsoft.com/office/powerpoint/2010/main" val="3324563374"/>
      </p:ext>
    </p:extLst>
  </p:cSld>
  <p:clrMapOvr>
    <a:masterClrMapping/>
  </p:clrMapOvr>
  <p:transition>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a:noFill/>
          <a:ln/>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a:t>The Concept of Sales Mix</a:t>
            </a:r>
          </a:p>
        </p:txBody>
      </p:sp>
      <p:sp>
        <p:nvSpPr>
          <p:cNvPr id="442371" name="Rectangle 3"/>
          <p:cNvSpPr>
            <a:spLocks noGrp="1" noChangeArrowheads="1"/>
          </p:cNvSpPr>
          <p:nvPr>
            <p:ph idx="1"/>
          </p:nvPr>
        </p:nvSpPr>
        <p:spPr>
          <a:xfrm>
            <a:off x="533400" y="1524000"/>
            <a:ext cx="8001000" cy="4800600"/>
          </a:xfrm>
          <a:noFill/>
          <a:ln/>
          <a:extLst>
            <a:ext uri="{91240B29-F687-4F45-9708-019B960494DF}">
              <a14:hiddenLine xmlns="" xmlns:a14="http://schemas.microsoft.com/office/drawing/2010/main" w="12700">
                <a:solidFill>
                  <a:schemeClr val="tx1"/>
                </a:solidFill>
                <a:miter lim="800000"/>
                <a:headEnd/>
                <a:tailEnd/>
              </a14:hiddenLine>
            </a:ext>
          </a:extLst>
        </p:spPr>
        <p:txBody>
          <a:bodyPr lIns="90488" tIns="44450" rIns="90488" bIns="44450"/>
          <a:lstStyle/>
          <a:p>
            <a:r>
              <a:rPr lang="en-US" sz="2800"/>
              <a:t>Sales mix is the relative proportion in which a company’s products are sold.</a:t>
            </a:r>
          </a:p>
          <a:p>
            <a:r>
              <a:rPr lang="en-US" sz="2800"/>
              <a:t>Different products have different selling prices, cost structures, and contribution margins.</a:t>
            </a:r>
            <a:br>
              <a:rPr lang="en-US" sz="2800"/>
            </a:br>
            <a:endParaRPr lang="en-US" sz="2800"/>
          </a:p>
          <a:p>
            <a:pPr algn="ctr">
              <a:buFont typeface="Times" pitchFamily="34" charset="0"/>
              <a:buNone/>
            </a:pPr>
            <a:r>
              <a:rPr lang="en-US" sz="2800">
                <a:solidFill>
                  <a:srgbClr val="0000CC"/>
                </a:solidFill>
              </a:rPr>
              <a:t>  Let’s assume Racing Bicycle Company sells bikes and carts and that the sales mix between the two products remains the same.</a:t>
            </a:r>
            <a:endParaRPr lang="en-US" sz="2800">
              <a:solidFill>
                <a:schemeClr val="accent2"/>
              </a:solidFill>
            </a:endParaRPr>
          </a:p>
        </p:txBody>
      </p:sp>
      <p:pic>
        <p:nvPicPr>
          <p:cNvPr id="442372" name="Picture 4" descr="j019904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191000" y="5638800"/>
            <a:ext cx="993775" cy="8191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959891682"/>
      </p:ext>
    </p:extLst>
  </p:cSld>
  <p:clrMapOvr>
    <a:masterClrMapping/>
  </p:clrMapOvr>
  <p:transition>
    <p:checke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a:noFill/>
          <a:ln/>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a:t>Multi-product break-even analysis</a:t>
            </a:r>
          </a:p>
        </p:txBody>
      </p:sp>
      <p:sp>
        <p:nvSpPr>
          <p:cNvPr id="444419" name="Rectangle 3"/>
          <p:cNvSpPr>
            <a:spLocks noGrp="1" noChangeArrowheads="1"/>
          </p:cNvSpPr>
          <p:nvPr>
            <p:ph idx="1"/>
          </p:nvPr>
        </p:nvSpPr>
        <p:spPr>
          <a:xfrm>
            <a:off x="152400" y="1143000"/>
            <a:ext cx="8915400" cy="530225"/>
          </a:xfrm>
          <a:noFill/>
          <a:ln/>
          <a:extLst>
            <a:ext uri="{91240B29-F687-4F45-9708-019B960494DF}">
              <a14:hiddenLine xmlns="" xmlns:a14="http://schemas.microsoft.com/office/drawing/2010/main" w="12700">
                <a:solidFill>
                  <a:schemeClr val="tx1"/>
                </a:solidFill>
                <a:miter lim="800000"/>
                <a:headEnd/>
                <a:tailEnd/>
              </a14:hiddenLine>
            </a:ext>
          </a:extLst>
        </p:spPr>
        <p:txBody>
          <a:bodyPr lIns="90488" tIns="44450" rIns="90488" bIns="44450"/>
          <a:lstStyle/>
          <a:p>
            <a:pPr algn="ctr">
              <a:buFont typeface="Times" pitchFamily="34" charset="0"/>
              <a:buNone/>
            </a:pPr>
            <a:r>
              <a:rPr lang="en-US" sz="2800"/>
              <a:t>Racing Bicycle Co. provides the following information:</a:t>
            </a:r>
          </a:p>
        </p:txBody>
      </p:sp>
      <p:pic>
        <p:nvPicPr>
          <p:cNvPr id="444420" name="Picture 4" descr="C6ProductMix"/>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200" y="1676400"/>
            <a:ext cx="8991600" cy="396081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grpSp>
        <p:nvGrpSpPr>
          <p:cNvPr id="444421" name="Group 5"/>
          <p:cNvGrpSpPr>
            <a:grpSpLocks/>
          </p:cNvGrpSpPr>
          <p:nvPr/>
        </p:nvGrpSpPr>
        <p:grpSpPr bwMode="auto">
          <a:xfrm>
            <a:off x="4800600" y="4343400"/>
            <a:ext cx="4049713" cy="2224088"/>
            <a:chOff x="3024" y="2919"/>
            <a:chExt cx="2551" cy="1401"/>
          </a:xfrm>
        </p:grpSpPr>
        <p:sp>
          <p:nvSpPr>
            <p:cNvPr id="444422" name="Rectangle 6"/>
            <p:cNvSpPr>
              <a:spLocks noChangeArrowheads="1"/>
            </p:cNvSpPr>
            <p:nvPr/>
          </p:nvSpPr>
          <p:spPr bwMode="auto">
            <a:xfrm>
              <a:off x="3024" y="3842"/>
              <a:ext cx="996" cy="47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200" b="1" u="sng">
                  <a:solidFill>
                    <a:srgbClr val="0000CC"/>
                  </a:solidFill>
                  <a:latin typeface="Arial" charset="0"/>
                </a:rPr>
                <a:t>$265,000   </a:t>
              </a:r>
              <a:endParaRPr lang="en-US" sz="2200" b="1">
                <a:solidFill>
                  <a:srgbClr val="0000CC"/>
                </a:solidFill>
                <a:latin typeface="Arial" charset="0"/>
              </a:endParaRPr>
            </a:p>
            <a:p>
              <a:r>
                <a:rPr lang="en-US" sz="2200" b="1">
                  <a:solidFill>
                    <a:srgbClr val="0000CC"/>
                  </a:solidFill>
                  <a:latin typeface="Arial" charset="0"/>
                </a:rPr>
                <a:t>$550,000</a:t>
              </a:r>
            </a:p>
          </p:txBody>
        </p:sp>
        <p:sp>
          <p:nvSpPr>
            <p:cNvPr id="444423" name="Rectangle 7"/>
            <p:cNvSpPr>
              <a:spLocks noChangeArrowheads="1"/>
            </p:cNvSpPr>
            <p:nvPr/>
          </p:nvSpPr>
          <p:spPr bwMode="auto">
            <a:xfrm>
              <a:off x="3888" y="3938"/>
              <a:ext cx="1687" cy="26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200" b="1">
                  <a:solidFill>
                    <a:srgbClr val="0000CC"/>
                  </a:solidFill>
                  <a:latin typeface="Arial" charset="0"/>
                </a:rPr>
                <a:t>=  48.2% (rounded)</a:t>
              </a:r>
            </a:p>
          </p:txBody>
        </p:sp>
        <p:sp>
          <p:nvSpPr>
            <p:cNvPr id="444424" name="Line 8"/>
            <p:cNvSpPr>
              <a:spLocks noChangeShapeType="1"/>
            </p:cNvSpPr>
            <p:nvPr/>
          </p:nvSpPr>
          <p:spPr bwMode="auto">
            <a:xfrm flipV="1">
              <a:off x="4896" y="2919"/>
              <a:ext cx="240" cy="1106"/>
            </a:xfrm>
            <a:prstGeom prst="line">
              <a:avLst/>
            </a:prstGeom>
            <a:noFill/>
            <a:ln w="38100">
              <a:solidFill>
                <a:srgbClr val="FF0000"/>
              </a:solidFill>
              <a:round/>
              <a:headEnd/>
              <a:tailEnd type="triangle" w="med" len="med"/>
            </a:ln>
            <a:effectLst>
              <a:outerShdw dist="28398" dir="3806097" algn="ctr" rotWithShape="0">
                <a:schemeClr val="bg2"/>
              </a:outerShdw>
            </a:effectLst>
            <a:extLst>
              <a:ext uri="{909E8E84-426E-40DD-AFC4-6F175D3DCCD1}">
                <a14:hiddenFill xmlns="" xmlns:a14="http://schemas.microsoft.com/office/drawing/2010/main">
                  <a:noFill/>
                </a14:hiddenFill>
              </a:ext>
            </a:extLst>
          </p:spPr>
          <p:txBody>
            <a:bodyPr wrap="none" anchor="ctr"/>
            <a:lstStyle/>
            <a:p>
              <a:endParaRPr lang="en-AU">
                <a:solidFill>
                  <a:srgbClr val="000000"/>
                </a:solidFill>
                <a:latin typeface="Arial" charset="0"/>
              </a:endParaRPr>
            </a:p>
          </p:txBody>
        </p:sp>
      </p:grpSp>
    </p:spTree>
    <p:extLst>
      <p:ext uri="{BB962C8B-B14F-4D97-AF65-F5344CB8AC3E}">
        <p14:creationId xmlns="" xmlns:p14="http://schemas.microsoft.com/office/powerpoint/2010/main" val="1810700173"/>
      </p:ext>
    </p:extLst>
  </p:cSld>
  <p:clrMapOvr>
    <a:masterClrMapping/>
  </p:clrMapOvr>
  <p:transition>
    <p:zoom dir="in"/>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a:noFill/>
          <a:ln/>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a:t>Multi-product break-even analysis</a:t>
            </a:r>
          </a:p>
        </p:txBody>
      </p:sp>
      <p:grpSp>
        <p:nvGrpSpPr>
          <p:cNvPr id="446467" name="Group 3"/>
          <p:cNvGrpSpPr>
            <a:grpSpLocks/>
          </p:cNvGrpSpPr>
          <p:nvPr/>
        </p:nvGrpSpPr>
        <p:grpSpPr bwMode="auto">
          <a:xfrm>
            <a:off x="381000" y="762000"/>
            <a:ext cx="4876800" cy="2133600"/>
            <a:chOff x="1584" y="864"/>
            <a:chExt cx="3072" cy="1344"/>
          </a:xfrm>
        </p:grpSpPr>
        <p:sp>
          <p:nvSpPr>
            <p:cNvPr id="446468" name="Rectangle 4"/>
            <p:cNvSpPr>
              <a:spLocks noChangeArrowheads="1"/>
            </p:cNvSpPr>
            <p:nvPr/>
          </p:nvSpPr>
          <p:spPr bwMode="auto">
            <a:xfrm>
              <a:off x="1584" y="864"/>
              <a:ext cx="3072" cy="134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rgbClr val="000000"/>
                </a:solidFill>
                <a:latin typeface="Arial" charset="0"/>
              </a:endParaRPr>
            </a:p>
          </p:txBody>
        </p:sp>
        <p:sp>
          <p:nvSpPr>
            <p:cNvPr id="446469" name="Text Box 5"/>
            <p:cNvSpPr txBox="1">
              <a:spLocks noChangeArrowheads="1"/>
            </p:cNvSpPr>
            <p:nvPr/>
          </p:nvSpPr>
          <p:spPr bwMode="auto">
            <a:xfrm>
              <a:off x="2928" y="864"/>
              <a:ext cx="1632" cy="5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2400" b="1">
                  <a:solidFill>
                    <a:srgbClr val="FFFFFF"/>
                  </a:solidFill>
                  <a:latin typeface="Arial" charset="0"/>
                </a:rPr>
                <a:t>Fixed expenses</a:t>
              </a:r>
            </a:p>
            <a:p>
              <a:pPr algn="ctr" eaLnBrk="1" hangingPunct="1"/>
              <a:r>
                <a:rPr lang="en-US" sz="2400" b="1">
                  <a:solidFill>
                    <a:srgbClr val="FFFFFF"/>
                  </a:solidFill>
                  <a:latin typeface="Arial" charset="0"/>
                </a:rPr>
                <a:t>CM Ratio</a:t>
              </a:r>
            </a:p>
          </p:txBody>
        </p:sp>
        <p:sp>
          <p:nvSpPr>
            <p:cNvPr id="446470" name="Line 6"/>
            <p:cNvSpPr>
              <a:spLocks noChangeShapeType="1"/>
            </p:cNvSpPr>
            <p:nvPr/>
          </p:nvSpPr>
          <p:spPr bwMode="auto">
            <a:xfrm>
              <a:off x="3072" y="1126"/>
              <a:ext cx="1392" cy="0"/>
            </a:xfrm>
            <a:prstGeom prst="line">
              <a:avLst/>
            </a:prstGeom>
            <a:noFill/>
            <a:ln w="38100">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AU">
                <a:solidFill>
                  <a:srgbClr val="000000"/>
                </a:solidFill>
                <a:latin typeface="Arial" charset="0"/>
              </a:endParaRPr>
            </a:p>
          </p:txBody>
        </p:sp>
        <p:sp>
          <p:nvSpPr>
            <p:cNvPr id="446471" name="Text Box 7"/>
            <p:cNvSpPr txBox="1">
              <a:spLocks noChangeArrowheads="1"/>
            </p:cNvSpPr>
            <p:nvPr/>
          </p:nvSpPr>
          <p:spPr bwMode="auto">
            <a:xfrm>
              <a:off x="1584" y="864"/>
              <a:ext cx="1200" cy="5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2400" b="1">
                  <a:solidFill>
                    <a:srgbClr val="FFFFFF"/>
                  </a:solidFill>
                  <a:latin typeface="Arial" charset="0"/>
                </a:rPr>
                <a:t>Break-even</a:t>
              </a:r>
              <a:br>
                <a:rPr lang="en-US" sz="2400" b="1">
                  <a:solidFill>
                    <a:srgbClr val="FFFFFF"/>
                  </a:solidFill>
                  <a:latin typeface="Arial" charset="0"/>
                </a:rPr>
              </a:br>
              <a:r>
                <a:rPr lang="en-US" sz="2400" b="1">
                  <a:solidFill>
                    <a:srgbClr val="FFFFFF"/>
                  </a:solidFill>
                  <a:latin typeface="Arial" charset="0"/>
                </a:rPr>
                <a:t>sales</a:t>
              </a:r>
            </a:p>
          </p:txBody>
        </p:sp>
        <p:sp>
          <p:nvSpPr>
            <p:cNvPr id="446472" name="Text Box 8"/>
            <p:cNvSpPr txBox="1">
              <a:spLocks noChangeArrowheads="1"/>
            </p:cNvSpPr>
            <p:nvPr/>
          </p:nvSpPr>
          <p:spPr bwMode="auto">
            <a:xfrm>
              <a:off x="2880" y="1344"/>
              <a:ext cx="1104" cy="5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2400" b="1">
                  <a:solidFill>
                    <a:srgbClr val="FFFFFF"/>
                  </a:solidFill>
                  <a:latin typeface="Arial" charset="0"/>
                </a:rPr>
                <a:t>$170,000</a:t>
              </a:r>
            </a:p>
            <a:p>
              <a:pPr algn="ctr" eaLnBrk="1" hangingPunct="1"/>
              <a:r>
                <a:rPr lang="en-US" sz="2400" b="1">
                  <a:solidFill>
                    <a:srgbClr val="FFFFFF"/>
                  </a:solidFill>
                  <a:latin typeface="Arial" charset="0"/>
                </a:rPr>
                <a:t>48.2%</a:t>
              </a:r>
            </a:p>
          </p:txBody>
        </p:sp>
        <p:sp>
          <p:nvSpPr>
            <p:cNvPr id="446473" name="Text Box 9"/>
            <p:cNvSpPr txBox="1">
              <a:spLocks noChangeArrowheads="1"/>
            </p:cNvSpPr>
            <p:nvPr/>
          </p:nvSpPr>
          <p:spPr bwMode="auto">
            <a:xfrm>
              <a:off x="2736" y="1872"/>
              <a:ext cx="134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2400" b="1">
                  <a:solidFill>
                    <a:srgbClr val="FFFFFF"/>
                  </a:solidFill>
                  <a:latin typeface="Arial" charset="0"/>
                </a:rPr>
                <a:t>=</a:t>
              </a:r>
              <a:r>
                <a:rPr lang="en-US" sz="2400" b="1">
                  <a:solidFill>
                    <a:srgbClr val="000000"/>
                  </a:solidFill>
                  <a:latin typeface="Arial" charset="0"/>
                </a:rPr>
                <a:t> </a:t>
              </a:r>
              <a:r>
                <a:rPr lang="en-US" sz="2400" b="1" i="1">
                  <a:solidFill>
                    <a:srgbClr val="FFFF00"/>
                  </a:solidFill>
                  <a:latin typeface="Arial" charset="0"/>
                </a:rPr>
                <a:t>$352,697</a:t>
              </a:r>
            </a:p>
          </p:txBody>
        </p:sp>
        <p:sp>
          <p:nvSpPr>
            <p:cNvPr id="446474" name="Line 10"/>
            <p:cNvSpPr>
              <a:spLocks noChangeShapeType="1"/>
            </p:cNvSpPr>
            <p:nvPr/>
          </p:nvSpPr>
          <p:spPr bwMode="auto">
            <a:xfrm>
              <a:off x="3024" y="1621"/>
              <a:ext cx="864" cy="0"/>
            </a:xfrm>
            <a:prstGeom prst="line">
              <a:avLst/>
            </a:prstGeom>
            <a:noFill/>
            <a:ln w="38100">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AU">
                <a:solidFill>
                  <a:srgbClr val="000000"/>
                </a:solidFill>
                <a:latin typeface="Arial" charset="0"/>
              </a:endParaRPr>
            </a:p>
          </p:txBody>
        </p:sp>
        <p:sp>
          <p:nvSpPr>
            <p:cNvPr id="446475" name="Text Box 11"/>
            <p:cNvSpPr txBox="1">
              <a:spLocks noChangeArrowheads="1"/>
            </p:cNvSpPr>
            <p:nvPr/>
          </p:nvSpPr>
          <p:spPr bwMode="auto">
            <a:xfrm>
              <a:off x="2736" y="1474"/>
              <a:ext cx="24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pPr>
              <a:r>
                <a:rPr lang="en-US" sz="2400" b="1">
                  <a:solidFill>
                    <a:srgbClr val="FFFFFF"/>
                  </a:solidFill>
                  <a:latin typeface="Arial" charset="0"/>
                </a:rPr>
                <a:t>=</a:t>
              </a:r>
            </a:p>
          </p:txBody>
        </p:sp>
        <p:sp>
          <p:nvSpPr>
            <p:cNvPr id="446476" name="Text Box 12"/>
            <p:cNvSpPr txBox="1">
              <a:spLocks noChangeArrowheads="1"/>
            </p:cNvSpPr>
            <p:nvPr/>
          </p:nvSpPr>
          <p:spPr bwMode="auto">
            <a:xfrm>
              <a:off x="2736" y="960"/>
              <a:ext cx="256" cy="3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FF"/>
                  </a:solidFill>
                  <a:latin typeface="Arial" charset="0"/>
                </a:rPr>
                <a:t>=</a:t>
              </a:r>
            </a:p>
          </p:txBody>
        </p:sp>
      </p:grpSp>
      <p:pic>
        <p:nvPicPr>
          <p:cNvPr id="446477" name="Picture 13" descr="C6MultiProductBE"/>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200" y="2819400"/>
            <a:ext cx="8991600" cy="38163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345004487"/>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46477"/>
                                        </p:tgtEl>
                                        <p:attrNameLst>
                                          <p:attrName>style.visibility</p:attrName>
                                        </p:attrNameLst>
                                      </p:cBhvr>
                                      <p:to>
                                        <p:strVal val="visible"/>
                                      </p:to>
                                    </p:set>
                                    <p:animEffect transition="in" filter="wipe(up)">
                                      <p:cBhvr>
                                        <p:cTn id="7" dur="500"/>
                                        <p:tgtEl>
                                          <p:spTgt spid="446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a:noFill/>
          <a:ln/>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US"/>
              <a:t>Key Assumptions of CVP Analysis</a:t>
            </a:r>
          </a:p>
        </p:txBody>
      </p:sp>
      <p:sp>
        <p:nvSpPr>
          <p:cNvPr id="448515" name="Rectangle 3"/>
          <p:cNvSpPr>
            <a:spLocks noGrp="1" noChangeArrowheads="1"/>
          </p:cNvSpPr>
          <p:nvPr>
            <p:ph idx="1"/>
          </p:nvPr>
        </p:nvSpPr>
        <p:spPr>
          <a:xfrm>
            <a:off x="304800" y="1295400"/>
            <a:ext cx="8686800" cy="5257800"/>
          </a:xfrm>
          <a:noFill/>
          <a:ln/>
          <a:extLst>
            <a:ext uri="{91240B29-F687-4F45-9708-019B960494DF}">
              <a14:hiddenLine xmlns="" xmlns:a14="http://schemas.microsoft.com/office/drawing/2010/main" w="12700">
                <a:solidFill>
                  <a:schemeClr val="tx1"/>
                </a:solidFill>
                <a:miter lim="800000"/>
                <a:headEnd/>
                <a:tailEnd/>
              </a14:hiddenLine>
            </a:ext>
          </a:extLst>
        </p:spPr>
        <p:txBody>
          <a:bodyPr lIns="90488" tIns="44450" rIns="90488" bIns="44450"/>
          <a:lstStyle/>
          <a:p>
            <a:pPr>
              <a:buFont typeface="Wingdings" pitchFamily="2" charset="2"/>
              <a:buChar char=""/>
            </a:pPr>
            <a:r>
              <a:rPr lang="en-US" sz="3300"/>
              <a:t>Selling price is constant.</a:t>
            </a:r>
          </a:p>
          <a:p>
            <a:pPr>
              <a:buFont typeface="Wingdings" pitchFamily="2" charset="2"/>
              <a:buChar char=""/>
            </a:pPr>
            <a:r>
              <a:rPr lang="en-US" sz="3300"/>
              <a:t>Costs are linear.</a:t>
            </a:r>
          </a:p>
          <a:p>
            <a:pPr>
              <a:buFont typeface="Wingdings" pitchFamily="2" charset="2"/>
              <a:buChar char=""/>
            </a:pPr>
            <a:r>
              <a:rPr lang="en-US" sz="3300"/>
              <a:t>In multiproduct companies, the sales mix is constant.</a:t>
            </a:r>
          </a:p>
          <a:p>
            <a:pPr>
              <a:buFont typeface="Wingdings" pitchFamily="2" charset="2"/>
              <a:buChar char=""/>
            </a:pPr>
            <a:r>
              <a:rPr lang="en-US" sz="3300"/>
              <a:t>In manufacturing companies, inventories do not change (units produced = units sold).</a:t>
            </a:r>
          </a:p>
        </p:txBody>
      </p:sp>
      <p:pic>
        <p:nvPicPr>
          <p:cNvPr id="448516" name="Picture 4" descr="j0283754"/>
          <p:cNvPicPr>
            <a:picLocks noChangeAspect="1" noChangeArrowheads="1" noCrop="1"/>
          </p:cNvPicPr>
          <p:nvPr/>
        </p:nvPicPr>
        <p:blipFill>
          <a:blip r:embed="rId3">
            <a:extLst>
              <a:ext uri="{28A0092B-C50C-407E-A947-70E740481C1C}">
                <a14:useLocalDpi xmlns="" xmlns:a14="http://schemas.microsoft.com/office/drawing/2010/main" val="0"/>
              </a:ext>
            </a:extLst>
          </a:blip>
          <a:srcRect/>
          <a:stretch>
            <a:fillRect/>
          </a:stretch>
        </p:blipFill>
        <p:spPr bwMode="auto">
          <a:xfrm>
            <a:off x="6629400" y="4648200"/>
            <a:ext cx="1873250" cy="1905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21772619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48515">
                                            <p:txEl>
                                              <p:pRg st="0" end="0"/>
                                            </p:txEl>
                                          </p:spTgt>
                                        </p:tgtEl>
                                        <p:attrNameLst>
                                          <p:attrName>style.visibility</p:attrName>
                                        </p:attrNameLst>
                                      </p:cBhvr>
                                      <p:to>
                                        <p:strVal val="visible"/>
                                      </p:to>
                                    </p:set>
                                    <p:animEffect transition="in" filter="wipe(up)">
                                      <p:cBhvr>
                                        <p:cTn id="7" dur="500"/>
                                        <p:tgtEl>
                                          <p:spTgt spid="448515">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48515">
                                            <p:txEl>
                                              <p:pRg st="1" end="1"/>
                                            </p:txEl>
                                          </p:spTgt>
                                        </p:tgtEl>
                                        <p:attrNameLst>
                                          <p:attrName>style.visibility</p:attrName>
                                        </p:attrNameLst>
                                      </p:cBhvr>
                                      <p:to>
                                        <p:strVal val="visible"/>
                                      </p:to>
                                    </p:set>
                                    <p:animEffect transition="in" filter="wipe(up)">
                                      <p:cBhvr>
                                        <p:cTn id="11" dur="500"/>
                                        <p:tgtEl>
                                          <p:spTgt spid="448515">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48515">
                                            <p:txEl>
                                              <p:pRg st="2" end="2"/>
                                            </p:txEl>
                                          </p:spTgt>
                                        </p:tgtEl>
                                        <p:attrNameLst>
                                          <p:attrName>style.visibility</p:attrName>
                                        </p:attrNameLst>
                                      </p:cBhvr>
                                      <p:to>
                                        <p:strVal val="visible"/>
                                      </p:to>
                                    </p:set>
                                    <p:animEffect transition="in" filter="wipe(up)">
                                      <p:cBhvr>
                                        <p:cTn id="15" dur="500"/>
                                        <p:tgtEl>
                                          <p:spTgt spid="448515">
                                            <p:txEl>
                                              <p:pRg st="2" end="2"/>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48515">
                                            <p:txEl>
                                              <p:pRg st="3" end="3"/>
                                            </p:txEl>
                                          </p:spTgt>
                                        </p:tgtEl>
                                        <p:attrNameLst>
                                          <p:attrName>style.visibility</p:attrName>
                                        </p:attrNameLst>
                                      </p:cBhvr>
                                      <p:to>
                                        <p:strVal val="visible"/>
                                      </p:to>
                                    </p:set>
                                    <p:animEffect transition="in" filter="wipe(up)">
                                      <p:cBhvr>
                                        <p:cTn id="19" dur="500"/>
                                        <p:tgtEl>
                                          <p:spTgt spid="4485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5" grpId="0" build="p" autoUpdateAnimBg="0" advAuto="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050"/>
          <p:cNvSpPr>
            <a:spLocks noGrp="1" noChangeArrowheads="1"/>
          </p:cNvSpPr>
          <p:nvPr>
            <p:ph type="title"/>
          </p:nvPr>
        </p:nvSpPr>
        <p:spPr>
          <a:xfrm>
            <a:off x="152400" y="304800"/>
            <a:ext cx="8915400" cy="914400"/>
          </a:xfrm>
          <a:extLs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pPr algn="ctr" eaLnBrk="1" fontAlgn="auto" hangingPunct="1">
              <a:spcAft>
                <a:spcPts val="0"/>
              </a:spcAft>
              <a:defRPr/>
            </a:pPr>
            <a:r>
              <a:rPr lang="en-US" dirty="0" smtClean="0">
                <a:solidFill>
                  <a:schemeClr val="accent1">
                    <a:satMod val="150000"/>
                  </a:schemeClr>
                </a:solidFill>
              </a:rPr>
              <a:t>Contribution Income Statement</a:t>
            </a:r>
          </a:p>
        </p:txBody>
      </p:sp>
      <p:sp>
        <p:nvSpPr>
          <p:cNvPr id="74755" name="Rectangle 10"/>
          <p:cNvSpPr>
            <a:spLocks noGrp="1" noChangeArrowheads="1"/>
          </p:cNvSpPr>
          <p:nvPr>
            <p:ph type="body" sz="half" idx="2"/>
          </p:nvPr>
        </p:nvSpPr>
        <p:spPr>
          <a:xfrm>
            <a:off x="304800" y="1676400"/>
            <a:ext cx="8534400" cy="3962400"/>
          </a:xfrm>
          <a:extLst>
            <a:ext uri="{91240B29-F687-4F45-9708-019B960494DF}">
              <a14:hiddenLine xmlns="" xmlns:a14="http://schemas.microsoft.com/office/drawing/2010/main" w="12699">
                <a:solidFill>
                  <a:schemeClr val="tx1"/>
                </a:solidFill>
                <a:miter lim="800000"/>
                <a:headEnd/>
                <a:tailEnd/>
              </a14:hiddenLine>
            </a:ext>
          </a:extLst>
        </p:spPr>
        <p:txBody>
          <a:bodyPr lIns="90488" tIns="44450" rIns="90488" bIns="44450"/>
          <a:lstStyle/>
          <a:p>
            <a:pPr marL="568325" indent="-457200" algn="just" eaLnBrk="1" hangingPunct="1">
              <a:buFont typeface="Wingdings" pitchFamily="2" charset="2"/>
              <a:buChar char="Ø"/>
            </a:pPr>
            <a:endParaRPr lang="en-US" sz="2400" b="1" smtClean="0">
              <a:latin typeface="Gill Sans MT" pitchFamily="34" charset="0"/>
            </a:endParaRPr>
          </a:p>
          <a:p>
            <a:pPr marL="568325" indent="-457200" algn="just" eaLnBrk="1" hangingPunct="1">
              <a:buFont typeface="Wingdings" pitchFamily="2" charset="2"/>
              <a:buChar char="Ø"/>
            </a:pPr>
            <a:endParaRPr lang="en-US" sz="2400" b="1" smtClean="0">
              <a:latin typeface="Gill Sans MT" pitchFamily="34" charset="0"/>
            </a:endParaRPr>
          </a:p>
        </p:txBody>
      </p:sp>
      <p:pic>
        <p:nvPicPr>
          <p:cNvPr id="7475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2000" y="1676400"/>
            <a:ext cx="7848600" cy="441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050"/>
          <p:cNvSpPr>
            <a:spLocks noGrp="1" noChangeArrowheads="1"/>
          </p:cNvSpPr>
          <p:nvPr>
            <p:ph type="title"/>
          </p:nvPr>
        </p:nvSpPr>
        <p:spPr>
          <a:xfrm>
            <a:off x="152400" y="304800"/>
            <a:ext cx="8915400" cy="914400"/>
          </a:xfrm>
          <a:extLs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pPr algn="ctr" eaLnBrk="1" fontAlgn="auto" hangingPunct="1">
              <a:spcAft>
                <a:spcPts val="0"/>
              </a:spcAft>
              <a:defRPr/>
            </a:pPr>
            <a:r>
              <a:rPr lang="en-US" dirty="0" smtClean="0">
                <a:solidFill>
                  <a:schemeClr val="accent1">
                    <a:satMod val="150000"/>
                  </a:schemeClr>
                </a:solidFill>
              </a:rPr>
              <a:t>Contribution Income Statement</a:t>
            </a:r>
          </a:p>
        </p:txBody>
      </p:sp>
      <p:sp>
        <p:nvSpPr>
          <p:cNvPr id="75779" name="Rectangle 10"/>
          <p:cNvSpPr>
            <a:spLocks noGrp="1" noChangeArrowheads="1"/>
          </p:cNvSpPr>
          <p:nvPr>
            <p:ph type="body" sz="half" idx="2"/>
          </p:nvPr>
        </p:nvSpPr>
        <p:spPr>
          <a:xfrm>
            <a:off x="304800" y="1676400"/>
            <a:ext cx="8534400" cy="3962400"/>
          </a:xfrm>
          <a:extLst>
            <a:ext uri="{91240B29-F687-4F45-9708-019B960494DF}">
              <a14:hiddenLine xmlns="" xmlns:a14="http://schemas.microsoft.com/office/drawing/2010/main" w="12699">
                <a:solidFill>
                  <a:schemeClr val="tx1"/>
                </a:solidFill>
                <a:miter lim="800000"/>
                <a:headEnd/>
                <a:tailEnd/>
              </a14:hiddenLine>
            </a:ext>
          </a:extLst>
        </p:spPr>
        <p:txBody>
          <a:bodyPr lIns="90488" tIns="44450" rIns="90488" bIns="44450"/>
          <a:lstStyle/>
          <a:p>
            <a:pPr marL="568325" indent="-457200" algn="just" eaLnBrk="1" hangingPunct="1">
              <a:buFont typeface="Wingdings" pitchFamily="2" charset="2"/>
              <a:buChar char="Ø"/>
            </a:pPr>
            <a:endParaRPr lang="en-US" sz="2400" b="1" smtClean="0">
              <a:latin typeface="Gill Sans MT" pitchFamily="34" charset="0"/>
            </a:endParaRPr>
          </a:p>
          <a:p>
            <a:pPr marL="568325" indent="-457200" algn="just" eaLnBrk="1" hangingPunct="1">
              <a:buFont typeface="Wingdings" pitchFamily="2" charset="2"/>
              <a:buChar char="Ø"/>
            </a:pPr>
            <a:endParaRPr lang="en-US" sz="2400" b="1" smtClean="0">
              <a:latin typeface="Gill Sans MT" pitchFamily="34" charset="0"/>
            </a:endParaRPr>
          </a:p>
        </p:txBody>
      </p:sp>
      <p:pic>
        <p:nvPicPr>
          <p:cNvPr id="75780"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2000" y="1676400"/>
            <a:ext cx="7848600" cy="441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a:spLocks noChangeArrowheads="1"/>
          </p:cNvSpPr>
          <p:nvPr/>
        </p:nvSpPr>
        <p:spPr bwMode="auto">
          <a:xfrm>
            <a:off x="568325" y="5943600"/>
            <a:ext cx="8229600" cy="766763"/>
          </a:xfrm>
          <a:prstGeom prst="rect">
            <a:avLst/>
          </a:prstGeom>
          <a:solidFill>
            <a:srgbClr val="CCECFF"/>
          </a:solidFill>
          <a:ln w="12700">
            <a:solidFill>
              <a:srgbClr val="0000CC"/>
            </a:solidFill>
            <a:miter lim="800000"/>
            <a:headEnd/>
            <a:tailEnd/>
          </a:ln>
          <a:effectLst>
            <a:outerShdw dist="71842" dir="2700000" algn="ctr" rotWithShape="0">
              <a:schemeClr val="bg2"/>
            </a:outerShdw>
          </a:effectLst>
        </p:spPr>
        <p:txBody>
          <a:bodyPr lIns="90488" tIns="44450" rIns="90488" bIns="44450">
            <a:spAutoFit/>
          </a:bodyPr>
          <a:lstStyle/>
          <a:p>
            <a:pPr algn="ctr">
              <a:spcBef>
                <a:spcPct val="20000"/>
              </a:spcBef>
            </a:pPr>
            <a:r>
              <a:rPr lang="en-US" sz="2200" b="1">
                <a:solidFill>
                  <a:srgbClr val="0000CC"/>
                </a:solidFill>
              </a:rPr>
              <a:t>Contribution Margin (CM) is the amount remaining from sales revenue after variable expenses have been deducted.</a:t>
            </a: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050"/>
          <p:cNvSpPr>
            <a:spLocks noGrp="1" noChangeArrowheads="1"/>
          </p:cNvSpPr>
          <p:nvPr>
            <p:ph type="title"/>
          </p:nvPr>
        </p:nvSpPr>
        <p:spPr>
          <a:xfrm>
            <a:off x="152400" y="304800"/>
            <a:ext cx="8915400" cy="914400"/>
          </a:xfrm>
          <a:extLs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pPr algn="ctr" eaLnBrk="1" fontAlgn="auto" hangingPunct="1">
              <a:spcAft>
                <a:spcPts val="0"/>
              </a:spcAft>
              <a:defRPr/>
            </a:pPr>
            <a:r>
              <a:rPr lang="en-US" dirty="0" smtClean="0">
                <a:solidFill>
                  <a:schemeClr val="accent1">
                    <a:satMod val="150000"/>
                  </a:schemeClr>
                </a:solidFill>
              </a:rPr>
              <a:t>Contribution Income Statement</a:t>
            </a:r>
          </a:p>
        </p:txBody>
      </p:sp>
      <p:sp>
        <p:nvSpPr>
          <p:cNvPr id="76803" name="Rectangle 10"/>
          <p:cNvSpPr>
            <a:spLocks noGrp="1" noChangeArrowheads="1"/>
          </p:cNvSpPr>
          <p:nvPr>
            <p:ph type="body" sz="half" idx="2"/>
          </p:nvPr>
        </p:nvSpPr>
        <p:spPr>
          <a:xfrm>
            <a:off x="304800" y="1676400"/>
            <a:ext cx="8534400" cy="3962400"/>
          </a:xfrm>
          <a:extLst>
            <a:ext uri="{91240B29-F687-4F45-9708-019B960494DF}">
              <a14:hiddenLine xmlns="" xmlns:a14="http://schemas.microsoft.com/office/drawing/2010/main" w="12699">
                <a:solidFill>
                  <a:schemeClr val="tx1"/>
                </a:solidFill>
                <a:miter lim="800000"/>
                <a:headEnd/>
                <a:tailEnd/>
              </a14:hiddenLine>
            </a:ext>
          </a:extLst>
        </p:spPr>
        <p:txBody>
          <a:bodyPr lIns="90488" tIns="44450" rIns="90488" bIns="44450"/>
          <a:lstStyle/>
          <a:p>
            <a:pPr marL="568325" indent="-457200" algn="just" eaLnBrk="1" hangingPunct="1">
              <a:buFont typeface="Wingdings" pitchFamily="2" charset="2"/>
              <a:buChar char="Ø"/>
            </a:pPr>
            <a:endParaRPr lang="en-US" sz="2400" b="1" smtClean="0">
              <a:latin typeface="Gill Sans MT" pitchFamily="34" charset="0"/>
            </a:endParaRPr>
          </a:p>
          <a:p>
            <a:pPr marL="568325" indent="-457200" algn="just" eaLnBrk="1" hangingPunct="1">
              <a:buFont typeface="Wingdings" pitchFamily="2" charset="2"/>
              <a:buChar char="Ø"/>
            </a:pPr>
            <a:endParaRPr lang="en-US" sz="2400" b="1" smtClean="0">
              <a:latin typeface="Gill Sans MT" pitchFamily="34" charset="0"/>
            </a:endParaRPr>
          </a:p>
        </p:txBody>
      </p:sp>
      <p:pic>
        <p:nvPicPr>
          <p:cNvPr id="76804"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2000" y="1676400"/>
            <a:ext cx="7848600" cy="441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5"/>
          <p:cNvSpPr>
            <a:spLocks noChangeArrowheads="1"/>
          </p:cNvSpPr>
          <p:nvPr/>
        </p:nvSpPr>
        <p:spPr bwMode="auto">
          <a:xfrm>
            <a:off x="796925" y="5984875"/>
            <a:ext cx="7737475" cy="827088"/>
          </a:xfrm>
          <a:prstGeom prst="rect">
            <a:avLst/>
          </a:prstGeom>
          <a:solidFill>
            <a:srgbClr val="CCECFF"/>
          </a:solidFill>
          <a:ln w="57150" cmpd="thinThick">
            <a:solidFill>
              <a:srgbClr val="0000CC"/>
            </a:solidFill>
            <a:miter lim="800000"/>
            <a:headEnd/>
            <a:tailEnd/>
          </a:ln>
          <a:effectLst>
            <a:outerShdw dist="35921" dir="2700000" algn="ctr" rotWithShape="0">
              <a:schemeClr val="bg2"/>
            </a:outerShdw>
          </a:effectLst>
        </p:spPr>
        <p:txBody>
          <a:bodyPr lIns="90488" tIns="44450" rIns="90488" bIns="44450">
            <a:spAutoFit/>
          </a:bodyPr>
          <a:lstStyle/>
          <a:p>
            <a:pPr algn="ctr">
              <a:spcBef>
                <a:spcPct val="20000"/>
              </a:spcBef>
            </a:pPr>
            <a:r>
              <a:rPr lang="en-US" sz="2400" b="1">
                <a:solidFill>
                  <a:srgbClr val="0000CC"/>
                </a:solidFill>
              </a:rPr>
              <a:t>CM is used first to cover fixed expenses.  Any remaining CM contributes to net operating income.</a:t>
            </a: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050"/>
          <p:cNvSpPr>
            <a:spLocks noGrp="1" noChangeArrowheads="1"/>
          </p:cNvSpPr>
          <p:nvPr>
            <p:ph type="title"/>
          </p:nvPr>
        </p:nvSpPr>
        <p:spPr>
          <a:xfrm>
            <a:off x="152400" y="304800"/>
            <a:ext cx="8915400" cy="914400"/>
          </a:xfrm>
          <a:extLs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lIns="90488" tIns="44450" rIns="90488" bIns="44450"/>
          <a:lstStyle/>
          <a:p>
            <a:pPr algn="ctr" eaLnBrk="1" fontAlgn="auto" hangingPunct="1">
              <a:spcAft>
                <a:spcPts val="0"/>
              </a:spcAft>
              <a:defRPr/>
            </a:pPr>
            <a:r>
              <a:rPr lang="en-US" dirty="0" smtClean="0">
                <a:solidFill>
                  <a:schemeClr val="accent1">
                    <a:satMod val="150000"/>
                  </a:schemeClr>
                </a:solidFill>
              </a:rPr>
              <a:t>Contribution Income Statement</a:t>
            </a:r>
          </a:p>
        </p:txBody>
      </p:sp>
      <p:sp>
        <p:nvSpPr>
          <p:cNvPr id="77827" name="Rectangle 10"/>
          <p:cNvSpPr>
            <a:spLocks noGrp="1" noChangeArrowheads="1"/>
          </p:cNvSpPr>
          <p:nvPr>
            <p:ph type="body" sz="half" idx="2"/>
          </p:nvPr>
        </p:nvSpPr>
        <p:spPr>
          <a:xfrm>
            <a:off x="304800" y="1676400"/>
            <a:ext cx="8534400" cy="3962400"/>
          </a:xfrm>
          <a:extLst>
            <a:ext uri="{91240B29-F687-4F45-9708-019B960494DF}">
              <a14:hiddenLine xmlns="" xmlns:a14="http://schemas.microsoft.com/office/drawing/2010/main" w="12699">
                <a:solidFill>
                  <a:schemeClr val="tx1"/>
                </a:solidFill>
                <a:miter lim="800000"/>
                <a:headEnd/>
                <a:tailEnd/>
              </a14:hiddenLine>
            </a:ext>
          </a:extLst>
        </p:spPr>
        <p:txBody>
          <a:bodyPr lIns="90488" tIns="44450" rIns="90488" bIns="44450"/>
          <a:lstStyle/>
          <a:p>
            <a:pPr marL="568325" indent="-457200" algn="just" eaLnBrk="1" hangingPunct="1">
              <a:buFont typeface="Wingdings" pitchFamily="2" charset="2"/>
              <a:buChar char="Ø"/>
            </a:pPr>
            <a:endParaRPr lang="en-US" sz="2400" b="1" smtClean="0">
              <a:latin typeface="Gill Sans MT" pitchFamily="34" charset="0"/>
            </a:endParaRPr>
          </a:p>
          <a:p>
            <a:pPr marL="568325" indent="-457200" algn="just" eaLnBrk="1" hangingPunct="1">
              <a:buFont typeface="Wingdings" pitchFamily="2" charset="2"/>
              <a:buChar char="Ø"/>
            </a:pPr>
            <a:endParaRPr lang="en-US" sz="2400" b="1" smtClean="0">
              <a:latin typeface="Gill Sans MT" pitchFamily="34" charset="0"/>
            </a:endParaRPr>
          </a:p>
        </p:txBody>
      </p:sp>
      <p:pic>
        <p:nvPicPr>
          <p:cNvPr id="77828"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35013" y="2859088"/>
            <a:ext cx="7848600" cy="3962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7829" name="Rectangle 1"/>
          <p:cNvSpPr>
            <a:spLocks noChangeArrowheads="1"/>
          </p:cNvSpPr>
          <p:nvPr/>
        </p:nvSpPr>
        <p:spPr bwMode="auto">
          <a:xfrm>
            <a:off x="228600" y="1430338"/>
            <a:ext cx="8686800" cy="1449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90000"/>
              </a:lnSpc>
              <a:buFont typeface="Times" pitchFamily="34" charset="0"/>
              <a:buNone/>
            </a:pPr>
            <a:r>
              <a:rPr lang="en-US" sz="3200">
                <a:solidFill>
                  <a:srgbClr val="000000"/>
                </a:solidFill>
              </a:rPr>
              <a:t> </a:t>
            </a:r>
            <a:r>
              <a:rPr lang="en-US" sz="2200">
                <a:solidFill>
                  <a:srgbClr val="000000"/>
                </a:solidFill>
              </a:rPr>
              <a:t>Sales, variable expenses, and contribution margin can also be expressed on a per unit basis. For sale of each additional speaker, $100 additional CM will be generated to cover fixed expenses and profit.</a:t>
            </a:r>
          </a:p>
        </p:txBody>
      </p:sp>
      <p:grpSp>
        <p:nvGrpSpPr>
          <p:cNvPr id="77830" name="Group 5"/>
          <p:cNvGrpSpPr>
            <a:grpSpLocks/>
          </p:cNvGrpSpPr>
          <p:nvPr/>
        </p:nvGrpSpPr>
        <p:grpSpPr bwMode="auto">
          <a:xfrm>
            <a:off x="228600" y="2155825"/>
            <a:ext cx="7256463" cy="3494088"/>
            <a:chOff x="2688" y="1351"/>
            <a:chExt cx="1296" cy="2201"/>
          </a:xfrm>
        </p:grpSpPr>
        <p:sp>
          <p:nvSpPr>
            <p:cNvPr id="77831" name="Oval 6"/>
            <p:cNvSpPr>
              <a:spLocks noChangeArrowheads="1"/>
            </p:cNvSpPr>
            <p:nvPr/>
          </p:nvSpPr>
          <p:spPr bwMode="auto">
            <a:xfrm>
              <a:off x="2688" y="1351"/>
              <a:ext cx="136" cy="274"/>
            </a:xfrm>
            <a:prstGeom prst="ellipse">
              <a:avLst/>
            </a:prstGeom>
            <a:noFill/>
            <a:ln w="50800">
              <a:solidFill>
                <a:srgbClr val="FC0128"/>
              </a:solidFill>
              <a:round/>
              <a:headEnd/>
              <a:tailEnd/>
            </a:ln>
            <a:effectLst>
              <a:outerShdw dist="28398" dir="1593903" algn="ctr" rotWithShape="0">
                <a:schemeClr val="bg2"/>
              </a:outerShdw>
            </a:effectLst>
            <a:extLst>
              <a:ext uri="{909E8E84-426E-40DD-AFC4-6F175D3DCCD1}">
                <a14:hiddenFill xmlns="" xmlns:a14="http://schemas.microsoft.com/office/drawing/2010/main">
                  <a:solidFill>
                    <a:schemeClr val="bg1"/>
                  </a:solidFill>
                </a14:hiddenFill>
              </a:ext>
            </a:extLst>
          </p:spPr>
          <p:txBody>
            <a:bodyPr wrap="none" anchor="ctr"/>
            <a:lstStyle/>
            <a:p>
              <a:endParaRPr lang="en-AU">
                <a:solidFill>
                  <a:srgbClr val="000000"/>
                </a:solidFill>
              </a:endParaRPr>
            </a:p>
          </p:txBody>
        </p:sp>
        <p:sp>
          <p:nvSpPr>
            <p:cNvPr id="77832" name="Line 7"/>
            <p:cNvSpPr>
              <a:spLocks noChangeShapeType="1"/>
            </p:cNvSpPr>
            <p:nvPr/>
          </p:nvSpPr>
          <p:spPr bwMode="auto">
            <a:xfrm>
              <a:off x="2824" y="1536"/>
              <a:ext cx="1160" cy="2016"/>
            </a:xfrm>
            <a:prstGeom prst="line">
              <a:avLst/>
            </a:prstGeom>
            <a:noFill/>
            <a:ln w="38100">
              <a:solidFill>
                <a:srgbClr val="FC0128"/>
              </a:solidFill>
              <a:round/>
              <a:headEnd/>
              <a:tailEnd type="triangle" w="med" len="med"/>
            </a:ln>
            <a:effectLst>
              <a:outerShdw dist="28398" dir="1593903" algn="ctr" rotWithShape="0">
                <a:schemeClr val="bg2"/>
              </a:outerShdw>
            </a:effectLst>
            <a:extLst>
              <a:ext uri="{909E8E84-426E-40DD-AFC4-6F175D3DCCD1}">
                <a14:hiddenFill xmlns="" xmlns:a14="http://schemas.microsoft.com/office/drawing/2010/main">
                  <a:noFill/>
                </a14:hiddenFill>
              </a:ext>
            </a:extLst>
          </p:spPr>
          <p:txBody>
            <a:bodyPr wrap="none" anchor="ctr"/>
            <a:lstStyle/>
            <a:p>
              <a:endParaRPr lang="en-AU"/>
            </a:p>
          </p:txBody>
        </p:sp>
      </p:grpSp>
    </p:spTree>
  </p:cSld>
  <p:clrMapOvr>
    <a:masterClrMapping/>
  </p:clrMapOvr>
  <p:transition>
    <p:split orient="vert"/>
  </p:transition>
  <p:timing>
    <p:tnLst>
      <p:par>
        <p:cTn id="1" dur="indefinite" restart="never" nodeType="tmRoot"/>
      </p:par>
    </p:tnLst>
  </p:timing>
</p:sld>
</file>

<file path=ppt/theme/theme1.xml><?xml version="1.0" encoding="utf-8"?>
<a:theme xmlns:a="http://schemas.openxmlformats.org/drawingml/2006/main" name="1_Lightbar">
  <a:themeElements>
    <a:clrScheme name="Lightbar 1">
      <a:dk1>
        <a:srgbClr val="000000"/>
      </a:dk1>
      <a:lt1>
        <a:srgbClr val="B3D1F0"/>
      </a:lt1>
      <a:dk2>
        <a:srgbClr val="1822CD"/>
      </a:dk2>
      <a:lt2>
        <a:srgbClr val="000000"/>
      </a:lt2>
      <a:accent1>
        <a:srgbClr val="3568C7"/>
      </a:accent1>
      <a:accent2>
        <a:srgbClr val="F06157"/>
      </a:accent2>
      <a:accent3>
        <a:srgbClr val="D6E5F6"/>
      </a:accent3>
      <a:accent4>
        <a:srgbClr val="000000"/>
      </a:accent4>
      <a:accent5>
        <a:srgbClr val="AEB9E0"/>
      </a:accent5>
      <a:accent6>
        <a:srgbClr val="D9574E"/>
      </a:accent6>
      <a:hlink>
        <a:srgbClr val="FF9218"/>
      </a:hlink>
      <a:folHlink>
        <a:srgbClr val="CCCCCC"/>
      </a:folHlink>
    </a:clrScheme>
    <a:fontScheme name="Lightba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lnDef>
  </a:objectDefaults>
  <a:extraClrSchemeLst>
    <a:extraClrScheme>
      <a:clrScheme name="Lightbar 1">
        <a:dk1>
          <a:srgbClr val="000000"/>
        </a:dk1>
        <a:lt1>
          <a:srgbClr val="B3D1F0"/>
        </a:lt1>
        <a:dk2>
          <a:srgbClr val="1822CD"/>
        </a:dk2>
        <a:lt2>
          <a:srgbClr val="000000"/>
        </a:lt2>
        <a:accent1>
          <a:srgbClr val="3568C7"/>
        </a:accent1>
        <a:accent2>
          <a:srgbClr val="F06157"/>
        </a:accent2>
        <a:accent3>
          <a:srgbClr val="D6E5F6"/>
        </a:accent3>
        <a:accent4>
          <a:srgbClr val="000000"/>
        </a:accent4>
        <a:accent5>
          <a:srgbClr val="AEB9E0"/>
        </a:accent5>
        <a:accent6>
          <a:srgbClr val="D9574E"/>
        </a:accent6>
        <a:hlink>
          <a:srgbClr val="FF9218"/>
        </a:hlink>
        <a:folHlink>
          <a:srgbClr val="CCCCCC"/>
        </a:folHlink>
      </a:clrScheme>
      <a:clrMap bg1="lt1" tx1="dk1" bg2="lt2" tx2="dk2" accent1="accent1" accent2="accent2" accent3="accent3" accent4="accent4" accent5="accent5" accent6="accent6" hlink="hlink" folHlink="folHlink"/>
    </a:extraClrScheme>
    <a:extraClrScheme>
      <a:clrScheme name="Lightbar 2">
        <a:dk1>
          <a:srgbClr val="000000"/>
        </a:dk1>
        <a:lt1>
          <a:srgbClr val="DCD1EB"/>
        </a:lt1>
        <a:dk2>
          <a:srgbClr val="6C18B0"/>
        </a:dk2>
        <a:lt2>
          <a:srgbClr val="000000"/>
        </a:lt2>
        <a:accent1>
          <a:srgbClr val="9968CC"/>
        </a:accent1>
        <a:accent2>
          <a:srgbClr val="FFAF18"/>
        </a:accent2>
        <a:accent3>
          <a:srgbClr val="EBE5F3"/>
        </a:accent3>
        <a:accent4>
          <a:srgbClr val="000000"/>
        </a:accent4>
        <a:accent5>
          <a:srgbClr val="CAB9E2"/>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Lightbar 3">
        <a:dk1>
          <a:srgbClr val="000000"/>
        </a:dk1>
        <a:lt1>
          <a:srgbClr val="EECAE1"/>
        </a:lt1>
        <a:dk2>
          <a:srgbClr val="DC54AD"/>
        </a:dk2>
        <a:lt2>
          <a:srgbClr val="000000"/>
        </a:lt2>
        <a:accent1>
          <a:srgbClr val="DC359C"/>
        </a:accent1>
        <a:accent2>
          <a:srgbClr val="FFAF18"/>
        </a:accent2>
        <a:accent3>
          <a:srgbClr val="F5E1EE"/>
        </a:accent3>
        <a:accent4>
          <a:srgbClr val="000000"/>
        </a:accent4>
        <a:accent5>
          <a:srgbClr val="EBAECB"/>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Lightbar 4">
        <a:dk1>
          <a:srgbClr val="000000"/>
        </a:dk1>
        <a:lt1>
          <a:srgbClr val="D7E6C5"/>
        </a:lt1>
        <a:dk2>
          <a:srgbClr val="2F8B20"/>
        </a:dk2>
        <a:lt2>
          <a:srgbClr val="000000"/>
        </a:lt2>
        <a:accent1>
          <a:srgbClr val="7ABA05"/>
        </a:accent1>
        <a:accent2>
          <a:srgbClr val="FFAF18"/>
        </a:accent2>
        <a:accent3>
          <a:srgbClr val="E8F0DF"/>
        </a:accent3>
        <a:accent4>
          <a:srgbClr val="000000"/>
        </a:accent4>
        <a:accent5>
          <a:srgbClr val="BED9AA"/>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Lightbar 5">
        <a:dk1>
          <a:srgbClr val="000000"/>
        </a:dk1>
        <a:lt1>
          <a:srgbClr val="F8D1A8"/>
        </a:lt1>
        <a:dk2>
          <a:srgbClr val="FF9218"/>
        </a:dk2>
        <a:lt2>
          <a:srgbClr val="000000"/>
        </a:lt2>
        <a:accent1>
          <a:srgbClr val="FFAF18"/>
        </a:accent1>
        <a:accent2>
          <a:srgbClr val="F06157"/>
        </a:accent2>
        <a:accent3>
          <a:srgbClr val="FBE5D1"/>
        </a:accent3>
        <a:accent4>
          <a:srgbClr val="000000"/>
        </a:accent4>
        <a:accent5>
          <a:srgbClr val="FFD4AB"/>
        </a:accent5>
        <a:accent6>
          <a:srgbClr val="D9574E"/>
        </a:accent6>
        <a:hlink>
          <a:srgbClr val="FF9218"/>
        </a:hlink>
        <a:folHlink>
          <a:srgbClr val="CCCCCC"/>
        </a:folHlink>
      </a:clrScheme>
      <a:clrMap bg1="lt1" tx1="dk1" bg2="lt2" tx2="dk2" accent1="accent1" accent2="accent2" accent3="accent3" accent4="accent4" accent5="accent5" accent6="accent6" hlink="hlink" folHlink="folHlink"/>
    </a:extraClrScheme>
    <a:extraClrScheme>
      <a:clrScheme name="Lightbar 6">
        <a:dk1>
          <a:srgbClr val="000000"/>
        </a:dk1>
        <a:lt1>
          <a:srgbClr val="CCCCCC"/>
        </a:lt1>
        <a:dk2>
          <a:srgbClr val="555555"/>
        </a:dk2>
        <a:lt2>
          <a:srgbClr val="000000"/>
        </a:lt2>
        <a:accent1>
          <a:srgbClr val="AAAAAA"/>
        </a:accent1>
        <a:accent2>
          <a:srgbClr val="888888"/>
        </a:accent2>
        <a:accent3>
          <a:srgbClr val="E2E2E2"/>
        </a:accent3>
        <a:accent4>
          <a:srgbClr val="000000"/>
        </a:accent4>
        <a:accent5>
          <a:srgbClr val="D2D2D2"/>
        </a:accent5>
        <a:accent6>
          <a:srgbClr val="7B7B7B"/>
        </a:accent6>
        <a:hlink>
          <a:srgbClr val="333333"/>
        </a:hlink>
        <a:folHlink>
          <a:srgbClr val="88888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1966</TotalTime>
  <Words>4256</Words>
  <Application>Microsoft Office PowerPoint</Application>
  <PresentationFormat>On-screen Show (4:3)</PresentationFormat>
  <Paragraphs>455</Paragraphs>
  <Slides>55</Slides>
  <Notes>52</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55</vt:i4>
      </vt:variant>
    </vt:vector>
  </HeadingPairs>
  <TitlesOfParts>
    <vt:vector size="59" baseType="lpstr">
      <vt:lpstr>1_Lightbar</vt:lpstr>
      <vt:lpstr>Worksheet</vt:lpstr>
      <vt:lpstr>Chart</vt:lpstr>
      <vt:lpstr>Equation</vt:lpstr>
      <vt:lpstr>COST VOLUME PROFIT ANALYSIS</vt:lpstr>
      <vt:lpstr>Basics of CVP Analysis</vt:lpstr>
      <vt:lpstr>Basics of CVP Analysis (contd.)</vt:lpstr>
      <vt:lpstr>Basics of CVP Analysis (contd.)</vt:lpstr>
      <vt:lpstr>Uses of CVP Analysis</vt:lpstr>
      <vt:lpstr>Contribution Income Statement</vt:lpstr>
      <vt:lpstr>Contribution Income Statement</vt:lpstr>
      <vt:lpstr>Contribution Income Statement</vt:lpstr>
      <vt:lpstr>Contribution Income Statement</vt:lpstr>
      <vt:lpstr>Expressing CVP Relationships</vt:lpstr>
      <vt:lpstr>The equation method</vt:lpstr>
      <vt:lpstr>Equation Method</vt:lpstr>
      <vt:lpstr>Equation Method</vt:lpstr>
      <vt:lpstr>Equation Method</vt:lpstr>
      <vt:lpstr>Equation Method</vt:lpstr>
      <vt:lpstr>Equation Method</vt:lpstr>
      <vt:lpstr>The contribution margin method</vt:lpstr>
      <vt:lpstr>Contribution Margin Method</vt:lpstr>
      <vt:lpstr>Contribution Margin Ratio</vt:lpstr>
      <vt:lpstr>Contribution Margin Ratio</vt:lpstr>
      <vt:lpstr>Contribution Margin Method</vt:lpstr>
      <vt:lpstr>The Contribution Approach</vt:lpstr>
      <vt:lpstr>Graph Method</vt:lpstr>
      <vt:lpstr>CVP Graph</vt:lpstr>
      <vt:lpstr>CVP Graph</vt:lpstr>
      <vt:lpstr>CVP Graph</vt:lpstr>
      <vt:lpstr>CVP Graph</vt:lpstr>
      <vt:lpstr>CVP Graph</vt:lpstr>
      <vt:lpstr>Change in Fixed Cost, Sales Price and Volume</vt:lpstr>
      <vt:lpstr>Change in Fixed Cost, Sales Price and Volume</vt:lpstr>
      <vt:lpstr>Change in Variable Cost, Fixed Cost and Sales Volume</vt:lpstr>
      <vt:lpstr>Change in Variable Cost, Fixed Cost and Sales Volume</vt:lpstr>
      <vt:lpstr>Change in Regular Sales Price</vt:lpstr>
      <vt:lpstr>Change in Regular Sales Price</vt:lpstr>
      <vt:lpstr>Quick Check </vt:lpstr>
      <vt:lpstr>Quick Check </vt:lpstr>
      <vt:lpstr>The Margin of Safety</vt:lpstr>
      <vt:lpstr>The Margin of Safety</vt:lpstr>
      <vt:lpstr>The Margin of Safety</vt:lpstr>
      <vt:lpstr>The Margin of Safety</vt:lpstr>
      <vt:lpstr>Quick Check </vt:lpstr>
      <vt:lpstr>Quick Check </vt:lpstr>
      <vt:lpstr>Operating Leverage</vt:lpstr>
      <vt:lpstr>Operating Leverage</vt:lpstr>
      <vt:lpstr>Operating Leverage</vt:lpstr>
      <vt:lpstr>Operating Leverage</vt:lpstr>
      <vt:lpstr>Quick Check </vt:lpstr>
      <vt:lpstr>Quick Check </vt:lpstr>
      <vt:lpstr>Quick Check </vt:lpstr>
      <vt:lpstr>Quick Check </vt:lpstr>
      <vt:lpstr>Verify Increase in Profit</vt:lpstr>
      <vt:lpstr>The Concept of Sales Mix</vt:lpstr>
      <vt:lpstr>Multi-product break-even analysis</vt:lpstr>
      <vt:lpstr>Multi-product break-even analysis</vt:lpstr>
      <vt:lpstr>Key Assumptions of CVP Analysis</vt:lpstr>
    </vt:vector>
  </TitlesOfParts>
  <Company>Jon A. Booker, Ph.D., CPA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title</dc:title>
  <dc:creator>Jon Booker</dc:creator>
  <cp:lastModifiedBy>ANCSSF</cp:lastModifiedBy>
  <cp:revision>138</cp:revision>
  <cp:lastPrinted>2013-01-06T11:12:09Z</cp:lastPrinted>
  <dcterms:created xsi:type="dcterms:W3CDTF">2004-05-17T20:09:56Z</dcterms:created>
  <dcterms:modified xsi:type="dcterms:W3CDTF">2015-11-12T15:06:09Z</dcterms:modified>
</cp:coreProperties>
</file>