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7" r:id="rId4"/>
    <p:sldId id="270" r:id="rId5"/>
    <p:sldId id="258" r:id="rId6"/>
    <p:sldId id="269" r:id="rId7"/>
    <p:sldId id="273" r:id="rId8"/>
    <p:sldId id="274" r:id="rId9"/>
    <p:sldId id="275" r:id="rId10"/>
    <p:sldId id="276" r:id="rId11"/>
    <p:sldId id="271" r:id="rId12"/>
    <p:sldId id="272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9DE5B-1D4D-457E-90D4-3BB075552229}" type="datetimeFigureOut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6DE3E-BC48-4363-AA0F-E77216DA5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6DE3E-BC48-4363-AA0F-E77216DA56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8301-E22A-49E1-B3A8-E4FB2E4134E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8AF4-262F-449B-9693-B2C63398C81E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647E-8C53-48D2-ABA3-FDC50F38C3E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028C-FA0E-46D3-A89E-9049F81847C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1149-F244-49CE-88C2-FD8D95B0046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5F3F-0861-43FE-AD3D-85ED2DFB6D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6DC1F-FF4A-470D-8241-CFE85426376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376B-BFCE-4BC6-8F77-B1E238D01A3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93B7-B706-48AF-966D-462701225E3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ADD16-4430-43C4-9DFC-4D8DC76492B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834E-B899-46AE-B077-3DB285B7679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B79B60-1F18-49C4-94B5-6F8FB340F265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28CE513D-B391-46FC-92A2-CCA2DFEAAC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600" y="4724400"/>
            <a:ext cx="6400800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l"/>
            <a:r>
              <a:rPr lang="en-US" b="1" cap="all" dirty="0" smtClean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</a:rPr>
              <a:t>                    Instructor:</a:t>
            </a:r>
          </a:p>
          <a:p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Nusrat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0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jahan</a:t>
            </a:r>
            <a:endParaRPr lang="en-US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Lecturer, SWE, DIU.</a:t>
            </a:r>
            <a:endParaRPr lang="en-US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" name="Picture 3" descr="heroMS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7772400" cy="1600200"/>
          </a:xfrm>
          <a:prstGeom prst="rect">
            <a:avLst/>
          </a:prstGeom>
        </p:spPr>
      </p:pic>
      <p:pic>
        <p:nvPicPr>
          <p:cNvPr id="6" name="Picture 5" descr="20090414110543!Diu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04801"/>
            <a:ext cx="5410200" cy="9906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110345" y="1524000"/>
            <a:ext cx="2923309" cy="87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SE113</a:t>
            </a:r>
            <a:endParaRPr lang="en-US" sz="3200" b="1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Lecture 2</a:t>
            </a:r>
            <a:endParaRPr lang="en-US" sz="3200" b="1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D6EA-0A38-4DBF-A781-F4AA9C952CC6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testing</a:t>
            </a:r>
            <a:endParaRPr lang="en-US" sz="5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4" y="1752600"/>
            <a:ext cx="7289271" cy="43735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9E99-08C1-44A4-96AB-FA0A3C0C19F2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/>
              <a:t>Easy to understand, easy to use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/>
              <a:t>Works well when quality is more important than cost or schedule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Documentation is produced at every stage of a waterfall model allowing people what has to be done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Testing is done at every stage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A4A2-738A-424F-9A6C-EFA758BFD74F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153400" cy="1371600"/>
          </a:xfrm>
        </p:spPr>
        <p:txBody>
          <a:bodyPr/>
          <a:lstStyle/>
          <a:p>
            <a:r>
              <a:rPr lang="en-US" dirty="0" smtClean="0"/>
              <a:t>Disadvantages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43735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 Rounded MT Bold" pitchFamily="34" charset="0"/>
              </a:rPr>
              <a:t>Complete </a:t>
            </a:r>
            <a:r>
              <a:rPr lang="en-US" sz="2400" b="0" dirty="0">
                <a:latin typeface="Arial Rounded MT Bold" pitchFamily="34" charset="0"/>
              </a:rPr>
              <a:t>Requirements Not Known at Project </a:t>
            </a:r>
            <a:r>
              <a:rPr lang="en-US" sz="2400" b="0" dirty="0" smtClean="0">
                <a:latin typeface="Arial Rounded MT Bold" pitchFamily="34" charset="0"/>
              </a:rPr>
              <a:t>Start</a:t>
            </a:r>
            <a:endParaRPr lang="en-US" sz="2400" b="0" dirty="0"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 Rounded MT Bold" pitchFamily="34" charset="0"/>
              </a:rPr>
              <a:t>Requirements </a:t>
            </a:r>
            <a:r>
              <a:rPr lang="en-US" sz="2400" b="0" dirty="0">
                <a:latin typeface="Arial Rounded MT Bold" pitchFamily="34" charset="0"/>
              </a:rPr>
              <a:t>are not stable/unchanging</a:t>
            </a:r>
            <a:r>
              <a:rPr lang="en-US" sz="2400" b="0" dirty="0" smtClean="0">
                <a:latin typeface="Arial Rounded MT Bold" pitchFamily="34" charset="0"/>
              </a:rPr>
              <a:t>.</a:t>
            </a:r>
            <a:endParaRPr lang="en-US" sz="2400" b="0" dirty="0">
              <a:latin typeface="Arial Rounded MT Bold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 Rounded MT Bold" pitchFamily="34" charset="0"/>
              </a:rPr>
              <a:t>The </a:t>
            </a:r>
            <a:r>
              <a:rPr lang="en-US" sz="2400" b="0" dirty="0">
                <a:latin typeface="Arial Rounded MT Bold" pitchFamily="34" charset="0"/>
              </a:rPr>
              <a:t>design may need to change during </a:t>
            </a:r>
            <a:br>
              <a:rPr lang="en-US" sz="2400" b="0" dirty="0">
                <a:latin typeface="Arial Rounded MT Bold" pitchFamily="34" charset="0"/>
              </a:rPr>
            </a:br>
            <a:r>
              <a:rPr lang="en-US" sz="2400" b="0" dirty="0">
                <a:latin typeface="Arial Rounded MT Bold" pitchFamily="34" charset="0"/>
              </a:rPr>
              <a:t>    </a:t>
            </a:r>
            <a:r>
              <a:rPr lang="en-US" sz="2400" b="0" dirty="0" smtClean="0">
                <a:latin typeface="Arial Rounded MT Bold" pitchFamily="34" charset="0"/>
              </a:rPr>
              <a:t>implementation</a:t>
            </a:r>
            <a:r>
              <a:rPr lang="en-US" sz="2400" b="0" dirty="0">
                <a:latin typeface="Arial Rounded MT Bold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latin typeface="Arial Rounded MT Bold" pitchFamily="34" charset="0"/>
                <a:cs typeface="Times New Roman" pitchFamily="18" charset="0"/>
              </a:rPr>
              <a:t>Errors in stages close to final state are more costly to </a:t>
            </a:r>
            <a:r>
              <a:rPr lang="en-US" sz="2400" b="0" dirty="0" smtClean="0">
                <a:latin typeface="Arial Rounded MT Bold" pitchFamily="34" charset="0"/>
                <a:cs typeface="Times New Roman" pitchFamily="18" charset="0"/>
              </a:rPr>
              <a:t>solve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0" dirty="0" smtClean="0">
                <a:latin typeface="Arial Rounded MT Bold" pitchFamily="34" charset="0"/>
                <a:cs typeface="Times New Roman" pitchFamily="18" charset="0"/>
              </a:rPr>
              <a:t>High Amount of Risks &amp; Uncertainty. </a:t>
            </a: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B8C7-A0AF-41FD-9413-6A49F718B75C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b="1" i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>
              <a:buNone/>
            </a:pPr>
            <a:r>
              <a:rPr lang="en-US" sz="96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Thanks</a:t>
            </a:r>
            <a:endParaRPr lang="en-US" sz="96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BD1-F22E-44A5-AA27-ECF2266CCAF7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839200" cy="1371600"/>
          </a:xfrm>
        </p:spPr>
        <p:txBody>
          <a:bodyPr>
            <a:normAutofit/>
          </a:bodyPr>
          <a:lstStyle/>
          <a:p>
            <a:r>
              <a:rPr lang="en-US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839200" cy="4373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software development lifecycle is essentially a series of steps, or phases, that provide a model for the development and lifecycle management of an application or piece of software.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7B48-27B1-4B09-8038-A0CFED382631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001000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SDLC</a:t>
            </a: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6248400" cy="5181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1765-FB20-4842-A268-ED34E35942EB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915400" cy="4373563"/>
          </a:xfrm>
        </p:spPr>
        <p:txBody>
          <a:bodyPr>
            <a:noAutofit/>
          </a:bodyPr>
          <a:lstStyle/>
          <a:p>
            <a:r>
              <a:rPr lang="en-US" sz="2800" dirty="0"/>
              <a:t>The road map that you </a:t>
            </a:r>
            <a:r>
              <a:rPr lang="en-US" sz="2800" dirty="0" smtClean="0"/>
              <a:t>follow </a:t>
            </a:r>
            <a:r>
              <a:rPr lang="en-US" sz="2800" dirty="0"/>
              <a:t>is called a ‘software </a:t>
            </a:r>
            <a:r>
              <a:rPr lang="en-US" sz="2800" dirty="0" smtClean="0"/>
              <a:t>process’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/>
              <a:t>The fundamental activities </a:t>
            </a:r>
            <a:r>
              <a:rPr lang="en-US" sz="2800" dirty="0"/>
              <a:t>which are common to all software </a:t>
            </a:r>
            <a:r>
              <a:rPr lang="en-US" sz="2800" dirty="0" smtClean="0"/>
              <a:t>processes are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specification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design and implementation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validation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Software evaluation.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A903-7DBA-490E-8BF9-538BFD48264D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18"/>
            <a:ext cx="8991600" cy="837882"/>
          </a:xfrm>
        </p:spPr>
        <p:txBody>
          <a:bodyPr>
            <a:normAutofit/>
          </a:bodyPr>
          <a:lstStyle/>
          <a:p>
            <a:r>
              <a:rPr lang="en-US" dirty="0" smtClean="0"/>
              <a:t>Software development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Waterfall 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Evolutionary 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Spiral 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Agile 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Prototype 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V-Model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800" dirty="0" smtClean="0"/>
              <a:t>Iterative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9226-BE68-4816-9888-3DBC671FA59A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83788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hlink"/>
                </a:solidFill>
              </a:rPr>
              <a:t>Waterfall model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04800" y="1676400"/>
            <a:ext cx="8382000" cy="4343400"/>
            <a:chOff x="2160" y="2340"/>
            <a:chExt cx="8820" cy="306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160" y="2340"/>
              <a:ext cx="1620" cy="721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ja-JP" sz="1600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Requirements</a:t>
              </a: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Definition</a:t>
              </a:r>
              <a:endParaRPr lang="en-US" sz="3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004" y="3038"/>
              <a:ext cx="1620" cy="721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ja-JP" sz="1600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System &amp; Software design</a:t>
              </a:r>
              <a:endParaRPr lang="en-US" sz="1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360" y="4679"/>
              <a:ext cx="1620" cy="721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ja-JP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1" hangingPunct="1"/>
              <a:r>
                <a:rPr lang="en-US" altLang="ja-JP" sz="160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Operation &amp;</a:t>
              </a:r>
            </a:p>
            <a:p>
              <a:pPr algn="ctr" eaLnBrk="1" hangingPunct="1"/>
              <a:r>
                <a:rPr lang="en-US" altLang="ja-JP" sz="160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Maintenances</a:t>
              </a:r>
              <a:endParaRPr lang="en-US" sz="36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60" y="3599"/>
              <a:ext cx="1620" cy="721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ja-JP" sz="1400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Implementation </a:t>
              </a: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&amp; unit testing</a:t>
              </a:r>
              <a:endParaRPr lang="en-US" sz="3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7560" y="4139"/>
              <a:ext cx="1620" cy="721"/>
            </a:xfrm>
            <a:prstGeom prst="rect">
              <a:avLst/>
            </a:prstGeom>
            <a:ln>
              <a:solidFill>
                <a:srgbClr val="C00000"/>
              </a:solidFill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l"/>
            </a:scene3d>
            <a:sp3d>
              <a:bevelT w="190500" h="38100"/>
            </a:sp3d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ja-JP" sz="1600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</a:endParaRP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Integration &amp; </a:t>
              </a:r>
            </a:p>
            <a:p>
              <a:pPr algn="ctr" eaLnBrk="1" hangingPunct="1"/>
              <a:r>
                <a:rPr lang="en-US" altLang="ja-JP" sz="1600" dirty="0">
                  <a:solidFill>
                    <a:srgbClr val="FF0000"/>
                  </a:solidFill>
                  <a:latin typeface="Times New Roman" pitchFamily="18" charset="0"/>
                  <a:ea typeface="MS Mincho" pitchFamily="49" charset="-128"/>
                </a:rPr>
                <a:t>system testing</a:t>
              </a:r>
              <a:endParaRPr lang="en-US" sz="36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0"/>
            </p:cNvCxnSpPr>
            <p:nvPr/>
          </p:nvCxnSpPr>
          <p:spPr bwMode="auto">
            <a:xfrm>
              <a:off x="3780" y="2701"/>
              <a:ext cx="1034" cy="337"/>
            </a:xfrm>
            <a:prstGeom prst="bentConnector2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1" name="AutoShape 11"/>
            <p:cNvCxnSpPr>
              <a:cxnSpLocks noChangeShapeType="1"/>
            </p:cNvCxnSpPr>
            <p:nvPr/>
          </p:nvCxnSpPr>
          <p:spPr bwMode="auto">
            <a:xfrm>
              <a:off x="5580" y="3270"/>
              <a:ext cx="960" cy="330"/>
            </a:xfrm>
            <a:prstGeom prst="bentConnector2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2" name="AutoShape 12"/>
            <p:cNvCxnSpPr>
              <a:cxnSpLocks noChangeShapeType="1"/>
            </p:cNvCxnSpPr>
            <p:nvPr/>
          </p:nvCxnSpPr>
          <p:spPr bwMode="auto">
            <a:xfrm>
              <a:off x="7380" y="3810"/>
              <a:ext cx="960" cy="330"/>
            </a:xfrm>
            <a:prstGeom prst="bentConnector2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3" name="AutoShape 13"/>
            <p:cNvCxnSpPr>
              <a:cxnSpLocks noChangeShapeType="1"/>
            </p:cNvCxnSpPr>
            <p:nvPr/>
          </p:nvCxnSpPr>
          <p:spPr bwMode="auto">
            <a:xfrm>
              <a:off x="9180" y="4350"/>
              <a:ext cx="960" cy="330"/>
            </a:xfrm>
            <a:prstGeom prst="bentConnector2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cxnSp>
          <p:nvCxnSpPr>
            <p:cNvPr id="14" name="AutoShape 14"/>
            <p:cNvCxnSpPr>
              <a:cxnSpLocks noChangeShapeType="1"/>
              <a:stCxn id="7" idx="1"/>
              <a:endCxn id="5" idx="2"/>
            </p:cNvCxnSpPr>
            <p:nvPr/>
          </p:nvCxnSpPr>
          <p:spPr bwMode="auto">
            <a:xfrm rot="10800000">
              <a:off x="2970" y="3091"/>
              <a:ext cx="6360" cy="1949"/>
            </a:xfrm>
            <a:prstGeom prst="bentConnector2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</p:cxn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4680" y="3780"/>
              <a:ext cx="1" cy="1260"/>
            </a:xfrm>
            <a:prstGeom prst="lin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6300" y="4320"/>
              <a:ext cx="1" cy="720"/>
            </a:xfrm>
            <a:prstGeom prst="lin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8460" y="4860"/>
              <a:ext cx="1" cy="180"/>
            </a:xfrm>
            <a:prstGeom prst="line">
              <a:avLst/>
            </a:prstGeom>
            <a:grpFill/>
            <a:ln w="9525">
              <a:solidFill>
                <a:srgbClr val="C00000"/>
              </a:solidFill>
              <a:round/>
              <a:headEnd/>
              <a:tailEnd type="triangle" w="lg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6785-652F-42BA-BB19-81D107D44F79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837882"/>
          </a:xfrm>
        </p:spPr>
        <p:txBody>
          <a:bodyPr/>
          <a:lstStyle/>
          <a:p>
            <a:r>
              <a:rPr lang="en-US" dirty="0" smtClean="0"/>
              <a:t>Requirement gathering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7543799" cy="48006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FA0C-A9F5-4BA8-B141-18176B8E381E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6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915400" cy="46482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E348-18C2-4DF2-AFD4-5E9330CD5B71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25" y="1752600"/>
            <a:ext cx="6667750" cy="43735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742E-3E7C-4A7B-B204-FE5381929BE2}" type="datetime1">
              <a:rPr lang="en-US" smtClean="0"/>
              <a:pPr/>
              <a:t>1/15/2018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Introduction To SWE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513D-B391-46FC-92A2-CCA2DFEAAC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201</TotalTime>
  <Words>267</Words>
  <Application>Microsoft Office PowerPoint</Application>
  <PresentationFormat>On-screen Show (4:3)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Arial Black</vt:lpstr>
      <vt:lpstr>Arial Rounded MT Bold</vt:lpstr>
      <vt:lpstr>Calibri</vt:lpstr>
      <vt:lpstr>Times New Roman</vt:lpstr>
      <vt:lpstr>Wingdings</vt:lpstr>
      <vt:lpstr>Essential</vt:lpstr>
      <vt:lpstr>PowerPoint Presentation</vt:lpstr>
      <vt:lpstr>Software Development Life Cycle (SDLC)</vt:lpstr>
      <vt:lpstr>SDLC</vt:lpstr>
      <vt:lpstr>Software Process</vt:lpstr>
      <vt:lpstr>Software development Model</vt:lpstr>
      <vt:lpstr>Waterfall model</vt:lpstr>
      <vt:lpstr>Requirement gathering</vt:lpstr>
      <vt:lpstr>Design</vt:lpstr>
      <vt:lpstr>Coding</vt:lpstr>
      <vt:lpstr>testing</vt:lpstr>
      <vt:lpstr>Advantages of waterfall Model</vt:lpstr>
      <vt:lpstr>Disadvantages Of waterfall model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Daffodi PC</dc:creator>
  <cp:lastModifiedBy>Nusrat</cp:lastModifiedBy>
  <cp:revision>22</cp:revision>
  <dcterms:created xsi:type="dcterms:W3CDTF">2016-01-13T22:38:30Z</dcterms:created>
  <dcterms:modified xsi:type="dcterms:W3CDTF">2018-01-15T08:22:54Z</dcterms:modified>
</cp:coreProperties>
</file>