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9" r:id="rId14"/>
    <p:sldId id="291" r:id="rId15"/>
    <p:sldId id="292" r:id="rId16"/>
    <p:sldId id="293" r:id="rId17"/>
    <p:sldId id="294" r:id="rId18"/>
    <p:sldId id="290" r:id="rId19"/>
    <p:sldId id="297" r:id="rId20"/>
    <p:sldId id="298" r:id="rId21"/>
    <p:sldId id="295" r:id="rId22"/>
    <p:sldId id="296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DE5B-1D4D-457E-90D4-3BB07555222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DE3E-BC48-4363-AA0F-E77216DA5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6DE3E-BC48-4363-AA0F-E77216DA56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7F8FAF-50B2-45FC-897E-7FBE64A2A5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8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32675-EC20-48B5-9FB5-3B31CD3683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114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2A6DF-EB9C-42BC-BB48-9C86C9EB9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03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3AACEC-F981-4FF2-8777-554BC137B0B0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de-DE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47184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312078-5ADC-4F97-8E5A-1F61F85099C8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de-DE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180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301-E22A-49E1-B3A8-E4FB2E4134E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AF4-262F-449B-9693-B2C63398C81E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47E-8C53-48D2-ABA3-FDC50F38C3E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5CA8B-0008-4CC2-983C-20E205CF2287}" type="datetime8">
              <a:rPr lang="en-US"/>
              <a:pPr>
                <a:defRPr/>
              </a:pPr>
              <a:t>1/15/2018 2:23 PM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Fahima Tabassum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43943-842F-451E-93F8-30532B81A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133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1149-F244-49CE-88C2-FD8D95B00469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F3F-0861-43FE-AD3D-85ED2DFB6DB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C1F-FF4A-470D-8241-CFE85426376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376B-BFCE-4BC6-8F77-B1E238D01A3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93B7-B706-48AF-966D-462701225E36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DD16-4430-43C4-9DFC-4D8DC76492B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34E-B899-46AE-B077-3DB285B7679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B79B60-1F18-49C4-94B5-6F8FB340F26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7244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             Instructor:</a:t>
            </a:r>
          </a:p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Nusrat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jahan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Lecturer, SWE, DIU.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 descr="heroMS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772400" cy="1600200"/>
          </a:xfrm>
          <a:prstGeom prst="rect">
            <a:avLst/>
          </a:prstGeom>
        </p:spPr>
      </p:pic>
      <p:pic>
        <p:nvPicPr>
          <p:cNvPr id="6" name="Picture 5" descr="20090414110543!Diu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4801"/>
            <a:ext cx="5410200" cy="9906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110345" y="1524000"/>
            <a:ext cx="2923309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SE113</a:t>
            </a:r>
            <a:endParaRPr lang="en-US" sz="3200" b="1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 </a:t>
            </a:r>
            <a:r>
              <a:rPr lang="en-US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6EA-0A38-4DBF-A781-F4AA9C952CC6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b="0" dirty="0">
                <a:cs typeface="Times New Roman" pitchFamily="18" charset="0"/>
              </a:rPr>
              <a:t>There is explicit consideration of risk in this model</a:t>
            </a:r>
            <a:r>
              <a:rPr lang="en-US" sz="2400" b="0" dirty="0" smtClean="0"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Changing requirements can be accommodated.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Allows for extensive use of prototypes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Requirements can be captured more accurately.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Users see the system early.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Development can be divided into smaller parts and more risky parts can be developed earlier which helps better risk management. 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itchFamily="34" charset="0"/>
              <a:buChar char="•"/>
            </a:pP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91600" cy="4373563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0" dirty="0">
                <a:cs typeface="Times New Roman" pitchFamily="18" charset="0"/>
              </a:rPr>
              <a:t>There is no fixed phase such as specification and </a:t>
            </a:r>
            <a:r>
              <a:rPr lang="en-US" sz="2400" b="0" dirty="0" smtClean="0">
                <a:cs typeface="Times New Roman" pitchFamily="18" charset="0"/>
              </a:rPr>
              <a:t>design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Management is more complex.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End of project may not be known early.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Not suitable for small or low risk projects and could be expensive for small projects.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Process is complex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Spiral may go indefinitely.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/>
              <a:t>Large number of intermediate stages requires excessive documentation.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This model has been successfully used for the internal development of large systems and is </a:t>
            </a:r>
            <a:r>
              <a:rPr lang="en-US" sz="2400" dirty="0" smtClean="0"/>
              <a:t>especially useful </a:t>
            </a:r>
            <a:r>
              <a:rPr lang="en-US" sz="2400" dirty="0"/>
              <a:t>when software reuse is a goal and when specific quality objectives can be </a:t>
            </a:r>
            <a:r>
              <a:rPr lang="en-US" sz="2400" dirty="0" smtClean="0"/>
              <a:t>incorporated</a:t>
            </a:r>
          </a:p>
          <a:p>
            <a:r>
              <a:rPr lang="en-US" sz="2400" dirty="0"/>
              <a:t>When costs and risk evaluation is important</a:t>
            </a:r>
          </a:p>
          <a:p>
            <a:r>
              <a:rPr lang="en-US" sz="2400" dirty="0" smtClean="0"/>
              <a:t>Users </a:t>
            </a:r>
            <a:r>
              <a:rPr lang="en-US" sz="2400" dirty="0"/>
              <a:t>are unsure of their needs</a:t>
            </a:r>
          </a:p>
          <a:p>
            <a:r>
              <a:rPr lang="en-US" sz="2400" dirty="0"/>
              <a:t>Requirements are complex</a:t>
            </a:r>
          </a:p>
          <a:p>
            <a:r>
              <a:rPr lang="en-US" sz="2400" dirty="0"/>
              <a:t>New product line</a:t>
            </a:r>
          </a:p>
          <a:p>
            <a:r>
              <a:rPr lang="en-US" sz="2400" dirty="0"/>
              <a:t>Significant changes are expected (research and exploration)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Agile Software Development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b="1" smtClean="0"/>
              <a:t>Agile software development</a:t>
            </a:r>
            <a:r>
              <a:rPr lang="en-US" sz="2400" smtClean="0"/>
              <a:t> is a conceptual framework for software engineering  that promotes development iterations throughout the life-cycle of the project.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Software developed during one unit of time is referred to as an iteration, which may last from one to four weeks.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Agile methods also emphasize working software as the primary measure of progress.</a:t>
            </a:r>
          </a:p>
        </p:txBody>
      </p:sp>
    </p:spTree>
    <p:extLst>
      <p:ext uri="{BB962C8B-B14F-4D97-AF65-F5344CB8AC3E}">
        <p14:creationId xmlns:p14="http://schemas.microsoft.com/office/powerpoint/2010/main" val="28393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839200" cy="1371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Characteristics of Agile Software Development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z="2800" dirty="0" smtClean="0"/>
              <a:t>Light Weighted methodology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z="2800" dirty="0" smtClean="0"/>
              <a:t>Small to medium sized teams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z="2800" dirty="0" smtClean="0"/>
              <a:t>vague and/or changing requirements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z="2800" dirty="0" smtClean="0"/>
              <a:t>vague and/or changing techniques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z="2800" dirty="0" smtClean="0"/>
              <a:t>Simple design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z="2800" dirty="0" smtClean="0"/>
              <a:t>Minimal system into production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endParaRPr lang="en-US" sz="2800" dirty="0" smtClean="0"/>
          </a:p>
          <a:p>
            <a:pPr marL="438912" indent="-32004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93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The Benefits of Being Agile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25975"/>
          </a:xfrm>
        </p:spPr>
        <p:txBody>
          <a:bodyPr/>
          <a:lstStyle/>
          <a:p>
            <a:pPr eaLnBrk="1" hangingPunct="1"/>
            <a:r>
              <a:rPr lang="en-US" sz="2400" b="1" smtClean="0"/>
              <a:t>Reducing Risk</a:t>
            </a:r>
            <a:r>
              <a:rPr lang="en-US" sz="2400" smtClean="0"/>
              <a:t> – The benefits from improved control and improved communication lead to reduced risks. Examples of risks include:</a:t>
            </a:r>
          </a:p>
          <a:p>
            <a:pPr lvl="1" eaLnBrk="1" hangingPunct="1"/>
            <a:r>
              <a:rPr lang="en-US" sz="2000" b="1" smtClean="0"/>
              <a:t>Risk of building (or doing) the wrong thing.</a:t>
            </a:r>
            <a:r>
              <a:rPr lang="en-US" sz="2000" smtClean="0"/>
              <a:t> Did the sponsor get what they asked for but not what they actually wanted?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b="1" smtClean="0"/>
              <a:t>Risk of building the right thing poorly.</a:t>
            </a:r>
            <a:r>
              <a:rPr lang="en-US" sz="2000" smtClean="0"/>
              <a:t>  For example, was the product poorly crafted. Was it  thoroughly tested as a part of each iteration? Is the final produce extensible?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b="1" smtClean="0"/>
              <a:t>Risk of being placed into an endless cycle of design updates and reviews</a:t>
            </a:r>
            <a:r>
              <a:rPr lang="en-US" sz="2000" smtClean="0"/>
              <a:t> due to changing requirements or high levels of complexity</a:t>
            </a:r>
          </a:p>
        </p:txBody>
      </p:sp>
    </p:spTree>
    <p:extLst>
      <p:ext uri="{BB962C8B-B14F-4D97-AF65-F5344CB8AC3E}">
        <p14:creationId xmlns:p14="http://schemas.microsoft.com/office/powerpoint/2010/main" val="20871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The Benefits of Being Agile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b="1" dirty="0" smtClean="0"/>
              <a:t>Relief from continual design revisions</a:t>
            </a:r>
            <a:r>
              <a:rPr lang="en-US" sz="2800" dirty="0" smtClean="0"/>
              <a:t> -- </a:t>
            </a:r>
            <a:r>
              <a:rPr lang="en-US" sz="2800" b="0" dirty="0" smtClean="0"/>
              <a:t>Agile Methods are of the most benefit when applied to projects where the requirements are either unclear or evolving</a:t>
            </a:r>
          </a:p>
        </p:txBody>
      </p:sp>
    </p:spTree>
    <p:extLst>
      <p:ext uri="{BB962C8B-B14F-4D97-AF65-F5344CB8AC3E}">
        <p14:creationId xmlns:p14="http://schemas.microsoft.com/office/powerpoint/2010/main" val="420480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The Benefits of Being Agile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625975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/>
              <a:t>Improved Control </a:t>
            </a:r>
            <a:r>
              <a:rPr lang="en-US" sz="2400" b="0" dirty="0" smtClean="0"/>
              <a:t>– Agile methods allow the Project Manager to their control over the project in high change environment.  Utilizing less rigid, yet structured agile methodologies, control is through a number of mechanisms.</a:t>
            </a:r>
          </a:p>
          <a:p>
            <a:pPr marL="342900" indent="-342900" eaLnBrk="1" hangingPunct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Frequent delivery of working code allows progress to be objectively measured.</a:t>
            </a:r>
          </a:p>
          <a:p>
            <a:pPr marL="342900" indent="-342900" eaLnBrk="1" hangingPunct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Early and frequent stakeholder feedback allows the Project Manager to redirect project priorities when needed to ensure that real value is delivered.</a:t>
            </a:r>
          </a:p>
          <a:p>
            <a:pPr marL="342900" indent="-342900" eaLnBrk="1" hangingPunct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Misunderstandings are cleared up early in the  project life-cycle.</a:t>
            </a:r>
            <a:endParaRPr lang="en-US" sz="1600" dirty="0" smtClean="0"/>
          </a:p>
          <a:p>
            <a:pPr lvl="1" eaLnBrk="1" hangingPunct="1">
              <a:spcAft>
                <a:spcPts val="6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7067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Existing Agile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259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smtClean="0"/>
              <a:t>Extreme Programming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Scrum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Crystal Methods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Feature Driven Development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Lean Development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Dynamic Systems Development Methodology (DSDM)</a:t>
            </a:r>
          </a:p>
          <a:p>
            <a:pPr eaLnBrk="1" hangingPunct="1">
              <a:spcAft>
                <a:spcPts val="1200"/>
              </a:spcAft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56288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mtClean="0">
                <a:solidFill>
                  <a:schemeClr val="accent1">
                    <a:satMod val="150000"/>
                  </a:schemeClr>
                </a:solidFill>
              </a:rPr>
              <a:t>eXtreme Programming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cs typeface="HGｺﾞｼｯｸM"/>
              </a:rPr>
              <a:t>A system of practices that a community of software developers is evolving to address the problems of quickly delivering quality software, and then evolving it to meet changing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31178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839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839200" cy="437356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The prototype are usually not complete </a:t>
            </a:r>
            <a:r>
              <a:rPr lang="en-US" sz="3200" dirty="0" smtClean="0"/>
              <a:t>systems. This </a:t>
            </a:r>
            <a:r>
              <a:rPr lang="en-US" sz="3200" dirty="0"/>
              <a:t>prototype is developed based on the currently known requirements.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interactions with prototype can enable the client to better understand the requirements of the desired system.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7B48-27B1-4B09-8038-A0CFED382631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5791200" cy="685482"/>
          </a:xfrm>
        </p:spPr>
        <p:txBody>
          <a:bodyPr/>
          <a:lstStyle/>
          <a:p>
            <a:r>
              <a:rPr lang="en-US" dirty="0" smtClean="0"/>
              <a:t>XP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838200"/>
            <a:ext cx="9067800" cy="60197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Scrum - an agile process</a:t>
            </a:r>
            <a:endParaRPr lang="de-DE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6259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SCRUM is an agile, lightweight process for managing and controlling software and product development in rapidly changing environments.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Iterative, incremental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Team-based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developing systems/ products with rapidly changing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Controls the chaos of conflicting interest and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Improve communication and maximize cooperation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Protecting the team form disruptions and impediments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way to maximize productivity</a:t>
            </a:r>
          </a:p>
        </p:txBody>
      </p:sp>
    </p:spTree>
    <p:extLst>
      <p:ext uri="{BB962C8B-B14F-4D97-AF65-F5344CB8AC3E}">
        <p14:creationId xmlns:p14="http://schemas.microsoft.com/office/powerpoint/2010/main" val="7753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>
                <a:solidFill>
                  <a:schemeClr val="accent1">
                    <a:satMod val="150000"/>
                  </a:schemeClr>
                </a:solidFill>
              </a:rPr>
              <a:t>Functionality of Scrum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de-DE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de-DE" smtClean="0"/>
          </a:p>
        </p:txBody>
      </p:sp>
      <p:pic>
        <p:nvPicPr>
          <p:cNvPr id="50180" name="Picture 2" descr="G:\agile-Sc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473200"/>
            <a:ext cx="8589962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2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9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BD1-F22E-44A5-AA27-ECF2266CCAF7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pic>
        <p:nvPicPr>
          <p:cNvPr id="6" name="Content Placeholder 5" descr="Prototype-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7467600" cy="3352800"/>
          </a:xfrm>
        </p:spPr>
      </p:pic>
    </p:spTree>
    <p:extLst>
      <p:ext uri="{BB962C8B-B14F-4D97-AF65-F5344CB8AC3E}">
        <p14:creationId xmlns:p14="http://schemas.microsoft.com/office/powerpoint/2010/main" val="6833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Prototyping Model</a:t>
            </a:r>
            <a:endParaRPr lang="en-US" dirty="0"/>
          </a:p>
        </p:txBody>
      </p:sp>
      <p:pic>
        <p:nvPicPr>
          <p:cNvPr id="4" name="Content Placeholder 3" descr="prototype_model_sdl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7354015" cy="5257800"/>
          </a:xfrm>
        </p:spPr>
      </p:pic>
    </p:spTree>
    <p:extLst>
      <p:ext uri="{BB962C8B-B14F-4D97-AF65-F5344CB8AC3E}">
        <p14:creationId xmlns:p14="http://schemas.microsoft.com/office/powerpoint/2010/main" val="39994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Advantages of Prototype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Users </a:t>
            </a:r>
            <a:r>
              <a:rPr lang="en-US" dirty="0"/>
              <a:t>are actively involved in the development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Since in this methodology a working model of the system is provided, </a:t>
            </a:r>
            <a:r>
              <a:rPr lang="en-US" b="1" dirty="0"/>
              <a:t>the users get a better understanding of the system </a:t>
            </a:r>
            <a:r>
              <a:rPr lang="en-US" dirty="0"/>
              <a:t>being developed.</a:t>
            </a:r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Errors can be detected much earlier</a:t>
            </a:r>
            <a:r>
              <a:rPr lang="en-US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Quicker user feedback </a:t>
            </a:r>
            <a:r>
              <a:rPr lang="en-US" dirty="0"/>
              <a:t>is available leading to better solutions.</a:t>
            </a:r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Missing functionality can be identified easily</a:t>
            </a:r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Confusing or difficult functions can be identified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Requirements validation, Quick implementation of, incomplete, </a:t>
            </a:r>
            <a:r>
              <a:rPr lang="en-US" dirty="0" smtClean="0"/>
              <a:t>but functional</a:t>
            </a:r>
            <a:r>
              <a:rPr lang="en-US" dirty="0"/>
              <a:t>, application.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Disadvantages of Prototype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91600" cy="4373563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Leads </a:t>
            </a:r>
            <a:r>
              <a:rPr lang="en-US" sz="2800" dirty="0"/>
              <a:t>to implementing and then repairing way of building systems.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/>
              <a:t>Practically, this methodology may </a:t>
            </a:r>
            <a:r>
              <a:rPr lang="en-US" sz="2800" b="1" dirty="0"/>
              <a:t>increase the complexity of the system</a:t>
            </a:r>
            <a:r>
              <a:rPr lang="en-US" sz="2800" dirty="0"/>
              <a:t> as scope of the system may expand beyond original plans.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/>
              <a:t>Incomplete application may cause application not to be used as </a:t>
            </a:r>
            <a:r>
              <a:rPr lang="en-US" sz="2800" dirty="0" smtClean="0"/>
              <a:t>the full </a:t>
            </a:r>
            <a:r>
              <a:rPr lang="en-US" sz="2800" dirty="0"/>
              <a:t>system was designed</a:t>
            </a:r>
            <a:br>
              <a:rPr lang="en-US" sz="2800" dirty="0"/>
            </a:br>
            <a:r>
              <a:rPr lang="en-US" sz="2800" dirty="0"/>
              <a:t>Incomplete or inadequate problem analysis.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When to use Prototype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Prototype </a:t>
            </a:r>
            <a:r>
              <a:rPr lang="en-US" dirty="0"/>
              <a:t>model should be used when the desired system </a:t>
            </a:r>
            <a:r>
              <a:rPr lang="en-US" b="1" dirty="0"/>
              <a:t>needs to have a lot of interaction with the end users.</a:t>
            </a:r>
          </a:p>
          <a:p>
            <a:pPr lvl="0"/>
            <a:r>
              <a:rPr lang="en-US" dirty="0"/>
              <a:t>Typically, online systems, web interfaces have a very high amount of interaction with end users, are best suited for Prototype model. It might take a while for a system to be built that allows ease of use and needs minimal training for the end user.</a:t>
            </a:r>
          </a:p>
          <a:p>
            <a:pPr lvl="0"/>
            <a:r>
              <a:rPr lang="en-US" dirty="0"/>
              <a:t>Prototyping ensures that the end users constantly work with the system and provide a feedback which is incorporated in the prototype to result in a useable system. They are excellent for designing good human computer interface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C2B83B-8A50-489F-A267-D84FF1F45EA2}" type="datetime8">
              <a:rPr lang="en-US" smtClean="0"/>
              <a:pPr eaLnBrk="1" hangingPunct="1"/>
              <a:t>1/15/2018 2:23 PM</a:t>
            </a:fld>
            <a:endParaRPr lang="en-US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Instructor: Fahima Tabassum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6FB037-BC2A-4086-B246-26A18B928F64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31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chemeClr val="hlink"/>
                </a:solidFill>
              </a:rPr>
              <a:t>Spiral Development Model</a:t>
            </a:r>
          </a:p>
        </p:txBody>
      </p:sp>
      <p:pic>
        <p:nvPicPr>
          <p:cNvPr id="24582" name="Picture 43" descr="spiral_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2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B0214A-76A5-4FBF-B284-2480604E9B32}" type="datetime8">
              <a:rPr lang="en-US" smtClean="0"/>
              <a:pPr eaLnBrk="1" hangingPunct="1"/>
              <a:t>1/15/2018 2:23 PM</a:t>
            </a:fld>
            <a:endParaRPr lang="en-US" smtClean="0"/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Instructor: Fahima Tabassum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604B80-F0F5-4AF6-9024-B460329F16FA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4663"/>
            <a:ext cx="8343900" cy="971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chemeClr val="hlink"/>
                </a:solidFill>
              </a:rPr>
              <a:t>Spiral Development Model—cont..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458200" cy="1905000"/>
          </a:xfrm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smtClean="0">
                <a:cs typeface="Times New Roman" pitchFamily="18" charset="0"/>
              </a:rPr>
              <a:t>Each loop of a spiral model is split into four sectors:</a:t>
            </a:r>
          </a:p>
          <a:p>
            <a:pPr marL="914400" lvl="1" indent="-4572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cs typeface="Times New Roman" pitchFamily="18" charset="0"/>
              </a:rPr>
              <a:t>Objectives setting.			</a:t>
            </a:r>
          </a:p>
          <a:p>
            <a:pPr marL="914400" lvl="1" indent="-4572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cs typeface="Times New Roman" pitchFamily="18" charset="0"/>
              </a:rPr>
              <a:t>Risk assessment and reduction	</a:t>
            </a:r>
          </a:p>
          <a:p>
            <a:pPr marL="914400" lvl="1" indent="-4572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cs typeface="Times New Roman" pitchFamily="18" charset="0"/>
              </a:rPr>
              <a:t>Development &amp; Validation.	</a:t>
            </a:r>
          </a:p>
          <a:p>
            <a:pPr marL="914400" lvl="1" indent="-4572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>
                <a:cs typeface="Times New Roman" pitchFamily="18" charset="0"/>
              </a:rPr>
              <a:t>Planning</a:t>
            </a:r>
            <a:endParaRPr lang="en-US" sz="2000" u="sng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658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318</TotalTime>
  <Words>978</Words>
  <Application>Microsoft Office PowerPoint</Application>
  <PresentationFormat>On-screen Show (4:3)</PresentationFormat>
  <Paragraphs>139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HGｺﾞｼｯｸM</vt:lpstr>
      <vt:lpstr>Times New Roman</vt:lpstr>
      <vt:lpstr>Wingdings</vt:lpstr>
      <vt:lpstr>Wingdings 2</vt:lpstr>
      <vt:lpstr>Essential</vt:lpstr>
      <vt:lpstr>PowerPoint Presentation</vt:lpstr>
      <vt:lpstr>Prototype</vt:lpstr>
      <vt:lpstr>Prototyping Model</vt:lpstr>
      <vt:lpstr>Prototyping Model</vt:lpstr>
      <vt:lpstr>Advantages of Prototype model</vt:lpstr>
      <vt:lpstr>Disadvantages of Prototype model:</vt:lpstr>
      <vt:lpstr>When to use Prototype model</vt:lpstr>
      <vt:lpstr>Spiral Development Model</vt:lpstr>
      <vt:lpstr>Spiral Development Model—cont..</vt:lpstr>
      <vt:lpstr>Advantages</vt:lpstr>
      <vt:lpstr>Disadvantages</vt:lpstr>
      <vt:lpstr>When To Use</vt:lpstr>
      <vt:lpstr>Agile Software Development </vt:lpstr>
      <vt:lpstr>Characteristics of Agile Software Development</vt:lpstr>
      <vt:lpstr>The Benefits of Being Agile</vt:lpstr>
      <vt:lpstr>The Benefits of Being Agile</vt:lpstr>
      <vt:lpstr>The Benefits of Being Agile</vt:lpstr>
      <vt:lpstr>Existing Agile Methods</vt:lpstr>
      <vt:lpstr>eXtreme Programming</vt:lpstr>
      <vt:lpstr>XP</vt:lpstr>
      <vt:lpstr>Scrum - an agile process</vt:lpstr>
      <vt:lpstr>Functionality of Scrum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Nusrat</cp:lastModifiedBy>
  <cp:revision>31</cp:revision>
  <dcterms:created xsi:type="dcterms:W3CDTF">2016-01-13T22:38:30Z</dcterms:created>
  <dcterms:modified xsi:type="dcterms:W3CDTF">2018-01-15T08:24:16Z</dcterms:modified>
</cp:coreProperties>
</file>