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00" r:id="rId3"/>
    <p:sldId id="301" r:id="rId4"/>
    <p:sldId id="302" r:id="rId5"/>
    <p:sldId id="303" r:id="rId6"/>
    <p:sldId id="309" r:id="rId7"/>
    <p:sldId id="304" r:id="rId8"/>
    <p:sldId id="305" r:id="rId9"/>
    <p:sldId id="306" r:id="rId10"/>
    <p:sldId id="307" r:id="rId11"/>
    <p:sldId id="308" r:id="rId12"/>
    <p:sldId id="296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DE5B-1D4D-457E-90D4-3BB07555222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6DE3E-BC48-4363-AA0F-E77216DA5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2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6DE3E-BC48-4363-AA0F-E77216DA56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1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C2A6DF-EB9C-42BC-BB48-9C86C9EB90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951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312078-5ADC-4F97-8E5A-1F61F85099C8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de-DE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39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301-E22A-49E1-B3A8-E4FB2E4134E5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AF4-262F-449B-9693-B2C63398C81E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647E-8C53-48D2-ABA3-FDC50F38C3EF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028C-FA0E-46D3-A89E-9049F81847CB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1149-F244-49CE-88C2-FD8D95B00469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5F3F-0861-43FE-AD3D-85ED2DFB6DBF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C1F-FF4A-470D-8241-CFE85426376B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376B-BFCE-4BC6-8F77-B1E238D01A3F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93B7-B706-48AF-966D-462701225E36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DD16-4430-43C4-9DFC-4D8DC76492BF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34E-B899-46AE-B077-3DB285B76795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DB79B60-1F18-49C4-94B5-6F8FB340F265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724400"/>
            <a:ext cx="6400800" cy="17526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en-US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                    Instructor:</a:t>
            </a:r>
          </a:p>
          <a:p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Nusrat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jahan</a:t>
            </a:r>
            <a:endParaRPr lang="en-US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Lecturer, SWE, DIU.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 descr="heroMS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19400"/>
            <a:ext cx="7772400" cy="1600200"/>
          </a:xfrm>
          <a:prstGeom prst="rect">
            <a:avLst/>
          </a:prstGeom>
        </p:spPr>
      </p:pic>
      <p:pic>
        <p:nvPicPr>
          <p:cNvPr id="6" name="Picture 5" descr="20090414110543!Diu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04801"/>
            <a:ext cx="5410200" cy="9906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110345" y="1524000"/>
            <a:ext cx="2923309" cy="87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SW113</a:t>
            </a:r>
            <a:endParaRPr lang="en-US" sz="3200" b="1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32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Lecture 4</a:t>
            </a:r>
            <a:endParaRPr 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6EA-0A38-4DBF-A781-F4AA9C952CC6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AC91FA-A66D-4B32-BBD5-E9E1524A075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2689225" cy="63341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Scrum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en-US"/>
              <a:t>Originally proposed by Schwaber and Beedle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en-US"/>
              <a:t>Scrum—distinguishing features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/>
              <a:t>Development work is partitioned into “</a:t>
            </a:r>
            <a:r>
              <a:rPr lang="en-US" altLang="en-US">
                <a:solidFill>
                  <a:schemeClr val="folHlink"/>
                </a:solidFill>
              </a:rPr>
              <a:t>packets</a:t>
            </a:r>
            <a:r>
              <a:rPr lang="en-US" altLang="en-US"/>
              <a:t>”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>
                <a:solidFill>
                  <a:schemeClr val="folHlink"/>
                </a:solidFill>
              </a:rPr>
              <a:t>Testing and documentation are on-going</a:t>
            </a:r>
            <a:r>
              <a:rPr lang="en-US" altLang="en-US"/>
              <a:t> as the product is constructed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/>
              <a:t>Work occurs in “</a:t>
            </a:r>
            <a:r>
              <a:rPr lang="en-US" altLang="en-US">
                <a:solidFill>
                  <a:schemeClr val="folHlink"/>
                </a:solidFill>
              </a:rPr>
              <a:t>sprints</a:t>
            </a:r>
            <a:r>
              <a:rPr lang="en-US" altLang="en-US"/>
              <a:t>” and is derived from a “</a:t>
            </a:r>
            <a:r>
              <a:rPr lang="en-US" altLang="en-US">
                <a:solidFill>
                  <a:schemeClr val="folHlink"/>
                </a:solidFill>
              </a:rPr>
              <a:t>backlog</a:t>
            </a:r>
            <a:r>
              <a:rPr lang="en-US" altLang="en-US"/>
              <a:t>” of existing requirements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>
                <a:solidFill>
                  <a:schemeClr val="folHlink"/>
                </a:solidFill>
              </a:rPr>
              <a:t>Meetings are very short</a:t>
            </a:r>
            <a:r>
              <a:rPr lang="en-US" altLang="en-US"/>
              <a:t> and sometimes conducted without chairs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/>
              <a:t>“</a:t>
            </a:r>
            <a:r>
              <a:rPr lang="en-US" altLang="en-US">
                <a:solidFill>
                  <a:schemeClr val="folHlink"/>
                </a:solidFill>
              </a:rPr>
              <a:t>demos</a:t>
            </a:r>
            <a:r>
              <a:rPr lang="en-US" altLang="en-US"/>
              <a:t>” are delivered to the customer with the time-box allocated</a:t>
            </a:r>
          </a:p>
        </p:txBody>
      </p:sp>
    </p:spTree>
    <p:extLst>
      <p:ext uri="{BB962C8B-B14F-4D97-AF65-F5344CB8AC3E}">
        <p14:creationId xmlns:p14="http://schemas.microsoft.com/office/powerpoint/2010/main" val="100302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BB586-00F2-45BA-96ED-1433A27CB3A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1922463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Scrum</a:t>
            </a:r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50673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87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>
                <a:solidFill>
                  <a:schemeClr val="accent1">
                    <a:satMod val="150000"/>
                  </a:schemeClr>
                </a:solidFill>
              </a:rPr>
              <a:t>Functionality of Scrum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de-DE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de-DE" smtClean="0"/>
          </a:p>
        </p:txBody>
      </p:sp>
      <p:pic>
        <p:nvPicPr>
          <p:cNvPr id="50180" name="Picture 2" descr="G:\agile-Scr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473200"/>
            <a:ext cx="8589962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2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9600" b="1" i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>
              <a:buNone/>
            </a:pPr>
            <a:r>
              <a:rPr lang="en-US" sz="9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Thanks</a:t>
            </a:r>
            <a:endParaRPr lang="en-US" sz="96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5BD1-F22E-44A5-AA27-ECF2266CCAF7}" type="datetime1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2FB3D-9365-4817-B1E5-7672B8B99A7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43000"/>
            <a:ext cx="4033838" cy="63341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What is “Agility”?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3700" y="1981200"/>
            <a:ext cx="70993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Effective (rapid and adaptive) response to change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Effective communication among all stakeholders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Drawing the customer onto the team</a:t>
            </a:r>
          </a:p>
          <a:p>
            <a:pPr>
              <a:lnSpc>
                <a:spcPct val="90000"/>
              </a:lnSpc>
            </a:pPr>
            <a:r>
              <a:rPr lang="en-US" altLang="en-US"/>
              <a:t>Organizing a team so that it is in control of the work performed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chemeClr val="folHlink"/>
                </a:solidFill>
              </a:rPr>
              <a:t>Yielding …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Rapid, incremental delivery of software</a:t>
            </a:r>
          </a:p>
        </p:txBody>
      </p:sp>
    </p:spTree>
    <p:extLst>
      <p:ext uri="{BB962C8B-B14F-4D97-AF65-F5344CB8AC3E}">
        <p14:creationId xmlns:p14="http://schemas.microsoft.com/office/powerpoint/2010/main" val="191205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FCD7C2-A670-417E-BD2E-5B4FA057C1E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5032375" cy="63341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An Agile Process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6413" y="2057400"/>
            <a:ext cx="7367587" cy="3009900"/>
          </a:xfrm>
        </p:spPr>
        <p:txBody>
          <a:bodyPr/>
          <a:lstStyle/>
          <a:p>
            <a:r>
              <a:rPr lang="en-US" altLang="en-US"/>
              <a:t>Is driven by customer descriptions of what is required (scenarios)</a:t>
            </a:r>
          </a:p>
          <a:p>
            <a:r>
              <a:rPr lang="en-US" altLang="en-US"/>
              <a:t>Recognizes that plans are short-lived</a:t>
            </a:r>
          </a:p>
          <a:p>
            <a:r>
              <a:rPr lang="en-US" altLang="en-US"/>
              <a:t>Develops software iteratively with a heavy emphasis on construction activities</a:t>
            </a:r>
          </a:p>
          <a:p>
            <a:r>
              <a:rPr lang="en-US" altLang="en-US"/>
              <a:t>Delivers multiple ‘software increments’</a:t>
            </a:r>
          </a:p>
          <a:p>
            <a:r>
              <a:rPr lang="en-US" altLang="en-US"/>
              <a:t>Adapts as changes occur</a:t>
            </a:r>
          </a:p>
        </p:txBody>
      </p:sp>
    </p:spTree>
    <p:extLst>
      <p:ext uri="{BB962C8B-B14F-4D97-AF65-F5344CB8AC3E}">
        <p14:creationId xmlns:p14="http://schemas.microsoft.com/office/powerpoint/2010/main" val="382485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8CDFA8-7BEB-4096-8D59-C9419AE81D2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6705600" cy="63341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Agility Principles - I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Palatino" pitchFamily="-128" charset="0"/>
              </a:rPr>
              <a:t>1.	Our highest priority is to satisfy the customer through early and continuous delivery of valuable software.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Palatino" pitchFamily="-128" charset="0"/>
              </a:rPr>
              <a:t>2.	Welcome changing requirements, even late in development. Agile processes harness change for the customer's competitive advantage. 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Palatino" pitchFamily="-128" charset="0"/>
              </a:rPr>
              <a:t>3.	Deliver working software frequently, from a couple of weeks to a couple of months, with a preference to the shorter timescale. 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Palatino" pitchFamily="-128" charset="0"/>
              </a:rPr>
              <a:t>4.	Business people and developers must work together daily throughout the project.  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Palatino" pitchFamily="-128" charset="0"/>
              </a:rPr>
              <a:t>5.	Build projects around motivated individuals. Give them the environment and support they need, and trust them to get the job done.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Palatino" pitchFamily="-128" charset="0"/>
              </a:rPr>
              <a:t>6.	The most efficient and effective method of conveying information to and within a development team is face–to–face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264233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8CA5D-5611-43D9-83CD-FE73A929A88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6705600" cy="63341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Agility Principles - II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Palatino" pitchFamily="-128" charset="0"/>
              </a:rPr>
              <a:t>7.	Working software is the primary measure of progress. 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Palatino" pitchFamily="-128" charset="0"/>
              </a:rPr>
              <a:t>8.	Agile processes promote sustainable development. The sponsors, developers, and users should be able to maintain a constant pace indefinitely.  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Palatino" pitchFamily="-128" charset="0"/>
              </a:rPr>
              <a:t>9.	Continuous attention to technical excellence and good design enhances agility.  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Palatino" pitchFamily="-128" charset="0"/>
              </a:rPr>
              <a:t>10. Simplicity – the art of maximizing the amount of work not done – is essential.  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Palatino" pitchFamily="-128" charset="0"/>
              </a:rPr>
              <a:t>11. The best architectures, requirements, and designs emerge from self–organizing teams. 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latin typeface="Palatino" pitchFamily="-128" charset="0"/>
              </a:rPr>
              <a:t>12. At regular intervals, the team reflects on how to become more effective, then tunes and adjusts its behavior accordingly.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18692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Existing Agile Methods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625975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400" smtClean="0"/>
              <a:t>Extreme Programming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smtClean="0"/>
              <a:t>Scrum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smtClean="0"/>
              <a:t>Crystal Methods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smtClean="0"/>
              <a:t>Feature Driven Development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smtClean="0"/>
              <a:t>Lean Development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smtClean="0"/>
              <a:t>Dynamic Systems Development Methodology (DSDM)</a:t>
            </a:r>
          </a:p>
          <a:p>
            <a:pPr eaLnBrk="1" hangingPunct="1">
              <a:spcAft>
                <a:spcPts val="1200"/>
              </a:spcAft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01055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B17CC9-D790-49C9-9F19-1FAC93FEA63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7720013" cy="63341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most widely used agile process, originally proposed by Kent Beck</a:t>
            </a:r>
          </a:p>
          <a:p>
            <a:r>
              <a:rPr lang="en-US" altLang="en-US"/>
              <a:t>XP Planning</a:t>
            </a:r>
          </a:p>
          <a:p>
            <a:pPr lvl="1"/>
            <a:r>
              <a:rPr lang="en-US" altLang="en-US"/>
              <a:t>Begins with the creation of “</a:t>
            </a:r>
            <a:r>
              <a:rPr lang="en-US" altLang="en-US">
                <a:solidFill>
                  <a:schemeClr val="folHlink"/>
                </a:solidFill>
              </a:rPr>
              <a:t>user stories</a:t>
            </a:r>
            <a:r>
              <a:rPr lang="en-US" altLang="en-US"/>
              <a:t>”</a:t>
            </a:r>
          </a:p>
          <a:p>
            <a:pPr lvl="1"/>
            <a:r>
              <a:rPr lang="en-US" altLang="en-US"/>
              <a:t>Agile team assesses each story and assigns a </a:t>
            </a:r>
            <a:r>
              <a:rPr lang="en-US" altLang="en-US">
                <a:solidFill>
                  <a:schemeClr val="folHlink"/>
                </a:solidFill>
              </a:rPr>
              <a:t>cost</a:t>
            </a:r>
            <a:endParaRPr lang="en-US" altLang="en-US"/>
          </a:p>
          <a:p>
            <a:pPr lvl="1"/>
            <a:r>
              <a:rPr lang="en-US" altLang="en-US"/>
              <a:t>Stories are grouped to for a </a:t>
            </a:r>
            <a:r>
              <a:rPr lang="en-US" altLang="en-US">
                <a:solidFill>
                  <a:schemeClr val="folHlink"/>
                </a:solidFill>
              </a:rPr>
              <a:t>deliverable increment</a:t>
            </a:r>
            <a:endParaRPr lang="en-US" altLang="en-US"/>
          </a:p>
          <a:p>
            <a:pPr lvl="1"/>
            <a:r>
              <a:rPr lang="en-US" altLang="en-US"/>
              <a:t>A </a:t>
            </a:r>
            <a:r>
              <a:rPr lang="en-US" altLang="en-US">
                <a:solidFill>
                  <a:schemeClr val="folHlink"/>
                </a:solidFill>
              </a:rPr>
              <a:t>commitment</a:t>
            </a:r>
            <a:r>
              <a:rPr lang="en-US" altLang="en-US"/>
              <a:t> is made on delivery date</a:t>
            </a:r>
          </a:p>
          <a:p>
            <a:pPr lvl="1"/>
            <a:r>
              <a:rPr lang="en-US" altLang="en-US"/>
              <a:t>After the first increment “</a:t>
            </a:r>
            <a:r>
              <a:rPr lang="en-US" altLang="en-US">
                <a:solidFill>
                  <a:schemeClr val="folHlink"/>
                </a:solidFill>
              </a:rPr>
              <a:t>project velocity</a:t>
            </a:r>
            <a:r>
              <a:rPr lang="en-US" altLang="en-US"/>
              <a:t>” is used to help define subsequent delivery dates for other increments</a:t>
            </a:r>
          </a:p>
        </p:txBody>
      </p:sp>
    </p:spTree>
    <p:extLst>
      <p:ext uri="{BB962C8B-B14F-4D97-AF65-F5344CB8AC3E}">
        <p14:creationId xmlns:p14="http://schemas.microsoft.com/office/powerpoint/2010/main" val="117183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0013EB-2954-43AB-88B7-136ACCAC2F7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50125" cy="63341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1910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en-US" sz="1600"/>
              <a:t>XP Design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1600"/>
              <a:t>Follows the </a:t>
            </a:r>
            <a:r>
              <a:rPr lang="en-US" altLang="en-US" sz="1600">
                <a:solidFill>
                  <a:schemeClr val="folHlink"/>
                </a:solidFill>
              </a:rPr>
              <a:t>KIS principle</a:t>
            </a:r>
            <a:endParaRPr lang="en-US" altLang="en-US" sz="1600"/>
          </a:p>
          <a:p>
            <a:pPr marL="685800" lvl="1" indent="-228600">
              <a:lnSpc>
                <a:spcPct val="90000"/>
              </a:lnSpc>
            </a:pPr>
            <a:r>
              <a:rPr lang="en-US" altLang="en-US" sz="1600"/>
              <a:t>Encourage the use of </a:t>
            </a:r>
            <a:r>
              <a:rPr lang="en-US" altLang="en-US" sz="1600">
                <a:solidFill>
                  <a:schemeClr val="folHlink"/>
                </a:solidFill>
              </a:rPr>
              <a:t>CRC cards</a:t>
            </a:r>
            <a:r>
              <a:rPr lang="en-US" altLang="en-US" sz="1600"/>
              <a:t> (see Chapter 8)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1600"/>
              <a:t>For difficult design problems, suggests the creation of “</a:t>
            </a:r>
            <a:r>
              <a:rPr lang="en-US" altLang="en-US" sz="1600">
                <a:solidFill>
                  <a:schemeClr val="folHlink"/>
                </a:solidFill>
              </a:rPr>
              <a:t>spike solutions</a:t>
            </a:r>
            <a:r>
              <a:rPr lang="en-US" altLang="en-US" sz="1600"/>
              <a:t>”—a design prototype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1600"/>
              <a:t>Encourages “</a:t>
            </a:r>
            <a:r>
              <a:rPr lang="en-US" altLang="en-US" sz="1600">
                <a:solidFill>
                  <a:schemeClr val="folHlink"/>
                </a:solidFill>
              </a:rPr>
              <a:t>refactoring</a:t>
            </a:r>
            <a:r>
              <a:rPr lang="en-US" altLang="en-US" sz="1600"/>
              <a:t>”—an iterative refinement of the internal program design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en-US" sz="1600"/>
              <a:t>XP Coding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1600"/>
              <a:t>Recommends the </a:t>
            </a:r>
            <a:r>
              <a:rPr lang="en-US" altLang="en-US" sz="1600">
                <a:solidFill>
                  <a:schemeClr val="folHlink"/>
                </a:solidFill>
              </a:rPr>
              <a:t>construction of a unit test</a:t>
            </a:r>
            <a:r>
              <a:rPr lang="en-US" altLang="en-US" sz="1600"/>
              <a:t> for a store </a:t>
            </a:r>
            <a:r>
              <a:rPr lang="en-US" altLang="en-US" sz="1600" i="1"/>
              <a:t>before</a:t>
            </a:r>
            <a:r>
              <a:rPr lang="en-US" altLang="en-US" sz="1600"/>
              <a:t> coding commences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1600"/>
              <a:t>Encourages “</a:t>
            </a:r>
            <a:r>
              <a:rPr lang="en-US" altLang="en-US" sz="1600">
                <a:solidFill>
                  <a:schemeClr val="folHlink"/>
                </a:solidFill>
              </a:rPr>
              <a:t>pair programming</a:t>
            </a:r>
            <a:r>
              <a:rPr lang="en-US" altLang="en-US" sz="1600"/>
              <a:t>”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en-US" sz="1600"/>
              <a:t>XP Testing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1600"/>
              <a:t>All </a:t>
            </a:r>
            <a:r>
              <a:rPr lang="en-US" altLang="en-US" sz="1600">
                <a:solidFill>
                  <a:schemeClr val="folHlink"/>
                </a:solidFill>
              </a:rPr>
              <a:t>unit tests are executed daily</a:t>
            </a:r>
            <a:endParaRPr lang="en-US" altLang="en-US" sz="1600"/>
          </a:p>
          <a:p>
            <a:pPr marL="685800" lvl="1" indent="-228600">
              <a:lnSpc>
                <a:spcPct val="90000"/>
              </a:lnSpc>
            </a:pPr>
            <a:r>
              <a:rPr lang="en-US" altLang="en-US" sz="1600">
                <a:solidFill>
                  <a:schemeClr val="folHlink"/>
                </a:solidFill>
              </a:rPr>
              <a:t>“Acceptance tests”</a:t>
            </a:r>
            <a:r>
              <a:rPr lang="en-US" altLang="en-US" sz="1600"/>
              <a:t> are defined by the customer and excuted to assess customer visible functionality</a:t>
            </a:r>
          </a:p>
          <a:p>
            <a:pPr marL="685800" lvl="1" indent="-228600">
              <a:lnSpc>
                <a:spcPct val="90000"/>
              </a:lnSpc>
            </a:pP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29370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030A48-17A6-4881-8103-FF5D0FE0CBC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8116888" cy="600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Extreme Programming (XP)</a:t>
            </a:r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4692650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491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321</TotalTime>
  <Words>629</Words>
  <Application>Microsoft Office PowerPoint</Application>
  <PresentationFormat>On-screen Show (4:3)</PresentationFormat>
  <Paragraphs>100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Palatino</vt:lpstr>
      <vt:lpstr>Wingdings</vt:lpstr>
      <vt:lpstr>Essential</vt:lpstr>
      <vt:lpstr>PowerPoint Presentation</vt:lpstr>
      <vt:lpstr>What is “Agility”?</vt:lpstr>
      <vt:lpstr>An Agile Process</vt:lpstr>
      <vt:lpstr>Agility Principles - I</vt:lpstr>
      <vt:lpstr>Agility Principles - II</vt:lpstr>
      <vt:lpstr>Existing Agile Methods</vt:lpstr>
      <vt:lpstr>Extreme Programming (XP)</vt:lpstr>
      <vt:lpstr>Extreme Programming (XP)</vt:lpstr>
      <vt:lpstr>Extreme Programming (XP)</vt:lpstr>
      <vt:lpstr>Scrum</vt:lpstr>
      <vt:lpstr>Scrum</vt:lpstr>
      <vt:lpstr>Functionality of Scrum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Daffodi PC</dc:creator>
  <cp:lastModifiedBy>Nusrat</cp:lastModifiedBy>
  <cp:revision>32</cp:revision>
  <dcterms:created xsi:type="dcterms:W3CDTF">2016-01-13T22:38:30Z</dcterms:created>
  <dcterms:modified xsi:type="dcterms:W3CDTF">2018-01-31T02:13:22Z</dcterms:modified>
</cp:coreProperties>
</file>