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9DE5B-1D4D-457E-90D4-3BB075552229}" type="datetimeFigureOut">
              <a:rPr lang="en-US" smtClean="0"/>
              <a:pPr/>
              <a:t>7/31/2016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6DE3E-BC48-4363-AA0F-E77216DA56DE}" type="slidenum">
              <a:rPr lang="en-US" smtClean="0"/>
              <a:pPr/>
              <a:t>‹#›</a:t>
            </a:fld>
            <a:endParaRPr lang="en-US"/>
          </a:p>
        </p:txBody>
      </p:sp>
    </p:spTree>
    <p:extLst>
      <p:ext uri="{BB962C8B-B14F-4D97-AF65-F5344CB8AC3E}">
        <p14:creationId xmlns="" xmlns:p14="http://schemas.microsoft.com/office/powerpoint/2010/main" val="2385226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26DE3E-BC48-4363-AA0F-E77216DA56DE}"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D6F75B-9F03-4AE6-ABA9-A9C7BF0CBAE4}" type="datetime1">
              <a:rPr lang="en-US" smtClean="0"/>
              <a:pPr/>
              <a:t>7/31/2016</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CE513D-B391-46FC-92A2-CCA2DFEAAC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A628E-D684-46F5-9706-BEE3DAA03C46}" type="datetime1">
              <a:rPr lang="en-US" smtClean="0"/>
              <a:pPr/>
              <a:t>7/31/2016</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EAF00-0399-4D0A-9EDB-CE5C2F22070E}" type="datetime1">
              <a:rPr lang="en-US" smtClean="0"/>
              <a:pPr/>
              <a:t>7/31/2016</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585C57-0721-4727-93F9-0375DC34E0A0}" type="datetime1">
              <a:rPr lang="en-US" smtClean="0"/>
              <a:pPr/>
              <a:t>7/31/2016</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F33C4B7-3421-4A14-A7EC-ADE0EC203E22}" type="datetime1">
              <a:rPr lang="en-US" smtClean="0"/>
              <a:pPr/>
              <a:t>7/31/2016</a:t>
            </a:fld>
            <a:endParaRPr lang="en-US"/>
          </a:p>
        </p:txBody>
      </p:sp>
      <p:sp>
        <p:nvSpPr>
          <p:cNvPr id="8" name="Slide Number Placeholder 7"/>
          <p:cNvSpPr>
            <a:spLocks noGrp="1"/>
          </p:cNvSpPr>
          <p:nvPr>
            <p:ph type="sldNum" sz="quarter" idx="11"/>
          </p:nvPr>
        </p:nvSpPr>
        <p:spPr/>
        <p:txBody>
          <a:bodyPr/>
          <a:lstStyle/>
          <a:p>
            <a:fld id="{28CE513D-B391-46FC-92A2-CCA2DFEAACF6}"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Introduction To SWE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05A0D3-6CE7-4309-A8B1-6C6F18563C5E}" type="datetime1">
              <a:rPr lang="en-US" smtClean="0"/>
              <a:pPr/>
              <a:t>7/31/2016</a:t>
            </a:fld>
            <a:endParaRPr lang="en-US"/>
          </a:p>
        </p:txBody>
      </p:sp>
      <p:sp>
        <p:nvSpPr>
          <p:cNvPr id="6" name="Footer Placeholder 5"/>
          <p:cNvSpPr>
            <a:spLocks noGrp="1"/>
          </p:cNvSpPr>
          <p:nvPr>
            <p:ph type="ftr" sz="quarter" idx="11"/>
          </p:nvPr>
        </p:nvSpPr>
        <p:spPr/>
        <p:txBody>
          <a:bodyPr/>
          <a:lstStyle/>
          <a:p>
            <a:r>
              <a:rPr lang="en-US" smtClean="0"/>
              <a:t>Introduction To SWE</a:t>
            </a:r>
            <a:endParaRPr lang="en-US"/>
          </a:p>
        </p:txBody>
      </p:sp>
      <p:sp>
        <p:nvSpPr>
          <p:cNvPr id="7" name="Slide Number Placeholder 6"/>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E5B6B5-4846-4D4C-A411-CB59AAB031ED}" type="datetime1">
              <a:rPr lang="en-US" smtClean="0"/>
              <a:pPr/>
              <a:t>7/31/2016</a:t>
            </a:fld>
            <a:endParaRPr lang="en-US"/>
          </a:p>
        </p:txBody>
      </p:sp>
      <p:sp>
        <p:nvSpPr>
          <p:cNvPr id="8" name="Footer Placeholder 7"/>
          <p:cNvSpPr>
            <a:spLocks noGrp="1"/>
          </p:cNvSpPr>
          <p:nvPr>
            <p:ph type="ftr" sz="quarter" idx="11"/>
          </p:nvPr>
        </p:nvSpPr>
        <p:spPr/>
        <p:txBody>
          <a:bodyPr/>
          <a:lstStyle/>
          <a:p>
            <a:r>
              <a:rPr lang="en-US" smtClean="0"/>
              <a:t>Introduction To SWE</a:t>
            </a:r>
            <a:endParaRPr lang="en-US"/>
          </a:p>
        </p:txBody>
      </p:sp>
      <p:sp>
        <p:nvSpPr>
          <p:cNvPr id="9" name="Slide Number Placeholder 8"/>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DBA086-623E-4053-A157-3C254E664077}" type="datetime1">
              <a:rPr lang="en-US" smtClean="0"/>
              <a:pPr/>
              <a:t>7/31/2016</a:t>
            </a:fld>
            <a:endParaRPr lang="en-US"/>
          </a:p>
        </p:txBody>
      </p:sp>
      <p:sp>
        <p:nvSpPr>
          <p:cNvPr id="4" name="Footer Placeholder 3"/>
          <p:cNvSpPr>
            <a:spLocks noGrp="1"/>
          </p:cNvSpPr>
          <p:nvPr>
            <p:ph type="ftr" sz="quarter" idx="11"/>
          </p:nvPr>
        </p:nvSpPr>
        <p:spPr/>
        <p:txBody>
          <a:bodyPr/>
          <a:lstStyle/>
          <a:p>
            <a:r>
              <a:rPr lang="en-US" smtClean="0"/>
              <a:t>Introduction To SWE</a:t>
            </a:r>
            <a:endParaRPr lang="en-US"/>
          </a:p>
        </p:txBody>
      </p:sp>
      <p:sp>
        <p:nvSpPr>
          <p:cNvPr id="5" name="Slide Number Placeholder 4"/>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0A663-053A-429E-8369-2E0A09EB9ECC}" type="datetime1">
              <a:rPr lang="en-US" smtClean="0"/>
              <a:pPr/>
              <a:t>7/31/2016</a:t>
            </a:fld>
            <a:endParaRPr lang="en-US"/>
          </a:p>
        </p:txBody>
      </p:sp>
      <p:sp>
        <p:nvSpPr>
          <p:cNvPr id="3" name="Footer Placeholder 2"/>
          <p:cNvSpPr>
            <a:spLocks noGrp="1"/>
          </p:cNvSpPr>
          <p:nvPr>
            <p:ph type="ftr" sz="quarter" idx="11"/>
          </p:nvPr>
        </p:nvSpPr>
        <p:spPr/>
        <p:txBody>
          <a:bodyPr/>
          <a:lstStyle/>
          <a:p>
            <a:r>
              <a:rPr lang="en-US" smtClean="0"/>
              <a:t>Introduction To SWE</a:t>
            </a:r>
            <a:endParaRPr lang="en-US"/>
          </a:p>
        </p:txBody>
      </p:sp>
      <p:sp>
        <p:nvSpPr>
          <p:cNvPr id="4" name="Slide Number Placeholder 3"/>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1DCFB-EB30-4AFC-94A6-26FAEA2BC3EF}" type="datetime1">
              <a:rPr lang="en-US" smtClean="0"/>
              <a:pPr/>
              <a:t>7/31/2016</a:t>
            </a:fld>
            <a:endParaRPr lang="en-US"/>
          </a:p>
        </p:txBody>
      </p:sp>
      <p:sp>
        <p:nvSpPr>
          <p:cNvPr id="6" name="Footer Placeholder 5"/>
          <p:cNvSpPr>
            <a:spLocks noGrp="1"/>
          </p:cNvSpPr>
          <p:nvPr>
            <p:ph type="ftr" sz="quarter" idx="11"/>
          </p:nvPr>
        </p:nvSpPr>
        <p:spPr/>
        <p:txBody>
          <a:bodyPr/>
          <a:lstStyle/>
          <a:p>
            <a:r>
              <a:rPr lang="en-US" smtClean="0"/>
              <a:t>Introduction To SWE</a:t>
            </a:r>
            <a:endParaRPr lang="en-US"/>
          </a:p>
        </p:txBody>
      </p:sp>
      <p:sp>
        <p:nvSpPr>
          <p:cNvPr id="7" name="Slide Number Placeholder 6"/>
          <p:cNvSpPr>
            <a:spLocks noGrp="1"/>
          </p:cNvSpPr>
          <p:nvPr>
            <p:ph type="sldNum" sz="quarter" idx="12"/>
          </p:nvPr>
        </p:nvSpPr>
        <p:spPr/>
        <p:txBody>
          <a:bodyPr/>
          <a:lstStyle/>
          <a:p>
            <a:fld id="{28CE513D-B391-46FC-92A2-CCA2DFEAACF6}"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0BB0A2-D50C-4A9C-8BE9-BD14B8B7F002}" type="datetime1">
              <a:rPr lang="en-US" smtClean="0"/>
              <a:pPr/>
              <a:t>7/31/2016</a:t>
            </a:fld>
            <a:endParaRPr lang="en-US"/>
          </a:p>
        </p:txBody>
      </p:sp>
      <p:sp>
        <p:nvSpPr>
          <p:cNvPr id="6" name="Footer Placeholder 5"/>
          <p:cNvSpPr>
            <a:spLocks noGrp="1"/>
          </p:cNvSpPr>
          <p:nvPr>
            <p:ph type="ftr" sz="quarter" idx="11"/>
          </p:nvPr>
        </p:nvSpPr>
        <p:spPr/>
        <p:txBody>
          <a:bodyPr/>
          <a:lstStyle/>
          <a:p>
            <a:r>
              <a:rPr lang="en-US" smtClean="0"/>
              <a:t>Introduction To SWE</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8CE513D-B391-46FC-92A2-CCA2DFEAACF6}"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72A0236-DEAD-418F-924D-89C136A4B761}" type="datetime1">
              <a:rPr lang="en-US" smtClean="0"/>
              <a:pPr/>
              <a:t>7/31/2016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Introduction To SWE</a:t>
            </a:r>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8CE513D-B391-46FC-92A2-CCA2DFEAACF6}"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724400"/>
            <a:ext cx="6400800" cy="175260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a:r>
              <a:rPr lang="en-US" b="1" cap="all" dirty="0" smtClean="0">
                <a:ln w="0"/>
                <a:solidFill>
                  <a:srgbClr val="00B0F0"/>
                </a:solidFill>
                <a:effectLst>
                  <a:reflection blurRad="12700" stA="50000" endPos="50000" dist="5000" dir="5400000" sy="-100000" rotWithShape="0"/>
                </a:effectLst>
              </a:rPr>
              <a:t>                    Instructor:</a:t>
            </a:r>
          </a:p>
          <a:p>
            <a:r>
              <a:rPr lang="en-US" sz="20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Nusrat</a:t>
            </a:r>
            <a:r>
              <a:rPr 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20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jahan</a:t>
            </a:r>
            <a:endParaRPr 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r>
              <a:rPr 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Lecturer, SWE, DIU.</a:t>
            </a:r>
            <a:endPar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4" name="Picture 3" descr="heroMSSE.jpg"/>
          <p:cNvPicPr>
            <a:picLocks noChangeAspect="1"/>
          </p:cNvPicPr>
          <p:nvPr/>
        </p:nvPicPr>
        <p:blipFill>
          <a:blip r:embed="rId3"/>
          <a:stretch>
            <a:fillRect/>
          </a:stretch>
        </p:blipFill>
        <p:spPr>
          <a:xfrm>
            <a:off x="685800" y="2819400"/>
            <a:ext cx="7772400" cy="1600200"/>
          </a:xfrm>
          <a:prstGeom prst="rect">
            <a:avLst/>
          </a:prstGeom>
        </p:spPr>
      </p:pic>
      <p:pic>
        <p:nvPicPr>
          <p:cNvPr id="6" name="Picture 5" descr="20090414110543!Diu-logo.png"/>
          <p:cNvPicPr>
            <a:picLocks noChangeAspect="1"/>
          </p:cNvPicPr>
          <p:nvPr/>
        </p:nvPicPr>
        <p:blipFill>
          <a:blip r:embed="rId4"/>
          <a:stretch>
            <a:fillRect/>
          </a:stretch>
        </p:blipFill>
        <p:spPr>
          <a:xfrm>
            <a:off x="1676400" y="304801"/>
            <a:ext cx="5410200" cy="990600"/>
          </a:xfrm>
          <a:prstGeom prst="rect">
            <a:avLst/>
          </a:prstGeom>
        </p:spPr>
      </p:pic>
      <p:sp>
        <p:nvSpPr>
          <p:cNvPr id="7" name="Subtitle 2"/>
          <p:cNvSpPr txBox="1">
            <a:spLocks/>
          </p:cNvSpPr>
          <p:nvPr/>
        </p:nvSpPr>
        <p:spPr>
          <a:xfrm>
            <a:off x="381000" y="1524000"/>
            <a:ext cx="8458200" cy="876300"/>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pPr algn="ctr"/>
            <a:r>
              <a:rPr lang="en-US" sz="32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SWE111</a:t>
            </a:r>
          </a:p>
          <a:p>
            <a:pPr algn="ctr"/>
            <a:r>
              <a:rPr lang="en-US" sz="3200" b="1" spc="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Cyclometric</a:t>
            </a:r>
            <a:r>
              <a:rPr lang="en-US" sz="32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Complexity</a:t>
            </a:r>
            <a:endParaRPr lang="en-US" sz="3200"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Date Placeholder 1"/>
          <p:cNvSpPr>
            <a:spLocks noGrp="1"/>
          </p:cNvSpPr>
          <p:nvPr>
            <p:ph type="dt" sz="half" idx="10"/>
          </p:nvPr>
        </p:nvSpPr>
        <p:spPr/>
        <p:txBody>
          <a:bodyPr/>
          <a:lstStyle/>
          <a:p>
            <a:fld id="{D757BD3A-F500-4E43-842B-0BAC04EFA21B}" type="datetime1">
              <a:rPr lang="en-US" smtClean="0"/>
              <a:pPr/>
              <a:t>7/31/2016</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8" name="Slide Number Placeholder 7"/>
          <p:cNvSpPr>
            <a:spLocks noGrp="1"/>
          </p:cNvSpPr>
          <p:nvPr>
            <p:ph type="sldNum" sz="quarter" idx="12"/>
          </p:nvPr>
        </p:nvSpPr>
        <p:spPr/>
        <p:txBody>
          <a:bodyPr/>
          <a:lstStyle/>
          <a:p>
            <a:fld id="{28CE513D-B391-46FC-92A2-CCA2DFEAACF6}"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mic Sans MS" panose="030F0702030302020204" pitchFamily="66" charset="0"/>
              </a:rPr>
              <a:t>Functional testing</a:t>
            </a:r>
            <a:endParaRPr lang="en-US" dirty="0">
              <a:latin typeface="Comic Sans MS" panose="030F0702030302020204" pitchFamily="66" charset="0"/>
            </a:endParaRPr>
          </a:p>
        </p:txBody>
      </p:sp>
      <p:sp>
        <p:nvSpPr>
          <p:cNvPr id="3" name="Content Placeholder 2"/>
          <p:cNvSpPr>
            <a:spLocks noGrp="1"/>
          </p:cNvSpPr>
          <p:nvPr>
            <p:ph idx="1"/>
          </p:nvPr>
        </p:nvSpPr>
        <p:spPr>
          <a:xfrm>
            <a:off x="457200" y="1371600"/>
            <a:ext cx="8229600" cy="4754563"/>
          </a:xfrm>
        </p:spPr>
        <p:txBody>
          <a:bodyPr>
            <a:normAutofit/>
          </a:bodyPr>
          <a:lstStyle/>
          <a:p>
            <a:r>
              <a:rPr lang="en-US" dirty="0"/>
              <a:t>Functional testing refers to tests that verify a specific action or function of the code</a:t>
            </a:r>
            <a:r>
              <a:rPr lang="en-US" dirty="0" smtClean="0"/>
              <a:t>.</a:t>
            </a:r>
          </a:p>
          <a:p>
            <a:r>
              <a:rPr lang="en-US" dirty="0" smtClean="0"/>
              <a:t>These </a:t>
            </a:r>
            <a:r>
              <a:rPr lang="en-US" dirty="0"/>
              <a:t>are usually found in the code requirements documentation, although </a:t>
            </a:r>
            <a:r>
              <a:rPr lang="en-US" dirty="0" smtClean="0"/>
              <a:t>some development </a:t>
            </a:r>
            <a:r>
              <a:rPr lang="en-US" dirty="0"/>
              <a:t>methodologies work from use cases or user stories. </a:t>
            </a:r>
            <a:endParaRPr lang="en-US" dirty="0" smtClean="0"/>
          </a:p>
          <a:p>
            <a:r>
              <a:rPr lang="en-US" dirty="0" smtClean="0"/>
              <a:t>Functional </a:t>
            </a:r>
            <a:r>
              <a:rPr lang="en-US" dirty="0"/>
              <a:t>tests tend </a:t>
            </a:r>
            <a:r>
              <a:rPr lang="en-US" dirty="0" smtClean="0"/>
              <a:t>to answer </a:t>
            </a:r>
            <a:r>
              <a:rPr lang="en-US" dirty="0"/>
              <a:t>the question of "</a:t>
            </a:r>
            <a:r>
              <a:rPr lang="en-US" b="1" dirty="0">
                <a:solidFill>
                  <a:srgbClr val="FF0000"/>
                </a:solidFill>
                <a:latin typeface="Comic Sans MS" panose="030F0702030302020204" pitchFamily="66" charset="0"/>
              </a:rPr>
              <a:t>can the user do this</a:t>
            </a:r>
            <a:r>
              <a:rPr lang="en-US" dirty="0"/>
              <a:t>" or "</a:t>
            </a:r>
            <a:r>
              <a:rPr lang="en-US" b="1" dirty="0">
                <a:solidFill>
                  <a:srgbClr val="FF0000"/>
                </a:solidFill>
                <a:latin typeface="Comic Sans MS" panose="030F0702030302020204" pitchFamily="66" charset="0"/>
              </a:rPr>
              <a:t>does this particular feature work</a:t>
            </a:r>
            <a:r>
              <a:rPr lang="en-US" dirty="0"/>
              <a:t>".</a:t>
            </a:r>
            <a:br>
              <a:rPr lang="en-US" dirty="0"/>
            </a:br>
            <a:r>
              <a:rPr lang="en-US" dirty="0"/>
              <a:t/>
            </a:r>
            <a:br>
              <a:rPr lang="en-US" dirty="0"/>
            </a:br>
            <a:r>
              <a:rPr lang="en-US" dirty="0"/>
              <a:t/>
            </a:r>
            <a:br>
              <a:rPr lang="en-US" dirty="0"/>
            </a:br>
            <a:endParaRPr lang="en-US" dirty="0"/>
          </a:p>
        </p:txBody>
      </p:sp>
    </p:spTree>
    <p:extLst>
      <p:ext uri="{BB962C8B-B14F-4D97-AF65-F5344CB8AC3E}">
        <p14:creationId xmlns="" xmlns:p14="http://schemas.microsoft.com/office/powerpoint/2010/main" val="352293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mic Sans MS" panose="030F0702030302020204" pitchFamily="66" charset="0"/>
              </a:rPr>
              <a:t>Non-functional testing</a:t>
            </a:r>
            <a:endParaRPr lang="en-US" dirty="0">
              <a:latin typeface="Comic Sans MS" panose="030F0702030302020204" pitchFamily="66" charset="0"/>
            </a:endParaRPr>
          </a:p>
        </p:txBody>
      </p:sp>
      <p:sp>
        <p:nvSpPr>
          <p:cNvPr id="3" name="Content Placeholder 2"/>
          <p:cNvSpPr>
            <a:spLocks noGrp="1"/>
          </p:cNvSpPr>
          <p:nvPr>
            <p:ph idx="1"/>
          </p:nvPr>
        </p:nvSpPr>
        <p:spPr/>
        <p:txBody>
          <a:bodyPr/>
          <a:lstStyle/>
          <a:p>
            <a:r>
              <a:rPr lang="en-US" dirty="0" smtClean="0"/>
              <a:t>Non-functional testing refers to aspects of the software that may not be related to a</a:t>
            </a:r>
            <a:br>
              <a:rPr lang="en-US" dirty="0" smtClean="0"/>
            </a:br>
            <a:r>
              <a:rPr lang="en-US" dirty="0" smtClean="0"/>
              <a:t>specific function or user action, such as scalability or security. </a:t>
            </a:r>
          </a:p>
          <a:p>
            <a:r>
              <a:rPr lang="en-US" dirty="0" smtClean="0"/>
              <a:t>Non-functional testing tends to answer such questions as "</a:t>
            </a:r>
            <a:r>
              <a:rPr lang="en-US" b="1" dirty="0" smtClean="0">
                <a:solidFill>
                  <a:srgbClr val="FF0000"/>
                </a:solidFill>
                <a:latin typeface="Comic Sans MS" panose="030F0702030302020204" pitchFamily="66" charset="0"/>
              </a:rPr>
              <a:t>how many people can log in at once</a:t>
            </a:r>
            <a:r>
              <a:rPr lang="en-US" dirty="0" smtClean="0"/>
              <a:t>", or "</a:t>
            </a:r>
            <a:r>
              <a:rPr lang="en-US" b="1" dirty="0" smtClean="0">
                <a:solidFill>
                  <a:srgbClr val="FF0000"/>
                </a:solidFill>
                <a:latin typeface="Comic Sans MS" panose="030F0702030302020204" pitchFamily="66" charset="0"/>
              </a:rPr>
              <a:t>how easy is it to hack this software</a:t>
            </a:r>
            <a:r>
              <a:rPr lang="en-US" dirty="0" smtClean="0"/>
              <a:t>".</a:t>
            </a:r>
            <a:endParaRPr lang="en-US" dirty="0"/>
          </a:p>
        </p:txBody>
      </p:sp>
    </p:spTree>
    <p:extLst>
      <p:ext uri="{BB962C8B-B14F-4D97-AF65-F5344CB8AC3E}">
        <p14:creationId xmlns="" xmlns:p14="http://schemas.microsoft.com/office/powerpoint/2010/main" val="180242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Static Vs Dynamic</a:t>
            </a:r>
            <a:endParaRPr lang="en-US" dirty="0">
              <a:latin typeface="Comic Sans MS" pitchFamily="66" charset="0"/>
            </a:endParaRP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Black Box Testing</a:t>
            </a:r>
            <a:endParaRPr lang="en-US" dirty="0">
              <a:latin typeface="Comic Sans MS" pitchFamily="66" charset="0"/>
            </a:endParaRPr>
          </a:p>
        </p:txBody>
      </p:sp>
      <p:sp>
        <p:nvSpPr>
          <p:cNvPr id="3" name="Content Placeholder 2"/>
          <p:cNvSpPr>
            <a:spLocks noGrp="1"/>
          </p:cNvSpPr>
          <p:nvPr>
            <p:ph idx="1"/>
          </p:nvPr>
        </p:nvSpPr>
        <p:spPr/>
        <p:txBody>
          <a:bodyPr/>
          <a:lstStyle/>
          <a:p>
            <a:r>
              <a:rPr lang="en-US" dirty="0" smtClean="0"/>
              <a:t>Specification Based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White Box Testing</a:t>
            </a:r>
            <a:endParaRPr lang="en-US" dirty="0">
              <a:latin typeface="Comic Sans MS" pitchFamily="66" charset="0"/>
            </a:endParaRPr>
          </a:p>
        </p:txBody>
      </p:sp>
      <p:sp>
        <p:nvSpPr>
          <p:cNvPr id="3" name="Content Placeholder 2"/>
          <p:cNvSpPr>
            <a:spLocks noGrp="1"/>
          </p:cNvSpPr>
          <p:nvPr>
            <p:ph idx="1"/>
          </p:nvPr>
        </p:nvSpPr>
        <p:spPr/>
        <p:txBody>
          <a:bodyPr/>
          <a:lstStyle/>
          <a:p>
            <a:r>
              <a:rPr lang="en-US" dirty="0" smtClean="0"/>
              <a:t>Structured Based Testing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Gray Box Testing</a:t>
            </a:r>
            <a:endParaRPr lang="en-US" dirty="0">
              <a:latin typeface="Comic Sans MS" pitchFamily="66" charset="0"/>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Black Box testing  +  White Box Testing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Test Levels</a:t>
            </a:r>
            <a:endParaRPr lang="en-US" dirty="0">
              <a:latin typeface="Comic Sans MS" pitchFamily="66" charset="0"/>
            </a:endParaRPr>
          </a:p>
        </p:txBody>
      </p:sp>
      <p:sp>
        <p:nvSpPr>
          <p:cNvPr id="3" name="Content Placeholder 2"/>
          <p:cNvSpPr>
            <a:spLocks noGrp="1"/>
          </p:cNvSpPr>
          <p:nvPr>
            <p:ph idx="1"/>
          </p:nvPr>
        </p:nvSpPr>
        <p:spPr/>
        <p:txBody>
          <a:bodyPr/>
          <a:lstStyle/>
          <a:p>
            <a:r>
              <a:rPr lang="en-US" dirty="0" smtClean="0">
                <a:latin typeface="Comic Sans MS" pitchFamily="66" charset="0"/>
              </a:rPr>
              <a:t>Unit / Component Testing</a:t>
            </a:r>
          </a:p>
          <a:p>
            <a:r>
              <a:rPr lang="en-US" dirty="0" smtClean="0">
                <a:latin typeface="Comic Sans MS" pitchFamily="66" charset="0"/>
              </a:rPr>
              <a:t>Integration Testing</a:t>
            </a:r>
          </a:p>
          <a:p>
            <a:r>
              <a:rPr lang="en-US" dirty="0" smtClean="0">
                <a:latin typeface="Comic Sans MS" pitchFamily="66" charset="0"/>
              </a:rPr>
              <a:t>System Testing</a:t>
            </a:r>
          </a:p>
          <a:p>
            <a:r>
              <a:rPr lang="en-US" dirty="0" smtClean="0">
                <a:latin typeface="Comic Sans MS" pitchFamily="66" charset="0"/>
              </a:rPr>
              <a:t>Acceptance Testing</a:t>
            </a:r>
          </a:p>
          <a:p>
            <a:pPr lvl="1"/>
            <a:r>
              <a:rPr lang="en-US" dirty="0" smtClean="0">
                <a:latin typeface="Comic Sans MS" pitchFamily="66" charset="0"/>
              </a:rPr>
              <a:t>Alpha and Beta (field) testing</a:t>
            </a:r>
            <a:endParaRPr lang="en-US" dirty="0">
              <a:latin typeface="Comic Sans MS" pitchFamily="66"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smtClean="0">
                <a:latin typeface="Comic Sans MS" pitchFamily="66" charset="0"/>
              </a:rPr>
              <a:t>Testing Techniques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latin typeface="Comic Sans MS" pitchFamily="66" charset="0"/>
              </a:rPr>
              <a:t>White-Box Testing</a:t>
            </a:r>
          </a:p>
        </p:txBody>
      </p:sp>
      <p:sp>
        <p:nvSpPr>
          <p:cNvPr id="3075" name="Content Placeholder 2"/>
          <p:cNvSpPr>
            <a:spLocks noGrp="1"/>
          </p:cNvSpPr>
          <p:nvPr>
            <p:ph idx="1"/>
          </p:nvPr>
        </p:nvSpPr>
        <p:spPr/>
        <p:txBody>
          <a:bodyPr/>
          <a:lstStyle/>
          <a:p>
            <a:pPr eaLnBrk="1" hangingPunct="1"/>
            <a:r>
              <a:rPr lang="en-US" smtClean="0">
                <a:latin typeface="Comic Sans MS" pitchFamily="66" charset="0"/>
              </a:rPr>
              <a:t>Glass-box testing</a:t>
            </a:r>
          </a:p>
          <a:p>
            <a:pPr eaLnBrk="1" hangingPunct="1"/>
            <a:r>
              <a:rPr lang="en-US" smtClean="0">
                <a:latin typeface="Comic Sans MS" pitchFamily="66" charset="0"/>
              </a:rPr>
              <a:t>Structural testing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latin typeface="Comic Sans MS" pitchFamily="66" charset="0"/>
              </a:rPr>
              <a:t>White-Box Testing</a:t>
            </a:r>
          </a:p>
        </p:txBody>
      </p:sp>
      <p:sp>
        <p:nvSpPr>
          <p:cNvPr id="4099" name="Content Placeholder 2"/>
          <p:cNvSpPr>
            <a:spLocks noGrp="1"/>
          </p:cNvSpPr>
          <p:nvPr>
            <p:ph idx="1"/>
          </p:nvPr>
        </p:nvSpPr>
        <p:spPr/>
        <p:txBody>
          <a:bodyPr/>
          <a:lstStyle/>
          <a:p>
            <a:pPr eaLnBrk="1" hangingPunct="1"/>
            <a:r>
              <a:rPr lang="en-US" smtClean="0">
                <a:latin typeface="Comic Sans MS" pitchFamily="66" charset="0"/>
              </a:rPr>
              <a:t>Guarantee that all independent paths within a module have been exercised at least once</a:t>
            </a:r>
          </a:p>
          <a:p>
            <a:pPr eaLnBrk="1" hangingPunct="1"/>
            <a:r>
              <a:rPr lang="en-US" smtClean="0">
                <a:latin typeface="Comic Sans MS" pitchFamily="66" charset="0"/>
              </a:rPr>
              <a:t>Exercise all logical decisions on their true and false sides</a:t>
            </a:r>
          </a:p>
          <a:p>
            <a:pPr eaLnBrk="1" hangingPunct="1"/>
            <a:r>
              <a:rPr lang="en-US" smtClean="0">
                <a:latin typeface="Comic Sans MS" pitchFamily="66" charset="0"/>
              </a:rPr>
              <a:t>Execute al loops at their boundaries and within their operations bounds</a:t>
            </a:r>
          </a:p>
          <a:p>
            <a:pPr eaLnBrk="1" hangingPunct="1"/>
            <a:r>
              <a:rPr lang="en-US" smtClean="0">
                <a:latin typeface="Comic Sans MS" pitchFamily="66" charset="0"/>
              </a:rPr>
              <a:t>Exercise internal data structures to ensure their validity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Comic Sans MS" panose="030F0702030302020204" pitchFamily="66" charset="0"/>
              </a:rPr>
              <a:t>Software Testing</a:t>
            </a:r>
            <a:endParaRPr lang="en-US" b="1" dirty="0">
              <a:latin typeface="Comic Sans MS" panose="030F0702030302020204" pitchFamily="66" charset="0"/>
            </a:endParaRPr>
          </a:p>
        </p:txBody>
      </p:sp>
    </p:spTree>
    <p:extLst>
      <p:ext uri="{BB962C8B-B14F-4D97-AF65-F5344CB8AC3E}">
        <p14:creationId xmlns="" xmlns:p14="http://schemas.microsoft.com/office/powerpoint/2010/main" val="4173660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latin typeface="Comic Sans MS" pitchFamily="66" charset="0"/>
              </a:rPr>
              <a:t>Basic Path Testing</a:t>
            </a:r>
          </a:p>
        </p:txBody>
      </p:sp>
      <p:sp>
        <p:nvSpPr>
          <p:cNvPr id="5123" name="Content Placeholder 2"/>
          <p:cNvSpPr>
            <a:spLocks noGrp="1"/>
          </p:cNvSpPr>
          <p:nvPr>
            <p:ph idx="1"/>
          </p:nvPr>
        </p:nvSpPr>
        <p:spPr/>
        <p:txBody>
          <a:bodyPr/>
          <a:lstStyle/>
          <a:p>
            <a:pPr eaLnBrk="1" hangingPunct="1"/>
            <a:r>
              <a:rPr lang="en-US" smtClean="0">
                <a:latin typeface="Comic Sans MS" pitchFamily="66" charset="0"/>
              </a:rPr>
              <a:t>White-box testing techniques</a:t>
            </a:r>
          </a:p>
          <a:p>
            <a:pPr eaLnBrk="1" hangingPunct="1"/>
            <a:r>
              <a:rPr lang="en-US" smtClean="0">
                <a:latin typeface="Comic Sans MS" pitchFamily="66" charset="0"/>
              </a:rPr>
              <a:t>Flow graph (or Program Graph) Notation</a:t>
            </a:r>
          </a:p>
          <a:p>
            <a:pPr lvl="1" eaLnBrk="1" hangingPunct="1"/>
            <a:r>
              <a:rPr lang="en-US" smtClean="0">
                <a:latin typeface="Comic Sans MS" pitchFamily="66" charset="0"/>
              </a:rPr>
              <a:t>A simple notation for the representation of control flow</a:t>
            </a:r>
          </a:p>
        </p:txBody>
      </p:sp>
      <p:pic>
        <p:nvPicPr>
          <p:cNvPr id="5124" name="Picture 3" descr="flow-grph.PNG"/>
          <p:cNvPicPr>
            <a:picLocks noChangeAspect="1"/>
          </p:cNvPicPr>
          <p:nvPr/>
        </p:nvPicPr>
        <p:blipFill>
          <a:blip r:embed="rId2"/>
          <a:srcRect/>
          <a:stretch>
            <a:fillRect/>
          </a:stretch>
        </p:blipFill>
        <p:spPr bwMode="auto">
          <a:xfrm>
            <a:off x="1219200" y="3810000"/>
            <a:ext cx="70866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latin typeface="Comic Sans MS" pitchFamily="66" charset="0"/>
              </a:rPr>
              <a:t>Basic Path Testing</a:t>
            </a:r>
          </a:p>
        </p:txBody>
      </p:sp>
      <p:sp>
        <p:nvSpPr>
          <p:cNvPr id="6147" name="Content Placeholder 4"/>
          <p:cNvSpPr>
            <a:spLocks noGrp="1"/>
          </p:cNvSpPr>
          <p:nvPr>
            <p:ph idx="1"/>
          </p:nvPr>
        </p:nvSpPr>
        <p:spPr/>
        <p:txBody>
          <a:bodyPr/>
          <a:lstStyle/>
          <a:p>
            <a:pPr eaLnBrk="1" hangingPunct="1"/>
            <a:r>
              <a:rPr lang="en-US" smtClean="0">
                <a:latin typeface="Comic Sans MS" pitchFamily="66" charset="0"/>
              </a:rPr>
              <a:t>A node containing a condition is called a predicate node.</a:t>
            </a:r>
          </a:p>
        </p:txBody>
      </p:sp>
      <p:pic>
        <p:nvPicPr>
          <p:cNvPr id="6148" name="Picture 5" descr="predicate node.PNG"/>
          <p:cNvPicPr>
            <a:picLocks noChangeAspect="1"/>
          </p:cNvPicPr>
          <p:nvPr/>
        </p:nvPicPr>
        <p:blipFill>
          <a:blip r:embed="rId2"/>
          <a:srcRect/>
          <a:stretch>
            <a:fillRect/>
          </a:stretch>
        </p:blipFill>
        <p:spPr bwMode="auto">
          <a:xfrm>
            <a:off x="1219200" y="2743200"/>
            <a:ext cx="6553200" cy="3200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57200" y="304800"/>
            <a:ext cx="8229600" cy="5821363"/>
          </a:xfrm>
        </p:spPr>
        <p:txBody>
          <a:bodyPr/>
          <a:lstStyle/>
          <a:p>
            <a:pPr algn="ctr" eaLnBrk="1" hangingPunct="1">
              <a:buFont typeface="Arial" charset="0"/>
              <a:buNone/>
            </a:pPr>
            <a:endParaRPr lang="en-US" smtClean="0">
              <a:latin typeface="Comic Sans MS" pitchFamily="66" charset="0"/>
            </a:endParaRPr>
          </a:p>
          <a:p>
            <a:pPr algn="ctr" eaLnBrk="1" hangingPunct="1">
              <a:buFont typeface="Arial" charset="0"/>
              <a:buNone/>
            </a:pPr>
            <a:endParaRPr lang="en-US" sz="4400" smtClean="0">
              <a:latin typeface="Comic Sans MS" pitchFamily="66" charset="0"/>
            </a:endParaRPr>
          </a:p>
          <a:p>
            <a:pPr algn="ctr" eaLnBrk="1" hangingPunct="1">
              <a:buFont typeface="Arial" charset="0"/>
              <a:buNone/>
            </a:pPr>
            <a:endParaRPr lang="en-US" sz="4400" smtClean="0">
              <a:latin typeface="Comic Sans MS" pitchFamily="66" charset="0"/>
            </a:endParaRPr>
          </a:p>
          <a:p>
            <a:pPr algn="ctr" eaLnBrk="1" hangingPunct="1">
              <a:buFont typeface="Arial" charset="0"/>
              <a:buNone/>
            </a:pPr>
            <a:r>
              <a:rPr lang="en-US" sz="4400" smtClean="0">
                <a:latin typeface="Comic Sans MS" pitchFamily="66" charset="0"/>
              </a:rPr>
              <a:t>How many paths we need to test?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b="1" i="1" smtClean="0">
                <a:latin typeface="Comic Sans MS" pitchFamily="66" charset="0"/>
              </a:rPr>
              <a:t>Cyclomatic Complexity</a:t>
            </a:r>
          </a:p>
        </p:txBody>
      </p:sp>
      <p:sp>
        <p:nvSpPr>
          <p:cNvPr id="8195" name="Content Placeholder 2"/>
          <p:cNvSpPr>
            <a:spLocks noGrp="1"/>
          </p:cNvSpPr>
          <p:nvPr>
            <p:ph idx="1"/>
          </p:nvPr>
        </p:nvSpPr>
        <p:spPr/>
        <p:txBody>
          <a:bodyPr/>
          <a:lstStyle/>
          <a:p>
            <a:pPr eaLnBrk="1" hangingPunct="1"/>
            <a:r>
              <a:rPr lang="en-US" smtClean="0">
                <a:latin typeface="Comic Sans MS" pitchFamily="66" charset="0"/>
              </a:rPr>
              <a:t>Is a software metric that provides a quantitative measure of the logical complexity of a program.</a:t>
            </a:r>
          </a:p>
          <a:p>
            <a:pPr eaLnBrk="1" hangingPunct="1"/>
            <a:r>
              <a:rPr lang="en-US" smtClean="0">
                <a:latin typeface="Comic Sans MS" pitchFamily="66" charset="0"/>
              </a:rPr>
              <a:t>It defines the number of independent paths in the basic set of a program.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b="1" i="1" smtClean="0">
                <a:latin typeface="Comic Sans MS" pitchFamily="66" charset="0"/>
              </a:rPr>
              <a:t>Cyclomatic Complexity</a:t>
            </a:r>
            <a:endParaRPr lang="en-US" smtClean="0">
              <a:latin typeface="Comic Sans MS" pitchFamily="66" charset="0"/>
            </a:endParaRP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smtClean="0">
                <a:latin typeface="Comic Sans MS" pitchFamily="66" charset="0"/>
              </a:rPr>
              <a:t>Complexity is computed in one of three ways:</a:t>
            </a:r>
          </a:p>
          <a:p>
            <a:pPr marL="971550" lvl="1" indent="-514350" eaLnBrk="1" fontAlgn="auto" hangingPunct="1">
              <a:spcAft>
                <a:spcPts val="0"/>
              </a:spcAft>
              <a:buFont typeface="+mj-lt"/>
              <a:buAutoNum type="arabicPeriod"/>
              <a:defRPr/>
            </a:pPr>
            <a:r>
              <a:rPr lang="en-US" dirty="0" smtClean="0">
                <a:latin typeface="Comic Sans MS" pitchFamily="66" charset="0"/>
              </a:rPr>
              <a:t>The number of regions of the flow graph corresponds to the </a:t>
            </a:r>
            <a:r>
              <a:rPr lang="en-US" dirty="0" err="1" smtClean="0">
                <a:latin typeface="Comic Sans MS" pitchFamily="66" charset="0"/>
              </a:rPr>
              <a:t>cyclomatic</a:t>
            </a:r>
            <a:r>
              <a:rPr lang="en-US" dirty="0" smtClean="0">
                <a:latin typeface="Comic Sans MS" pitchFamily="66" charset="0"/>
              </a:rPr>
              <a:t> complexity</a:t>
            </a:r>
          </a:p>
          <a:p>
            <a:pPr marL="971550" lvl="1" indent="-514350" eaLnBrk="1" fontAlgn="auto" hangingPunct="1">
              <a:spcAft>
                <a:spcPts val="0"/>
              </a:spcAft>
              <a:buFont typeface="+mj-lt"/>
              <a:buAutoNum type="arabicPeriod"/>
              <a:defRPr/>
            </a:pPr>
            <a:r>
              <a:rPr lang="en-US" dirty="0" err="1" smtClean="0">
                <a:latin typeface="Comic Sans MS" pitchFamily="66" charset="0"/>
              </a:rPr>
              <a:t>Cyclomatic</a:t>
            </a:r>
            <a:r>
              <a:rPr lang="en-US" dirty="0" smtClean="0">
                <a:latin typeface="Comic Sans MS" pitchFamily="66" charset="0"/>
              </a:rPr>
              <a:t> complexity V(G) for a flow graph G is defined as</a:t>
            </a:r>
          </a:p>
          <a:p>
            <a:pPr marL="1371600" lvl="2" indent="-514350" eaLnBrk="1" fontAlgn="auto" hangingPunct="1">
              <a:spcAft>
                <a:spcPts val="0"/>
              </a:spcAft>
              <a:buFont typeface="Arial" pitchFamily="34" charset="0"/>
              <a:buNone/>
              <a:defRPr/>
            </a:pPr>
            <a:r>
              <a:rPr lang="en-US" dirty="0" smtClean="0">
                <a:latin typeface="Comic Sans MS" pitchFamily="66" charset="0"/>
              </a:rPr>
              <a:t> </a:t>
            </a:r>
            <a:r>
              <a:rPr lang="en-US" b="1" dirty="0" smtClean="0">
                <a:latin typeface="Comic Sans MS" pitchFamily="66" charset="0"/>
              </a:rPr>
              <a:t>V(G) = E – N + 2</a:t>
            </a:r>
            <a:r>
              <a:rPr lang="en-US" dirty="0" smtClean="0">
                <a:latin typeface="Comic Sans MS" pitchFamily="66" charset="0"/>
              </a:rPr>
              <a:t>,  where </a:t>
            </a:r>
            <a:r>
              <a:rPr lang="en-US" b="1" dirty="0" smtClean="0">
                <a:latin typeface="Comic Sans MS" pitchFamily="66" charset="0"/>
              </a:rPr>
              <a:t>E</a:t>
            </a:r>
            <a:r>
              <a:rPr lang="en-US" dirty="0" smtClean="0">
                <a:latin typeface="Comic Sans MS" pitchFamily="66" charset="0"/>
              </a:rPr>
              <a:t> is the number of flow graph edges and </a:t>
            </a:r>
            <a:r>
              <a:rPr lang="en-US" b="1" dirty="0" smtClean="0">
                <a:latin typeface="Comic Sans MS" pitchFamily="66" charset="0"/>
              </a:rPr>
              <a:t>N</a:t>
            </a:r>
            <a:r>
              <a:rPr lang="en-US" dirty="0" smtClean="0">
                <a:latin typeface="Comic Sans MS" pitchFamily="66" charset="0"/>
              </a:rPr>
              <a:t> is the number of flow graph nodes.</a:t>
            </a:r>
          </a:p>
          <a:p>
            <a:pPr marL="971550" lvl="1" indent="-514350" eaLnBrk="1" fontAlgn="auto" hangingPunct="1">
              <a:spcAft>
                <a:spcPts val="0"/>
              </a:spcAft>
              <a:buFont typeface="+mj-lt"/>
              <a:buAutoNum type="arabicPeriod"/>
              <a:defRPr/>
            </a:pPr>
            <a:r>
              <a:rPr lang="en-US" dirty="0" err="1" smtClean="0">
                <a:latin typeface="Comic Sans MS" pitchFamily="66" charset="0"/>
              </a:rPr>
              <a:t>Cyclomatic</a:t>
            </a:r>
            <a:r>
              <a:rPr lang="en-US" dirty="0" smtClean="0">
                <a:latin typeface="Comic Sans MS" pitchFamily="66" charset="0"/>
              </a:rPr>
              <a:t> complexity V(G) for a flow graph G is defined as</a:t>
            </a:r>
          </a:p>
          <a:p>
            <a:pPr marL="1371600" lvl="2" indent="-514350" eaLnBrk="1" fontAlgn="auto" hangingPunct="1">
              <a:spcAft>
                <a:spcPts val="0"/>
              </a:spcAft>
              <a:buFont typeface="Arial" pitchFamily="34" charset="0"/>
              <a:buNone/>
              <a:defRPr/>
            </a:pPr>
            <a:r>
              <a:rPr lang="en-US" dirty="0" smtClean="0">
                <a:latin typeface="Comic Sans MS" pitchFamily="66" charset="0"/>
              </a:rPr>
              <a:t> </a:t>
            </a:r>
            <a:r>
              <a:rPr lang="en-US" b="1" dirty="0" smtClean="0">
                <a:latin typeface="Comic Sans MS" pitchFamily="66" charset="0"/>
              </a:rPr>
              <a:t>V(G) = P + 1</a:t>
            </a:r>
            <a:r>
              <a:rPr lang="en-US" dirty="0" smtClean="0">
                <a:latin typeface="Comic Sans MS" pitchFamily="66" charset="0"/>
              </a:rPr>
              <a:t>,  where </a:t>
            </a:r>
            <a:r>
              <a:rPr lang="en-US" b="1" dirty="0" smtClean="0">
                <a:latin typeface="Comic Sans MS" pitchFamily="66" charset="0"/>
              </a:rPr>
              <a:t>P</a:t>
            </a:r>
            <a:r>
              <a:rPr lang="en-US" dirty="0" smtClean="0">
                <a:latin typeface="Comic Sans MS" pitchFamily="66" charset="0"/>
              </a:rPr>
              <a:t> is the number of predicate nodes.</a:t>
            </a:r>
          </a:p>
          <a:p>
            <a:pPr marL="971550" lvl="1" indent="-514350" eaLnBrk="1" fontAlgn="auto" hangingPunct="1">
              <a:spcAft>
                <a:spcPts val="0"/>
              </a:spcAft>
              <a:buFont typeface="+mj-lt"/>
              <a:buAutoNum type="arabicPeriod"/>
              <a:defRPr/>
            </a:pPr>
            <a:endParaRPr lang="en-US" dirty="0" smtClean="0">
              <a:latin typeface="Comic Sans MS" pitchFamily="66" charset="0"/>
            </a:endParaRPr>
          </a:p>
          <a:p>
            <a:pPr marL="971550" lvl="1" indent="-514350" eaLnBrk="1" fontAlgn="auto" hangingPunct="1">
              <a:spcAft>
                <a:spcPts val="0"/>
              </a:spcAft>
              <a:buFont typeface="+mj-lt"/>
              <a:buAutoNum type="arabicPeriod"/>
              <a:defRPr/>
            </a:pPr>
            <a:endParaRPr lang="en-US" dirty="0" smtClean="0">
              <a:latin typeface="Comic Sans MS" pitchFamily="66" charset="0"/>
            </a:endParaRPr>
          </a:p>
          <a:p>
            <a:pPr marL="971550" lvl="1" indent="-514350" eaLnBrk="1" fontAlgn="auto" hangingPunct="1">
              <a:spcAft>
                <a:spcPts val="0"/>
              </a:spcAft>
              <a:buFont typeface="+mj-lt"/>
              <a:buAutoNum type="arabicPeriod"/>
              <a:defRPr/>
            </a:pPr>
            <a:endParaRPr lang="en-US" dirty="0" smtClean="0">
              <a:latin typeface="Comic Sans MS" pitchFamily="66" charset="0"/>
            </a:endParaRPr>
          </a:p>
          <a:p>
            <a:pPr eaLnBrk="1" fontAlgn="auto" hangingPunct="1">
              <a:spcAft>
                <a:spcPts val="0"/>
              </a:spcAft>
              <a:buFont typeface="Arial" pitchFamily="34" charset="0"/>
              <a:buChar char="•"/>
              <a:defRPr/>
            </a:pPr>
            <a:endParaRPr lang="en-US" dirty="0" smtClean="0">
              <a:latin typeface="Comic Sans MS"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latin typeface="Comic Sans MS" pitchFamily="66" charset="0"/>
              </a:rPr>
              <a:t>Graph Matrices</a:t>
            </a:r>
          </a:p>
        </p:txBody>
      </p:sp>
      <p:sp>
        <p:nvSpPr>
          <p:cNvPr id="10243" name="Content Placeholder 2"/>
          <p:cNvSpPr>
            <a:spLocks noGrp="1"/>
          </p:cNvSpPr>
          <p:nvPr>
            <p:ph idx="1"/>
          </p:nvPr>
        </p:nvSpPr>
        <p:spPr/>
        <p:txBody>
          <a:bodyPr/>
          <a:lstStyle/>
          <a:p>
            <a:pPr eaLnBrk="1" hangingPunct="1"/>
            <a:r>
              <a:rPr lang="en-US" smtClean="0">
                <a:latin typeface="Comic Sans MS" pitchFamily="66" charset="0"/>
              </a:rPr>
              <a:t>Is a data structure that assists in basic path testing.</a:t>
            </a:r>
          </a:p>
          <a:p>
            <a:pPr eaLnBrk="1" hangingPunct="1"/>
            <a:r>
              <a:rPr lang="en-US" smtClean="0">
                <a:latin typeface="Comic Sans MS" pitchFamily="66" charset="0"/>
              </a:rPr>
              <a:t>It is a square matrix whose size is equal to the number of nodes on the flow graph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latin typeface="Comic Sans MS" pitchFamily="66" charset="0"/>
              </a:rPr>
              <a:t>Graph Matrices</a:t>
            </a:r>
          </a:p>
        </p:txBody>
      </p:sp>
      <p:pic>
        <p:nvPicPr>
          <p:cNvPr id="11267" name="Content Placeholder 3" descr="graph-matrix.PNG"/>
          <p:cNvPicPr>
            <a:picLocks noGrp="1" noChangeAspect="1"/>
          </p:cNvPicPr>
          <p:nvPr>
            <p:ph idx="1"/>
          </p:nvPr>
        </p:nvPicPr>
        <p:blipFill>
          <a:blip r:embed="rId2"/>
          <a:srcRect/>
          <a:stretch>
            <a:fillRect/>
          </a:stretch>
        </p:blipFill>
        <p:spPr>
          <a:xfrm>
            <a:off x="838200" y="1524000"/>
            <a:ext cx="7467600" cy="4267200"/>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latin typeface="Comic Sans MS" pitchFamily="66" charset="0"/>
              </a:rPr>
              <a:t>Connection matrix</a:t>
            </a:r>
          </a:p>
        </p:txBody>
      </p:sp>
      <p:pic>
        <p:nvPicPr>
          <p:cNvPr id="12291" name="Content Placeholder 3" descr="connection matrix.PNG"/>
          <p:cNvPicPr>
            <a:picLocks noGrp="1" noChangeAspect="1"/>
          </p:cNvPicPr>
          <p:nvPr>
            <p:ph idx="1"/>
          </p:nvPr>
        </p:nvPicPr>
        <p:blipFill>
          <a:blip r:embed="rId2"/>
          <a:srcRect/>
          <a:stretch>
            <a:fillRect/>
          </a:stretch>
        </p:blipFill>
        <p:spPr>
          <a:xfrm>
            <a:off x="990600" y="1524000"/>
            <a:ext cx="7466013" cy="4191000"/>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Black Box testing</a:t>
            </a:r>
          </a:p>
        </p:txBody>
      </p:sp>
      <p:sp>
        <p:nvSpPr>
          <p:cNvPr id="13315" name="Content Placeholder 2"/>
          <p:cNvSpPr>
            <a:spLocks noGrp="1"/>
          </p:cNvSpPr>
          <p:nvPr>
            <p:ph idx="1"/>
          </p:nvPr>
        </p:nvSpPr>
        <p:spPr/>
        <p:txBody>
          <a:bodyPr/>
          <a:lstStyle/>
          <a:p>
            <a:r>
              <a:rPr lang="en-US" smtClean="0"/>
              <a:t>Black box testing is testing that ignores the</a:t>
            </a:r>
            <a:br>
              <a:rPr lang="en-US" smtClean="0"/>
            </a:br>
            <a:r>
              <a:rPr lang="en-US" smtClean="0"/>
              <a:t>internal mechanism of a system or component and focuses only on the outputs</a:t>
            </a:r>
            <a:br>
              <a:rPr lang="en-US" smtClean="0"/>
            </a:br>
            <a:r>
              <a:rPr lang="en-US" smtClean="0"/>
              <a:t>generated in response to selected inputs and execution conditions.</a:t>
            </a:r>
            <a:br>
              <a:rPr lang="en-US" smtClean="0"/>
            </a:br>
            <a:r>
              <a:rPr lang="en-US" smtClean="0"/>
              <a:t/>
            </a:r>
            <a:br>
              <a:rPr lang="en-US" smtClean="0"/>
            </a:br>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Value analysis</a:t>
            </a:r>
            <a:endParaRPr lang="en-MY" dirty="0"/>
          </a:p>
        </p:txBody>
      </p:sp>
      <p:sp>
        <p:nvSpPr>
          <p:cNvPr id="3" name="Content Placeholder 2"/>
          <p:cNvSpPr>
            <a:spLocks noGrp="1"/>
          </p:cNvSpPr>
          <p:nvPr>
            <p:ph idx="1"/>
          </p:nvPr>
        </p:nvSpPr>
        <p:spPr/>
        <p:txBody>
          <a:bodyPr/>
          <a:lstStyle/>
          <a:p>
            <a:r>
              <a:rPr lang="en-US" dirty="0" smtClean="0"/>
              <a:t>A test design that focus on finding range related errors</a:t>
            </a:r>
          </a:p>
          <a:p>
            <a:r>
              <a:rPr lang="en-MY" b="1" dirty="0"/>
              <a:t>Test cases for input box accepting numbers between 1 and 1000 using Boundary value analysis:</a:t>
            </a:r>
            <a:r>
              <a:rPr lang="en-MY" dirty="0"/>
              <a:t/>
            </a:r>
            <a:br>
              <a:rPr lang="en-MY" dirty="0"/>
            </a:br>
            <a:r>
              <a:rPr lang="en-MY" b="1" dirty="0"/>
              <a:t>-</a:t>
            </a:r>
            <a:r>
              <a:rPr lang="en-MY" dirty="0" smtClean="0"/>
              <a:t>Test </a:t>
            </a:r>
            <a:r>
              <a:rPr lang="en-MY" dirty="0"/>
              <a:t>cases with test data exactly as the input boundaries of input domain i.e. values 1 and 1000 in our case.</a:t>
            </a:r>
          </a:p>
          <a:p>
            <a:pPr marL="0" indent="0">
              <a:buNone/>
            </a:pPr>
            <a:r>
              <a:rPr lang="en-MY" b="1" dirty="0" smtClean="0"/>
              <a:t>   -</a:t>
            </a:r>
            <a:r>
              <a:rPr lang="en-MY" dirty="0" smtClean="0"/>
              <a:t>Test </a:t>
            </a:r>
            <a:r>
              <a:rPr lang="en-MY" dirty="0"/>
              <a:t>data with values just below the extreme edges of input  </a:t>
            </a:r>
            <a:r>
              <a:rPr lang="en-MY" dirty="0" smtClean="0"/>
              <a:t>    domains </a:t>
            </a:r>
            <a:r>
              <a:rPr lang="en-MY" dirty="0"/>
              <a:t>i.e. values 0 and 999</a:t>
            </a:r>
            <a:r>
              <a:rPr lang="en-MY" dirty="0" smtClean="0"/>
              <a:t>.</a:t>
            </a:r>
          </a:p>
          <a:p>
            <a:pPr marL="0" indent="0">
              <a:buNone/>
            </a:pPr>
            <a:r>
              <a:rPr lang="en-US" dirty="0" smtClean="0"/>
              <a:t>- </a:t>
            </a:r>
            <a:r>
              <a:rPr lang="en-MY" dirty="0"/>
              <a:t> Test data with values just above the extreme edges of input domain i.e. values 2 and 1001.</a:t>
            </a:r>
            <a:endParaRPr lang="en-MY" dirty="0" smtClean="0"/>
          </a:p>
          <a:p>
            <a:pPr marL="0" indent="0">
              <a:buNone/>
            </a:pPr>
            <a:endParaRPr lang="en-MY" dirty="0"/>
          </a:p>
          <a:p>
            <a:endParaRPr lang="en-MY" dirty="0"/>
          </a:p>
        </p:txBody>
      </p:sp>
    </p:spTree>
    <p:extLst>
      <p:ext uri="{BB962C8B-B14F-4D97-AF65-F5344CB8AC3E}">
        <p14:creationId xmlns="" xmlns:p14="http://schemas.microsoft.com/office/powerpoint/2010/main" val="377127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Software Testing</a:t>
            </a:r>
            <a:endParaRPr lang="en-US" dirty="0">
              <a:latin typeface="Comic Sans MS" pitchFamily="66" charset="0"/>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latin typeface="Comic Sans MS" pitchFamily="66" charset="0"/>
              </a:rPr>
              <a:t>helps to reduce the risk of problem occurring</a:t>
            </a:r>
            <a:endParaRPr lang="en-US" dirty="0">
              <a:latin typeface="Comic Sans MS"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Equivalence partitioning</a:t>
            </a:r>
            <a:endParaRPr lang="en-MY" dirty="0"/>
          </a:p>
        </p:txBody>
      </p:sp>
      <p:sp>
        <p:nvSpPr>
          <p:cNvPr id="3" name="Content Placeholder 2"/>
          <p:cNvSpPr>
            <a:spLocks noGrp="1"/>
          </p:cNvSpPr>
          <p:nvPr>
            <p:ph idx="1"/>
          </p:nvPr>
        </p:nvSpPr>
        <p:spPr/>
        <p:txBody>
          <a:bodyPr/>
          <a:lstStyle/>
          <a:p>
            <a:r>
              <a:rPr lang="en-MY" dirty="0" smtClean="0"/>
              <a:t>Equivalence partitioning (also called Equivalence Class Partitioning or ECP) is a software testing technique that divides the input data of a software unit into partitions of equivalent data from which test cases can be derived. In principle, test cases are designed to cover each partition at least once. This technique tries to define test cases that uncover classes of errors, thereby reducing the total number of test cases that must be developed. An advantage of this approach is reduction in the time required for testing a software due to lesser number of test cases.</a:t>
            </a:r>
            <a:endParaRPr lang="en-MY" dirty="0"/>
          </a:p>
        </p:txBody>
      </p:sp>
    </p:spTree>
    <p:extLst>
      <p:ext uri="{BB962C8B-B14F-4D97-AF65-F5344CB8AC3E}">
        <p14:creationId xmlns="" xmlns:p14="http://schemas.microsoft.com/office/powerpoint/2010/main" val="3666808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61375" y="643945"/>
            <a:ext cx="5602310" cy="4451931"/>
          </a:xfrm>
          <a:prstGeom prst="rect">
            <a:avLst/>
          </a:prstGeom>
        </p:spPr>
      </p:pic>
    </p:spTree>
    <p:extLst>
      <p:ext uri="{BB962C8B-B14F-4D97-AF65-F5344CB8AC3E}">
        <p14:creationId xmlns="" xmlns:p14="http://schemas.microsoft.com/office/powerpoint/2010/main" val="3283181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6046" y="889380"/>
            <a:ext cx="5376275" cy="4712931"/>
          </a:xfrm>
          <a:prstGeom prst="rect">
            <a:avLst/>
          </a:prstGeom>
        </p:spPr>
      </p:pic>
    </p:spTree>
    <p:extLst>
      <p:ext uri="{BB962C8B-B14F-4D97-AF65-F5344CB8AC3E}">
        <p14:creationId xmlns="" xmlns:p14="http://schemas.microsoft.com/office/powerpoint/2010/main" val="226778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48875" y="1867437"/>
            <a:ext cx="5402687" cy="2968379"/>
          </a:xfrm>
          <a:prstGeom prst="rect">
            <a:avLst/>
          </a:prstGeom>
        </p:spPr>
      </p:pic>
      <p:pic>
        <p:nvPicPr>
          <p:cNvPr id="5" name="Picture 4"/>
          <p:cNvPicPr>
            <a:picLocks noChangeAspect="1"/>
          </p:cNvPicPr>
          <p:nvPr/>
        </p:nvPicPr>
        <p:blipFill>
          <a:blip r:embed="rId3"/>
          <a:stretch>
            <a:fillRect/>
          </a:stretch>
        </p:blipFill>
        <p:spPr>
          <a:xfrm>
            <a:off x="2445225" y="667018"/>
            <a:ext cx="3693319" cy="990600"/>
          </a:xfrm>
          <a:prstGeom prst="rect">
            <a:avLst/>
          </a:prstGeom>
        </p:spPr>
      </p:pic>
    </p:spTree>
    <p:extLst>
      <p:ext uri="{BB962C8B-B14F-4D97-AF65-F5344CB8AC3E}">
        <p14:creationId xmlns="" xmlns:p14="http://schemas.microsoft.com/office/powerpoint/2010/main" val="3002773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3189" y="1352283"/>
            <a:ext cx="6452316" cy="3951466"/>
          </a:xfrm>
          <a:prstGeom prst="rect">
            <a:avLst/>
          </a:prstGeom>
        </p:spPr>
      </p:pic>
    </p:spTree>
    <p:extLst>
      <p:ext uri="{BB962C8B-B14F-4D97-AF65-F5344CB8AC3E}">
        <p14:creationId xmlns="" xmlns:p14="http://schemas.microsoft.com/office/powerpoint/2010/main" val="3708588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3870" y="1532586"/>
            <a:ext cx="6288110" cy="4176377"/>
          </a:xfrm>
          <a:prstGeom prst="rect">
            <a:avLst/>
          </a:prstGeom>
        </p:spPr>
      </p:pic>
    </p:spTree>
    <p:extLst>
      <p:ext uri="{BB962C8B-B14F-4D97-AF65-F5344CB8AC3E}">
        <p14:creationId xmlns="" xmlns:p14="http://schemas.microsoft.com/office/powerpoint/2010/main" val="1017061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36372" y="1429556"/>
            <a:ext cx="5753335" cy="4169535"/>
          </a:xfrm>
          <a:prstGeom prst="rect">
            <a:avLst/>
          </a:prstGeom>
        </p:spPr>
      </p:pic>
    </p:spTree>
    <p:extLst>
      <p:ext uri="{BB962C8B-B14F-4D97-AF65-F5344CB8AC3E}">
        <p14:creationId xmlns="" xmlns:p14="http://schemas.microsoft.com/office/powerpoint/2010/main" val="57565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a:t>
            </a:r>
            <a:endParaRPr lang="en-MY" dirty="0"/>
          </a:p>
        </p:txBody>
      </p:sp>
      <p:sp>
        <p:nvSpPr>
          <p:cNvPr id="3" name="Content Placeholder 2"/>
          <p:cNvSpPr>
            <a:spLocks noGrp="1"/>
          </p:cNvSpPr>
          <p:nvPr>
            <p:ph idx="1"/>
          </p:nvPr>
        </p:nvSpPr>
        <p:spPr/>
        <p:txBody>
          <a:bodyPr/>
          <a:lstStyle/>
          <a:p>
            <a:r>
              <a:rPr lang="en-US" dirty="0" smtClean="0"/>
              <a:t>Document the complicated logic</a:t>
            </a:r>
          </a:p>
          <a:p>
            <a:r>
              <a:rPr lang="en-US" dirty="0" smtClean="0"/>
              <a:t>Help to test all combinations of conditions</a:t>
            </a:r>
          </a:p>
          <a:p>
            <a:r>
              <a:rPr lang="en-US" dirty="0" smtClean="0"/>
              <a:t>Contains condition and action</a:t>
            </a:r>
          </a:p>
          <a:p>
            <a:endParaRPr lang="en-US" dirty="0" smtClean="0"/>
          </a:p>
          <a:p>
            <a:endParaRPr lang="en-MY" dirty="0"/>
          </a:p>
        </p:txBody>
      </p:sp>
    </p:spTree>
    <p:extLst>
      <p:ext uri="{BB962C8B-B14F-4D97-AF65-F5344CB8AC3E}">
        <p14:creationId xmlns="" xmlns:p14="http://schemas.microsoft.com/office/powerpoint/2010/main" val="1111562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19971" y="1714165"/>
            <a:ext cx="3879056" cy="1781175"/>
          </a:xfrm>
          <a:prstGeom prst="rect">
            <a:avLst/>
          </a:prstGeom>
        </p:spPr>
      </p:pic>
      <p:pic>
        <p:nvPicPr>
          <p:cNvPr id="5" name="Picture 4"/>
          <p:cNvPicPr>
            <a:picLocks noChangeAspect="1"/>
          </p:cNvPicPr>
          <p:nvPr/>
        </p:nvPicPr>
        <p:blipFill>
          <a:blip r:embed="rId3"/>
          <a:stretch>
            <a:fillRect/>
          </a:stretch>
        </p:blipFill>
        <p:spPr>
          <a:xfrm>
            <a:off x="2419970" y="3902701"/>
            <a:ext cx="3800475" cy="1885950"/>
          </a:xfrm>
          <a:prstGeom prst="rect">
            <a:avLst/>
          </a:prstGeom>
        </p:spPr>
      </p:pic>
    </p:spTree>
    <p:extLst>
      <p:ext uri="{BB962C8B-B14F-4D97-AF65-F5344CB8AC3E}">
        <p14:creationId xmlns="" xmlns:p14="http://schemas.microsoft.com/office/powerpoint/2010/main" val="3092295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22738" y="618187"/>
            <a:ext cx="5602310" cy="4730101"/>
          </a:xfrm>
          <a:prstGeom prst="rect">
            <a:avLst/>
          </a:prstGeom>
        </p:spPr>
      </p:pic>
    </p:spTree>
    <p:extLst>
      <p:ext uri="{BB962C8B-B14F-4D97-AF65-F5344CB8AC3E}">
        <p14:creationId xmlns="" xmlns:p14="http://schemas.microsoft.com/office/powerpoint/2010/main" val="270382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mic Sans MS" panose="030F0702030302020204" pitchFamily="66" charset="0"/>
              </a:rPr>
              <a:t>Error, Fault and </a:t>
            </a:r>
            <a:r>
              <a:rPr lang="en-US" b="1" dirty="0" smtClean="0">
                <a:latin typeface="Comic Sans MS" panose="030F0702030302020204" pitchFamily="66" charset="0"/>
              </a:rPr>
              <a:t>Failure</a:t>
            </a:r>
            <a:endParaRPr lang="en-US" dirty="0">
              <a:latin typeface="Comic Sans MS" panose="030F0702030302020204" pitchFamily="66" charset="0"/>
            </a:endParaRPr>
          </a:p>
        </p:txBody>
      </p:sp>
      <p:sp>
        <p:nvSpPr>
          <p:cNvPr id="3" name="Content Placeholder 2"/>
          <p:cNvSpPr>
            <a:spLocks noGrp="1"/>
          </p:cNvSpPr>
          <p:nvPr>
            <p:ph idx="1"/>
          </p:nvPr>
        </p:nvSpPr>
        <p:spPr/>
        <p:txBody>
          <a:bodyPr>
            <a:normAutofit/>
          </a:bodyPr>
          <a:lstStyle/>
          <a:p>
            <a:r>
              <a:rPr lang="en-US" dirty="0"/>
              <a:t>A programmer makes an </a:t>
            </a:r>
            <a:r>
              <a:rPr lang="en-US" b="1" dirty="0">
                <a:solidFill>
                  <a:srgbClr val="FF0000"/>
                </a:solidFill>
                <a:latin typeface="Comic Sans MS" panose="030F0702030302020204" pitchFamily="66" charset="0"/>
              </a:rPr>
              <a:t>error</a:t>
            </a:r>
            <a:r>
              <a:rPr lang="en-US" dirty="0"/>
              <a:t> (mistake</a:t>
            </a:r>
            <a:r>
              <a:rPr lang="en-US" dirty="0" smtClean="0"/>
              <a:t>)</a:t>
            </a:r>
          </a:p>
          <a:p>
            <a:r>
              <a:rPr lang="en-US" dirty="0" smtClean="0"/>
              <a:t>Error </a:t>
            </a:r>
            <a:r>
              <a:rPr lang="en-US" dirty="0"/>
              <a:t>results in a </a:t>
            </a:r>
            <a:r>
              <a:rPr lang="en-US" b="1" dirty="0">
                <a:solidFill>
                  <a:srgbClr val="FF0000"/>
                </a:solidFill>
                <a:latin typeface="Comic Sans MS" panose="030F0702030302020204" pitchFamily="66" charset="0"/>
              </a:rPr>
              <a:t>defect</a:t>
            </a:r>
            <a:r>
              <a:rPr lang="en-US" dirty="0"/>
              <a:t> (</a:t>
            </a:r>
            <a:r>
              <a:rPr lang="en-US" dirty="0">
                <a:solidFill>
                  <a:srgbClr val="FF0000"/>
                </a:solidFill>
                <a:latin typeface="Comic Sans MS" panose="030F0702030302020204" pitchFamily="66" charset="0"/>
              </a:rPr>
              <a:t>fault, bug</a:t>
            </a:r>
            <a:r>
              <a:rPr lang="en-US" dirty="0"/>
              <a:t>) in the</a:t>
            </a:r>
            <a:br>
              <a:rPr lang="en-US" dirty="0"/>
            </a:br>
            <a:r>
              <a:rPr lang="en-US" dirty="0"/>
              <a:t>software source </a:t>
            </a:r>
            <a:r>
              <a:rPr lang="en-US" dirty="0" smtClean="0"/>
              <a:t>code</a:t>
            </a:r>
          </a:p>
          <a:p>
            <a:r>
              <a:rPr lang="en-US" dirty="0"/>
              <a:t>A </a:t>
            </a:r>
            <a:r>
              <a:rPr lang="en-US" b="1" dirty="0">
                <a:solidFill>
                  <a:srgbClr val="FF0000"/>
                </a:solidFill>
                <a:latin typeface="Comic Sans MS" panose="030F0702030302020204" pitchFamily="66" charset="0"/>
              </a:rPr>
              <a:t>failure</a:t>
            </a:r>
            <a:r>
              <a:rPr lang="en-US" dirty="0"/>
              <a:t> occurs when a faulty piece of code is </a:t>
            </a:r>
            <a:r>
              <a:rPr lang="en-US" dirty="0" smtClean="0"/>
              <a:t>executed.</a:t>
            </a:r>
            <a:endParaRPr lang="en-US" dirty="0"/>
          </a:p>
        </p:txBody>
      </p:sp>
    </p:spTree>
    <p:extLst>
      <p:ext uri="{BB962C8B-B14F-4D97-AF65-F5344CB8AC3E}">
        <p14:creationId xmlns="" xmlns:p14="http://schemas.microsoft.com/office/powerpoint/2010/main" val="1802421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4552" y="1249252"/>
            <a:ext cx="6355724" cy="4515051"/>
          </a:xfrm>
          <a:prstGeom prst="rect">
            <a:avLst/>
          </a:prstGeom>
        </p:spPr>
      </p:pic>
    </p:spTree>
    <p:extLst>
      <p:ext uri="{BB962C8B-B14F-4D97-AF65-F5344CB8AC3E}">
        <p14:creationId xmlns="" xmlns:p14="http://schemas.microsoft.com/office/powerpoint/2010/main" val="1203074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7278" y="759853"/>
            <a:ext cx="6722772" cy="5207492"/>
          </a:xfrm>
          <a:prstGeom prst="rect">
            <a:avLst/>
          </a:prstGeom>
        </p:spPr>
      </p:pic>
    </p:spTree>
    <p:extLst>
      <p:ext uri="{BB962C8B-B14F-4D97-AF65-F5344CB8AC3E}">
        <p14:creationId xmlns="" xmlns:p14="http://schemas.microsoft.com/office/powerpoint/2010/main" val="1028302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60" y="978794"/>
            <a:ext cx="7109138" cy="4909400"/>
          </a:xfrm>
          <a:prstGeom prst="rect">
            <a:avLst/>
          </a:prstGeom>
        </p:spPr>
      </p:pic>
    </p:spTree>
    <p:extLst>
      <p:ext uri="{BB962C8B-B14F-4D97-AF65-F5344CB8AC3E}">
        <p14:creationId xmlns="" xmlns:p14="http://schemas.microsoft.com/office/powerpoint/2010/main" val="33963821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50319" y="1724025"/>
            <a:ext cx="4043363" cy="3409950"/>
          </a:xfrm>
          <a:prstGeom prst="rect">
            <a:avLst/>
          </a:prstGeom>
        </p:spPr>
      </p:pic>
    </p:spTree>
    <p:extLst>
      <p:ext uri="{BB962C8B-B14F-4D97-AF65-F5344CB8AC3E}">
        <p14:creationId xmlns="" xmlns:p14="http://schemas.microsoft.com/office/powerpoint/2010/main" val="276456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V &amp; V</a:t>
            </a:r>
            <a:endParaRPr lang="en-US" dirty="0">
              <a:latin typeface="Comic Sans MS" panose="030F0702030302020204" pitchFamily="66" charset="0"/>
            </a:endParaRPr>
          </a:p>
        </p:txBody>
      </p:sp>
      <p:sp>
        <p:nvSpPr>
          <p:cNvPr id="3" name="Content Placeholder 2"/>
          <p:cNvSpPr>
            <a:spLocks noGrp="1"/>
          </p:cNvSpPr>
          <p:nvPr>
            <p:ph idx="1"/>
          </p:nvPr>
        </p:nvSpPr>
        <p:spPr/>
        <p:txBody>
          <a:bodyPr/>
          <a:lstStyle/>
          <a:p>
            <a:r>
              <a:rPr lang="en-US" dirty="0" smtClean="0">
                <a:solidFill>
                  <a:srgbClr val="FF0000"/>
                </a:solidFill>
                <a:latin typeface="Comic Sans MS" panose="030F0702030302020204" pitchFamily="66" charset="0"/>
              </a:rPr>
              <a:t>Validation</a:t>
            </a:r>
            <a:r>
              <a:rPr lang="en-US" dirty="0"/>
              <a:t>: Are we building the right product?’</a:t>
            </a:r>
            <a:br>
              <a:rPr lang="en-US" dirty="0"/>
            </a:br>
            <a:endParaRPr lang="en-US" dirty="0" smtClean="0"/>
          </a:p>
          <a:p>
            <a:r>
              <a:rPr lang="en-US" dirty="0" smtClean="0">
                <a:solidFill>
                  <a:srgbClr val="FF0000"/>
                </a:solidFill>
                <a:latin typeface="Comic Sans MS" panose="030F0702030302020204" pitchFamily="66" charset="0"/>
              </a:rPr>
              <a:t>Verification</a:t>
            </a:r>
            <a:r>
              <a:rPr lang="en-US" dirty="0"/>
              <a:t>: Are we building the product right?’</a:t>
            </a:r>
            <a:br>
              <a:rPr lang="en-US" dirty="0"/>
            </a:br>
            <a:r>
              <a:rPr lang="en-US" dirty="0"/>
              <a:t/>
            </a:r>
            <a:br>
              <a:rPr lang="en-US" dirty="0"/>
            </a:br>
            <a:endParaRPr lang="en-US" dirty="0"/>
          </a:p>
        </p:txBody>
      </p:sp>
    </p:spTree>
    <p:extLst>
      <p:ext uri="{BB962C8B-B14F-4D97-AF65-F5344CB8AC3E}">
        <p14:creationId xmlns="" xmlns:p14="http://schemas.microsoft.com/office/powerpoint/2010/main" val="303581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702030302020204" pitchFamily="66" charset="0"/>
              </a:rPr>
              <a:t>V &amp; V</a:t>
            </a:r>
            <a:endParaRPr lang="en-US" dirty="0"/>
          </a:p>
        </p:txBody>
      </p:sp>
      <p:sp>
        <p:nvSpPr>
          <p:cNvPr id="3" name="Content Placeholder 2"/>
          <p:cNvSpPr>
            <a:spLocks noGrp="1"/>
          </p:cNvSpPr>
          <p:nvPr>
            <p:ph idx="1"/>
          </p:nvPr>
        </p:nvSpPr>
        <p:spPr/>
        <p:txBody>
          <a:bodyPr>
            <a:normAutofit/>
          </a:bodyPr>
          <a:lstStyle/>
          <a:p>
            <a:r>
              <a:rPr lang="en-US" dirty="0"/>
              <a:t>The aim of </a:t>
            </a:r>
            <a:r>
              <a:rPr lang="en-US" dirty="0">
                <a:latin typeface="Comic Sans MS" panose="030F0702030302020204" pitchFamily="66" charset="0"/>
              </a:rPr>
              <a:t>verification</a:t>
            </a:r>
            <a:r>
              <a:rPr lang="en-US" dirty="0"/>
              <a:t> is to check that the software </a:t>
            </a:r>
            <a:r>
              <a:rPr lang="en-US" sz="2800" dirty="0">
                <a:solidFill>
                  <a:srgbClr val="FF0000"/>
                </a:solidFill>
                <a:latin typeface="Comic Sans MS" panose="030F0702030302020204" pitchFamily="66" charset="0"/>
              </a:rPr>
              <a:t>meets its stated functional and</a:t>
            </a:r>
            <a:br>
              <a:rPr lang="en-US" sz="2800" dirty="0">
                <a:solidFill>
                  <a:srgbClr val="FF0000"/>
                </a:solidFill>
                <a:latin typeface="Comic Sans MS" panose="030F0702030302020204" pitchFamily="66" charset="0"/>
              </a:rPr>
            </a:br>
            <a:r>
              <a:rPr lang="en-US" sz="2800" dirty="0">
                <a:solidFill>
                  <a:srgbClr val="FF0000"/>
                </a:solidFill>
                <a:latin typeface="Comic Sans MS" panose="030F0702030302020204" pitchFamily="66" charset="0"/>
              </a:rPr>
              <a:t>non-functional requirements</a:t>
            </a:r>
            <a:r>
              <a:rPr lang="en-US" dirty="0"/>
              <a:t>. </a:t>
            </a:r>
            <a:endParaRPr lang="en-US" dirty="0" smtClean="0"/>
          </a:p>
          <a:p>
            <a:r>
              <a:rPr lang="en-US" dirty="0" smtClean="0"/>
              <a:t>The aim of </a:t>
            </a:r>
            <a:r>
              <a:rPr lang="en-US" dirty="0">
                <a:latin typeface="Comic Sans MS" panose="030F0702030302020204" pitchFamily="66" charset="0"/>
              </a:rPr>
              <a:t>validation</a:t>
            </a:r>
            <a:r>
              <a:rPr lang="en-US" dirty="0"/>
              <a:t> is to ensure that </a:t>
            </a:r>
            <a:r>
              <a:rPr lang="en-US" sz="2800" dirty="0">
                <a:solidFill>
                  <a:srgbClr val="FF0000"/>
                </a:solidFill>
                <a:latin typeface="Comic Sans MS" panose="030F0702030302020204" pitchFamily="66" charset="0"/>
              </a:rPr>
              <a:t>the software meets the customer’s expectations</a:t>
            </a:r>
            <a:r>
              <a:rPr lang="en-US" dirty="0"/>
              <a:t>.</a:t>
            </a:r>
            <a:br>
              <a:rPr lang="en-US" dirty="0"/>
            </a:br>
            <a:r>
              <a:rPr lang="en-US" dirty="0"/>
              <a:t/>
            </a:r>
            <a:br>
              <a:rPr lang="en-US" dirty="0"/>
            </a:br>
            <a:endParaRPr lang="en-US" dirty="0"/>
          </a:p>
        </p:txBody>
      </p:sp>
    </p:spTree>
    <p:extLst>
      <p:ext uri="{BB962C8B-B14F-4D97-AF65-F5344CB8AC3E}">
        <p14:creationId xmlns="" xmlns:p14="http://schemas.microsoft.com/office/powerpoint/2010/main" val="139565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Testing Vs Debugging</a:t>
            </a:r>
            <a:endParaRPr lang="en-US" dirty="0">
              <a:latin typeface="Comic Sans MS" pitchFamily="66" charset="0"/>
            </a:endParaRPr>
          </a:p>
        </p:txBody>
      </p:sp>
      <p:sp>
        <p:nvSpPr>
          <p:cNvPr id="3" name="Content Placeholder 2"/>
          <p:cNvSpPr>
            <a:spLocks noGrp="1"/>
          </p:cNvSpPr>
          <p:nvPr>
            <p:ph idx="1"/>
          </p:nvPr>
        </p:nvSpPr>
        <p:spPr/>
        <p:txBody>
          <a:bodyPr/>
          <a:lstStyle/>
          <a:p>
            <a:r>
              <a:rPr lang="en-US" dirty="0" smtClean="0">
                <a:latin typeface="Comic Sans MS" pitchFamily="66" charset="0"/>
              </a:rPr>
              <a:t>Debugging: The process of finding, analyzing and removing the causes of failure.</a:t>
            </a:r>
          </a:p>
          <a:p>
            <a:r>
              <a:rPr lang="en-US" dirty="0" smtClean="0">
                <a:latin typeface="Comic Sans MS" pitchFamily="66" charset="0"/>
              </a:rPr>
              <a:t>Testing: is a quality assurance activities.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itchFamily="66" charset="0"/>
              </a:rPr>
              <a:t>Test Types</a:t>
            </a:r>
            <a:endParaRPr lang="en-US" dirty="0">
              <a:latin typeface="Comic Sans MS" pitchFamily="66" charset="0"/>
            </a:endParaRPr>
          </a:p>
        </p:txBody>
      </p:sp>
      <p:sp>
        <p:nvSpPr>
          <p:cNvPr id="3" name="Content Placeholder 2"/>
          <p:cNvSpPr>
            <a:spLocks noGrp="1"/>
          </p:cNvSpPr>
          <p:nvPr>
            <p:ph idx="1"/>
          </p:nvPr>
        </p:nvSpPr>
        <p:spPr/>
        <p:txBody>
          <a:bodyPr/>
          <a:lstStyle/>
          <a:p>
            <a:r>
              <a:rPr lang="en-US" dirty="0" smtClean="0">
                <a:latin typeface="Comic Sans MS" panose="030F0702030302020204" pitchFamily="66" charset="0"/>
              </a:rPr>
              <a:t>Functional Testing</a:t>
            </a:r>
          </a:p>
          <a:p>
            <a:r>
              <a:rPr lang="en-US" dirty="0" smtClean="0">
                <a:latin typeface="Comic Sans MS" panose="030F0702030302020204" pitchFamily="66" charset="0"/>
              </a:rPr>
              <a:t>Non-functional testing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2895600"/>
          </a:xfrm>
        </p:spPr>
        <p:txBody>
          <a:bodyPr>
            <a:normAutofit/>
          </a:bodyPr>
          <a:lstStyle/>
          <a:p>
            <a:r>
              <a:rPr lang="en-US" dirty="0" smtClean="0">
                <a:latin typeface="Comic Sans MS" panose="030F0702030302020204" pitchFamily="66" charset="0"/>
              </a:rPr>
              <a:t>Functional Vs Non-functional testing</a:t>
            </a:r>
            <a:endParaRPr lang="en-US" dirty="0">
              <a:latin typeface="Comic Sans MS" panose="030F0702030302020204" pitchFamily="66" charset="0"/>
            </a:endParaRPr>
          </a:p>
        </p:txBody>
      </p:sp>
    </p:spTree>
    <p:extLst>
      <p:ext uri="{BB962C8B-B14F-4D97-AF65-F5344CB8AC3E}">
        <p14:creationId xmlns="" xmlns:p14="http://schemas.microsoft.com/office/powerpoint/2010/main" val="1622961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161</TotalTime>
  <Words>668</Words>
  <Application>Microsoft Office PowerPoint</Application>
  <PresentationFormat>On-screen Show (4:3)</PresentationFormat>
  <Paragraphs>101</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Essential</vt:lpstr>
      <vt:lpstr>Slide 1</vt:lpstr>
      <vt:lpstr>Software Testing</vt:lpstr>
      <vt:lpstr>Software Testing</vt:lpstr>
      <vt:lpstr>Error, Fault and Failure</vt:lpstr>
      <vt:lpstr>V &amp; V</vt:lpstr>
      <vt:lpstr>V &amp; V</vt:lpstr>
      <vt:lpstr>Testing Vs Debugging</vt:lpstr>
      <vt:lpstr>Test Types</vt:lpstr>
      <vt:lpstr>Functional Vs Non-functional testing</vt:lpstr>
      <vt:lpstr>Functional testing</vt:lpstr>
      <vt:lpstr>Non-functional testing</vt:lpstr>
      <vt:lpstr>Static Vs Dynamic</vt:lpstr>
      <vt:lpstr>Black Box Testing</vt:lpstr>
      <vt:lpstr>White Box Testing</vt:lpstr>
      <vt:lpstr>Gray Box Testing</vt:lpstr>
      <vt:lpstr>Test Levels</vt:lpstr>
      <vt:lpstr>Testing Techniques</vt:lpstr>
      <vt:lpstr>White-Box Testing</vt:lpstr>
      <vt:lpstr>White-Box Testing</vt:lpstr>
      <vt:lpstr>Basic Path Testing</vt:lpstr>
      <vt:lpstr>Basic Path Testing</vt:lpstr>
      <vt:lpstr>Slide 22</vt:lpstr>
      <vt:lpstr>Cyclomatic Complexity</vt:lpstr>
      <vt:lpstr>Cyclomatic Complexity</vt:lpstr>
      <vt:lpstr>Graph Matrices</vt:lpstr>
      <vt:lpstr>Graph Matrices</vt:lpstr>
      <vt:lpstr>Connection matrix</vt:lpstr>
      <vt:lpstr>Black Box testing</vt:lpstr>
      <vt:lpstr>Boundary Value analysis</vt:lpstr>
      <vt:lpstr>Equivalence partitioning</vt:lpstr>
      <vt:lpstr>Slide 31</vt:lpstr>
      <vt:lpstr>Slide 32</vt:lpstr>
      <vt:lpstr>Slide 33</vt:lpstr>
      <vt:lpstr>Slide 34</vt:lpstr>
      <vt:lpstr>Slide 35</vt:lpstr>
      <vt:lpstr>Slide 36</vt:lpstr>
      <vt:lpstr>Decision Table</vt:lpstr>
      <vt:lpstr>Slide 38</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Daffodi PC</dc:creator>
  <cp:lastModifiedBy>DIU</cp:lastModifiedBy>
  <cp:revision>21</cp:revision>
  <dcterms:created xsi:type="dcterms:W3CDTF">2016-01-13T22:38:30Z</dcterms:created>
  <dcterms:modified xsi:type="dcterms:W3CDTF">2016-07-31T05:31:03Z</dcterms:modified>
</cp:coreProperties>
</file>