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94571-5114-4E37-A7DA-EB87BB6F290A}" type="datetimeFigureOut">
              <a:rPr lang="en-MY" smtClean="0"/>
              <a:t>20/1/2016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00A92-F8A0-484A-BC18-C5656E067E0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057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6A9C7C-AFEB-4782-9959-E9180FBD9684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2257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AF6D-621D-4DC8-9EFF-48F1A2FFEF00}" type="datetimeFigureOut">
              <a:rPr lang="en-MY" smtClean="0"/>
              <a:t>20/1/2016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74D-C50A-4A68-B5D0-200CEB35CB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965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AF6D-621D-4DC8-9EFF-48F1A2FFEF00}" type="datetimeFigureOut">
              <a:rPr lang="en-MY" smtClean="0"/>
              <a:t>20/1/2016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74D-C50A-4A68-B5D0-200CEB35CB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633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AF6D-621D-4DC8-9EFF-48F1A2FFEF00}" type="datetimeFigureOut">
              <a:rPr lang="en-MY" smtClean="0"/>
              <a:t>20/1/2016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74D-C50A-4A68-B5D0-200CEB35CB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996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AF6D-621D-4DC8-9EFF-48F1A2FFEF00}" type="datetimeFigureOut">
              <a:rPr lang="en-MY" smtClean="0"/>
              <a:t>20/1/2016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74D-C50A-4A68-B5D0-200CEB35CB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98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AF6D-621D-4DC8-9EFF-48F1A2FFEF00}" type="datetimeFigureOut">
              <a:rPr lang="en-MY" smtClean="0"/>
              <a:t>20/1/2016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74D-C50A-4A68-B5D0-200CEB35CB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892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AF6D-621D-4DC8-9EFF-48F1A2FFEF00}" type="datetimeFigureOut">
              <a:rPr lang="en-MY" smtClean="0"/>
              <a:t>20/1/2016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74D-C50A-4A68-B5D0-200CEB35CB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490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AF6D-621D-4DC8-9EFF-48F1A2FFEF00}" type="datetimeFigureOut">
              <a:rPr lang="en-MY" smtClean="0"/>
              <a:t>20/1/2016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74D-C50A-4A68-B5D0-200CEB35CB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973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AF6D-621D-4DC8-9EFF-48F1A2FFEF00}" type="datetimeFigureOut">
              <a:rPr lang="en-MY" smtClean="0"/>
              <a:t>20/1/2016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74D-C50A-4A68-B5D0-200CEB35CB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782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AF6D-621D-4DC8-9EFF-48F1A2FFEF00}" type="datetimeFigureOut">
              <a:rPr lang="en-MY" smtClean="0"/>
              <a:t>20/1/2016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74D-C50A-4A68-B5D0-200CEB35CB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744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AF6D-621D-4DC8-9EFF-48F1A2FFEF00}" type="datetimeFigureOut">
              <a:rPr lang="en-MY" smtClean="0"/>
              <a:t>20/1/2016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74D-C50A-4A68-B5D0-200CEB35CB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478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AF6D-621D-4DC8-9EFF-48F1A2FFEF00}" type="datetimeFigureOut">
              <a:rPr lang="en-MY" smtClean="0"/>
              <a:t>20/1/2016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474D-C50A-4A68-B5D0-200CEB35CB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056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DAF6D-621D-4DC8-9EFF-48F1A2FFEF00}" type="datetimeFigureOut">
              <a:rPr lang="en-MY" smtClean="0"/>
              <a:t>20/1/2016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474D-C50A-4A68-B5D0-200CEB35CBC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644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>
          <a:xfrm>
            <a:off x="1881189" y="2428875"/>
            <a:ext cx="7737475" cy="1143000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en-US" altLang="en-US" sz="8800">
                <a:solidFill>
                  <a:srgbClr val="000099"/>
                </a:solidFill>
              </a:rPr>
              <a:t>Understanding </a:t>
            </a:r>
            <a:br>
              <a:rPr lang="en-US" altLang="en-US" sz="8800">
                <a:solidFill>
                  <a:srgbClr val="000099"/>
                </a:solidFill>
              </a:rPr>
            </a:br>
            <a:r>
              <a:rPr lang="en-US" altLang="en-US" sz="8800">
                <a:solidFill>
                  <a:srgbClr val="000099"/>
                </a:solidFill>
              </a:rPr>
              <a:t>Users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312CEC-F476-42ED-BFF3-60423A5FAD4D}" type="slidenum">
              <a:rPr lang="en-US" altLang="en-US" sz="1800">
                <a:solidFill>
                  <a:srgbClr val="FFFFFF"/>
                </a:solidFill>
              </a:rPr>
              <a:pPr/>
              <a:t>1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133600" y="1600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kumimoji="1" lang="en-US" altLang="en-US" sz="4000">
                <a:solidFill>
                  <a:schemeClr val="tx2"/>
                </a:solidFill>
                <a:latin typeface="Arial Black" panose="020B0A04020102020204" pitchFamily="34" charset="0"/>
              </a:rPr>
              <a:t/>
            </a:r>
            <a:br>
              <a:rPr kumimoji="1" lang="en-US" altLang="en-US" sz="400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kumimoji="1" lang="en-US" altLang="en-US" sz="4000">
                <a:solidFill>
                  <a:schemeClr val="tx2"/>
                </a:solidFill>
                <a:latin typeface="Arial Black" panose="020B0A04020102020204" pitchFamily="34" charset="0"/>
              </a:rPr>
              <a:t/>
            </a:r>
            <a:br>
              <a:rPr kumimoji="1" lang="en-US" altLang="en-US" sz="4000">
                <a:solidFill>
                  <a:schemeClr val="tx2"/>
                </a:solidFill>
                <a:latin typeface="Arial Black" panose="020B0A04020102020204" pitchFamily="34" charset="0"/>
              </a:rPr>
            </a:br>
            <a:r>
              <a:rPr kumimoji="1" lang="en-US" altLang="en-US" sz="4000">
                <a:solidFill>
                  <a:schemeClr val="tx2"/>
                </a:solidFill>
                <a:latin typeface="Arial Black" panose="020B0A04020102020204" pitchFamily="34" charset="0"/>
              </a:rPr>
              <a:t/>
            </a:r>
            <a:br>
              <a:rPr kumimoji="1" lang="en-US" altLang="en-US" sz="4000">
                <a:solidFill>
                  <a:schemeClr val="tx2"/>
                </a:solidFill>
                <a:latin typeface="Arial Black" panose="020B0A04020102020204" pitchFamily="34" charset="0"/>
              </a:rPr>
            </a:br>
            <a:endParaRPr kumimoji="1" lang="en-US" altLang="en-US" sz="400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pic>
        <p:nvPicPr>
          <p:cNvPr id="5125" name="Picture 20" descr="Interaction painting 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21188"/>
            <a:ext cx="259080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1892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Core Cognitive aspects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mtClean="0"/>
              <a:t>Attention</a:t>
            </a:r>
          </a:p>
          <a:p>
            <a:pPr eaLnBrk="1" hangingPunct="1">
              <a:lnSpc>
                <a:spcPct val="80000"/>
              </a:lnSpc>
            </a:pPr>
            <a:endParaRPr lang="en-GB" altLang="en-US" sz="800"/>
          </a:p>
          <a:p>
            <a:pPr eaLnBrk="1" hangingPunct="1">
              <a:lnSpc>
                <a:spcPct val="80000"/>
              </a:lnSpc>
            </a:pPr>
            <a:r>
              <a:rPr lang="en-GB" altLang="en-US" smtClean="0"/>
              <a:t>Perception and recognition</a:t>
            </a:r>
          </a:p>
          <a:p>
            <a:pPr eaLnBrk="1" hangingPunct="1">
              <a:lnSpc>
                <a:spcPct val="80000"/>
              </a:lnSpc>
            </a:pPr>
            <a:endParaRPr lang="en-GB" altLang="en-US" sz="800"/>
          </a:p>
          <a:p>
            <a:pPr eaLnBrk="1" hangingPunct="1">
              <a:lnSpc>
                <a:spcPct val="80000"/>
              </a:lnSpc>
            </a:pPr>
            <a:r>
              <a:rPr lang="en-GB" altLang="en-US" smtClean="0"/>
              <a:t>Memory</a:t>
            </a:r>
          </a:p>
          <a:p>
            <a:pPr eaLnBrk="1" hangingPunct="1">
              <a:lnSpc>
                <a:spcPct val="80000"/>
              </a:lnSpc>
            </a:pPr>
            <a:endParaRPr lang="en-GB" altLang="en-US" sz="800"/>
          </a:p>
          <a:p>
            <a:pPr eaLnBrk="1" hangingPunct="1">
              <a:lnSpc>
                <a:spcPct val="80000"/>
              </a:lnSpc>
            </a:pPr>
            <a:r>
              <a:rPr lang="en-GB" altLang="en-US" smtClean="0"/>
              <a:t>Reading, speaking and listening</a:t>
            </a:r>
          </a:p>
          <a:p>
            <a:pPr eaLnBrk="1" hangingPunct="1">
              <a:lnSpc>
                <a:spcPct val="80000"/>
              </a:lnSpc>
            </a:pPr>
            <a:endParaRPr lang="en-GB" altLang="en-US" sz="800"/>
          </a:p>
          <a:p>
            <a:pPr eaLnBrk="1" hangingPunct="1">
              <a:lnSpc>
                <a:spcPct val="80000"/>
              </a:lnSpc>
            </a:pPr>
            <a:r>
              <a:rPr lang="en-GB" altLang="en-US" smtClean="0"/>
              <a:t>Problem-solving, planning, reasoning and decision-making, learning</a:t>
            </a:r>
          </a:p>
          <a:p>
            <a:pPr eaLnBrk="1" hangingPunct="1">
              <a:lnSpc>
                <a:spcPct val="80000"/>
              </a:lnSpc>
            </a:pPr>
            <a:endParaRPr lang="en-GB" altLang="en-US" sz="800"/>
          </a:p>
          <a:p>
            <a:pPr eaLnBrk="1" hangingPunct="1">
              <a:lnSpc>
                <a:spcPct val="80000"/>
              </a:lnSpc>
            </a:pPr>
            <a:r>
              <a:rPr lang="en-GB" altLang="en-US" smtClean="0"/>
              <a:t>Here we focus on attention, perception &amp; recognition, &amp; memory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GB" altLang="en-US" smtClean="0"/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GB" altLang="en-US" smtClean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90442E-3538-4FD0-8F4A-318B2D5CA4B8}" type="slidenum">
              <a:rPr lang="en-US" altLang="en-US" sz="1800">
                <a:solidFill>
                  <a:srgbClr val="FFFFFF"/>
                </a:solidFill>
              </a:rPr>
              <a:pPr/>
              <a:t>10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6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Attention</a:t>
            </a:r>
            <a:endParaRPr lang="en-US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mtClean="0"/>
              <a:t>Selecting things to concentrate on from the mass around us, at a point in time</a:t>
            </a:r>
          </a:p>
          <a:p>
            <a:pPr eaLnBrk="1" hangingPunct="1">
              <a:lnSpc>
                <a:spcPct val="80000"/>
              </a:lnSpc>
            </a:pPr>
            <a:endParaRPr lang="en-GB" altLang="en-US" sz="900"/>
          </a:p>
          <a:p>
            <a:pPr eaLnBrk="1" hangingPunct="1">
              <a:lnSpc>
                <a:spcPct val="80000"/>
              </a:lnSpc>
            </a:pPr>
            <a:r>
              <a:rPr lang="en-GB" altLang="en-US" smtClean="0"/>
              <a:t>Focussed and divided attention enables us to be selective in terms of the mass of competing stimuli but limits our ability to keep track of all events</a:t>
            </a:r>
          </a:p>
          <a:p>
            <a:pPr eaLnBrk="1" hangingPunct="1">
              <a:lnSpc>
                <a:spcPct val="80000"/>
              </a:lnSpc>
            </a:pPr>
            <a:endParaRPr lang="en-GB" altLang="en-US" sz="900"/>
          </a:p>
          <a:p>
            <a:pPr eaLnBrk="1" hangingPunct="1">
              <a:lnSpc>
                <a:spcPct val="80000"/>
              </a:lnSpc>
            </a:pPr>
            <a:r>
              <a:rPr lang="en-GB" altLang="en-US" smtClean="0"/>
              <a:t>Information at the interface should be structured to capture users’ attention, e.g. use perceptual boundaries (windows), </a:t>
            </a:r>
            <a:r>
              <a:rPr lang="en-GB" altLang="en-US" smtClean="0">
                <a:solidFill>
                  <a:srgbClr val="EF1F1D"/>
                </a:solidFill>
              </a:rPr>
              <a:t>colour</a:t>
            </a:r>
            <a:r>
              <a:rPr lang="en-GB" altLang="en-US" smtClean="0"/>
              <a:t>, </a:t>
            </a:r>
            <a:r>
              <a:rPr lang="en-GB" altLang="en-US" smtClean="0">
                <a:solidFill>
                  <a:schemeClr val="bg2"/>
                </a:solidFill>
              </a:rPr>
              <a:t>reverse video</a:t>
            </a:r>
            <a:r>
              <a:rPr lang="en-GB" altLang="en-US" smtClean="0"/>
              <a:t>, sound and flashing lights </a:t>
            </a:r>
          </a:p>
          <a:p>
            <a:pPr eaLnBrk="1" hangingPunct="1">
              <a:lnSpc>
                <a:spcPct val="80000"/>
              </a:lnSpc>
            </a:pPr>
            <a:endParaRPr lang="en-US" altLang="en-US" smtClean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AEB1BC-9692-42E8-A10A-4C3E6D025F00}" type="slidenum">
              <a:rPr lang="en-US" altLang="en-US" sz="1800">
                <a:solidFill>
                  <a:srgbClr val="FFFFFF"/>
                </a:solidFill>
              </a:rPr>
              <a:pPr/>
              <a:t>11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9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8" y="428625"/>
            <a:ext cx="8413750" cy="1143000"/>
          </a:xfrm>
        </p:spPr>
        <p:txBody>
          <a:bodyPr/>
          <a:lstStyle/>
          <a:p>
            <a:pPr eaLnBrk="1" hangingPunct="1"/>
            <a:r>
              <a:rPr lang="en-GB" altLang="en-US" sz="3600"/>
              <a:t>Design implications for attention</a:t>
            </a:r>
            <a:endParaRPr lang="en-US" altLang="en-US" sz="36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dirty="0" smtClean="0"/>
              <a:t>Make information </a:t>
            </a:r>
            <a:r>
              <a:rPr lang="en-GB" altLang="en-US" dirty="0" smtClean="0"/>
              <a:t>relevant </a:t>
            </a:r>
            <a:r>
              <a:rPr lang="en-GB" altLang="en-US" dirty="0" smtClean="0"/>
              <a:t>when it needs attending to</a:t>
            </a:r>
          </a:p>
          <a:p>
            <a:pPr eaLnBrk="1" hangingPunct="1">
              <a:lnSpc>
                <a:spcPct val="80000"/>
              </a:lnSpc>
            </a:pPr>
            <a:endParaRPr lang="en-GB" altLang="en-US" sz="900" dirty="0"/>
          </a:p>
          <a:p>
            <a:pPr eaLnBrk="1" hangingPunct="1">
              <a:lnSpc>
                <a:spcPct val="80000"/>
              </a:lnSpc>
            </a:pPr>
            <a:r>
              <a:rPr lang="en-GB" altLang="en-US" dirty="0" smtClean="0"/>
              <a:t>Use techniques that make things stand out like colour, ordering, spacing, underlining, sequencing and animation</a:t>
            </a:r>
          </a:p>
          <a:p>
            <a:pPr eaLnBrk="1" hangingPunct="1">
              <a:lnSpc>
                <a:spcPct val="80000"/>
              </a:lnSpc>
            </a:pPr>
            <a:endParaRPr lang="en-GB" altLang="en-US" sz="900" dirty="0"/>
          </a:p>
          <a:p>
            <a:pPr eaLnBrk="1" hangingPunct="1">
              <a:lnSpc>
                <a:spcPct val="80000"/>
              </a:lnSpc>
            </a:pPr>
            <a:r>
              <a:rPr lang="en-GB" altLang="en-US" dirty="0" smtClean="0"/>
              <a:t>Avoid cluttering the interface - follow the google.com example of crisp, simple design</a:t>
            </a:r>
          </a:p>
          <a:p>
            <a:pPr eaLnBrk="1" hangingPunct="1">
              <a:lnSpc>
                <a:spcPct val="80000"/>
              </a:lnSpc>
            </a:pPr>
            <a:endParaRPr lang="en-GB" altLang="en-US" sz="900" dirty="0"/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altLang="en-US" dirty="0" smtClean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ED363D-F209-4780-A8A6-BFE15409323C}" type="slidenum">
              <a:rPr lang="en-US" altLang="en-US" sz="1800">
                <a:solidFill>
                  <a:srgbClr val="FFFFFF"/>
                </a:solidFill>
              </a:rPr>
              <a:pPr/>
              <a:t>12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2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25" y="428625"/>
            <a:ext cx="8229600" cy="1066800"/>
          </a:xfrm>
        </p:spPr>
        <p:txBody>
          <a:bodyPr/>
          <a:lstStyle/>
          <a:p>
            <a:pPr eaLnBrk="1" hangingPunct="1"/>
            <a:r>
              <a:rPr lang="en-GB" altLang="en-US" sz="3600"/>
              <a:t>Attracting attention - windows </a:t>
            </a:r>
            <a:endParaRPr lang="en-US" altLang="en-US" sz="36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endParaRPr lang="en-GB" altLang="en-US" smtClean="0"/>
          </a:p>
          <a:p>
            <a:pPr eaLnBrk="1" hangingPunct="1">
              <a:buFont typeface="Monotype Sorts" pitchFamily="2" charset="2"/>
              <a:buNone/>
            </a:pPr>
            <a:endParaRPr lang="en-US" altLang="en-US" smtClean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BD68D6-12BC-493E-A358-B86CF8D9B6E0}" type="slidenum">
              <a:rPr lang="en-US" altLang="en-US" sz="1800">
                <a:solidFill>
                  <a:srgbClr val="FFFFFF"/>
                </a:solidFill>
              </a:rPr>
              <a:pPr/>
              <a:t>13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19461" name="Picture 5" descr="c05f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200276"/>
            <a:ext cx="8388350" cy="239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063751" y="5373689"/>
            <a:ext cx="82089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  <a:buFontTx/>
              <a:buAutoNum type="alphaLcParenBoth"/>
            </a:pPr>
            <a:r>
              <a:rPr lang="en-GB" altLang="en-US"/>
              <a:t>Unobtrusive display of an envelope (mailbox)</a:t>
            </a:r>
          </a:p>
          <a:p>
            <a:pPr algn="l">
              <a:spcBef>
                <a:spcPct val="50000"/>
              </a:spcBef>
            </a:pPr>
            <a:r>
              <a:rPr lang="en-GB" altLang="en-US"/>
              <a:t> (b) unobtrusive alert signalling the delivery of new mail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7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6B60BB-7CA8-409A-AEAD-59E0BC8E54B3}" type="slidenum">
              <a:rPr lang="en-US" altLang="en-US" sz="1800">
                <a:solidFill>
                  <a:srgbClr val="FFFFFF"/>
                </a:solidFill>
              </a:rPr>
              <a:pPr/>
              <a:t>14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20483" name="Picture 2" descr="5-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552576"/>
            <a:ext cx="7496175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2667000" y="5681663"/>
            <a:ext cx="7696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altLang="en-US" sz="1800" b="1">
                <a:latin typeface="Arial" panose="020B0604020202020204" pitchFamily="34" charset="0"/>
              </a:rPr>
              <a:t>Figure 5.31</a:t>
            </a:r>
            <a:r>
              <a:rPr lang="en-GB" altLang="en-US" sz="1800">
                <a:latin typeface="Arial" panose="020B0604020202020204" pitchFamily="34" charset="0"/>
              </a:rPr>
              <a:t>  Microsoft default colours. 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495551" y="549275"/>
            <a:ext cx="525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2095500" y="642939"/>
            <a:ext cx="800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GB" altLang="en-US" sz="2800">
                <a:solidFill>
                  <a:schemeClr val="tx2"/>
                </a:solidFill>
                <a:latin typeface="Arial Black" panose="020B0A04020102020204" pitchFamily="34" charset="0"/>
              </a:rPr>
              <a:t>Attracting attention – Windows</a:t>
            </a:r>
            <a:endParaRPr kumimoji="1" lang="en-US" altLang="en-US" sz="280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7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25" y="428625"/>
            <a:ext cx="8229600" cy="1066800"/>
          </a:xfrm>
        </p:spPr>
        <p:txBody>
          <a:bodyPr/>
          <a:lstStyle/>
          <a:p>
            <a:pPr eaLnBrk="1" hangingPunct="1"/>
            <a:r>
              <a:rPr lang="en-GB" altLang="en-US" smtClean="0"/>
              <a:t>Use </a:t>
            </a:r>
            <a:r>
              <a:rPr lang="en-GB" altLang="en-US" smtClean="0">
                <a:solidFill>
                  <a:srgbClr val="EF1F1D"/>
                </a:solidFill>
              </a:rPr>
              <a:t>colour</a:t>
            </a:r>
            <a:r>
              <a:rPr lang="en-GB" altLang="en-US" smtClean="0"/>
              <a:t> </a:t>
            </a:r>
            <a:endParaRPr lang="en-US" altLang="en-US" smtClean="0"/>
          </a:p>
        </p:txBody>
      </p:sp>
      <p:pic>
        <p:nvPicPr>
          <p:cNvPr id="21507" name="Picture 4" descr="table-5-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2625" y="1857376"/>
            <a:ext cx="8229600" cy="3643313"/>
          </a:xfrm>
          <a:noFill/>
        </p:spPr>
      </p:pic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8EEE75-15A6-4387-BC32-9860D27DAAB9}" type="slidenum">
              <a:rPr lang="en-US" altLang="en-US" sz="1800">
                <a:solidFill>
                  <a:srgbClr val="FFFFFF"/>
                </a:solidFill>
              </a:rPr>
              <a:pPr/>
              <a:t>15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Perception and recognition</a:t>
            </a:r>
            <a:endParaRPr lang="en-US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mtClean="0"/>
              <a:t>How information is acquired from the world and transformed into experiences</a:t>
            </a:r>
          </a:p>
          <a:p>
            <a:pPr eaLnBrk="1" hangingPunct="1">
              <a:lnSpc>
                <a:spcPct val="90000"/>
              </a:lnSpc>
            </a:pPr>
            <a:endParaRPr lang="en-GB" altLang="en-US" smtClean="0"/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Obvious implication is to design representations that are readily perceivable, e.g.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Text should be legible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Icons should be easy to distinguish and read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en-US" smtClean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CD9B57-99C0-4086-9E0C-315FD33F3213}" type="slidenum">
              <a:rPr lang="en-US" altLang="en-US" sz="1800">
                <a:solidFill>
                  <a:srgbClr val="FFFFFF"/>
                </a:solidFill>
              </a:rPr>
              <a:pPr/>
              <a:t>16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3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/>
              <a:t>Text legible, buttons evenly spaced</a:t>
            </a:r>
            <a:endParaRPr lang="en-US" altLang="en-US" sz="3600"/>
          </a:p>
        </p:txBody>
      </p:sp>
      <p:pic>
        <p:nvPicPr>
          <p:cNvPr id="24579" name="Picture 4" descr="C05NF01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1813" y="2708275"/>
            <a:ext cx="5111750" cy="2520950"/>
          </a:xfrm>
          <a:noFill/>
        </p:spPr>
      </p:pic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4C3E39-3852-4AAE-9B3F-B3B927BD6E12}" type="slidenum">
              <a:rPr lang="en-US" altLang="en-US" sz="1800">
                <a:solidFill>
                  <a:srgbClr val="FFFFFF"/>
                </a:solidFill>
              </a:rPr>
              <a:pPr/>
              <a:t>17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785813"/>
            <a:ext cx="8229600" cy="1066800"/>
          </a:xfrm>
        </p:spPr>
        <p:txBody>
          <a:bodyPr/>
          <a:lstStyle/>
          <a:p>
            <a:pPr eaLnBrk="1" hangingPunct="1"/>
            <a:r>
              <a:rPr lang="en-GB" altLang="en-US" smtClean="0"/>
              <a:t>Which is easiest to read and why?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989138"/>
            <a:ext cx="8178800" cy="4171950"/>
          </a:xfrm>
        </p:spPr>
        <p:txBody>
          <a:bodyPr/>
          <a:lstStyle/>
          <a:p>
            <a:pPr lvl="4" eaLnBrk="1" hangingPunct="1">
              <a:buFontTx/>
              <a:buNone/>
            </a:pPr>
            <a:r>
              <a:rPr lang="en-GB" altLang="en-US" smtClean="0"/>
              <a:t> 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34EEFC-C583-4F63-82DF-8C5D58A4F4BE}" type="slidenum">
              <a:rPr lang="en-US" altLang="en-US" sz="1800">
                <a:solidFill>
                  <a:srgbClr val="FFFFFF"/>
                </a:solidFill>
              </a:rPr>
              <a:pPr/>
              <a:t>18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5605" name="Rectangle 4" descr="Green marble"/>
          <p:cNvSpPr>
            <a:spLocks noChangeArrowheads="1"/>
          </p:cNvSpPr>
          <p:nvPr/>
        </p:nvSpPr>
        <p:spPr bwMode="auto">
          <a:xfrm>
            <a:off x="2743200" y="2286000"/>
            <a:ext cx="2895600" cy="914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2000">
                <a:solidFill>
                  <a:srgbClr val="EF1F1D"/>
                </a:solidFill>
                <a:latin typeface="Arial" panose="020B0604020202020204" pitchFamily="34" charset="0"/>
              </a:rPr>
              <a:t>What is the time?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2819400" y="3733800"/>
            <a:ext cx="28956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2000">
                <a:solidFill>
                  <a:srgbClr val="EF1F1D"/>
                </a:solidFill>
                <a:latin typeface="Arial" panose="020B0604020202020204" pitchFamily="34" charset="0"/>
              </a:rPr>
              <a:t>What is the time?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2819400" y="5181600"/>
            <a:ext cx="2895600" cy="838200"/>
          </a:xfrm>
          <a:prstGeom prst="rect">
            <a:avLst/>
          </a:prstGeom>
          <a:solidFill>
            <a:srgbClr val="DCCB1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2000">
                <a:latin typeface="Arial" panose="020B0604020202020204" pitchFamily="34" charset="0"/>
              </a:rPr>
              <a:t>What is the time?</a:t>
            </a: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6477000" y="2286000"/>
            <a:ext cx="2895600" cy="990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en-US" sz="200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algn="ctr"/>
            <a:r>
              <a:rPr lang="en-GB" altLang="en-US" sz="2000">
                <a:solidFill>
                  <a:schemeClr val="accent1"/>
                </a:solidFill>
                <a:latin typeface="Arial" panose="020B0604020202020204" pitchFamily="34" charset="0"/>
              </a:rPr>
              <a:t>What is the time</a:t>
            </a:r>
            <a:r>
              <a:rPr lang="en-GB" altLang="en-US" sz="2000">
                <a:solidFill>
                  <a:srgbClr val="FFCC18"/>
                </a:solidFill>
                <a:latin typeface="Arial" panose="020B0604020202020204" pitchFamily="34" charset="0"/>
              </a:rPr>
              <a:t>?</a:t>
            </a:r>
          </a:p>
          <a:p>
            <a:pPr algn="ctr"/>
            <a:endParaRPr lang="en-GB" altLang="en-US" sz="1800">
              <a:latin typeface="Times" panose="02020603050405020304" pitchFamily="18" charset="0"/>
            </a:endParaRP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6477000" y="3810000"/>
            <a:ext cx="2819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en-US" sz="2000">
              <a:latin typeface="Arial" panose="020B0604020202020204" pitchFamily="34" charset="0"/>
            </a:endParaRPr>
          </a:p>
          <a:p>
            <a:pPr algn="ctr"/>
            <a:r>
              <a:rPr lang="en-GB" altLang="en-US" sz="2000">
                <a:latin typeface="Arial" panose="020B0604020202020204" pitchFamily="34" charset="0"/>
              </a:rPr>
              <a:t>What is the time?</a:t>
            </a:r>
          </a:p>
          <a:p>
            <a:pPr algn="ctr"/>
            <a:endParaRPr lang="en-GB" altLang="en-US" sz="18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68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66938" y="428625"/>
            <a:ext cx="7772400" cy="1143000"/>
          </a:xfrm>
          <a:noFill/>
        </p:spPr>
        <p:txBody>
          <a:bodyPr vert="horz" lIns="90487" tIns="44450" rIns="90487" bIns="44450" rtlCol="0" anchor="ctr">
            <a:normAutofit/>
          </a:bodyPr>
          <a:lstStyle/>
          <a:p>
            <a:pPr eaLnBrk="1" hangingPunct="1"/>
            <a:r>
              <a:rPr lang="en-GB" altLang="en-US" smtClean="0"/>
              <a:t>Memory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714500"/>
            <a:ext cx="8534400" cy="4000500"/>
          </a:xfrm>
        </p:spPr>
        <p:txBody>
          <a:bodyPr vert="horz" lIns="90487" tIns="44450" rIns="90487" bIns="44450" rtlCol="0">
            <a:normAutofit fontScale="92500"/>
          </a:bodyPr>
          <a:lstStyle/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GB" sz="2400" dirty="0"/>
              <a:t>Involves encoding and recalling knowledge and acting appropriately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endParaRPr lang="en-GB" sz="800" dirty="0"/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GB" sz="2400" dirty="0"/>
              <a:t>We don’t remember everything - involves filtering and processing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endParaRPr lang="en-GB" sz="800" dirty="0"/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GB" sz="2400" dirty="0"/>
              <a:t>Context is important in affecting our memory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endParaRPr lang="en-GB" sz="800" dirty="0"/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GB" sz="2400" dirty="0"/>
              <a:t>We recognize things much better than being able to recall things</a:t>
            </a:r>
          </a:p>
          <a:p>
            <a:pPr marL="658368" lvl="1" indent="-246888">
              <a:buFont typeface="Georgia"/>
              <a:buChar char="▫"/>
              <a:defRPr/>
            </a:pPr>
            <a:r>
              <a:rPr lang="en-GB" sz="2000" dirty="0"/>
              <a:t>The rise of the GUI over command-based interfaces</a:t>
            </a:r>
          </a:p>
          <a:p>
            <a:pPr marL="658368" lvl="1" indent="-246888">
              <a:buFont typeface="Georgia"/>
              <a:buChar char="▫"/>
              <a:defRPr/>
            </a:pPr>
            <a:endParaRPr lang="en-GB" sz="800" dirty="0"/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GB" sz="2400" dirty="0"/>
              <a:t>Better at remembering images than words</a:t>
            </a:r>
          </a:p>
          <a:p>
            <a:pPr marL="658368" lvl="1" indent="-246888">
              <a:buFont typeface="Georgia"/>
              <a:buChar char="▫"/>
              <a:defRPr/>
            </a:pPr>
            <a:r>
              <a:rPr lang="en-GB" sz="2000" dirty="0"/>
              <a:t>The use of icons rather than names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endParaRPr lang="en-GB" sz="2400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FACD01-895E-4B04-AFFA-BDCED7CE9C2F}" type="slidenum">
              <a:rPr lang="en-US" altLang="en-US" sz="1800">
                <a:solidFill>
                  <a:srgbClr val="FFFFFF"/>
                </a:solidFill>
              </a:rPr>
              <a:pPr/>
              <a:t>19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40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/>
              <a:t>Know the User - User Model</a:t>
            </a:r>
            <a:br>
              <a:rPr lang="en-US" sz="3600"/>
            </a:b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Representation of the users of a system</a:t>
            </a:r>
          </a:p>
          <a:p>
            <a:pPr eaLnBrk="1" hangingPunct="1"/>
            <a:r>
              <a:rPr lang="en-US" altLang="en-US" smtClean="0"/>
              <a:t>Models to aid design - User profiling - create a simple UM</a:t>
            </a:r>
          </a:p>
          <a:p>
            <a:pPr lvl="1" eaLnBrk="1" hangingPunct="1"/>
            <a:r>
              <a:rPr lang="en-US" altLang="en-US" smtClean="0"/>
              <a:t>Part of requirements elicitation</a:t>
            </a:r>
          </a:p>
          <a:p>
            <a:pPr lvl="1" eaLnBrk="1" hangingPunct="1"/>
            <a:r>
              <a:rPr lang="en-US" altLang="en-US" smtClean="0"/>
              <a:t>User centred design must involve users</a:t>
            </a:r>
          </a:p>
          <a:p>
            <a:pPr lvl="1" eaLnBrk="1" hangingPunct="1"/>
            <a:r>
              <a:rPr lang="en-US" altLang="en-US" smtClean="0"/>
              <a:t>User profiling helps identify users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94681E-78CD-476D-8C5D-492CD7EF6588}" type="slidenum">
              <a:rPr lang="en-US" altLang="en-US" sz="1800">
                <a:solidFill>
                  <a:srgbClr val="FFFFFF"/>
                </a:solidFill>
              </a:rPr>
              <a:pPr/>
              <a:t>2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8216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25" y="428625"/>
            <a:ext cx="8229600" cy="1066800"/>
          </a:xfrm>
        </p:spPr>
        <p:txBody>
          <a:bodyPr/>
          <a:lstStyle/>
          <a:p>
            <a:pPr eaLnBrk="1" hangingPunct="1"/>
            <a:r>
              <a:rPr lang="en-GB" altLang="en-US" smtClean="0"/>
              <a:t>Recall and Recognition – </a:t>
            </a:r>
            <a:r>
              <a:rPr lang="en-GB" altLang="en-US" sz="2000"/>
              <a:t>Formatting Palette</a:t>
            </a:r>
            <a:endParaRPr lang="en-US" altLang="en-US" smtClean="0"/>
          </a:p>
        </p:txBody>
      </p:sp>
      <p:pic>
        <p:nvPicPr>
          <p:cNvPr id="27651" name="Picture 4" descr="c05f0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1" y="1989138"/>
            <a:ext cx="3281363" cy="4171950"/>
          </a:xfrm>
          <a:noFill/>
        </p:spPr>
      </p:pic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8EBA8B-4DD1-4DA0-A507-900BDF9F1200}" type="slidenum">
              <a:rPr lang="en-US" altLang="en-US" sz="1800">
                <a:solidFill>
                  <a:srgbClr val="FFFFFF"/>
                </a:solidFill>
              </a:rPr>
              <a:pPr/>
              <a:t>20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816726" y="2205038"/>
            <a:ext cx="295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altLang="en-US"/>
              <a:t>How does this work?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85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571500"/>
            <a:ext cx="82296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sz="3600" dirty="0"/>
              <a:t>More appropriate application of memory research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File management and retrieval is a real problem to most users</a:t>
            </a:r>
          </a:p>
          <a:p>
            <a:pPr eaLnBrk="1" hangingPunct="1"/>
            <a:endParaRPr lang="en-GB" altLang="en-US" sz="800"/>
          </a:p>
          <a:p>
            <a:pPr eaLnBrk="1" hangingPunct="1"/>
            <a:r>
              <a:rPr lang="en-GB" altLang="en-US" sz="2400"/>
              <a:t>Research on information retrieval can be usefully applied</a:t>
            </a:r>
          </a:p>
          <a:p>
            <a:pPr eaLnBrk="1" hangingPunct="1"/>
            <a:endParaRPr lang="en-GB" altLang="en-US" sz="800"/>
          </a:p>
          <a:p>
            <a:pPr eaLnBrk="1" hangingPunct="1"/>
            <a:r>
              <a:rPr lang="en-GB" altLang="en-US" sz="2400"/>
              <a:t>Memory involves 2 processes</a:t>
            </a:r>
          </a:p>
          <a:p>
            <a:pPr lvl="1" eaLnBrk="1" hangingPunct="1"/>
            <a:r>
              <a:rPr lang="en-GB" altLang="en-US" sz="2000"/>
              <a:t>recall-directed and recognition-based scanning</a:t>
            </a:r>
          </a:p>
          <a:p>
            <a:pPr eaLnBrk="1" hangingPunct="1">
              <a:buFont typeface="Monotype Sorts" pitchFamily="2" charset="2"/>
              <a:buNone/>
            </a:pPr>
            <a:endParaRPr lang="en-GB" altLang="en-US" sz="800"/>
          </a:p>
          <a:p>
            <a:pPr eaLnBrk="1" hangingPunct="1"/>
            <a:r>
              <a:rPr lang="en-GB" altLang="en-US" sz="2400"/>
              <a:t>File management systems should be designed to optimize both kinds of memory processes</a:t>
            </a:r>
          </a:p>
          <a:p>
            <a:pPr lvl="1" eaLnBrk="1" hangingPunct="1"/>
            <a:endParaRPr lang="en-GB" altLang="en-US" sz="200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3F1F24-1C52-45E5-BEC3-F935DFB6A36F}" type="slidenum">
              <a:rPr lang="en-US" altLang="en-US" sz="1800">
                <a:solidFill>
                  <a:srgbClr val="FFFFFF"/>
                </a:solidFill>
              </a:rPr>
              <a:pPr/>
              <a:t>21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2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25" y="571500"/>
            <a:ext cx="8229600" cy="1066800"/>
          </a:xfrm>
        </p:spPr>
        <p:txBody>
          <a:bodyPr/>
          <a:lstStyle/>
          <a:p>
            <a:pPr eaLnBrk="1" hangingPunct="1"/>
            <a:r>
              <a:rPr lang="en-GB" altLang="en-US" smtClean="0"/>
              <a:t>File management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GB" altLang="en-US" smtClean="0"/>
              <a:t>Facilitate existing memory strategies and try to assist users when they get stuck</a:t>
            </a:r>
          </a:p>
          <a:p>
            <a:pPr eaLnBrk="1" hangingPunct="1"/>
            <a:endParaRPr lang="en-GB" altLang="en-US" sz="1000"/>
          </a:p>
          <a:p>
            <a:pPr eaLnBrk="1" hangingPunct="1"/>
            <a:r>
              <a:rPr lang="en-GB" altLang="en-US" smtClean="0"/>
              <a:t>Help users encode files in richer ways </a:t>
            </a:r>
          </a:p>
          <a:p>
            <a:pPr lvl="1" eaLnBrk="1" hangingPunct="1"/>
            <a:r>
              <a:rPr lang="en-GB" altLang="en-US"/>
              <a:t>Provide them with ways of saving files using colour, flagging, image, flexible text, time stamping, etc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48CDC3-28C3-4E1B-B753-7AEF0A1360AF}" type="slidenum">
              <a:rPr lang="en-US" altLang="en-US" sz="1800">
                <a:solidFill>
                  <a:srgbClr val="FFFFFF"/>
                </a:solidFill>
              </a:rPr>
              <a:pPr/>
              <a:t>22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714375"/>
            <a:ext cx="8229600" cy="1066800"/>
          </a:xfrm>
        </p:spPr>
        <p:txBody>
          <a:bodyPr/>
          <a:lstStyle/>
          <a:p>
            <a:pPr eaLnBrk="1" hangingPunct="1"/>
            <a:r>
              <a:rPr lang="en-GB" altLang="en-US" smtClean="0"/>
              <a:t>Poor file Management</a:t>
            </a:r>
            <a:endParaRPr lang="en-US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Georgia" panose="02040502050405020303" pitchFamily="18" charset="0"/>
              <a:buNone/>
            </a:pPr>
            <a:r>
              <a:rPr lang="en-GB" altLang="en-US" smtClean="0"/>
              <a:t> </a:t>
            </a:r>
            <a:endParaRPr lang="en-US" altLang="en-US" smtClean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3DA395-91DF-4CFA-BEA7-F0A410D54325}" type="slidenum">
              <a:rPr lang="en-US" altLang="en-US" sz="1800">
                <a:solidFill>
                  <a:srgbClr val="FFFFFF"/>
                </a:solidFill>
              </a:rPr>
              <a:pPr/>
              <a:t>23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3068638"/>
            <a:ext cx="51149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1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571500"/>
            <a:ext cx="8229600" cy="1066800"/>
          </a:xfrm>
        </p:spPr>
        <p:txBody>
          <a:bodyPr/>
          <a:lstStyle/>
          <a:p>
            <a:pPr eaLnBrk="1" hangingPunct="1"/>
            <a:r>
              <a:rPr lang="en-GB" altLang="en-US" smtClean="0"/>
              <a:t>Improved file management</a:t>
            </a:r>
            <a:endParaRPr lang="en-US" altLang="en-US" smtClean="0"/>
          </a:p>
        </p:txBody>
      </p:sp>
      <p:pic>
        <p:nvPicPr>
          <p:cNvPr id="31747" name="Picture 4" descr="5-1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95688" y="1928813"/>
            <a:ext cx="5010150" cy="4324350"/>
          </a:xfrm>
          <a:noFill/>
        </p:spPr>
      </p:pic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F0994C-F21B-4CC4-AB0C-1A5F25716DDC}" type="slidenum">
              <a:rPr lang="en-US" altLang="en-US" sz="1800">
                <a:solidFill>
                  <a:srgbClr val="FFFFFF"/>
                </a:solidFill>
              </a:rPr>
              <a:pPr/>
              <a:t>24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620713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z="3600"/>
              <a:t>image, flexible text, time stamping</a:t>
            </a:r>
            <a:endParaRPr lang="en-US" altLang="en-US" sz="36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Georgia" panose="02040502050405020303" pitchFamily="18" charset="0"/>
              <a:buNone/>
            </a:pPr>
            <a:r>
              <a:rPr lang="en-GB" altLang="en-US" smtClean="0"/>
              <a:t> </a:t>
            </a:r>
            <a:endParaRPr lang="en-US" altLang="en-US" smtClean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95CB7D-F3EA-4604-948E-5FA60A6700B3}" type="slidenum">
              <a:rPr lang="en-US" altLang="en-US" sz="1800">
                <a:solidFill>
                  <a:srgbClr val="FFFFFF"/>
                </a:solidFill>
              </a:rPr>
              <a:pPr/>
              <a:t>25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1785939"/>
            <a:ext cx="5586412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4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75" y="500063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z="3200"/>
              <a:t>image, flexible text, time stamping - large icon view</a:t>
            </a:r>
            <a:endParaRPr lang="en-US" altLang="en-US" sz="320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GB" altLang="en-US" smtClean="0"/>
              <a:t> </a:t>
            </a:r>
            <a:endParaRPr lang="en-US" altLang="en-US" smtClean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AA4630-5D5D-40F1-B3CD-3665665BF2D6}" type="slidenum">
              <a:rPr lang="en-US" altLang="en-US" sz="1800">
                <a:solidFill>
                  <a:srgbClr val="FFFFFF"/>
                </a:solidFill>
              </a:rPr>
              <a:pPr/>
              <a:t>26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997200"/>
            <a:ext cx="5491162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25" y="428625"/>
            <a:ext cx="8229600" cy="1066800"/>
          </a:xfrm>
        </p:spPr>
        <p:txBody>
          <a:bodyPr/>
          <a:lstStyle/>
          <a:p>
            <a:pPr eaLnBrk="1" hangingPunct="1"/>
            <a:r>
              <a:rPr lang="en-GB" altLang="en-US" smtClean="0"/>
              <a:t>Know the User?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Know your audience</a:t>
            </a:r>
          </a:p>
          <a:p>
            <a:pPr lvl="1" eaLnBrk="1" hangingPunct="1"/>
            <a:r>
              <a:rPr lang="en-US" altLang="en-US" smtClean="0"/>
              <a:t>Who will be using the product?</a:t>
            </a:r>
          </a:p>
          <a:p>
            <a:pPr lvl="1" eaLnBrk="1" hangingPunct="1"/>
            <a:r>
              <a:rPr lang="en-US" altLang="en-US" smtClean="0"/>
              <a:t>Age  - Tastes - Expectations - Experience</a:t>
            </a:r>
          </a:p>
          <a:p>
            <a:pPr lvl="1" eaLnBrk="1" hangingPunct="1"/>
            <a:r>
              <a:rPr lang="en-US" altLang="en-US" smtClean="0"/>
              <a:t>Gender - Job - </a:t>
            </a:r>
          </a:p>
          <a:p>
            <a:pPr lvl="1" eaLnBrk="1" hangingPunct="1"/>
            <a:r>
              <a:rPr lang="en-US" altLang="en-US" smtClean="0"/>
              <a:t>Education - use of language </a:t>
            </a:r>
          </a:p>
          <a:p>
            <a:pPr lvl="1" eaLnBrk="1" hangingPunct="1"/>
            <a:r>
              <a:rPr lang="en-US" altLang="en-US" smtClean="0"/>
              <a:t>What constraints do these things impose?</a:t>
            </a:r>
          </a:p>
          <a:p>
            <a:pPr lvl="1" eaLnBrk="1" hangingPunct="1"/>
            <a:r>
              <a:rPr lang="en-US" altLang="en-US" smtClean="0"/>
              <a:t>How will it affect design?</a:t>
            </a:r>
          </a:p>
          <a:p>
            <a:pPr eaLnBrk="1" hangingPunct="1"/>
            <a:endParaRPr lang="en-GB" altLang="en-US" smtClean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452775-94F1-48A6-B74E-C87C3989DC4C}" type="slidenum">
              <a:rPr lang="en-US" altLang="en-US" sz="1800">
                <a:solidFill>
                  <a:srgbClr val="FFFFFF"/>
                </a:solidFill>
              </a:rPr>
              <a:pPr/>
              <a:t>3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7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26" y="428625"/>
            <a:ext cx="7915275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Usage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2524125" y="1714500"/>
            <a:ext cx="7772400" cy="4114800"/>
          </a:xfrm>
        </p:spPr>
        <p:txBody>
          <a:bodyPr>
            <a:normAutofit/>
          </a:bodyPr>
          <a:lstStyle/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/>
              <a:t>Know your environment - where?	</a:t>
            </a:r>
          </a:p>
          <a:p>
            <a:pPr marL="658368" lvl="1" indent="-246888">
              <a:buFont typeface="Georgia"/>
              <a:buChar char="▫"/>
              <a:defRPr/>
            </a:pPr>
            <a:r>
              <a:rPr lang="en-US" dirty="0"/>
              <a:t>Home use</a:t>
            </a:r>
          </a:p>
          <a:p>
            <a:pPr marL="658368" lvl="1" indent="-246888">
              <a:buFont typeface="Georgia"/>
              <a:buChar char="▫"/>
              <a:defRPr/>
            </a:pPr>
            <a:r>
              <a:rPr lang="en-US" dirty="0"/>
              <a:t>Factory use</a:t>
            </a:r>
          </a:p>
          <a:p>
            <a:pPr marL="658368" lvl="1" indent="-246888">
              <a:buFont typeface="Georgia"/>
              <a:buChar char="▫"/>
              <a:defRPr/>
            </a:pPr>
            <a:r>
              <a:rPr lang="en-US" dirty="0"/>
              <a:t>Internet or network use</a:t>
            </a:r>
          </a:p>
          <a:p>
            <a:pPr marL="658368" lvl="1" indent="-246888">
              <a:buFont typeface="Georgia"/>
              <a:buChar char="▫"/>
              <a:defRPr/>
            </a:pPr>
            <a:r>
              <a:rPr lang="en-US" dirty="0"/>
              <a:t>School - College - University</a:t>
            </a:r>
          </a:p>
          <a:p>
            <a:pPr marL="658368" lvl="1" indent="-246888">
              <a:buFont typeface="Georgia"/>
              <a:buChar char="▫"/>
              <a:defRPr/>
            </a:pPr>
            <a:r>
              <a:rPr lang="en-US" dirty="0"/>
              <a:t>Viewed and controlled by a single person?</a:t>
            </a:r>
          </a:p>
          <a:p>
            <a:pPr marL="658368" lvl="1" indent="-246888">
              <a:buFont typeface="Georgia"/>
              <a:buChar char="▫"/>
              <a:defRPr/>
            </a:pPr>
            <a:r>
              <a:rPr lang="en-US" dirty="0"/>
              <a:t>Projected or viewed on screen</a:t>
            </a:r>
          </a:p>
          <a:p>
            <a:pPr marL="658368" lvl="1" indent="-246888">
              <a:buFont typeface="Georgia"/>
              <a:buChar char="▫"/>
              <a:defRPr/>
            </a:pPr>
            <a:r>
              <a:rPr lang="en-US" dirty="0"/>
              <a:t>Time of day</a:t>
            </a:r>
          </a:p>
          <a:p>
            <a:pPr marL="658368" lvl="1" indent="-246888">
              <a:buFont typeface="Georgia"/>
              <a:buChar char="▫"/>
              <a:defRPr/>
            </a:pPr>
            <a:r>
              <a:rPr lang="en-US" dirty="0"/>
              <a:t>How often  - how long for</a:t>
            </a:r>
          </a:p>
          <a:p>
            <a:pPr marL="658368" lvl="1" indent="-246888">
              <a:buFont typeface="Georgia"/>
              <a:buChar char="▫"/>
              <a:defRPr/>
            </a:pPr>
            <a:r>
              <a:rPr lang="en-US" dirty="0"/>
              <a:t>What constraints will these impose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0A8FCE-1FA8-4009-977C-511456497BFC}" type="slidenum">
              <a:rPr lang="en-US" altLang="en-US" sz="1800">
                <a:solidFill>
                  <a:srgbClr val="FFFFFF"/>
                </a:solidFill>
              </a:rPr>
              <a:pPr/>
              <a:t>4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5521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Environment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Noisy - interfere with sound - concentration</a:t>
            </a:r>
          </a:p>
          <a:p>
            <a:pPr eaLnBrk="1" hangingPunct="1"/>
            <a:r>
              <a:rPr lang="en-US" altLang="en-US" smtClean="0"/>
              <a:t>Quiet - library or classroom</a:t>
            </a:r>
          </a:p>
          <a:p>
            <a:pPr eaLnBrk="1" hangingPunct="1"/>
            <a:r>
              <a:rPr lang="en-US" altLang="en-US" smtClean="0"/>
              <a:t>Very bright - outdoors - unpredictable</a:t>
            </a:r>
          </a:p>
          <a:p>
            <a:pPr eaLnBrk="1" hangingPunct="1"/>
            <a:r>
              <a:rPr lang="en-US" altLang="en-US" smtClean="0"/>
              <a:t>Very dark </a:t>
            </a:r>
          </a:p>
          <a:p>
            <a:pPr eaLnBrk="1" hangingPunct="1"/>
            <a:r>
              <a:rPr lang="en-US" altLang="en-US" smtClean="0"/>
              <a:t>Projected at times (need to set different colours)</a:t>
            </a:r>
          </a:p>
          <a:p>
            <a:pPr eaLnBrk="1" hangingPunct="1"/>
            <a:r>
              <a:rPr lang="en-US" altLang="en-US" smtClean="0"/>
              <a:t>Used on laptop?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2FED40-0BA9-4E6D-BA52-345D602ECC74}" type="slidenum">
              <a:rPr lang="en-US" altLang="en-US" sz="1800">
                <a:solidFill>
                  <a:srgbClr val="FFFFFF"/>
                </a:solidFill>
              </a:rPr>
              <a:pPr/>
              <a:t>5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7503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Technology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How long will the product be usable before it </a:t>
            </a:r>
          </a:p>
          <a:p>
            <a:pPr lvl="1" eaLnBrk="1" hangingPunct="1"/>
            <a:r>
              <a:rPr lang="en-US" altLang="en-US" smtClean="0"/>
              <a:t>needs an upgrade (information)</a:t>
            </a:r>
          </a:p>
          <a:p>
            <a:pPr lvl="1" eaLnBrk="1" hangingPunct="1"/>
            <a:r>
              <a:rPr lang="en-US" altLang="en-US" smtClean="0"/>
              <a:t>hardware change makes it obsolete</a:t>
            </a:r>
          </a:p>
          <a:p>
            <a:pPr eaLnBrk="1" hangingPunct="1"/>
            <a:r>
              <a:rPr lang="en-US" altLang="en-US" smtClean="0"/>
              <a:t>Does the project need managing once it is released?</a:t>
            </a:r>
          </a:p>
          <a:p>
            <a:pPr lvl="1" eaLnBrk="1" hangingPunct="1"/>
            <a:r>
              <a:rPr lang="en-US" altLang="en-US" smtClean="0"/>
              <a:t>Maintenance</a:t>
            </a:r>
          </a:p>
          <a:p>
            <a:pPr lvl="1" eaLnBrk="1" hangingPunct="1"/>
            <a:r>
              <a:rPr lang="en-US" altLang="en-US" smtClean="0"/>
              <a:t>Bug fixing</a:t>
            </a:r>
          </a:p>
          <a:p>
            <a:pPr lvl="1" eaLnBrk="1" hangingPunct="1"/>
            <a:r>
              <a:rPr lang="en-US" altLang="en-US" smtClean="0"/>
              <a:t>Updates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5A4534-D4D9-494E-9D9F-C3014BBAEAD1}" type="slidenum">
              <a:rPr lang="en-US" altLang="en-US" sz="1800">
                <a:solidFill>
                  <a:srgbClr val="FFFFFF"/>
                </a:solidFill>
              </a:rPr>
              <a:pPr/>
              <a:t>6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158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C9D5EB-4052-4D8F-93E7-6D2E16E39764}" type="slidenum">
              <a:rPr lang="en-US" altLang="en-US" sz="1800">
                <a:solidFill>
                  <a:srgbClr val="FFFFFF"/>
                </a:solidFill>
              </a:rPr>
              <a:pPr/>
              <a:t>7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5764"/>
            <a:ext cx="6934200" cy="615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7988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333375"/>
            <a:ext cx="8424862" cy="1143000"/>
          </a:xfrm>
        </p:spPr>
        <p:txBody>
          <a:bodyPr/>
          <a:lstStyle/>
          <a:p>
            <a:pPr eaLnBrk="1" hangingPunct="1"/>
            <a:r>
              <a:rPr lang="en-GB" altLang="en-US" sz="3600"/>
              <a:t>Why do we need to understand users?</a:t>
            </a:r>
            <a:endParaRPr lang="en-US" altLang="en-US" sz="36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4000"/>
            <a:ext cx="8178800" cy="41719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GB" altLang="en-US" sz="2000"/>
              <a:t>Interacting with technology is cognitive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/>
          </a:p>
          <a:p>
            <a:pPr eaLnBrk="1" hangingPunct="1">
              <a:lnSpc>
                <a:spcPct val="80000"/>
              </a:lnSpc>
            </a:pPr>
            <a:r>
              <a:rPr lang="en-GB" altLang="en-US" sz="2000"/>
              <a:t>We need to take into account cognitive processes involved and cognitive limitations of users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/>
          </a:p>
          <a:p>
            <a:pPr eaLnBrk="1" hangingPunct="1">
              <a:lnSpc>
                <a:spcPct val="80000"/>
              </a:lnSpc>
            </a:pPr>
            <a:r>
              <a:rPr lang="en-GB" altLang="en-US" sz="2000"/>
              <a:t>We can provide knowledge about what users can and cannot be expected to do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/>
          </a:p>
          <a:p>
            <a:pPr eaLnBrk="1" hangingPunct="1">
              <a:lnSpc>
                <a:spcPct val="80000"/>
              </a:lnSpc>
            </a:pPr>
            <a:r>
              <a:rPr lang="en-GB" altLang="en-US" sz="2000"/>
              <a:t>Identify and explain the nature and causes of problems users encounter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/>
          </a:p>
          <a:p>
            <a:pPr eaLnBrk="1" hangingPunct="1">
              <a:lnSpc>
                <a:spcPct val="80000"/>
              </a:lnSpc>
            </a:pPr>
            <a:r>
              <a:rPr lang="en-GB" altLang="en-US" sz="2000"/>
              <a:t>Supply theories, modelling tools, guidance and methods that can lead to the design of better interactive products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2000"/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57151D-567C-41A1-BE20-442CB95BF7EC}" type="slidenum">
              <a:rPr lang="en-US" altLang="en-US" sz="1800">
                <a:solidFill>
                  <a:srgbClr val="FFFFFF"/>
                </a:solidFill>
              </a:rPr>
              <a:pPr/>
              <a:t>8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3145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25" y="714375"/>
            <a:ext cx="8229600" cy="1066800"/>
          </a:xfrm>
        </p:spPr>
        <p:txBody>
          <a:bodyPr/>
          <a:lstStyle/>
          <a:p>
            <a:pPr eaLnBrk="1" hangingPunct="1"/>
            <a:r>
              <a:rPr lang="en-GB" altLang="en-US" smtClean="0"/>
              <a:t>What goes on in the mind?</a:t>
            </a:r>
          </a:p>
        </p:txBody>
      </p:sp>
      <p:pic>
        <p:nvPicPr>
          <p:cNvPr id="1536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" t="9108" r="3667" b="7416"/>
          <a:stretch>
            <a:fillRect/>
          </a:stretch>
        </p:blipFill>
        <p:spPr>
          <a:xfrm>
            <a:off x="3071814" y="1700213"/>
            <a:ext cx="5564187" cy="4171950"/>
          </a:xfrm>
          <a:noFill/>
        </p:spPr>
      </p:pic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5B31FE-C0D3-461D-899F-54A78C3D9174}" type="slidenum">
              <a:rPr lang="en-US" altLang="en-US" sz="1800">
                <a:solidFill>
                  <a:srgbClr val="FFFFFF"/>
                </a:solidFill>
              </a:rPr>
              <a:pPr/>
              <a:t>9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718</Words>
  <Application>Microsoft Office PowerPoint</Application>
  <PresentationFormat>Widescreen</PresentationFormat>
  <Paragraphs>162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Georgia</vt:lpstr>
      <vt:lpstr>Monotype Sorts</vt:lpstr>
      <vt:lpstr>Times</vt:lpstr>
      <vt:lpstr>Times New Roman</vt:lpstr>
      <vt:lpstr>Office Theme</vt:lpstr>
      <vt:lpstr>Understanding  Users</vt:lpstr>
      <vt:lpstr>Know the User - User Model </vt:lpstr>
      <vt:lpstr>Know the User?</vt:lpstr>
      <vt:lpstr>Usage</vt:lpstr>
      <vt:lpstr>Environment</vt:lpstr>
      <vt:lpstr>Technology</vt:lpstr>
      <vt:lpstr>PowerPoint Presentation</vt:lpstr>
      <vt:lpstr>Why do we need to understand users?</vt:lpstr>
      <vt:lpstr>What goes on in the mind?</vt:lpstr>
      <vt:lpstr>Core Cognitive aspects</vt:lpstr>
      <vt:lpstr>Attention</vt:lpstr>
      <vt:lpstr>Design implications for attention</vt:lpstr>
      <vt:lpstr>Attracting attention - windows </vt:lpstr>
      <vt:lpstr>PowerPoint Presentation</vt:lpstr>
      <vt:lpstr>Use colour </vt:lpstr>
      <vt:lpstr>Perception and recognition</vt:lpstr>
      <vt:lpstr>Text legible, buttons evenly spaced</vt:lpstr>
      <vt:lpstr>Which is easiest to read and why?</vt:lpstr>
      <vt:lpstr>Memory</vt:lpstr>
      <vt:lpstr>Recall and Recognition – Formatting Palette</vt:lpstr>
      <vt:lpstr>More appropriate application of memory research</vt:lpstr>
      <vt:lpstr>File management</vt:lpstr>
      <vt:lpstr>Poor file Management</vt:lpstr>
      <vt:lpstr>Improved file management</vt:lpstr>
      <vt:lpstr>image, flexible text, time stamping</vt:lpstr>
      <vt:lpstr>image, flexible text, time stamping - large icon 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Engineering Basics</dc:title>
  <dc:creator>USER</dc:creator>
  <cp:lastModifiedBy>USER</cp:lastModifiedBy>
  <cp:revision>4</cp:revision>
  <dcterms:created xsi:type="dcterms:W3CDTF">2016-01-20T13:34:03Z</dcterms:created>
  <dcterms:modified xsi:type="dcterms:W3CDTF">2016-01-20T14:51:11Z</dcterms:modified>
</cp:coreProperties>
</file>